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03" r:id="rId2"/>
    <p:sldId id="304" r:id="rId3"/>
    <p:sldId id="305" r:id="rId4"/>
    <p:sldId id="315" r:id="rId5"/>
    <p:sldId id="288" r:id="rId6"/>
    <p:sldId id="259" r:id="rId7"/>
    <p:sldId id="314" r:id="rId8"/>
    <p:sldId id="316" r:id="rId9"/>
    <p:sldId id="261" r:id="rId10"/>
    <p:sldId id="264" r:id="rId11"/>
    <p:sldId id="318" r:id="rId12"/>
    <p:sldId id="263" r:id="rId13"/>
    <p:sldId id="265" r:id="rId14"/>
    <p:sldId id="266" r:id="rId15"/>
    <p:sldId id="321" r:id="rId16"/>
    <p:sldId id="322" r:id="rId17"/>
    <p:sldId id="323" r:id="rId18"/>
    <p:sldId id="324" r:id="rId19"/>
    <p:sldId id="289" r:id="rId20"/>
    <p:sldId id="271" r:id="rId21"/>
    <p:sldId id="272" r:id="rId22"/>
    <p:sldId id="285" r:id="rId23"/>
    <p:sldId id="286" r:id="rId24"/>
    <p:sldId id="290" r:id="rId25"/>
    <p:sldId id="273" r:id="rId26"/>
    <p:sldId id="274" r:id="rId27"/>
    <p:sldId id="275" r:id="rId28"/>
    <p:sldId id="325" r:id="rId29"/>
    <p:sldId id="326" r:id="rId30"/>
    <p:sldId id="327" r:id="rId31"/>
    <p:sldId id="328" r:id="rId32"/>
    <p:sldId id="329" r:id="rId33"/>
    <p:sldId id="291" r:id="rId34"/>
    <p:sldId id="279" r:id="rId35"/>
    <p:sldId id="280" r:id="rId36"/>
    <p:sldId id="281" r:id="rId37"/>
    <p:sldId id="282" r:id="rId38"/>
    <p:sldId id="283" r:id="rId39"/>
    <p:sldId id="284" r:id="rId40"/>
    <p:sldId id="292" r:id="rId41"/>
    <p:sldId id="293" r:id="rId42"/>
    <p:sldId id="294" r:id="rId43"/>
    <p:sldId id="295" r:id="rId44"/>
    <p:sldId id="320" r:id="rId45"/>
    <p:sldId id="301" r:id="rId46"/>
    <p:sldId id="296" r:id="rId47"/>
    <p:sldId id="297" r:id="rId48"/>
    <p:sldId id="298" r:id="rId49"/>
    <p:sldId id="299" r:id="rId50"/>
    <p:sldId id="300" r:id="rId51"/>
    <p:sldId id="302" r:id="rId52"/>
    <p:sldId id="330" r:id="rId53"/>
    <p:sldId id="331" r:id="rId54"/>
    <p:sldId id="332" r:id="rId55"/>
    <p:sldId id="333" r:id="rId56"/>
    <p:sldId id="334" r:id="rId57"/>
    <p:sldId id="335" r:id="rId5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70474-09A8-41CF-9540-035B61B9607F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67096-E463-452F-B3D7-97C7A686B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52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67096-E463-452F-B3D7-97C7A686BE9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373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67096-E463-452F-B3D7-97C7A686BE9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339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67096-E463-452F-B3D7-97C7A686BE9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604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67096-E463-452F-B3D7-97C7A686BE98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39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67096-E463-452F-B3D7-97C7A686BE9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694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67096-E463-452F-B3D7-97C7A686BE9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496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67096-E463-452F-B3D7-97C7A686BE9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49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67096-E463-452F-B3D7-97C7A686BE9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66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67096-E463-452F-B3D7-97C7A686BE9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035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67096-E463-452F-B3D7-97C7A686BE9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763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67096-E463-452F-B3D7-97C7A686BE9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485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67096-E463-452F-B3D7-97C7A686BE9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37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A4F2-5AAE-4FAF-95D1-79C0DA152E83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5F6-6A7E-4FC9-A853-523A0FC76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01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A4F2-5AAE-4FAF-95D1-79C0DA152E83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5F6-6A7E-4FC9-A853-523A0FC76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98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A4F2-5AAE-4FAF-95D1-79C0DA152E83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5F6-6A7E-4FC9-A853-523A0FC76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75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A4F2-5AAE-4FAF-95D1-79C0DA152E83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5F6-6A7E-4FC9-A853-523A0FC76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A4F2-5AAE-4FAF-95D1-79C0DA152E83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5F6-6A7E-4FC9-A853-523A0FC76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05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A4F2-5AAE-4FAF-95D1-79C0DA152E83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5F6-6A7E-4FC9-A853-523A0FC76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61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A4F2-5AAE-4FAF-95D1-79C0DA152E83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5F6-6A7E-4FC9-A853-523A0FC76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1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A4F2-5AAE-4FAF-95D1-79C0DA152E83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5F6-6A7E-4FC9-A853-523A0FC76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7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A4F2-5AAE-4FAF-95D1-79C0DA152E83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5F6-6A7E-4FC9-A853-523A0FC76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28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A4F2-5AAE-4FAF-95D1-79C0DA152E83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5F6-6A7E-4FC9-A853-523A0FC76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95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A4F2-5AAE-4FAF-95D1-79C0DA152E83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5F6-6A7E-4FC9-A853-523A0FC76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4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AA4F2-5AAE-4FAF-95D1-79C0DA152E83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7D5F6-6A7E-4FC9-A853-523A0FC76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99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chool@sdot.k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t="10411" r="958" b="14634"/>
          <a:stretch/>
        </p:blipFill>
        <p:spPr>
          <a:xfrm>
            <a:off x="188006" y="196553"/>
            <a:ext cx="11759015" cy="64606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3337" y="3523732"/>
            <a:ext cx="6628689" cy="23876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СИСТЕМА ДИСТАНЦИОННОГО ОБУЧЕНИЯ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И ТЕСТИРОВАНИЯ – современное решение проблем обучения и развития сотрудников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202" y="5825872"/>
            <a:ext cx="1470772" cy="56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454" y="0"/>
            <a:ext cx="809062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09" y="3438236"/>
            <a:ext cx="5637336" cy="29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13847" t="7928"/>
          <a:stretch/>
        </p:blipFill>
        <p:spPr>
          <a:xfrm>
            <a:off x="339938" y="1194200"/>
            <a:ext cx="9827887" cy="48773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23935"/>
          <a:stretch/>
        </p:blipFill>
        <p:spPr>
          <a:xfrm>
            <a:off x="1663112" y="3171293"/>
            <a:ext cx="4671465" cy="3686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l="17061" t="22298" r="42001" b="34121"/>
          <a:stretch/>
        </p:blipFill>
        <p:spPr>
          <a:xfrm>
            <a:off x="7065631" y="2115663"/>
            <a:ext cx="4790922" cy="4323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3762375" y="2943225"/>
            <a:ext cx="1000125" cy="4381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бъект 2"/>
          <p:cNvSpPr>
            <a:spLocks noGrp="1"/>
          </p:cNvSpPr>
          <p:nvPr>
            <p:ph sz="half" idx="1"/>
          </p:nvPr>
        </p:nvSpPr>
        <p:spPr>
          <a:xfrm>
            <a:off x="339938" y="1429482"/>
            <a:ext cx="2646348" cy="43746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cs typeface="Times New Roman" panose="02020603050405020304" pitchFamily="18" charset="0"/>
              </a:rPr>
              <a:t>Добавление слушателей</a:t>
            </a:r>
            <a:endParaRPr lang="ru-RU" sz="1800" b="1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4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33" y="0"/>
            <a:ext cx="11438734" cy="683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90" y="1034472"/>
            <a:ext cx="11463257" cy="534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88" y="1"/>
            <a:ext cx="10811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4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sz="half" idx="1"/>
          </p:nvPr>
        </p:nvSpPr>
        <p:spPr>
          <a:xfrm>
            <a:off x="188007" y="1187374"/>
            <a:ext cx="5516442" cy="3259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Раздел «</a:t>
            </a:r>
            <a:r>
              <a:rPr lang="ru-RU" sz="1400" b="1" dirty="0" smtClean="0">
                <a:cs typeface="Times New Roman" panose="02020603050405020304" pitchFamily="18" charset="0"/>
              </a:rPr>
              <a:t>Отчеты по мероприятию»</a:t>
            </a:r>
            <a:endParaRPr lang="ru-RU" sz="14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276" t="24566"/>
          <a:stretch/>
        </p:blipFill>
        <p:spPr>
          <a:xfrm>
            <a:off x="940246" y="1453239"/>
            <a:ext cx="10322902" cy="506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sz="half" idx="1"/>
          </p:nvPr>
        </p:nvSpPr>
        <p:spPr>
          <a:xfrm>
            <a:off x="188007" y="1187374"/>
            <a:ext cx="5516442" cy="3259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Раздел «</a:t>
            </a:r>
            <a:r>
              <a:rPr lang="ru-RU" sz="1400" b="1" dirty="0" smtClean="0">
                <a:cs typeface="Times New Roman" panose="02020603050405020304" pitchFamily="18" charset="0"/>
              </a:rPr>
              <a:t>Отчеты по мероприятию»</a:t>
            </a:r>
            <a:endParaRPr lang="ru-RU" sz="14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b="10868"/>
          <a:stretch/>
        </p:blipFill>
        <p:spPr>
          <a:xfrm>
            <a:off x="860382" y="1482701"/>
            <a:ext cx="10635029" cy="52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sz="half" idx="1"/>
          </p:nvPr>
        </p:nvSpPr>
        <p:spPr>
          <a:xfrm>
            <a:off x="188007" y="1187374"/>
            <a:ext cx="5516442" cy="3259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Раздел «</a:t>
            </a:r>
            <a:r>
              <a:rPr lang="ru-RU" sz="1400" b="1" dirty="0" smtClean="0">
                <a:cs typeface="Times New Roman" panose="02020603050405020304" pitchFamily="18" charset="0"/>
              </a:rPr>
              <a:t>Отчеты по мероприятию»</a:t>
            </a:r>
            <a:endParaRPr lang="ru-RU" sz="14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66" y="1519962"/>
            <a:ext cx="11533525" cy="4629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8875"/>
          <a:stretch/>
        </p:blipFill>
        <p:spPr>
          <a:xfrm>
            <a:off x="188007" y="5657850"/>
            <a:ext cx="11819644" cy="86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sz="half" idx="1"/>
          </p:nvPr>
        </p:nvSpPr>
        <p:spPr>
          <a:xfrm>
            <a:off x="188007" y="1187374"/>
            <a:ext cx="5516442" cy="3259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Раздел «</a:t>
            </a:r>
            <a:r>
              <a:rPr lang="ru-RU" sz="1400" b="1" dirty="0" smtClean="0">
                <a:cs typeface="Times New Roman" panose="02020603050405020304" pitchFamily="18" charset="0"/>
              </a:rPr>
              <a:t>Отчеты по мероприятию»</a:t>
            </a:r>
            <a:endParaRPr lang="ru-RU" sz="14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07" y="2249674"/>
            <a:ext cx="11514344" cy="28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109" y="2589580"/>
            <a:ext cx="10294460" cy="128782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2. Заполнение контента – модуль Библиотека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1036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24546"/>
            <a:ext cx="11007436" cy="2826328"/>
          </a:xfrm>
        </p:spPr>
        <p:txBody>
          <a:bodyPr>
            <a:normAutofit fontScale="92500"/>
          </a:bodyPr>
          <a:lstStyle/>
          <a:p>
            <a:r>
              <a:rPr lang="ru-RU" sz="3600" dirty="0" smtClean="0"/>
              <a:t>В адресной строке браузера ввести адрес сайта </a:t>
            </a:r>
            <a:r>
              <a:rPr lang="en-US" sz="3600" dirty="0"/>
              <a:t>school.sdot.kz</a:t>
            </a:r>
            <a:r>
              <a:rPr lang="kk-KZ" sz="3600" dirty="0"/>
              <a:t> </a:t>
            </a:r>
            <a:endParaRPr lang="ru-RU" sz="3600" dirty="0" smtClean="0"/>
          </a:p>
          <a:p>
            <a:r>
              <a:rPr lang="ru-RU" sz="3600" dirty="0" smtClean="0"/>
              <a:t> Авторизоваться с логинами и паролями, используемыми в системе «</a:t>
            </a:r>
            <a:r>
              <a:rPr lang="kk-KZ" sz="3600" dirty="0" smtClean="0"/>
              <a:t>Білімал. Электронды мектеп».</a:t>
            </a:r>
          </a:p>
          <a:p>
            <a:r>
              <a:rPr lang="en-US" sz="3600" dirty="0" smtClean="0">
                <a:hlinkClick r:id="rId2"/>
              </a:rPr>
              <a:t>school@sdot.kz</a:t>
            </a:r>
            <a:r>
              <a:rPr lang="en-US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112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7" y="0"/>
            <a:ext cx="11804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72" y="142568"/>
            <a:ext cx="10441660" cy="662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69" y="67869"/>
            <a:ext cx="9987278" cy="679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6252"/>
          <a:stretch/>
        </p:blipFill>
        <p:spPr>
          <a:xfrm>
            <a:off x="374072" y="0"/>
            <a:ext cx="11582400" cy="65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247" y="2589580"/>
            <a:ext cx="10137530" cy="128782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2.3. </a:t>
            </a:r>
            <a:r>
              <a:rPr lang="ru-RU" sz="5400" dirty="0" err="1" smtClean="0"/>
              <a:t>Вебинары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0990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49" t="-13232" r="3891" b="47279"/>
          <a:stretch/>
        </p:blipFill>
        <p:spPr>
          <a:xfrm>
            <a:off x="281353" y="-1517892"/>
            <a:ext cx="11795503" cy="837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5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5522" r="1014"/>
          <a:stretch/>
        </p:blipFill>
        <p:spPr>
          <a:xfrm>
            <a:off x="0" y="0"/>
            <a:ext cx="12192000" cy="686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59" y="365125"/>
            <a:ext cx="11497196" cy="608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9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917" t="1868" r="53338" b="78041"/>
          <a:stretch/>
        </p:blipFill>
        <p:spPr>
          <a:xfrm>
            <a:off x="1920185" y="5994664"/>
            <a:ext cx="2743121" cy="316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49" y="1314035"/>
            <a:ext cx="10927619" cy="509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52" y="1296397"/>
            <a:ext cx="11270254" cy="510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16" t="4071" r="10175" b="10891"/>
          <a:stretch/>
        </p:blipFill>
        <p:spPr>
          <a:xfrm>
            <a:off x="422563" y="318655"/>
            <a:ext cx="11346873" cy="622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60" t="5063"/>
          <a:stretch/>
        </p:blipFill>
        <p:spPr>
          <a:xfrm>
            <a:off x="311832" y="1182102"/>
            <a:ext cx="11556318" cy="533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8916" b="10189"/>
          <a:stretch/>
        </p:blipFill>
        <p:spPr>
          <a:xfrm>
            <a:off x="344216" y="1250912"/>
            <a:ext cx="11514962" cy="523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2"/>
          <p:cNvSpPr>
            <a:spLocks noGrp="1"/>
          </p:cNvSpPr>
          <p:nvPr>
            <p:ph sz="half" idx="1"/>
          </p:nvPr>
        </p:nvSpPr>
        <p:spPr>
          <a:xfrm>
            <a:off x="188006" y="1268828"/>
            <a:ext cx="5516442" cy="3259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cs typeface="Times New Roman" panose="02020603050405020304" pitchFamily="18" charset="0"/>
              </a:rPr>
              <a:t>Раздел </a:t>
            </a:r>
            <a:r>
              <a:rPr lang="ru-RU" sz="1400" b="1" dirty="0">
                <a:cs typeface="Times New Roman" panose="02020603050405020304" pitchFamily="18" charset="0"/>
              </a:rPr>
              <a:t>«Библиотека» - </a:t>
            </a:r>
            <a:r>
              <a:rPr lang="ru-RU" sz="1400" b="1" dirty="0" smtClean="0">
                <a:cs typeface="Times New Roman" panose="02020603050405020304" pitchFamily="18" charset="0"/>
              </a:rPr>
              <a:t>запись </a:t>
            </a:r>
            <a:r>
              <a:rPr lang="ru-RU" sz="1400" b="1" dirty="0" err="1" smtClean="0">
                <a:cs typeface="Times New Roman" panose="02020603050405020304" pitchFamily="18" charset="0"/>
              </a:rPr>
              <a:t>вебинара</a:t>
            </a:r>
            <a:endParaRPr lang="ru-RU" sz="1400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41017"/>
          <a:stretch/>
        </p:blipFill>
        <p:spPr>
          <a:xfrm>
            <a:off x="188006" y="1958498"/>
            <a:ext cx="6097635" cy="44767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1057" t="60364" r="1068" b="1711"/>
          <a:stretch/>
        </p:blipFill>
        <p:spPr>
          <a:xfrm>
            <a:off x="6090837" y="3328202"/>
            <a:ext cx="59245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016" r="3952"/>
          <a:stretch/>
        </p:blipFill>
        <p:spPr>
          <a:xfrm>
            <a:off x="6010275" y="1268828"/>
            <a:ext cx="5934075" cy="1379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04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247" y="2589580"/>
            <a:ext cx="10146322" cy="128782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3. Модуль Тесты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156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56" y="184638"/>
            <a:ext cx="11767288" cy="62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70" y="245840"/>
            <a:ext cx="11088260" cy="638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2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39" y="102057"/>
            <a:ext cx="10884878" cy="665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8" y="148047"/>
            <a:ext cx="12057143" cy="6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62" y="41565"/>
            <a:ext cx="9791699" cy="674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97" y="105904"/>
            <a:ext cx="11408005" cy="664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4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569" y="3421379"/>
            <a:ext cx="22862" cy="152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969" y="3573779"/>
            <a:ext cx="22862" cy="152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38" y="485730"/>
            <a:ext cx="11688123" cy="55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247" y="2589580"/>
            <a:ext cx="10146322" cy="128782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4. Модуль Задания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2556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451" y="365125"/>
            <a:ext cx="823046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506" y="27155"/>
            <a:ext cx="10072818" cy="681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5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4930" y="365125"/>
            <a:ext cx="8088285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5481"/>
          <a:stretch/>
        </p:blipFill>
        <p:spPr>
          <a:xfrm>
            <a:off x="1050384" y="1320651"/>
            <a:ext cx="9920302" cy="505456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7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3368" y="365125"/>
            <a:ext cx="7140632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749" y="0"/>
            <a:ext cx="9132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ъект 2"/>
          <p:cNvSpPr>
            <a:spLocks noGrp="1"/>
          </p:cNvSpPr>
          <p:nvPr>
            <p:ph sz="half" idx="1"/>
          </p:nvPr>
        </p:nvSpPr>
        <p:spPr>
          <a:xfrm>
            <a:off x="188007" y="1207194"/>
            <a:ext cx="5516442" cy="3259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Пример проверки выполнения задания</a:t>
            </a:r>
            <a:endParaRPr lang="ru-RU" sz="14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52" y="1533170"/>
            <a:ext cx="6539205" cy="49819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r="42809"/>
          <a:stretch/>
        </p:blipFill>
        <p:spPr>
          <a:xfrm>
            <a:off x="7211646" y="1228835"/>
            <a:ext cx="4532952" cy="5226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l="22839" t="44578" r="24429" b="15327"/>
          <a:stretch/>
        </p:blipFill>
        <p:spPr>
          <a:xfrm>
            <a:off x="3936187" y="3137097"/>
            <a:ext cx="4331019" cy="1774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Скругленная соединительная линия 4"/>
          <p:cNvCxnSpPr/>
          <p:nvPr/>
        </p:nvCxnSpPr>
        <p:spPr>
          <a:xfrm rot="16200000" flipV="1">
            <a:off x="7428705" y="4668046"/>
            <a:ext cx="1335091" cy="1200150"/>
          </a:xfrm>
          <a:prstGeom prst="curvedConnector3">
            <a:avLst>
              <a:gd name="adj1" fmla="val 44292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кругленная соединительная линия 6"/>
          <p:cNvCxnSpPr/>
          <p:nvPr/>
        </p:nvCxnSpPr>
        <p:spPr>
          <a:xfrm flipV="1">
            <a:off x="6800850" y="5282993"/>
            <a:ext cx="1808029" cy="879701"/>
          </a:xfrm>
          <a:prstGeom prst="curvedConnector3">
            <a:avLst>
              <a:gd name="adj1" fmla="val 6001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2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247" y="2589580"/>
            <a:ext cx="10146322" cy="128782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5. Модуль Курсы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973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3490" y="365125"/>
            <a:ext cx="6848683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582" y="-274"/>
            <a:ext cx="9101357" cy="685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724" y="365125"/>
            <a:ext cx="9518072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562" y="0"/>
            <a:ext cx="11167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7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2604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447" y="27710"/>
            <a:ext cx="12204773" cy="680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218" y="365125"/>
            <a:ext cx="8678487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255" y="0"/>
            <a:ext cx="10216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3" y="2355273"/>
            <a:ext cx="8257308" cy="19812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1. Работа с мероприятиями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7129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4392" y="365125"/>
            <a:ext cx="8343216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263" y="0"/>
            <a:ext cx="9865827" cy="687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26" y="235528"/>
            <a:ext cx="11457709" cy="6400799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Алгоритм действий непосредственно в системе: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</a:t>
            </a:r>
            <a:r>
              <a:rPr lang="ru-RU" sz="2800" b="1" dirty="0" smtClean="0"/>
              <a:t>.</a:t>
            </a:r>
            <a:r>
              <a:rPr lang="ru-RU" sz="2800" dirty="0" smtClean="0"/>
              <a:t> Преподаватели  каждый самостоятельно загружают материалы для уроков в раздел «Библиотека» (файлы, ссылки на видео материал, если нужно создают </a:t>
            </a:r>
            <a:r>
              <a:rPr lang="ru-RU" sz="2800" dirty="0" err="1" smtClean="0"/>
              <a:t>вебинар</a:t>
            </a:r>
            <a:r>
              <a:rPr lang="ru-RU" sz="2800" dirty="0" smtClean="0"/>
              <a:t>).</a:t>
            </a:r>
            <a:br>
              <a:rPr lang="ru-RU" sz="2800" dirty="0" smtClean="0"/>
            </a:br>
            <a:r>
              <a:rPr lang="ru-RU" sz="2800" b="1" dirty="0" smtClean="0"/>
              <a:t>2.</a:t>
            </a:r>
            <a:r>
              <a:rPr lang="ru-RU" sz="2800" dirty="0" smtClean="0"/>
              <a:t> Затем в разделе «Мероприятия» создают самостоятельно мероприятия по типу: «Физика Лекция 16.02.2020».</a:t>
            </a:r>
            <a:br>
              <a:rPr lang="ru-RU" sz="2800" dirty="0" smtClean="0"/>
            </a:br>
            <a:r>
              <a:rPr lang="ru-RU" sz="2800" dirty="0" smtClean="0"/>
              <a:t>- Прикрепляют группу учеников</a:t>
            </a:r>
            <a:br>
              <a:rPr lang="ru-RU" sz="2800" dirty="0" smtClean="0"/>
            </a:br>
            <a:r>
              <a:rPr lang="ru-RU" sz="2800" dirty="0" smtClean="0"/>
              <a:t>- Прикрепляют материалы для уроков.</a:t>
            </a:r>
            <a:br>
              <a:rPr lang="ru-RU" sz="2800" dirty="0" smtClean="0"/>
            </a:br>
            <a:r>
              <a:rPr lang="ru-RU" sz="2800" dirty="0" smtClean="0"/>
              <a:t>- При необходимости прикрепляют «Задания» для выполнения ученикам. (предварительно их нужно создать в системе)</a:t>
            </a:r>
            <a:br>
              <a:rPr lang="ru-RU" sz="2800" dirty="0" smtClean="0"/>
            </a:br>
            <a:r>
              <a:rPr lang="ru-RU" sz="2800" dirty="0" smtClean="0"/>
              <a:t>- При необходимости прикрепляют «Тесты» аналогично для выполнения </a:t>
            </a:r>
            <a:r>
              <a:rPr lang="ru-RU" sz="2800" dirty="0" err="1" smtClean="0"/>
              <a:t>учкниками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Проверяют отчетность внутри мероприятия - «Отчетность по мероприятию»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590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88007" y="162370"/>
            <a:ext cx="11827380" cy="6194468"/>
          </a:xfrm>
          <a:prstGeom prst="rect">
            <a:avLst/>
          </a:prstGeom>
          <a:solidFill>
            <a:srgbClr val="08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007" y="6515100"/>
            <a:ext cx="11827380" cy="342900"/>
          </a:xfrm>
          <a:prstGeom prst="rect">
            <a:avLst/>
          </a:prstGeom>
          <a:solidFill>
            <a:srgbClr val="F5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7766" y="1306757"/>
            <a:ext cx="9742973" cy="954637"/>
          </a:xfrm>
        </p:spPr>
        <p:txBody>
          <a:bodyPr anchor="t"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Отображение назначенных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мероприятий у слушателя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+mn-lt"/>
              </a:rPr>
            </a:b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01652" y="384395"/>
            <a:ext cx="11304420" cy="615463"/>
            <a:chOff x="401652" y="384395"/>
            <a:chExt cx="11304420" cy="61546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2" t="51443" r="76997" b="31641"/>
            <a:stretch/>
          </p:blipFill>
          <p:spPr>
            <a:xfrm>
              <a:off x="401652" y="384395"/>
              <a:ext cx="616114" cy="615463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1017766" y="430516"/>
              <a:ext cx="34254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</a:rPr>
                <a:t>СИСТЕМА 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ДИСТАНЦИОННОГО </a:t>
              </a:r>
              <a:r>
                <a:rPr lang="ru-RU" sz="1400" b="1" dirty="0">
                  <a:solidFill>
                    <a:schemeClr val="bg1"/>
                  </a:solidFill>
                </a:rPr>
                <a:t>ОБУЧЕНИЯ </a:t>
              </a:r>
              <a:endParaRPr lang="en-US" sz="1400" b="1" dirty="0" smtClean="0">
                <a:solidFill>
                  <a:schemeClr val="bg1"/>
                </a:solidFill>
              </a:endParaRPr>
            </a:p>
            <a:p>
              <a:r>
                <a:rPr lang="ru-RU" sz="1400" b="1" dirty="0" smtClean="0">
                  <a:solidFill>
                    <a:schemeClr val="bg1"/>
                  </a:solidFill>
                </a:rPr>
                <a:t>И </a:t>
              </a:r>
              <a:r>
                <a:rPr lang="ru-RU" sz="1400" b="1" dirty="0">
                  <a:solidFill>
                    <a:schemeClr val="bg1"/>
                  </a:solidFill>
                </a:rPr>
                <a:t>ТЕСТИРОВАНИЯ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300" y="392565"/>
              <a:ext cx="1470772" cy="568041"/>
            </a:xfrm>
            <a:prstGeom prst="rect">
              <a:avLst/>
            </a:prstGeom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766" y="1958427"/>
            <a:ext cx="9457217" cy="403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88007" y="162370"/>
            <a:ext cx="11827380" cy="6194468"/>
          </a:xfrm>
          <a:prstGeom prst="rect">
            <a:avLst/>
          </a:prstGeom>
          <a:solidFill>
            <a:srgbClr val="08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007" y="6515100"/>
            <a:ext cx="11827380" cy="342900"/>
          </a:xfrm>
          <a:prstGeom prst="rect">
            <a:avLst/>
          </a:prstGeom>
          <a:solidFill>
            <a:srgbClr val="F5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7766" y="1306757"/>
            <a:ext cx="9742973" cy="954637"/>
          </a:xfrm>
        </p:spPr>
        <p:txBody>
          <a:bodyPr anchor="t"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Отображение назначенных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мероприятий у слушателя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+mn-lt"/>
              </a:rPr>
            </a:b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01652" y="384395"/>
            <a:ext cx="11304420" cy="615463"/>
            <a:chOff x="401652" y="384395"/>
            <a:chExt cx="11304420" cy="61546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2" t="51443" r="76997" b="31641"/>
            <a:stretch/>
          </p:blipFill>
          <p:spPr>
            <a:xfrm>
              <a:off x="401652" y="384395"/>
              <a:ext cx="616114" cy="615463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1017766" y="430516"/>
              <a:ext cx="34254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</a:rPr>
                <a:t>СИСТЕМА 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ДИСТАНЦИОННОГО </a:t>
              </a:r>
              <a:r>
                <a:rPr lang="ru-RU" sz="1400" b="1" dirty="0">
                  <a:solidFill>
                    <a:schemeClr val="bg1"/>
                  </a:solidFill>
                </a:rPr>
                <a:t>ОБУЧЕНИЯ </a:t>
              </a:r>
              <a:endParaRPr lang="en-US" sz="1400" b="1" dirty="0" smtClean="0">
                <a:solidFill>
                  <a:schemeClr val="bg1"/>
                </a:solidFill>
              </a:endParaRPr>
            </a:p>
            <a:p>
              <a:r>
                <a:rPr lang="ru-RU" sz="1400" b="1" dirty="0" smtClean="0">
                  <a:solidFill>
                    <a:schemeClr val="bg1"/>
                  </a:solidFill>
                </a:rPr>
                <a:t>И </a:t>
              </a:r>
              <a:r>
                <a:rPr lang="ru-RU" sz="1400" b="1" dirty="0">
                  <a:solidFill>
                    <a:schemeClr val="bg1"/>
                  </a:solidFill>
                </a:rPr>
                <a:t>ТЕСТИРОВАНИЯ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300" y="392565"/>
              <a:ext cx="1470772" cy="568041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b="12717"/>
          <a:stretch/>
        </p:blipFill>
        <p:spPr>
          <a:xfrm>
            <a:off x="853355" y="1759995"/>
            <a:ext cx="10496684" cy="486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88007" y="162370"/>
            <a:ext cx="11827380" cy="6194468"/>
          </a:xfrm>
          <a:prstGeom prst="rect">
            <a:avLst/>
          </a:prstGeom>
          <a:solidFill>
            <a:srgbClr val="08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007" y="6515100"/>
            <a:ext cx="11827380" cy="342900"/>
          </a:xfrm>
          <a:prstGeom prst="rect">
            <a:avLst/>
          </a:prstGeom>
          <a:solidFill>
            <a:srgbClr val="F5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7766" y="1306757"/>
            <a:ext cx="9742973" cy="954637"/>
          </a:xfrm>
        </p:spPr>
        <p:txBody>
          <a:bodyPr anchor="t"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Выполнение задания слушателем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01652" y="384395"/>
            <a:ext cx="11304420" cy="615463"/>
            <a:chOff x="401652" y="384395"/>
            <a:chExt cx="11304420" cy="61546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2" t="51443" r="76997" b="31641"/>
            <a:stretch/>
          </p:blipFill>
          <p:spPr>
            <a:xfrm>
              <a:off x="401652" y="384395"/>
              <a:ext cx="616114" cy="615463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1017766" y="430516"/>
              <a:ext cx="34254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</a:rPr>
                <a:t>СИСТЕМА 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ДИСТАНЦИОННОГО </a:t>
              </a:r>
              <a:r>
                <a:rPr lang="ru-RU" sz="1400" b="1" dirty="0">
                  <a:solidFill>
                    <a:schemeClr val="bg1"/>
                  </a:solidFill>
                </a:rPr>
                <a:t>ОБУЧЕНИЯ </a:t>
              </a:r>
              <a:endParaRPr lang="en-US" sz="1400" b="1" dirty="0" smtClean="0">
                <a:solidFill>
                  <a:schemeClr val="bg1"/>
                </a:solidFill>
              </a:endParaRPr>
            </a:p>
            <a:p>
              <a:r>
                <a:rPr lang="ru-RU" sz="1400" b="1" dirty="0" smtClean="0">
                  <a:solidFill>
                    <a:schemeClr val="bg1"/>
                  </a:solidFill>
                </a:rPr>
                <a:t>И </a:t>
              </a:r>
              <a:r>
                <a:rPr lang="ru-RU" sz="1400" b="1" dirty="0">
                  <a:solidFill>
                    <a:schemeClr val="bg1"/>
                  </a:solidFill>
                </a:rPr>
                <a:t>ТЕСТИРОВАНИЯ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300" y="392565"/>
              <a:ext cx="1470772" cy="568041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6827" t="13299"/>
          <a:stretch/>
        </p:blipFill>
        <p:spPr>
          <a:xfrm>
            <a:off x="401652" y="2060858"/>
            <a:ext cx="7148146" cy="28143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17629" t="19223" r="700" b="36125"/>
          <a:stretch/>
        </p:blipFill>
        <p:spPr>
          <a:xfrm>
            <a:off x="4443191" y="3772740"/>
            <a:ext cx="7415410" cy="2279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3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88007" y="162370"/>
            <a:ext cx="11827380" cy="6194468"/>
          </a:xfrm>
          <a:prstGeom prst="rect">
            <a:avLst/>
          </a:prstGeom>
          <a:solidFill>
            <a:srgbClr val="08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007" y="6515100"/>
            <a:ext cx="11827380" cy="342900"/>
          </a:xfrm>
          <a:prstGeom prst="rect">
            <a:avLst/>
          </a:prstGeom>
          <a:solidFill>
            <a:srgbClr val="F5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7766" y="1306757"/>
            <a:ext cx="9742973" cy="954637"/>
          </a:xfrm>
        </p:spPr>
        <p:txBody>
          <a:bodyPr anchor="t"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Выполнение задания слушателем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01652" y="384395"/>
            <a:ext cx="11304420" cy="615463"/>
            <a:chOff x="401652" y="384395"/>
            <a:chExt cx="11304420" cy="61546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2" t="51443" r="76997" b="31641"/>
            <a:stretch/>
          </p:blipFill>
          <p:spPr>
            <a:xfrm>
              <a:off x="401652" y="384395"/>
              <a:ext cx="616114" cy="615463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1017766" y="430516"/>
              <a:ext cx="34254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</a:rPr>
                <a:t>СИСТЕМА 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ДИСТАНЦИОННОГО </a:t>
              </a:r>
              <a:r>
                <a:rPr lang="ru-RU" sz="1400" b="1" dirty="0">
                  <a:solidFill>
                    <a:schemeClr val="bg1"/>
                  </a:solidFill>
                </a:rPr>
                <a:t>ОБУЧЕНИЯ </a:t>
              </a:r>
              <a:endParaRPr lang="en-US" sz="1400" b="1" dirty="0" smtClean="0">
                <a:solidFill>
                  <a:schemeClr val="bg1"/>
                </a:solidFill>
              </a:endParaRPr>
            </a:p>
            <a:p>
              <a:r>
                <a:rPr lang="ru-RU" sz="1400" b="1" dirty="0" smtClean="0">
                  <a:solidFill>
                    <a:schemeClr val="bg1"/>
                  </a:solidFill>
                </a:rPr>
                <a:t>И </a:t>
              </a:r>
              <a:r>
                <a:rPr lang="ru-RU" sz="1400" b="1" dirty="0">
                  <a:solidFill>
                    <a:schemeClr val="bg1"/>
                  </a:solidFill>
                </a:rPr>
                <a:t>ТЕСТИРОВАНИЯ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300" y="392565"/>
              <a:ext cx="1470772" cy="568041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17362" t="14231"/>
          <a:stretch/>
        </p:blipFill>
        <p:spPr>
          <a:xfrm>
            <a:off x="709709" y="1784075"/>
            <a:ext cx="6224955" cy="44869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755" y="1595031"/>
            <a:ext cx="3477846" cy="3206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/>
          <a:srcRect l="59384" t="77205" r="514" b="991"/>
          <a:stretch/>
        </p:blipFill>
        <p:spPr>
          <a:xfrm>
            <a:off x="5142966" y="4877146"/>
            <a:ext cx="3884080" cy="14169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7525" y="4877146"/>
            <a:ext cx="3194076" cy="1429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30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88007" y="162370"/>
            <a:ext cx="11827380" cy="6194468"/>
          </a:xfrm>
          <a:prstGeom prst="rect">
            <a:avLst/>
          </a:prstGeom>
          <a:solidFill>
            <a:srgbClr val="08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007" y="6515100"/>
            <a:ext cx="11827380" cy="342900"/>
          </a:xfrm>
          <a:prstGeom prst="rect">
            <a:avLst/>
          </a:prstGeom>
          <a:solidFill>
            <a:srgbClr val="F5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7766" y="1306757"/>
            <a:ext cx="9742973" cy="954637"/>
          </a:xfrm>
        </p:spPr>
        <p:txBody>
          <a:bodyPr anchor="t"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Выполнение задания слушателем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01652" y="384395"/>
            <a:ext cx="11304420" cy="615463"/>
            <a:chOff x="401652" y="384395"/>
            <a:chExt cx="11304420" cy="61546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2" t="51443" r="76997" b="31641"/>
            <a:stretch/>
          </p:blipFill>
          <p:spPr>
            <a:xfrm>
              <a:off x="401652" y="384395"/>
              <a:ext cx="616114" cy="615463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1017766" y="430516"/>
              <a:ext cx="34254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</a:rPr>
                <a:t>СИСТЕМА 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ДИСТАНЦИОННОГО </a:t>
              </a:r>
              <a:r>
                <a:rPr lang="ru-RU" sz="1400" b="1" dirty="0">
                  <a:solidFill>
                    <a:schemeClr val="bg1"/>
                  </a:solidFill>
                </a:rPr>
                <a:t>ОБУЧЕНИЯ </a:t>
              </a:r>
              <a:endParaRPr lang="en-US" sz="1400" b="1" dirty="0" smtClean="0">
                <a:solidFill>
                  <a:schemeClr val="bg1"/>
                </a:solidFill>
              </a:endParaRPr>
            </a:p>
            <a:p>
              <a:r>
                <a:rPr lang="ru-RU" sz="1400" b="1" dirty="0" smtClean="0">
                  <a:solidFill>
                    <a:schemeClr val="bg1"/>
                  </a:solidFill>
                </a:rPr>
                <a:t>И </a:t>
              </a:r>
              <a:r>
                <a:rPr lang="ru-RU" sz="1400" b="1" dirty="0">
                  <a:solidFill>
                    <a:schemeClr val="bg1"/>
                  </a:solidFill>
                </a:rPr>
                <a:t>ТЕСТИРОВАНИЯ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300" y="392565"/>
              <a:ext cx="1470772" cy="568041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t="27293"/>
          <a:stretch/>
        </p:blipFill>
        <p:spPr>
          <a:xfrm>
            <a:off x="1091711" y="1905000"/>
            <a:ext cx="10008577" cy="4953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3640" y="4589339"/>
            <a:ext cx="4361905" cy="195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879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88007" y="162370"/>
            <a:ext cx="11827380" cy="6194468"/>
          </a:xfrm>
          <a:prstGeom prst="rect">
            <a:avLst/>
          </a:prstGeom>
          <a:solidFill>
            <a:srgbClr val="08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8007" y="6515100"/>
            <a:ext cx="11827380" cy="342900"/>
          </a:xfrm>
          <a:prstGeom prst="rect">
            <a:avLst/>
          </a:prstGeom>
          <a:solidFill>
            <a:srgbClr val="F5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7766" y="1306757"/>
            <a:ext cx="9742973" cy="954637"/>
          </a:xfrm>
        </p:spPr>
        <p:txBody>
          <a:bodyPr anchor="t"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Прохождение тестирования слушателем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01652" y="384395"/>
            <a:ext cx="11304420" cy="615463"/>
            <a:chOff x="401652" y="384395"/>
            <a:chExt cx="11304420" cy="61546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2" t="51443" r="76997" b="31641"/>
            <a:stretch/>
          </p:blipFill>
          <p:spPr>
            <a:xfrm>
              <a:off x="401652" y="384395"/>
              <a:ext cx="616114" cy="615463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1017766" y="430516"/>
              <a:ext cx="34254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</a:rPr>
                <a:t>СИСТЕМА 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ДИСТАНЦИОННОГО </a:t>
              </a:r>
              <a:r>
                <a:rPr lang="ru-RU" sz="1400" b="1" dirty="0">
                  <a:solidFill>
                    <a:schemeClr val="bg1"/>
                  </a:solidFill>
                </a:rPr>
                <a:t>ОБУЧЕНИЯ </a:t>
              </a:r>
              <a:endParaRPr lang="en-US" sz="1400" b="1" dirty="0" smtClean="0">
                <a:solidFill>
                  <a:schemeClr val="bg1"/>
                </a:solidFill>
              </a:endParaRPr>
            </a:p>
            <a:p>
              <a:r>
                <a:rPr lang="ru-RU" sz="1400" b="1" dirty="0" smtClean="0">
                  <a:solidFill>
                    <a:schemeClr val="bg1"/>
                  </a:solidFill>
                </a:rPr>
                <a:t>И </a:t>
              </a:r>
              <a:r>
                <a:rPr lang="ru-RU" sz="1400" b="1" dirty="0">
                  <a:solidFill>
                    <a:schemeClr val="bg1"/>
                  </a:solidFill>
                </a:rPr>
                <a:t>ТЕСТИРОВАНИЯ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300" y="392565"/>
              <a:ext cx="1470772" cy="568041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17344" t="2923" r="149" b="29158"/>
          <a:stretch/>
        </p:blipFill>
        <p:spPr>
          <a:xfrm>
            <a:off x="401652" y="1784075"/>
            <a:ext cx="7658098" cy="27340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418" y="2670315"/>
            <a:ext cx="7794654" cy="358319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/>
          <a:srcRect l="19394" t="26070" r="48568" b="27450"/>
          <a:stretch/>
        </p:blipFill>
        <p:spPr>
          <a:xfrm>
            <a:off x="988557" y="4584051"/>
            <a:ext cx="2461845" cy="1669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48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99" y="899884"/>
            <a:ext cx="11952001" cy="55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0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0" y="350253"/>
            <a:ext cx="11742058" cy="61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6317" b="4112"/>
          <a:stretch/>
        </p:blipFill>
        <p:spPr>
          <a:xfrm>
            <a:off x="390083" y="824301"/>
            <a:ext cx="11411834" cy="519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33642"/>
            <a:ext cx="10886281" cy="682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5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162</Words>
  <Application>Microsoft Office PowerPoint</Application>
  <PresentationFormat>Широкоэкранный</PresentationFormat>
  <Paragraphs>48</Paragraphs>
  <Slides>57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Times New Roman</vt:lpstr>
      <vt:lpstr>Тема Office</vt:lpstr>
      <vt:lpstr>СИСТЕМА ДИСТАНЦИОННОГО ОБУЧЕНИЯ  И ТЕСТИРОВАНИЯ – современное решение проблем обучения и развития сотрудников</vt:lpstr>
      <vt:lpstr>Презентация PowerPoint</vt:lpstr>
      <vt:lpstr>Презентация PowerPoint</vt:lpstr>
      <vt:lpstr>Презентация PowerPoint</vt:lpstr>
      <vt:lpstr>1. Работа с мероприятиями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Заполнение контента – модуль Библиотека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2.3. Вебинары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Модуль Тесты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Модуль 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5. Модуль Курсы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действий непосредственно в системе: 1. Преподаватели  каждый самостоятельно загружают материалы для уроков в раздел «Библиотека» (файлы, ссылки на видео материал, если нужно создают вебинар). 2. Затем в разделе «Мероприятия» создают самостоятельно мероприятия по типу: «Физика Лекция 16.02.2020». - Прикрепляют группу учеников - Прикрепляют материалы для уроков. - При необходимости прикрепляют «Задания» для выполнения ученикам. (предварительно их нужно создать в системе) - При необходимости прикрепляют «Тесты» аналогично для выполнения учкниками - Проверяют отчетность внутри мероприятия - «Отчетность по мероприятию»</vt:lpstr>
      <vt:lpstr>Отображение назначенных мероприятий у слушателя  </vt:lpstr>
      <vt:lpstr>Отображение назначенных мероприятий у слушателя  </vt:lpstr>
      <vt:lpstr>Выполнение задания слушателем</vt:lpstr>
      <vt:lpstr>Выполнение задания слушателем</vt:lpstr>
      <vt:lpstr>Выполнение задания слушателем</vt:lpstr>
      <vt:lpstr>Прохождение тестирования слушателем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Anara</cp:lastModifiedBy>
  <cp:revision>32</cp:revision>
  <dcterms:created xsi:type="dcterms:W3CDTF">2020-03-13T11:50:54Z</dcterms:created>
  <dcterms:modified xsi:type="dcterms:W3CDTF">2020-07-20T06:29:07Z</dcterms:modified>
</cp:coreProperties>
</file>