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adilet.zan.kz/rus/docs/K1500000414#z205" TargetMode="External"/><Relationship Id="rId2" Type="http://schemas.openxmlformats.org/officeDocument/2006/relationships/hyperlink" Target="http://adilet.zan.kz/rus/docs/K950001000_#z67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dilet.zan.kz/rus/docs/Z1500000410#z33" TargetMode="External"/><Relationship Id="rId5" Type="http://schemas.openxmlformats.org/officeDocument/2006/relationships/hyperlink" Target="http://adilet.zan.kz/rus/docs/Z1900000293#z4" TargetMode="External"/><Relationship Id="rId4" Type="http://schemas.openxmlformats.org/officeDocument/2006/relationships/hyperlink" Target="http://adilet.zan.kz/rus/docs/Z070000319_#z2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kk-KZ" sz="54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Қашықтықтан оқыту шеңберіндегі тәрбие жұмыстары</a:t>
            </a:r>
          </a:p>
          <a:p>
            <a:pPr marL="0" indent="0" algn="ctr">
              <a:buNone/>
            </a:pPr>
            <a:endParaRPr lang="kk-KZ" sz="5400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kk-KZ" sz="28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09.10.2020 ж.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1278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40000"/>
                <a:satMod val="350000"/>
              </a:schemeClr>
            </a:gs>
            <a:gs pos="63000">
              <a:schemeClr val="bg2">
                <a:tint val="45000"/>
                <a:shade val="99000"/>
                <a:satMod val="350000"/>
              </a:schemeClr>
            </a:gs>
            <a:gs pos="100000">
              <a:schemeClr val="bg2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fontAlgn="base"/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утверждении Типовых квалификационных характеристик должностей педагогических работников и приравненных к ним лиц</a:t>
            </a:r>
            <a:b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Министра образования и науки Республики Казахстан от 13 июля 2009 года № 338.</a:t>
            </a:r>
            <a:b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373216"/>
            <a:ext cx="2048272" cy="265584"/>
          </a:xfrm>
        </p:spPr>
        <p:txBody>
          <a:bodyPr>
            <a:normAutofit fontScale="40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8779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Вожатый, старший 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вожатый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96752"/>
            <a:ext cx="8219256" cy="4929411"/>
          </a:xfrm>
        </p:spPr>
        <p:txBody>
          <a:bodyPr>
            <a:normAutofit fontScale="25000" lnSpcReduction="20000"/>
          </a:bodyPr>
          <a:lstStyle/>
          <a:p>
            <a:pPr marL="0" indent="0" fontAlgn="base">
              <a:buNone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fontAlgn="base">
              <a:buNone/>
            </a:pPr>
            <a:r>
              <a:rPr lang="ru-RU" sz="8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8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Должностные </a:t>
            </a:r>
            <a:r>
              <a:rPr lang="ru-RU" sz="8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обязанности: Способствует развитию деятельности детских общественных организаций, объединений "</a:t>
            </a:r>
            <a:r>
              <a:rPr lang="ru-RU" sz="8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Жас</a:t>
            </a:r>
            <a:r>
              <a:rPr lang="ru-RU" sz="8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қыран</a:t>
            </a:r>
            <a:r>
              <a:rPr lang="ru-RU" sz="8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", "</a:t>
            </a:r>
            <a:r>
              <a:rPr lang="ru-RU" sz="8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Жас</a:t>
            </a:r>
            <a:r>
              <a:rPr lang="ru-RU" sz="8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ұлан</a:t>
            </a:r>
            <a:r>
              <a:rPr lang="ru-RU" sz="8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".</a:t>
            </a:r>
          </a:p>
          <a:p>
            <a:pPr algn="just" fontAlgn="base"/>
            <a:r>
              <a:rPr lang="ru-RU" sz="8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  </a:t>
            </a:r>
            <a:r>
              <a:rPr lang="ru-RU" sz="8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Помогает </a:t>
            </a:r>
            <a:r>
              <a:rPr lang="ru-RU" sz="8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обучающимся в планировании деятельности их объединений, организаций, способствует обновлению содержания и форм их деятельности.</a:t>
            </a:r>
          </a:p>
          <a:p>
            <a:pPr algn="just" fontAlgn="base"/>
            <a:r>
              <a:rPr lang="ru-RU" sz="8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 </a:t>
            </a:r>
            <a:r>
              <a:rPr lang="ru-RU" sz="8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Осуществляет </a:t>
            </a:r>
            <a:r>
              <a:rPr lang="ru-RU" sz="8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с учетом возрастных интересов и потребностей детей и подростков.</a:t>
            </a:r>
          </a:p>
          <a:p>
            <a:pPr algn="just" fontAlgn="base"/>
            <a:r>
              <a:rPr lang="ru-RU" sz="8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    Организует коллективно-творческую деятельность.</a:t>
            </a:r>
          </a:p>
          <a:p>
            <a:pPr algn="just" fontAlgn="base"/>
            <a:r>
              <a:rPr lang="ru-RU" sz="8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    Обеспечивает условия для широкого информирования детей и подростков о действующих организациях, объединениях.</a:t>
            </a:r>
          </a:p>
          <a:p>
            <a:pPr algn="just" fontAlgn="base"/>
            <a:r>
              <a:rPr lang="ru-RU" sz="8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 </a:t>
            </a:r>
            <a:r>
              <a:rPr lang="ru-RU" sz="8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Создает </a:t>
            </a:r>
            <a:r>
              <a:rPr lang="ru-RU" sz="8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благоприятные условия, позволяющие обучающимся проявлять гражданскую и нравственную позицию, реализовать свои интересы и потребности.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6000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268760"/>
            <a:ext cx="8003232" cy="4857403"/>
          </a:xfrm>
        </p:spPr>
        <p:txBody>
          <a:bodyPr>
            <a:normAutofit fontScale="85000" lnSpcReduction="20000"/>
          </a:bodyPr>
          <a:lstStyle/>
          <a:p>
            <a:pPr algn="just" fontAlgn="base"/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 культурно-массовую, патриотическую работу в организации образования, оказывает классным руководителям содействие в организации воспитательной работы, познавательного досуга детей.</a:t>
            </a:r>
          </a:p>
          <a:p>
            <a:pPr algn="just" fontAlgn="base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Заботится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здоровье и безопасности обучающихся.</a:t>
            </a:r>
          </a:p>
          <a:p>
            <a:pPr algn="just" fontAlgn="base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Организует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 отдых в период каникул.</a:t>
            </a:r>
          </a:p>
          <a:p>
            <a:pPr algn="just" fontAlgn="base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Изучает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использует инновационный опыт работы с обучающимися.</a:t>
            </a:r>
          </a:p>
          <a:p>
            <a:pPr algn="just" fontAlgn="base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Организовывает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общественно-полезную работу "Служение обществу", "Поклонение Родине", "Уважение к старшим", "Уважение к матери".</a:t>
            </a:r>
          </a:p>
          <a:p>
            <a:endParaRPr lang="ru-RU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3955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 fontAlgn="base"/>
            <a:r>
              <a:rPr lang="ru-RU" sz="3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 </a:t>
            </a:r>
            <a:r>
              <a:rPr lang="ru-RU" sz="3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по подбору и подготовке руководителей (организаторов) первичных коллективов детских организаций, объединений.</a:t>
            </a:r>
          </a:p>
          <a:p>
            <a:pPr algn="just" fontAlgn="base"/>
            <a:r>
              <a:rPr lang="ru-RU" sz="3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Работает </a:t>
            </a:r>
            <a:r>
              <a:rPr lang="ru-RU" sz="3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тесном контакте с органами самоуправления и педагогическим коллективом организации образования, общественными организациями, родителями обучающихся или лицами, их заменяющими.</a:t>
            </a:r>
          </a:p>
          <a:p>
            <a:pPr algn="just" fontAlgn="base"/>
            <a:r>
              <a:rPr lang="ru-RU" sz="3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Внедряет </a:t>
            </a:r>
            <a:r>
              <a:rPr lang="ru-RU" sz="3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концепцию "Образование, основанное на ценностях" в организации с участием всех субъектов образовательного процесса, в том числе семьи детей.</a:t>
            </a:r>
          </a:p>
          <a:p>
            <a:pPr algn="just" fontAlgn="base"/>
            <a:r>
              <a:rPr lang="ru-RU" sz="3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Прививает </a:t>
            </a:r>
            <a:r>
              <a:rPr lang="ru-RU" sz="3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антикоррупционную культуру, принципы академической честности среди обучающихся, воспитанников.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1979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Должен знать: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 fontAlgn="base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Конституцию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Республики Казахстан, 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Трудовой Кодекс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Республики Казахстан, законы Республики Казахстан "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Об образовании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", "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О статусе педагога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", "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О противодействии коррупции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 и другие нормативные правовые акты по вопросам образования;</a:t>
            </a:r>
          </a:p>
          <a:p>
            <a:pPr algn="just" fontAlgn="base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педагогику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психологию, физиологию, гигиену, закономерности и тенденцию развития детского движения;</a:t>
            </a:r>
          </a:p>
          <a:p>
            <a:pPr algn="just" fontAlgn="base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методику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 досуговой деятельности, отдыха, развлечений;</a:t>
            </a:r>
          </a:p>
          <a:p>
            <a:pPr algn="just" fontAlgn="base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безопасности и охране труда, противопожарной защиты, санитарные правила и нормы.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7994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квалификации: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268760"/>
            <a:ext cx="8219256" cy="4857403"/>
          </a:xfrm>
        </p:spPr>
        <p:txBody>
          <a:bodyPr>
            <a:normAutofit fontScale="77500" lnSpcReduction="20000"/>
          </a:bodyPr>
          <a:lstStyle/>
          <a:p>
            <a:pPr algn="just" fontAlgn="base"/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высшее и (или) послевузовское педагогическое образование или иное профессиональное образование по соответствующему профилю или документ, подтверждающий педагогическую переподготовку или техническое и профессиональное образование по соответствующему профилю, без предъявления требований к стажу работы;</a:t>
            </a:r>
          </a:p>
          <a:p>
            <a:pPr algn="just" fontAlgn="base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(или) при наличии высшего уровня квалификации стаж работы в должности вожатого для педагога-мастера – не менее 5 лет;</a:t>
            </a:r>
          </a:p>
          <a:p>
            <a:pPr algn="just" fontAlgn="base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(или) при наличии высшего или среднего уровня квалификации стаж работы по специальности: для педагога-модератора не менее 3 лет, для педагога-эксперта и педагога-исследователя не менее 4 лет.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25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332656"/>
            <a:ext cx="7067128" cy="1152128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квалификации с определением профессиональных компетенций: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600200"/>
            <a:ext cx="8291264" cy="4709120"/>
          </a:xfrm>
        </p:spPr>
        <p:txBody>
          <a:bodyPr>
            <a:normAutofit fontScale="92500" lnSpcReduction="20000"/>
          </a:bodyPr>
          <a:lstStyle/>
          <a:p>
            <a:pPr algn="just" fontAlgn="base"/>
            <a:r>
              <a:rPr lang="ru-RU" dirty="0"/>
              <a:t> 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педагог-модератор:</a:t>
            </a:r>
          </a:p>
          <a:p>
            <a:pPr algn="just" fontAlgn="base"/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должен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отвечать общим требованиям, предъявляемым к квалификации "педагог" (без категории), а также:</a:t>
            </a:r>
          </a:p>
          <a:p>
            <a:pPr algn="just" fontAlgn="base"/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уметь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 организовывать индивидуальную и групповую работу с детьми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 fontAlgn="base"/>
            <a:r>
              <a:rPr lang="ru-RU" sz="2600" dirty="0"/>
              <a:t> 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педагог-эксперт:</a:t>
            </a:r>
          </a:p>
          <a:p>
            <a:pPr algn="just" fontAlgn="base"/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должен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отвечать требованиям, предъявляемым к квалификации "педагог-модератор", а также:</a:t>
            </a:r>
          </a:p>
          <a:p>
            <a:pPr algn="just" fontAlgn="base"/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владеть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организационными формами диагностической работы с детьми, иметь навыки исследовательской работы по проблемам воспитания детей и подростков, владеть методиками анализа проводимых воспитательных мероприятий, использовать передовой педагогической опыт в своей работе;</a:t>
            </a:r>
          </a:p>
          <a:p>
            <a:pPr algn="just" fontAlgn="base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4848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 fontAlgn="base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педагог-исследователь:</a:t>
            </a:r>
          </a:p>
          <a:p>
            <a:pPr algn="just" fontAlgn="base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должен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отвечать требованиям, предъявляемым к квалификации "педагог-эксперт", а также:</a:t>
            </a:r>
          </a:p>
          <a:p>
            <a:pPr algn="just" fontAlgn="base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владеть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технологиями анализа организационно-методической деятельности;</a:t>
            </a:r>
          </a:p>
          <a:p>
            <a:pPr marL="0" indent="0" algn="just" fontAlgn="base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4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педагог-мастер:</a:t>
            </a:r>
          </a:p>
          <a:p>
            <a:pPr algn="just" fontAlgn="base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должен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отвечать требованиям, предъявляемым квалификации "педагог-исследователь", а также: владеть технологиями анализа организационно-методической деятельности.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5445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6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84B2F6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</TotalTime>
  <Words>289</Words>
  <Application>Microsoft Office PowerPoint</Application>
  <PresentationFormat>Экран (4:3)</PresentationFormat>
  <Paragraphs>42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Об утверждении Типовых квалификационных характеристик должностей педагогических работников и приравненных к ним лиц Приказ Министра образования и науки Республики Казахстан от 13 июля 2009 года № 338. </vt:lpstr>
      <vt:lpstr>Вожатый, старший вожатый</vt:lpstr>
      <vt:lpstr>Презентация PowerPoint</vt:lpstr>
      <vt:lpstr>Презентация PowerPoint</vt:lpstr>
      <vt:lpstr>Должен знать:</vt:lpstr>
      <vt:lpstr>Требования к квалификации:</vt:lpstr>
      <vt:lpstr>Требования к квалификации с определением профессиональных компетенций: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утверждении Типовых квалификационных характеристик должностей педагогических работников и приравненных к ним лиц Приказ Министра образования и науки Республики Казахстан от 13 июля 2009 года № 338.</dc:title>
  <dc:creator>Tatyana 314</dc:creator>
  <cp:lastModifiedBy>Tatyana 314</cp:lastModifiedBy>
  <cp:revision>17</cp:revision>
  <dcterms:created xsi:type="dcterms:W3CDTF">2020-10-07T11:26:31Z</dcterms:created>
  <dcterms:modified xsi:type="dcterms:W3CDTF">2020-10-08T03:40:46Z</dcterms:modified>
</cp:coreProperties>
</file>