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2" r:id="rId9"/>
    <p:sldId id="261" r:id="rId10"/>
    <p:sldId id="267" r:id="rId11"/>
    <p:sldId id="268" r:id="rId12"/>
    <p:sldId id="269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347"/>
    <a:srgbClr val="007A37"/>
    <a:srgbClr val="33CC33"/>
    <a:srgbClr val="66FF66"/>
    <a:srgbClr val="A9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3286124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0" y="5857900"/>
            <a:ext cx="9144000" cy="1000100"/>
            <a:chOff x="0" y="5857900"/>
            <a:chExt cx="9001124" cy="1000100"/>
          </a:xfrm>
        </p:grpSpPr>
        <p:pic>
          <p:nvPicPr>
            <p:cNvPr id="31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0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2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1000100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3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2000232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4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3000364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5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4000496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6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5000628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7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6000760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8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7000892" y="5857900"/>
              <a:ext cx="1000100" cy="1000100"/>
            </a:xfrm>
            <a:prstGeom prst="rect">
              <a:avLst/>
            </a:prstGeom>
            <a:noFill/>
          </p:spPr>
        </p:pic>
        <p:pic>
          <p:nvPicPr>
            <p:cNvPr id="39" name="Picture 3" descr="C:\Users\W-X\Desktop\ансаган презентация\381_uzor-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33CC33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5400000">
              <a:off x="8001024" y="5857900"/>
              <a:ext cx="1000100" cy="1000100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214686"/>
            <a:ext cx="8643966" cy="1589306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Жыр Жалын» </a:t>
            </a:r>
            <a: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поэзия әлемі </a:t>
            </a:r>
            <a:b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әлеуметтік-педагогикалық жобасы</a:t>
            </a:r>
            <a: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hnschrift Light" pitchFamily="34" charset="0"/>
              </a:rPr>
              <a:t/>
            </a:r>
            <a:br>
              <a:rPr lang="kk-KZ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hnschrift Light" pitchFamily="34" charset="0"/>
              </a:rPr>
            </a:br>
            <a:r>
              <a:rPr lang="kk-KZ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kk-KZ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kk-KZ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kk-KZ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kk-KZ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kk-KZ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5072074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kk-KZ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Жүзеге асыру </a:t>
            </a:r>
            <a:r>
              <a:rPr lang="kk-KZ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мерзімдері:</a:t>
            </a:r>
          </a:p>
          <a:p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Басталуы</a:t>
            </a:r>
            <a:r>
              <a:rPr lang="kk-KZ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2020 жылдың </a:t>
            </a:r>
            <a:r>
              <a:rPr lang="kk-KZ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қазан </a:t>
            </a:r>
            <a:r>
              <a:rPr lang="kk-KZ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айы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Аяқталуы: 2023 жылдың мамыр айы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0" y="0"/>
            <a:ext cx="2285984" cy="1000108"/>
            <a:chOff x="0" y="0"/>
            <a:chExt cx="2285984" cy="1000108"/>
          </a:xfrm>
        </p:grpSpPr>
        <p:sp>
          <p:nvSpPr>
            <p:cNvPr id="40" name="Пятиугольник 39"/>
            <p:cNvSpPr/>
            <p:nvPr/>
          </p:nvSpPr>
          <p:spPr>
            <a:xfrm>
              <a:off x="0" y="0"/>
              <a:ext cx="2285984" cy="1000108"/>
            </a:xfrm>
            <a:prstGeom prst="homePlate">
              <a:avLst/>
            </a:prstGeom>
            <a:solidFill>
              <a:srgbClr val="007A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0" y="214290"/>
              <a:ext cx="171451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 smtClean="0">
                  <a:ln w="10160">
                    <a:solidFill>
                      <a:srgbClr val="FFC000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Bahnschrift Light" pitchFamily="34" charset="0"/>
                  <a:ea typeface="+mj-ea"/>
                  <a:cs typeface="+mj-cs"/>
                </a:rPr>
                <a:t>ЖОБА</a:t>
              </a:r>
              <a:endParaRPr lang="ru-RU" sz="3200" dirty="0">
                <a:ln w="10160">
                  <a:solidFill>
                    <a:srgbClr val="FFC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ahnschrift Light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14612" y="785794"/>
            <a:ext cx="4143404" cy="2530310"/>
            <a:chOff x="1643042" y="2000240"/>
            <a:chExt cx="5983214" cy="4030508"/>
          </a:xfrm>
        </p:grpSpPr>
        <p:grpSp>
          <p:nvGrpSpPr>
            <p:cNvPr id="16" name="Группа 13"/>
            <p:cNvGrpSpPr>
              <a:grpSpLocks/>
            </p:cNvGrpSpPr>
            <p:nvPr/>
          </p:nvGrpSpPr>
          <p:grpSpPr bwMode="auto">
            <a:xfrm>
              <a:off x="2357422" y="3071810"/>
              <a:ext cx="4407139" cy="2959025"/>
              <a:chOff x="0" y="5338"/>
              <a:chExt cx="65051" cy="33905"/>
            </a:xfrm>
          </p:grpSpPr>
          <p:pic>
            <p:nvPicPr>
              <p:cNvPr id="26" name="Рисунок 12" descr="0_92279_cfc3696d_orig1111"/>
              <p:cNvPicPr>
                <a:picLocks noChangeAspect="1"/>
              </p:cNvPicPr>
              <p:nvPr/>
            </p:nvPicPr>
            <p:blipFill>
              <a:blip r:embed="rId3" cstate="print"/>
              <a:srcRect t="14711"/>
              <a:stretch>
                <a:fillRect/>
              </a:stretch>
            </p:blipFill>
            <p:spPr bwMode="auto">
              <a:xfrm>
                <a:off x="0" y="5338"/>
                <a:ext cx="59340" cy="30952"/>
              </a:xfrm>
              <a:prstGeom prst="rect">
                <a:avLst/>
              </a:prstGeom>
              <a:noFill/>
            </p:spPr>
          </p:pic>
          <p:pic>
            <p:nvPicPr>
              <p:cNvPr id="27" name="Рисунок 10" descr="logo111222333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rot="430776">
                <a:off x="10448" y="9284"/>
                <a:ext cx="54603" cy="11811"/>
              </a:xfrm>
              <a:prstGeom prst="rect">
                <a:avLst/>
              </a:prstGeom>
              <a:noFill/>
            </p:spPr>
          </p:pic>
          <p:pic>
            <p:nvPicPr>
              <p:cNvPr id="28" name="Рисунок 11" descr="333333"/>
              <p:cNvPicPr>
                <a:picLocks noChangeAspect="1"/>
              </p:cNvPicPr>
              <p:nvPr/>
            </p:nvPicPr>
            <p:blipFill>
              <a:blip r:embed="rId5" cstate="print"/>
              <a:srcRect l="13754" t="16515" r="20345" b="5505"/>
              <a:stretch>
                <a:fillRect/>
              </a:stretch>
            </p:blipFill>
            <p:spPr bwMode="auto">
              <a:xfrm rot="1872031">
                <a:off x="35528" y="6858"/>
                <a:ext cx="21907" cy="32385"/>
              </a:xfrm>
              <a:prstGeom prst="rect">
                <a:avLst/>
              </a:prstGeom>
              <a:noFill/>
            </p:spPr>
          </p:pic>
        </p:grpSp>
        <p:pic>
          <p:nvPicPr>
            <p:cNvPr id="17" name="Рисунок 16" descr="C:\Users\Sychova VM\Desktop\эмблема\А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190" y="2285992"/>
              <a:ext cx="1013854" cy="10878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Рисунок 17" descr="C:\Users\Sychova VM\Desktop\эмблема\Р.png"/>
            <p:cNvPicPr/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02" y="2214554"/>
              <a:ext cx="1021475" cy="10405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Рисунок 18"/>
            <p:cNvPicPr/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3042" y="3071810"/>
              <a:ext cx="1147598" cy="1135117"/>
            </a:xfrm>
            <a:prstGeom prst="rect">
              <a:avLst/>
            </a:prstGeom>
            <a:noFill/>
          </p:spPr>
        </p:pic>
        <p:pic>
          <p:nvPicPr>
            <p:cNvPr id="20" name="Рисунок 19" descr="C:\Users\Sychova VM\Desktop\эмблема\Л.png"/>
            <p:cNvPicPr/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5684" y="2650207"/>
              <a:ext cx="1056289" cy="930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Рисунок 20"/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2857496"/>
              <a:ext cx="668917" cy="756745"/>
            </a:xfrm>
            <a:prstGeom prst="rect">
              <a:avLst/>
            </a:prstGeom>
            <a:noFill/>
          </p:spPr>
        </p:pic>
        <p:pic>
          <p:nvPicPr>
            <p:cNvPr id="22" name="Рисунок 21" descr="C:\Users\Sychova VM\Desktop\эмблема\Ж.png"/>
            <p:cNvPicPr/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4810" y="2000240"/>
              <a:ext cx="1116067" cy="11035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Рисунок 22" descr="C:\Users\Sychova VM\Desktop\эмблема\Ы.jpg"/>
            <p:cNvPicPr/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7" t="10360" r="10686" b="8356"/>
            <a:stretch/>
          </p:blipFill>
          <p:spPr bwMode="auto">
            <a:xfrm>
              <a:off x="6286512" y="3214686"/>
              <a:ext cx="672093" cy="756744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4" name="Рисунок 23" descr="C:\Users\Sychova VM\Desktop\эмблема\Т.png"/>
            <p:cNvPicPr/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05" t="16000" r="32000" b="54400"/>
            <a:stretch/>
          </p:blipFill>
          <p:spPr bwMode="auto">
            <a:xfrm>
              <a:off x="3929058" y="2643182"/>
              <a:ext cx="438150" cy="3153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5" name="Рисунок 24" descr="C:\Users\Sychova VM\Desktop\эмблема\Н.png"/>
            <p:cNvPicPr/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5140" y="3643314"/>
              <a:ext cx="911116" cy="83557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23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797" y="1916832"/>
            <a:ext cx="7938595" cy="2232248"/>
          </a:xfrm>
        </p:spPr>
        <p:txBody>
          <a:bodyPr>
            <a:noAutofit/>
          </a:bodyPr>
          <a:lstStyle/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kk-KZ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Жыр Жалын» поэзия әлемі жобасына қатысушы білім беру ұйымдары</a:t>
            </a:r>
            <a:br>
              <a:rPr lang="kk-KZ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W-X\Desktop\ансаган презентация\2-300x1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66FF66">
                <a:tint val="45000"/>
                <a:satMod val="400000"/>
              </a:srgbClr>
            </a:duotone>
            <a:lum bright="10000" contrast="40000"/>
          </a:blip>
          <a:srcRect/>
          <a:stretch>
            <a:fillRect/>
          </a:stretch>
        </p:blipFill>
        <p:spPr bwMode="auto">
          <a:xfrm rot="18820822">
            <a:off x="6066038" y="4898966"/>
            <a:ext cx="3927924" cy="1884614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5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-170652" y="6028552"/>
            <a:ext cx="1000100" cy="658797"/>
          </a:xfrm>
          <a:prstGeom prst="rect">
            <a:avLst/>
          </a:prstGeom>
          <a:noFill/>
        </p:spPr>
      </p:pic>
      <p:pic>
        <p:nvPicPr>
          <p:cNvPr id="6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500556" y="6028551"/>
            <a:ext cx="1000100" cy="658797"/>
          </a:xfrm>
          <a:prstGeom prst="rect">
            <a:avLst/>
          </a:prstGeom>
          <a:noFill/>
        </p:spPr>
      </p:pic>
      <p:pic>
        <p:nvPicPr>
          <p:cNvPr id="7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1159353" y="6028552"/>
            <a:ext cx="1000100" cy="658797"/>
          </a:xfrm>
          <a:prstGeom prst="rect">
            <a:avLst/>
          </a:prstGeom>
          <a:noFill/>
        </p:spPr>
      </p:pic>
      <p:pic>
        <p:nvPicPr>
          <p:cNvPr id="8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1818150" y="6028552"/>
            <a:ext cx="1000100" cy="658797"/>
          </a:xfrm>
          <a:prstGeom prst="rect">
            <a:avLst/>
          </a:prstGeom>
          <a:noFill/>
        </p:spPr>
      </p:pic>
      <p:pic>
        <p:nvPicPr>
          <p:cNvPr id="9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2476947" y="6028551"/>
            <a:ext cx="1000100" cy="658797"/>
          </a:xfrm>
          <a:prstGeom prst="rect">
            <a:avLst/>
          </a:prstGeom>
          <a:noFill/>
        </p:spPr>
      </p:pic>
      <p:pic>
        <p:nvPicPr>
          <p:cNvPr id="10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3135744" y="6028552"/>
            <a:ext cx="1000100" cy="658797"/>
          </a:xfrm>
          <a:prstGeom prst="rect">
            <a:avLst/>
          </a:prstGeom>
          <a:noFill/>
        </p:spPr>
      </p:pic>
      <p:pic>
        <p:nvPicPr>
          <p:cNvPr id="11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3794542" y="6028552"/>
            <a:ext cx="1000100" cy="658797"/>
          </a:xfrm>
          <a:prstGeom prst="rect">
            <a:avLst/>
          </a:prstGeom>
          <a:noFill/>
        </p:spPr>
      </p:pic>
      <p:pic>
        <p:nvPicPr>
          <p:cNvPr id="12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4453339" y="6028550"/>
            <a:ext cx="1000100" cy="658797"/>
          </a:xfrm>
          <a:prstGeom prst="rect">
            <a:avLst/>
          </a:prstGeom>
          <a:noFill/>
        </p:spPr>
      </p:pic>
      <p:pic>
        <p:nvPicPr>
          <p:cNvPr id="13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5105203" y="6028549"/>
            <a:ext cx="1000100" cy="658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1563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80" y="274638"/>
            <a:ext cx="8248720" cy="5458618"/>
          </a:xfrm>
        </p:spPr>
        <p:txBody>
          <a:bodyPr>
            <a:noAutofit/>
          </a:bodyPr>
          <a:lstStyle/>
          <a:p>
            <a:pPr algn="l"/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Жезқазған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қаласы, «Қ.И.Сатбаев атындағы №7 мектеп-лицейі»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Саран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қаласы, «№4 ЖББМ»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Теміртау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 «№4 ЖББОМ»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КММ; 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Сәтбаев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қаласы, «С.Сейфуллин атындағы мектеп-гимназиясы»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Балқаш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қаласы, «С.Сейфуллин атындағы №7 мектеп-гимназиясы»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Бұқар жырау ауданы, «Ростовка тірек мектебі (РО)»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КММ; 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Жаңаарқа ауданы, «Б.Амалбеков атындағы ЖББОМ»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КММ;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W-X\Desktop\ансаган презентация\2-300x1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66FF66">
                <a:tint val="45000"/>
                <a:satMod val="400000"/>
              </a:srgbClr>
            </a:duotone>
            <a:lum bright="10000" contrast="40000"/>
          </a:blip>
          <a:srcRect/>
          <a:stretch>
            <a:fillRect/>
          </a:stretch>
        </p:blipFill>
        <p:spPr bwMode="auto">
          <a:xfrm rot="18820822">
            <a:off x="5888589" y="4955103"/>
            <a:ext cx="4318617" cy="1882270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5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-61970" y="6028552"/>
            <a:ext cx="1000100" cy="658797"/>
          </a:xfrm>
          <a:prstGeom prst="rect">
            <a:avLst/>
          </a:prstGeom>
          <a:noFill/>
        </p:spPr>
      </p:pic>
      <p:pic>
        <p:nvPicPr>
          <p:cNvPr id="6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596827" y="6028552"/>
            <a:ext cx="1000100" cy="658797"/>
          </a:xfrm>
          <a:prstGeom prst="rect">
            <a:avLst/>
          </a:prstGeom>
          <a:noFill/>
        </p:spPr>
      </p:pic>
      <p:pic>
        <p:nvPicPr>
          <p:cNvPr id="7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1217814" y="6037451"/>
            <a:ext cx="1000100" cy="658797"/>
          </a:xfrm>
          <a:prstGeom prst="rect">
            <a:avLst/>
          </a:prstGeom>
          <a:noFill/>
        </p:spPr>
      </p:pic>
      <p:pic>
        <p:nvPicPr>
          <p:cNvPr id="8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1944484" y="6037450"/>
            <a:ext cx="1000100" cy="658797"/>
          </a:xfrm>
          <a:prstGeom prst="rect">
            <a:avLst/>
          </a:prstGeom>
          <a:noFill/>
        </p:spPr>
      </p:pic>
      <p:pic>
        <p:nvPicPr>
          <p:cNvPr id="9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2603282" y="6027742"/>
            <a:ext cx="1000100" cy="658797"/>
          </a:xfrm>
          <a:prstGeom prst="rect">
            <a:avLst/>
          </a:prstGeom>
          <a:noFill/>
        </p:spPr>
      </p:pic>
      <p:pic>
        <p:nvPicPr>
          <p:cNvPr id="10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3262080" y="6037449"/>
            <a:ext cx="1000100" cy="658797"/>
          </a:xfrm>
          <a:prstGeom prst="rect">
            <a:avLst/>
          </a:prstGeom>
          <a:noFill/>
        </p:spPr>
      </p:pic>
      <p:pic>
        <p:nvPicPr>
          <p:cNvPr id="11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3920878" y="6037448"/>
            <a:ext cx="1000100" cy="658797"/>
          </a:xfrm>
          <a:prstGeom prst="rect">
            <a:avLst/>
          </a:prstGeom>
          <a:noFill/>
        </p:spPr>
      </p:pic>
      <p:pic>
        <p:nvPicPr>
          <p:cNvPr id="12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4609549" y="6037447"/>
            <a:ext cx="1000100" cy="658797"/>
          </a:xfrm>
          <a:prstGeom prst="rect">
            <a:avLst/>
          </a:prstGeom>
          <a:noFill/>
        </p:spPr>
      </p:pic>
      <p:pic>
        <p:nvPicPr>
          <p:cNvPr id="13" name="Picture 3" descr="C:\Users\W-X\Desktop\ансаган презентация\381_uzor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33CC3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5400000">
            <a:off x="5193436" y="6027742"/>
            <a:ext cx="1000100" cy="658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9792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386610"/>
          </a:xfrm>
        </p:spPr>
        <p:txBody>
          <a:bodyPr>
            <a:noAutofit/>
          </a:bodyPr>
          <a:lstStyle/>
          <a:p>
            <a:pPr algn="l"/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Қарағанды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қаласы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 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Жұмабаев атындағы № 39 гимназия»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КММ; 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«А.Байтұрсынов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 №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41гимназия»КММ; 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«С. Саттаров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 №57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мектеп-лицей» 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№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 «Мектеп-интернат» жалпы білім беру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кешені; </a:t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Ә.Бөкейханов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 № 76 ЖББОМ» КММ,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 «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№86 ЖББОМ»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«92 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гимназия»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«</a:t>
            </a:r>
            <a:r>
              <a:rPr lang="kk-KZ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103 мектеп-лицей» </a:t>
            </a:r>
            <a:r>
              <a:rPr lang="kk-KZ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КММ; 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W-X\Desktop\ансаган презентация\2-300x1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66FF66">
                <a:tint val="45000"/>
                <a:satMod val="400000"/>
              </a:srgbClr>
            </a:duotone>
            <a:lum bright="10000" contrast="40000"/>
          </a:blip>
          <a:srcRect/>
          <a:stretch>
            <a:fillRect/>
          </a:stretch>
        </p:blipFill>
        <p:spPr bwMode="auto">
          <a:xfrm rot="18820822">
            <a:off x="6773383" y="5282264"/>
            <a:ext cx="3132584" cy="1729430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5" name="Picture 2" descr="C:\Users\W-X\Desktop\ансаган презентация\2-300x15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66FF66">
                <a:tint val="45000"/>
                <a:satMod val="400000"/>
              </a:srgbClr>
            </a:duotone>
            <a:lum bright="10000" contrast="40000"/>
          </a:blip>
          <a:srcRect/>
          <a:stretch>
            <a:fillRect/>
          </a:stretch>
        </p:blipFill>
        <p:spPr bwMode="auto">
          <a:xfrm rot="2442335">
            <a:off x="-791568" y="5248850"/>
            <a:ext cx="2996895" cy="1749478"/>
          </a:xfrm>
          <a:prstGeom prst="rect">
            <a:avLst/>
          </a:prstGeom>
          <a:noFill/>
          <a:ln>
            <a:noFill/>
          </a:ln>
          <a:effectLst>
            <a:outerShdw blurRad="482600" dist="50800" dir="5400000" algn="ctr" rotWithShape="0">
              <a:srgbClr val="000000">
                <a:alpha val="4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985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8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9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" name="Прямоугольник 3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7858180" cy="5357850"/>
          </a:xfrm>
        </p:spPr>
        <p:txBody>
          <a:bodyPr>
            <a:noAutofit/>
          </a:bodyPr>
          <a:lstStyle/>
          <a:p>
            <a:pPr indent="0" algn="just"/>
            <a:r>
              <a:rPr lang="kk-KZ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Ұлы Абайдың, Ахмет Байтұрсыновтың өзге де поэзия өкілдерінің  шығармашылығын жас ұрпаққа дәріптеу мақсатында  білім беру ұйымдарында қолданбалы курстардан (вариативті),үйірмелерден  бағдарлама жасап сағаттар енгізіледі;</a:t>
            </a:r>
            <a:endParaRPr lang="ru-RU" sz="28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just"/>
            <a:r>
              <a:rPr lang="kk-KZ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Ақындық таланты бар педагогтар арасында байқаулар, қашықтықтан өткізілетін байқаулар ұйымдастырылады;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214290"/>
            <a:ext cx="5857916" cy="939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Күтілетін нәтиже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72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8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5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" name="Прямоугольник 3"/>
          <p:cNvSpPr/>
          <p:nvPr/>
        </p:nvSpPr>
        <p:spPr>
          <a:xfrm>
            <a:off x="0" y="0"/>
            <a:ext cx="9144000" cy="1214422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7858180" cy="5357850"/>
          </a:xfrm>
        </p:spPr>
        <p:txBody>
          <a:bodyPr>
            <a:noAutofit/>
          </a:bodyPr>
          <a:lstStyle/>
          <a:p>
            <a:pPr indent="0" algn="just"/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Ақындық </a:t>
            </a:r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қабілеті бар мұғалімдер мен жас буынның өлеңдері республика,  облыс көлеміндегі баспасөз беттерінде жарияланады;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just"/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Ақындардың </a:t>
            </a:r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жыр әлемін насихаттап дәріптеу мақсатында (әдеби эстафеталар, форумдар, ғылыми-практикалық конференциялар, оқулар, кездесулер, әдеби-сазды кештер, семинарлар) өткізіледі;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214290"/>
            <a:ext cx="5857916" cy="939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Күтілетін нәтиже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72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0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796" y="0"/>
            <a:ext cx="8070837" cy="1571636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/>
            </a:r>
            <a:br>
              <a:rPr lang="kk-KZ" b="1" dirty="0" smtClean="0"/>
            </a:br>
            <a:r>
              <a:rPr lang="kk-KZ" b="1" i="1" dirty="0" smtClean="0">
                <a:solidFill>
                  <a:schemeClr val="bg1"/>
                </a:solidFill>
                <a:latin typeface="Microsoft JhengHei Light" pitchFamily="34" charset="-120"/>
                <a:ea typeface="Microsoft JhengHei Light" pitchFamily="34" charset="-120"/>
              </a:rPr>
              <a:t>«</a:t>
            </a:r>
            <a:r>
              <a:rPr lang="kk-KZ" b="1" i="1" dirty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Жыр Жалын» поэзия </a:t>
            </a:r>
            <a:r>
              <a:rPr lang="kk-KZ" b="1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әлемі</a:t>
            </a:r>
            <a:r>
              <a:rPr lang="kk-KZ" b="1" dirty="0" smtClean="0"/>
              <a:t/>
            </a:r>
            <a:br>
              <a:rPr lang="kk-KZ" b="1" dirty="0" smtClean="0"/>
            </a:br>
            <a:r>
              <a:rPr lang="kk-KZ" sz="4000" b="1" dirty="0" smtClean="0">
                <a:solidFill>
                  <a:srgbClr val="FFD347"/>
                </a:solidFill>
                <a:latin typeface="Times New Roman" pitchFamily="18" charset="0"/>
                <a:cs typeface="Times New Roman" pitchFamily="18" charset="0"/>
              </a:rPr>
              <a:t>әлеуметтік-педагогикалық </a:t>
            </a:r>
            <a:r>
              <a:rPr lang="kk-KZ" sz="4000" b="1" dirty="0">
                <a:solidFill>
                  <a:srgbClr val="FFD347"/>
                </a:solidFill>
                <a:latin typeface="Times New Roman" pitchFamily="18" charset="0"/>
                <a:cs typeface="Times New Roman" pitchFamily="18" charset="0"/>
              </a:rPr>
              <a:t>жобасы</a:t>
            </a:r>
            <a:r>
              <a:rPr lang="kk-KZ" sz="4000" b="1" dirty="0">
                <a:solidFill>
                  <a:srgbClr val="FFD347"/>
                </a:solidFill>
              </a:rPr>
              <a:t/>
            </a:r>
            <a:br>
              <a:rPr lang="kk-KZ" sz="4000" b="1" dirty="0">
                <a:solidFill>
                  <a:srgbClr val="FFD347"/>
                </a:solidFill>
              </a:rPr>
            </a:br>
            <a:endParaRPr lang="ru-RU" sz="4000" b="1" dirty="0">
              <a:solidFill>
                <a:srgbClr val="FFD34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14488"/>
            <a:ext cx="8229600" cy="3143272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kk-KZ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«Жыр Жалын»поэзия әлемі жобасы </a:t>
            </a:r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бүгінгі қазақ ақындарының өмірі мен тыныс-тіршілігі, жеткен жетістіктері және олардың поэзиясымен 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таныстыратып, </a:t>
            </a:r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сонымен қатар дарыны бар мұғалімдер мен оқушыларды танып-білу,  шығармашылығын шыңдау, мәнерлеп оқу дағдысын жетілдіру көзделуде.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17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0" y="5857900"/>
              <a:ext cx="5929322" cy="1000100"/>
              <a:chOff x="0" y="5857900"/>
              <a:chExt cx="9001124" cy="1000100"/>
            </a:xfrm>
          </p:grpSpPr>
          <p:pic>
            <p:nvPicPr>
              <p:cNvPr id="2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2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5004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5715040" cy="939784"/>
          </a:xfrm>
        </p:spPr>
        <p:txBody>
          <a:bodyPr>
            <a:normAutofit fontScale="90000"/>
          </a:bodyPr>
          <a:lstStyle/>
          <a:p>
            <a:pPr algn="l"/>
            <a: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/>
            </a:r>
            <a:b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</a:br>
            <a:r>
              <a:rPr lang="kk-KZ" b="1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Жобаның мақсаты</a:t>
            </a:r>
            <a:r>
              <a:rPr lang="kk-KZ" b="1" dirty="0" smtClean="0">
                <a:solidFill>
                  <a:srgbClr val="FFD347"/>
                </a:solidFill>
              </a:rPr>
              <a:t/>
            </a:r>
            <a:br>
              <a:rPr lang="kk-KZ" b="1" dirty="0" smtClean="0">
                <a:solidFill>
                  <a:srgbClr val="FFD347"/>
                </a:solidFill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398" y="1571636"/>
            <a:ext cx="8275050" cy="455452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ұрпақтың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бойындағы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Отандық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патриотизмді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өнерінің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тарихымен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таныстыра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сананы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жаңғырту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рухани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дүниетанымын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кеңейту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сөздің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мәйегі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поэзияны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қырынан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оқуда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асқақ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рухты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биік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талғам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қалыптастыру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өскелең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ұрпақты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поэзия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әлеміне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жетелеп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сусындату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поэзиясының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жетістіктерін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насихаттаужаңа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әкелген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ақындарды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анықтау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таныстыру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ұйымдарын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әдістемелік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арқылы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педагогикалық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шығармашылық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ынтымақтастықты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қамтамасыз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ету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6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7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9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40502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901014" cy="4525963"/>
          </a:xfrm>
        </p:spPr>
        <p:txBody>
          <a:bodyPr>
            <a:normAutofit/>
          </a:bodyPr>
          <a:lstStyle/>
          <a:p>
            <a:pPr lvl="0"/>
            <a:r>
              <a:rPr lang="kk-KZ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Сөз өнерінің құдіреті арқылы мемлекеттік тілдің мәртебесін көтеру</a:t>
            </a:r>
            <a:r>
              <a:rPr lang="kk-KZ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Ұлы тұлғалардың шығармашылық мұрасын түрлі мәдени іс-шаралар арқылы дәріптеу</a:t>
            </a:r>
            <a:r>
              <a:rPr lang="kk-KZ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 таланттарды, ақындарды тану;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 беру ұйымдарында қосымша курстармен, үйірмелердің жүргізілуіне ықпал ету;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5715040" cy="939784"/>
          </a:xfrm>
        </p:spPr>
        <p:txBody>
          <a:bodyPr>
            <a:normAutofit fontScale="90000"/>
          </a:bodyPr>
          <a:lstStyle/>
          <a:p>
            <a:pPr algn="l"/>
            <a: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/>
            </a:r>
            <a:b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</a:br>
            <a: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Жобаның міндеттері</a:t>
            </a:r>
            <a:r>
              <a:rPr lang="kk-KZ" b="1" dirty="0" smtClean="0">
                <a:solidFill>
                  <a:srgbClr val="FFD347"/>
                </a:solidFill>
              </a:rPr>
              <a:t/>
            </a:r>
            <a:br>
              <a:rPr lang="kk-KZ" b="1" dirty="0" smtClean="0">
                <a:solidFill>
                  <a:srgbClr val="FFD347"/>
                </a:solidFill>
              </a:rPr>
            </a:b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8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9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32977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W-X\Desktop\ансаган презентация\Ансаган схем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0207" cy="6429396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5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4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9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3951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W-X\Desktop\ансаган презентация\Ансаган схем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15338" cy="5429264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5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4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9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3951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Қазақ поэзиясы және ұлттық болмыс</a:t>
            </a:r>
          </a:p>
          <a:p>
            <a:endParaRPr lang="kk-KZ" sz="28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Сәуле ғұмыр» қазіргі қазақ </a:t>
            </a:r>
            <a:r>
              <a:rPr lang="kk-KZ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поэзиясындағы </a:t>
            </a:r>
            <a:r>
              <a:rPr lang="kk-KZ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ақындар үні </a:t>
            </a:r>
            <a:endParaRPr lang="kk-KZ" sz="28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28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Поэзиядағы ұстаздар мен шәкірттер үні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5715040" cy="939784"/>
          </a:xfrm>
        </p:spPr>
        <p:txBody>
          <a:bodyPr>
            <a:normAutofit fontScale="90000"/>
          </a:bodyPr>
          <a:lstStyle/>
          <a:p>
            <a:pPr algn="l"/>
            <a: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/>
            </a:r>
            <a:br>
              <a:rPr lang="kk-KZ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</a:br>
            <a:r>
              <a:rPr lang="kk-KZ" b="1" i="1" dirty="0" smtClean="0">
                <a:solidFill>
                  <a:schemeClr val="bg1"/>
                </a:solidFill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Бағыттары</a:t>
            </a:r>
            <a:r>
              <a:rPr lang="kk-KZ" b="1" dirty="0" smtClean="0">
                <a:solidFill>
                  <a:srgbClr val="FFD347"/>
                </a:solidFill>
              </a:rPr>
              <a:t/>
            </a:r>
            <a:br>
              <a:rPr lang="kk-KZ" b="1" dirty="0" smtClean="0">
                <a:solidFill>
                  <a:srgbClr val="FFD347"/>
                </a:solidFill>
              </a:rPr>
            </a:br>
            <a:endParaRPr lang="ru-RU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8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9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324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571636"/>
          </a:xfrm>
          <a:prstGeom prst="rect">
            <a:avLst/>
          </a:prstGeom>
          <a:solidFill>
            <a:srgbClr val="007A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A3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43890" cy="3543311"/>
          </a:xfrm>
        </p:spPr>
        <p:txBody>
          <a:bodyPr>
            <a:normAutofit/>
          </a:bodyPr>
          <a:lstStyle/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білім беру ұйымдарында қолданбалы курстар (вариативті),үйірмелер енгізіп, бағдарлама жасау </a:t>
            </a:r>
            <a:endParaRPr lang="kk-KZ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(байқаулар, бейнебайқаулар, 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эссе жазу, </a:t>
            </a:r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дөңгелек үстел, жыр оқу эстафеталары, поэзия кештері, әдеби-музыкалық кештер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семинарлар, фасилитацияланған сессиялар, форумдар ұйымдастырып өткізу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214290"/>
            <a:ext cx="8572560" cy="939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icrosoft JhengHei Light" pitchFamily="34" charset="-120"/>
                <a:cs typeface="Times New Roman" pitchFamily="18" charset="0"/>
              </a:rPr>
              <a:t>Жүзеге асырылатын жұмыс түрлері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8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9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6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92607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285728"/>
            <a:ext cx="8001056" cy="4714908"/>
          </a:xfrm>
        </p:spPr>
        <p:txBody>
          <a:bodyPr>
            <a:noAutofit/>
          </a:bodyPr>
          <a:lstStyle/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Ақынжанды шығармашыл ұстаздар мен оқушыларға қолдау көрсету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Педагогтердің медиа сауаттылығын арттыру </a:t>
            </a:r>
            <a:endParaRPr lang="kk-KZ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Үздік өлең, үздік мақала, үздік очерк-әңгіме байқауларын ұйымдастыру және 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өткізу</a:t>
            </a: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Облыс көлеміндегі ақын ұстаздардың үздік өлеңдерін жинап, кітап 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</a:p>
          <a:p>
            <a:pPr algn="just"/>
            <a:r>
              <a:rPr lang="kk-KZ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Жобаны жүзеге асырудың, оның ішінде ғаламтор желісі немесе қашықтықтан өткізу арқылы тиімді тәжірибесін тарату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3740460"/>
            <a:ext cx="9345734" cy="4337714"/>
            <a:chOff x="0" y="3740460"/>
            <a:chExt cx="9345734" cy="4337714"/>
          </a:xfrm>
        </p:grpSpPr>
        <p:pic>
          <p:nvPicPr>
            <p:cNvPr id="5" name="Picture 2" descr="C:\Users\W-X\Desktop\ансаган презентация\2-300x154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66FF66">
                  <a:tint val="45000"/>
                  <a:satMod val="400000"/>
                </a:srgbClr>
              </a:duotone>
              <a:lum bright="10000" contrast="40000"/>
            </a:blip>
            <a:srcRect/>
            <a:stretch>
              <a:fillRect/>
            </a:stretch>
          </p:blipFill>
          <p:spPr bwMode="auto">
            <a:xfrm rot="18820822">
              <a:off x="6063530" y="4795970"/>
              <a:ext cx="4337714" cy="2226694"/>
            </a:xfrm>
            <a:prstGeom prst="rect">
              <a:avLst/>
            </a:prstGeom>
            <a:noFill/>
            <a:ln>
              <a:noFill/>
            </a:ln>
            <a:effectLst>
              <a:outerShdw blurRad="482600" dist="50800" dir="5400000" algn="ctr" rotWithShape="0">
                <a:srgbClr val="000000">
                  <a:alpha val="47000"/>
                </a:srgbClr>
              </a:outerShdw>
            </a:effectLst>
          </p:spPr>
        </p:pic>
        <p:grpSp>
          <p:nvGrpSpPr>
            <p:cNvPr id="6" name="Группа 18"/>
            <p:cNvGrpSpPr/>
            <p:nvPr/>
          </p:nvGrpSpPr>
          <p:grpSpPr>
            <a:xfrm>
              <a:off x="0" y="5857900"/>
              <a:ext cx="5929320" cy="1000100"/>
              <a:chOff x="0" y="5857900"/>
              <a:chExt cx="9001124" cy="1000100"/>
            </a:xfrm>
          </p:grpSpPr>
          <p:pic>
            <p:nvPicPr>
              <p:cNvPr id="7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8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100010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9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200023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0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3000364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1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4000496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2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5000628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3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6000760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4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7000892" y="5857900"/>
                <a:ext cx="1000100" cy="1000100"/>
              </a:xfrm>
              <a:prstGeom prst="rect">
                <a:avLst/>
              </a:prstGeom>
              <a:noFill/>
            </p:spPr>
          </p:pic>
          <p:pic>
            <p:nvPicPr>
              <p:cNvPr id="15" name="Picture 3" descr="C:\Users\W-X\Desktop\ансаган презентация\381_uzor-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rgbClr val="33CC33">
                    <a:tint val="45000"/>
                    <a:satMod val="400000"/>
                  </a:srgbClr>
                </a:duotone>
              </a:blip>
              <a:srcRect/>
              <a:stretch>
                <a:fillRect/>
              </a:stretch>
            </p:blipFill>
            <p:spPr bwMode="auto">
              <a:xfrm rot="5400000">
                <a:off x="8001024" y="5857900"/>
                <a:ext cx="1000100" cy="100010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39518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376</Words>
  <Application>Microsoft Office PowerPoint</Application>
  <PresentationFormat>Экран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«Жыр Жалын» поэзия әлемі  әлеуметтік-педагогикалық жобасы    </vt:lpstr>
      <vt:lpstr> «Жыр Жалын» поэзия әлемі әлеуметтік-педагогикалық жобасы </vt:lpstr>
      <vt:lpstr> Жобаның мақсаты </vt:lpstr>
      <vt:lpstr> Жобаның міндеттері </vt:lpstr>
      <vt:lpstr>Презентация PowerPoint</vt:lpstr>
      <vt:lpstr>Презентация PowerPoint</vt:lpstr>
      <vt:lpstr> Бағыттары </vt:lpstr>
      <vt:lpstr>Презентация PowerPoint</vt:lpstr>
      <vt:lpstr>Презентация PowerPoint</vt:lpstr>
      <vt:lpstr>   «Жыр Жалын» поэзия әлемі жобасына қатысушы білім беру ұйымдары    </vt:lpstr>
      <vt:lpstr>1. Жезқазған қаласы, «Қ.И.Сатбаев атындағы №7 мектеп-лицейі» КММ; 2. Саран қаласы, «№4 ЖББМ» КММ; 3. Теміртау қаласы «№4 ЖББОМ» КММ;  4. Сәтбаев қаласы, «С.Сейфуллин атындағы мектеп-гимназиясы» КММ; 5. Балқаш қаласы, «С.Сейфуллин атындағы №7 мектеп-гимназиясы» КММ; 6. Бұқар жырау ауданы, «Ростовка тірек мектебі (РО)» КММ;  7. Жаңаарқа ауданы, «Б.Амалбеков атындағы ЖББОМ» КММ;</vt:lpstr>
      <vt:lpstr> Қарағанды қаласы  8. М. Жұмабаев атындағы № 39 гимназия» КММ;   9. «А.Байтұрсынов атындағы № 41гимназия»КММ;  10. «С. Саттаров атындағы №57 мектеп-лицей» КММ; 11. №68 «Мектеп-интернат» жалпы білім беру кешені;  12. Ә.Бөкейханов атындағы № 76 ЖББОМ» КММ,  13. «№86 ЖББОМ» КММ; 14. «92 гимназия» КММ; 15. «№ 103 мектеп-лицей» КММ;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Эмблема   «Жыр Жалын» поэзия әлеуметтік-педагогикалық жобасы</dc:title>
  <dc:creator>Ainur</dc:creator>
  <cp:lastModifiedBy>Tatyana 314</cp:lastModifiedBy>
  <cp:revision>46</cp:revision>
  <dcterms:created xsi:type="dcterms:W3CDTF">2020-05-22T11:17:56Z</dcterms:created>
  <dcterms:modified xsi:type="dcterms:W3CDTF">2020-10-08T04:09:45Z</dcterms:modified>
</cp:coreProperties>
</file>