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10"/>
  </p:notesMasterIdLst>
  <p:sldIdLst>
    <p:sldId id="289" r:id="rId2"/>
    <p:sldId id="290" r:id="rId3"/>
    <p:sldId id="292" r:id="rId4"/>
    <p:sldId id="293" r:id="rId5"/>
    <p:sldId id="294" r:id="rId6"/>
    <p:sldId id="295" r:id="rId7"/>
    <p:sldId id="296" r:id="rId8"/>
    <p:sldId id="297" r:id="rId9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4404233-01E7-43E2-9602-B803AE581C7C}">
          <p14:sldIdLst/>
        </p14:section>
        <p14:section name="Раздел без заголовка" id="{91F368CC-214C-4F2F-B912-28FE48773960}">
          <p14:sldIdLst>
            <p14:sldId id="289"/>
            <p14:sldId id="290"/>
            <p14:sldId id="292"/>
            <p14:sldId id="293"/>
            <p14:sldId id="294"/>
            <p14:sldId id="295"/>
            <p14:sldId id="296"/>
            <p14:sldId id="29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44" autoAdjust="0"/>
    <p:restoredTop sz="80610" autoAdjust="0"/>
  </p:normalViewPr>
  <p:slideViewPr>
    <p:cSldViewPr>
      <p:cViewPr>
        <p:scale>
          <a:sx n="50" d="100"/>
          <a:sy n="50" d="100"/>
        </p:scale>
        <p:origin x="-1722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0A336-53A6-4AAE-BE4F-3CE82638EF41}" type="datetimeFigureOut">
              <a:rPr lang="ru-RU" smtClean="0"/>
              <a:pPr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684F8-6883-49B7-B9B1-87A8C01E87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127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D819-DC1D-4162-A6B2-DE9AA80F0AA9}" type="datetime1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E5021-679A-4AE0-8798-30FBF491CA2C}" type="datetime1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4776-3A9E-4402-87CA-8EE431E404BA}" type="datetime1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642C-44AA-4E33-9EB7-E166EDAEA4E5}" type="datetime1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0662-AF05-4D65-BD42-6C855F053D11}" type="datetime1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C0E4-85A7-47AE-9F2A-D51E73B318AD}" type="datetime1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13A7D-067C-4A60-BB38-F3F33BD806DA}" type="datetime1">
              <a:rPr lang="ru-RU" smtClean="0"/>
              <a:t>15.03.2021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5A435-8B88-4E8A-AEBB-B26D271BF43C}" type="datetime1">
              <a:rPr lang="ru-RU" smtClean="0"/>
              <a:t>15.03.2021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E816-5241-4AF3-9B3B-81F7D58AE560}" type="datetime1">
              <a:rPr lang="ru-RU" smtClean="0"/>
              <a:t>15.03.2021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5D3F8-80EE-4580-BEEE-A4EF8E34768B}" type="datetime1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06434-37BB-47C0-922E-63750C035919}" type="datetime1">
              <a:rPr lang="ru-RU" smtClean="0"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5E1698B-4C39-4895-8C2A-B509DFA3419E}" type="datetime1">
              <a:rPr lang="ru-RU" smtClean="0"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F6A1A9-4C62-4822-9F47-4C742C3ED2AC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" y="17938"/>
            <a:ext cx="9142884" cy="65973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524328" y="17938"/>
            <a:ext cx="161855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Л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Ш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Қ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Ш</a:t>
            </a:r>
          </a:p>
          <a:p>
            <a:pPr algn="ctr"/>
            <a:r>
              <a:rPr lang="kk-KZ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ы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09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51520" y="764704"/>
            <a:ext cx="86409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Цель Школы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кадрового резерва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: 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повышение уровня мотивации работников организаций образования к профессиональному росту, </a:t>
            </a:r>
          </a:p>
          <a:p>
            <a:pPr marL="285750" indent="-285750" algn="just">
              <a:buFontTx/>
              <a:buChar char="-"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сокращение периода адаптации вновь назначенного руководителя ОО при вступлении в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должность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4983"/>
            <a:ext cx="9144000" cy="454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21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9" y="778686"/>
            <a:ext cx="8496944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-317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spc="-45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Школа кадрового резерва работает по годичной модульной системе продолжительностью </a:t>
            </a:r>
            <a:endParaRPr lang="ru-RU" sz="2400" b="1" spc="-45" dirty="0" smtClean="0">
              <a:solidFill>
                <a:srgbClr val="FF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175" indent="-317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spc="-45" dirty="0" smtClean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77 </a:t>
            </a:r>
            <a:r>
              <a:rPr lang="ru-RU" sz="2400" b="1" spc="-45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академических часов</a:t>
            </a:r>
            <a:r>
              <a:rPr lang="ru-RU" sz="2400" spc="-45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https://apparat.yanao.ru/upload/iblock/840/unnamed-f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" y="2145214"/>
            <a:ext cx="5128282" cy="4712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39952" y="2348879"/>
            <a:ext cx="500404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33845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Модуль – это учебная сессия, включающая в себя: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теоретическую часть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практикум (тренинги, деловые игры, написание эссе, посещение школ)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защиту программ развития школы</a:t>
            </a:r>
          </a:p>
        </p:txBody>
      </p:sp>
    </p:spTree>
    <p:extLst>
      <p:ext uri="{BB962C8B-B14F-4D97-AF65-F5344CB8AC3E}">
        <p14:creationId xmlns:p14="http://schemas.microsoft.com/office/powerpoint/2010/main" val="180688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299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98830" algn="ctr">
              <a:lnSpc>
                <a:spcPct val="115000"/>
              </a:lnSpc>
              <a:spcAft>
                <a:spcPts val="0"/>
              </a:spcAft>
            </a:pPr>
            <a:endParaRPr lang="kk-KZ" sz="2400" i="1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798830" algn="ctr">
              <a:lnSpc>
                <a:spcPct val="115000"/>
              </a:lnSpc>
              <a:spcAft>
                <a:spcPts val="0"/>
              </a:spcAft>
            </a:pPr>
            <a:r>
              <a:rPr lang="en-US" sz="2800" i="1" dirty="0" smtClean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 </a:t>
            </a:r>
            <a:r>
              <a:rPr lang="ru-RU" sz="2800" i="1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модуль </a:t>
            </a:r>
            <a:r>
              <a:rPr lang="ru-RU" sz="2800" i="1" dirty="0" smtClean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(9,10,11 ноября </a:t>
            </a:r>
            <a:r>
              <a:rPr lang="ru-RU" sz="2800" i="1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2020 года):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Имидж руководителя как лидера ОО.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Секреты эффективного руководителя.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Нормативно – правовая база школы.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 err="1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Внутришкольный</a:t>
            </a: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контроль.</a:t>
            </a:r>
            <a:endParaRPr lang="ru-RU" sz="28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Picture 2" descr="http://indolgoprud.ru/upload/gallery/329/92829_f10f59eb1ff19bff3d5dc759f76f290de06dc7c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016"/>
            <a:ext cx="9144000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93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3" name="Picture 2" descr="http://indolgoprud.ru/upload/gallery/329/92829_f10f59eb1ff19bff3d5dc759f76f290de06dc7c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6" y="3861048"/>
            <a:ext cx="914400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40943"/>
            <a:ext cx="9144000" cy="3628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353060" algn="ctr">
              <a:lnSpc>
                <a:spcPct val="115000"/>
              </a:lnSpc>
              <a:spcAft>
                <a:spcPts val="0"/>
              </a:spcAft>
            </a:pPr>
            <a:r>
              <a:rPr lang="en-US" sz="2800" b="1" i="1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II </a:t>
            </a:r>
            <a:r>
              <a:rPr lang="ru-RU" sz="2800" b="1" i="1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модуль </a:t>
            </a:r>
            <a:r>
              <a:rPr lang="ru-RU" sz="2800" b="1" i="1" dirty="0" smtClean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(5-6,8 января </a:t>
            </a:r>
            <a:r>
              <a:rPr lang="ru-RU" sz="2800" b="1" i="1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2021 года):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  <a:tab pos="630555" algn="l"/>
              </a:tabLst>
            </a:pPr>
            <a:r>
              <a:rPr lang="kk-KZ" sz="24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Реализация программы 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«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жаңғыру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»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Особенности организации воспитательной работы в школе</a:t>
            </a:r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 err="1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Внутришкольный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контроль </a:t>
            </a:r>
            <a:endParaRPr lang="ru-RU" sz="2400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воспитательной 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работы.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Проектирование программ по воспитательной работе в школе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9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4" name="Picture 2" descr="http://indolgoprud.ru/upload/gallery/329/92829_f10f59eb1ff19bff3d5dc759f76f290de06dc7c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6" y="3861048"/>
            <a:ext cx="914400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486" y="260649"/>
            <a:ext cx="9110514" cy="3541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353060" algn="ctr">
              <a:lnSpc>
                <a:spcPct val="115000"/>
              </a:lnSpc>
              <a:spcAft>
                <a:spcPts val="0"/>
              </a:spcAft>
            </a:pPr>
            <a:r>
              <a:rPr lang="en-US" sz="2800" b="1" i="1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III </a:t>
            </a:r>
            <a:r>
              <a:rPr lang="ru-RU" sz="2800" b="1" i="1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модуль (март 2021 года):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Анализ работы организации образования как </a:t>
            </a:r>
            <a:r>
              <a:rPr lang="ru-RU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основы </a:t>
            </a: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качества планирования работы на новый учебный год.</a:t>
            </a:r>
            <a:endParaRPr lang="ru-RU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Слагаемые управления административно-хозяйственной деятельностью, финансовым и материально-техническим развитием организации образования.</a:t>
            </a:r>
            <a:endParaRPr lang="ru-RU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Ведение школьной документации, номенклатура дел.</a:t>
            </a:r>
            <a:endParaRPr lang="ru-RU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Аттестация педагогических работников.</a:t>
            </a:r>
            <a:endParaRPr lang="ru-RU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Особенности организации методической службы.</a:t>
            </a:r>
            <a:endParaRPr lang="ru-RU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Международные исследования</a:t>
            </a:r>
            <a:endParaRPr lang="ru-RU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71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3" name="Picture 2" descr="http://indolgoprud.ru/upload/gallery/329/92829_f10f59eb1ff19bff3d5dc759f76f290de06dc7c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6" y="3861048"/>
            <a:ext cx="914400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3486" y="188640"/>
            <a:ext cx="9110514" cy="353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539750" algn="ctr">
              <a:lnSpc>
                <a:spcPct val="115000"/>
              </a:lnSpc>
              <a:spcAft>
                <a:spcPts val="0"/>
              </a:spcAft>
            </a:pPr>
            <a:r>
              <a:rPr lang="en-US" sz="2800" b="1" i="1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IV</a:t>
            </a:r>
            <a:r>
              <a:rPr lang="ru-RU" sz="2800" b="1" i="1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модуль (май 2021 года):</a:t>
            </a: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798830"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Разработка и защита Программы развития </a:t>
            </a:r>
            <a:r>
              <a:rPr lang="ru-RU" sz="2800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школы.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457200" algn="ctr">
              <a:lnSpc>
                <a:spcPct val="115000"/>
              </a:lnSpc>
              <a:spcAft>
                <a:spcPts val="750"/>
              </a:spcAft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 завершении программы проводится диагностика «прироста» компетенций на выходе путем тестирования (тесты по пройденным темам). </a:t>
            </a:r>
            <a:endParaRPr lang="ru-RU" sz="28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48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66155-DF8E-48B3-82E8-FA299F5CF504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92696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ru-RU" sz="4000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 </a:t>
            </a:r>
            <a:r>
              <a:rPr lang="ru-RU" sz="4000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случаях карантинных и ограничительных мероприятий рекомендуется проведение Школы кадрового резерва в ON-LINE – формате.</a:t>
            </a:r>
            <a:endParaRPr lang="ru-RU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04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1478</TotalTime>
  <Words>250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УМЦ</dc:creator>
  <cp:lastModifiedBy>Kulnarsha</cp:lastModifiedBy>
  <cp:revision>114</cp:revision>
  <cp:lastPrinted>2021-01-04T10:51:29Z</cp:lastPrinted>
  <dcterms:created xsi:type="dcterms:W3CDTF">2016-04-13T03:30:59Z</dcterms:created>
  <dcterms:modified xsi:type="dcterms:W3CDTF">2021-03-15T03:38:18Z</dcterms:modified>
</cp:coreProperties>
</file>