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57" r:id="rId4"/>
    <p:sldId id="258" r:id="rId5"/>
    <p:sldId id="259" r:id="rId6"/>
    <p:sldId id="260" r:id="rId7"/>
    <p:sldId id="261" r:id="rId8"/>
    <p:sldId id="267" r:id="rId9"/>
    <p:sldId id="268" r:id="rId10"/>
    <p:sldId id="269" r:id="rId11"/>
    <p:sldId id="270" r:id="rId12"/>
    <p:sldId id="271" r:id="rId13"/>
    <p:sldId id="272" r:id="rId14"/>
    <p:sldId id="262" r:id="rId15"/>
    <p:sldId id="264" r:id="rId16"/>
    <p:sldId id="265" r:id="rId17"/>
    <p:sldId id="266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0" d="100"/>
          <a:sy n="60" d="100"/>
        </p:scale>
        <p:origin x="-90" y="-24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811D2-3468-4453-B0D4-96B98D73AE40}" type="datetimeFigureOut">
              <a:rPr lang="ru-RU" smtClean="0"/>
              <a:t>26.02.2021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A3600-CDF9-4E1E-9C10-E81BFB0B7B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02901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811D2-3468-4453-B0D4-96B98D73AE40}" type="datetimeFigureOut">
              <a:rPr lang="ru-RU" smtClean="0"/>
              <a:t>26.02.2021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A3600-CDF9-4E1E-9C10-E81BFB0B7B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31832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811D2-3468-4453-B0D4-96B98D73AE40}" type="datetimeFigureOut">
              <a:rPr lang="ru-RU" smtClean="0"/>
              <a:t>26.02.2021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A3600-CDF9-4E1E-9C10-E81BFB0B7B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61109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811D2-3468-4453-B0D4-96B98D73AE40}" type="datetimeFigureOut">
              <a:rPr lang="ru-RU" smtClean="0"/>
              <a:t>26.02.2021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A3600-CDF9-4E1E-9C10-E81BFB0B7B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11049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811D2-3468-4453-B0D4-96B98D73AE40}" type="datetimeFigureOut">
              <a:rPr lang="ru-RU" smtClean="0"/>
              <a:t>26.02.2021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A3600-CDF9-4E1E-9C10-E81BFB0B7B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49531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811D2-3468-4453-B0D4-96B98D73AE40}" type="datetimeFigureOut">
              <a:rPr lang="ru-RU" smtClean="0"/>
              <a:t>26.02.2021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A3600-CDF9-4E1E-9C10-E81BFB0B7B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16800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811D2-3468-4453-B0D4-96B98D73AE40}" type="datetimeFigureOut">
              <a:rPr lang="ru-RU" smtClean="0"/>
              <a:t>26.02.2021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A3600-CDF9-4E1E-9C10-E81BFB0B7B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36582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811D2-3468-4453-B0D4-96B98D73AE40}" type="datetimeFigureOut">
              <a:rPr lang="ru-RU" smtClean="0"/>
              <a:t>26.02.2021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A3600-CDF9-4E1E-9C10-E81BFB0B7B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46443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811D2-3468-4453-B0D4-96B98D73AE40}" type="datetimeFigureOut">
              <a:rPr lang="ru-RU" smtClean="0"/>
              <a:t>26.02.2021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A3600-CDF9-4E1E-9C10-E81BFB0B7B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65988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811D2-3468-4453-B0D4-96B98D73AE40}" type="datetimeFigureOut">
              <a:rPr lang="ru-RU" smtClean="0"/>
              <a:t>26.02.2021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A3600-CDF9-4E1E-9C10-E81BFB0B7B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84927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811D2-3468-4453-B0D4-96B98D73AE40}" type="datetimeFigureOut">
              <a:rPr lang="ru-RU" smtClean="0"/>
              <a:t>26.02.2021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A3600-CDF9-4E1E-9C10-E81BFB0B7B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93202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8811D2-3468-4453-B0D4-96B98D73AE40}" type="datetimeFigureOut">
              <a:rPr lang="ru-RU" smtClean="0"/>
              <a:t>26.02.2021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9A3600-CDF9-4E1E-9C10-E81BFB0B7B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6322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257175"/>
            <a:ext cx="9144000" cy="5000625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157288" y="4011364"/>
            <a:ext cx="7058025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</a:rPr>
              <a:t>Неделя читательской грамотности </a:t>
            </a:r>
          </a:p>
          <a:p>
            <a:pPr algn="ctr"/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</a:rPr>
              <a:t>(русский и английский языки, литература</a:t>
            </a:r>
          </a:p>
          <a:p>
            <a:pPr algn="ctr"/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</a:rPr>
              <a:t>01-06 марта 2021г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9040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622852"/>
            <a:ext cx="10515600" cy="5554111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pic>
        <p:nvPicPr>
          <p:cNvPr id="5122" name="Picture 2" descr="C:\Users\Kulnarsha\Desktop\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322" y="558041"/>
            <a:ext cx="10535478" cy="5618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34983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034322"/>
          </a:xfrm>
          <a:noFill/>
        </p:spPr>
        <p:txBody>
          <a:bodyPr>
            <a:normAutofit/>
          </a:bodyPr>
          <a:lstStyle/>
          <a:p>
            <a:pPr algn="ctr"/>
            <a:r>
              <a:rPr lang="ru-RU" sz="2400" b="1" i="1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 день</a:t>
            </a:r>
            <a:r>
              <a:rPr lang="ru-R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1 марта 202</a:t>
            </a:r>
            <a:r>
              <a:rPr lang="kk-KZ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kk-KZ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ОТКРЫТИЕ НЕДЕЛИ ЧИТАТЕЛЬСКОЙ </a:t>
            </a:r>
            <a:r>
              <a:rPr lang="ru-RU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ГРАМОТНОСТИ</a:t>
            </a:r>
            <a:endParaRPr lang="ru-RU" sz="24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5774" y="1152939"/>
            <a:ext cx="12046226" cy="5817703"/>
          </a:xfrm>
          <a:solidFill>
            <a:srgbClr val="FFFF00"/>
          </a:solidFill>
        </p:spPr>
        <p:txBody>
          <a:bodyPr/>
          <a:lstStyle/>
          <a:p>
            <a:r>
              <a:rPr lang="ru-RU" b="1" dirty="0" smtClean="0">
                <a:solidFill>
                  <a:srgbClr val="0070C0"/>
                </a:solidFill>
              </a:rPr>
              <a:t>1-4 </a:t>
            </a:r>
            <a:r>
              <a:rPr lang="ru-RU" b="1" dirty="0" err="1" smtClean="0">
                <a:solidFill>
                  <a:srgbClr val="0070C0"/>
                </a:solidFill>
              </a:rPr>
              <a:t>кл</a:t>
            </a:r>
            <a:r>
              <a:rPr lang="ru-RU" b="1" dirty="0" smtClean="0">
                <a:solidFill>
                  <a:srgbClr val="0070C0"/>
                </a:solidFill>
              </a:rPr>
              <a:t>.: </a:t>
            </a:r>
            <a:r>
              <a:rPr lang="ru-RU" b="1" dirty="0">
                <a:solidFill>
                  <a:srgbClr val="00B050"/>
                </a:solidFill>
              </a:rPr>
              <a:t>«Давайте любимые книжки откроем</a:t>
            </a:r>
            <a:r>
              <a:rPr lang="ru-RU" b="1" dirty="0" smtClean="0">
                <a:solidFill>
                  <a:srgbClr val="00B050"/>
                </a:solidFill>
              </a:rPr>
              <a:t>» (сказочный ринг)</a:t>
            </a:r>
          </a:p>
          <a:p>
            <a:r>
              <a:rPr lang="ru-RU" b="1" dirty="0" smtClean="0">
                <a:solidFill>
                  <a:srgbClr val="0070C0"/>
                </a:solidFill>
              </a:rPr>
              <a:t>5-7 </a:t>
            </a:r>
            <a:r>
              <a:rPr lang="ru-RU" b="1" dirty="0" err="1" smtClean="0">
                <a:solidFill>
                  <a:srgbClr val="0070C0"/>
                </a:solidFill>
              </a:rPr>
              <a:t>кл</a:t>
            </a:r>
            <a:r>
              <a:rPr lang="ru-RU" b="1" dirty="0" smtClean="0">
                <a:solidFill>
                  <a:srgbClr val="0070C0"/>
                </a:solidFill>
              </a:rPr>
              <a:t>.: </a:t>
            </a:r>
            <a:r>
              <a:rPr lang="ru-RU" b="1" dirty="0">
                <a:solidFill>
                  <a:srgbClr val="00B050"/>
                </a:solidFill>
              </a:rPr>
              <a:t>«Чтение – вот лучшее учение</a:t>
            </a:r>
            <a:r>
              <a:rPr lang="ru-RU" b="1" dirty="0" smtClean="0">
                <a:solidFill>
                  <a:srgbClr val="00B050"/>
                </a:solidFill>
              </a:rPr>
              <a:t>»(</a:t>
            </a:r>
            <a:r>
              <a:rPr lang="ru-RU" b="1" dirty="0" err="1" smtClean="0">
                <a:solidFill>
                  <a:srgbClr val="00B050"/>
                </a:solidFill>
              </a:rPr>
              <a:t>внекл.мероприятие</a:t>
            </a:r>
            <a:r>
              <a:rPr lang="ru-RU" b="1" dirty="0" smtClean="0">
                <a:solidFill>
                  <a:srgbClr val="00B050"/>
                </a:solidFill>
              </a:rPr>
              <a:t>)</a:t>
            </a:r>
          </a:p>
          <a:p>
            <a:r>
              <a:rPr lang="ru-RU" b="1" dirty="0" smtClean="0">
                <a:solidFill>
                  <a:srgbClr val="0070C0"/>
                </a:solidFill>
              </a:rPr>
              <a:t>8-9 </a:t>
            </a:r>
            <a:r>
              <a:rPr lang="ru-RU" b="1" dirty="0" err="1" smtClean="0">
                <a:solidFill>
                  <a:srgbClr val="0070C0"/>
                </a:solidFill>
              </a:rPr>
              <a:t>кл</a:t>
            </a:r>
            <a:r>
              <a:rPr lang="ru-RU" b="1" dirty="0" smtClean="0">
                <a:solidFill>
                  <a:srgbClr val="0070C0"/>
                </a:solidFill>
              </a:rPr>
              <a:t>.: </a:t>
            </a:r>
            <a:r>
              <a:rPr lang="ru-RU" b="1" dirty="0">
                <a:solidFill>
                  <a:srgbClr val="00B050"/>
                </a:solidFill>
              </a:rPr>
              <a:t>«Я – читатель</a:t>
            </a:r>
            <a:r>
              <a:rPr lang="ru-RU" b="1" dirty="0" smtClean="0">
                <a:solidFill>
                  <a:srgbClr val="00B050"/>
                </a:solidFill>
              </a:rPr>
              <a:t>» (творческая мастерская)</a:t>
            </a:r>
          </a:p>
          <a:p>
            <a:r>
              <a:rPr lang="ru-RU" b="1" dirty="0" smtClean="0">
                <a:solidFill>
                  <a:srgbClr val="0070C0"/>
                </a:solidFill>
              </a:rPr>
              <a:t>10-11 </a:t>
            </a:r>
            <a:r>
              <a:rPr lang="ru-RU" b="1" dirty="0" err="1" smtClean="0">
                <a:solidFill>
                  <a:srgbClr val="0070C0"/>
                </a:solidFill>
              </a:rPr>
              <a:t>кл</a:t>
            </a:r>
            <a:r>
              <a:rPr lang="ru-RU" b="1" dirty="0" smtClean="0">
                <a:solidFill>
                  <a:srgbClr val="0070C0"/>
                </a:solidFill>
              </a:rPr>
              <a:t>.: </a:t>
            </a:r>
            <a:r>
              <a:rPr lang="ru-RU" b="1" dirty="0">
                <a:solidFill>
                  <a:srgbClr val="00B050"/>
                </a:solidFill>
              </a:rPr>
              <a:t>«Знатоки литературы</a:t>
            </a:r>
            <a:r>
              <a:rPr lang="ru-RU" b="1" dirty="0" smtClean="0">
                <a:solidFill>
                  <a:srgbClr val="00B050"/>
                </a:solidFill>
              </a:rPr>
              <a:t>»(литературное соревнование)</a:t>
            </a:r>
          </a:p>
          <a:p>
            <a:r>
              <a:rPr lang="ru-RU" b="1" dirty="0" smtClean="0">
                <a:solidFill>
                  <a:srgbClr val="0070C0"/>
                </a:solidFill>
              </a:rPr>
              <a:t>Для учителей: </a:t>
            </a:r>
          </a:p>
          <a:p>
            <a:pPr>
              <a:buFontTx/>
              <a:buChar char="-"/>
            </a:pPr>
            <a:r>
              <a:rPr lang="ru-RU" b="1" dirty="0" smtClean="0">
                <a:solidFill>
                  <a:srgbClr val="00B050"/>
                </a:solidFill>
              </a:rPr>
              <a:t>«</a:t>
            </a:r>
            <a:r>
              <a:rPr lang="ru-RU" b="1" dirty="0">
                <a:solidFill>
                  <a:srgbClr val="00B050"/>
                </a:solidFill>
              </a:rPr>
              <a:t>XXI век: будущее начинается сегодня</a:t>
            </a:r>
            <a:r>
              <a:rPr lang="ru-RU" b="1" dirty="0" smtClean="0">
                <a:solidFill>
                  <a:srgbClr val="00B050"/>
                </a:solidFill>
              </a:rPr>
              <a:t>»- конкурс на лучшее знание языка</a:t>
            </a:r>
          </a:p>
          <a:p>
            <a:pPr>
              <a:buFontTx/>
              <a:buChar char="-"/>
            </a:pPr>
            <a:r>
              <a:rPr lang="ru-RU" b="1" dirty="0">
                <a:solidFill>
                  <a:srgbClr val="00B050"/>
                </a:solidFill>
              </a:rPr>
              <a:t>Разработка заданий на читательскую грамотность для учащихся </a:t>
            </a:r>
            <a:r>
              <a:rPr lang="ru-RU" b="1" dirty="0" smtClean="0">
                <a:solidFill>
                  <a:srgbClr val="00B050"/>
                </a:solidFill>
              </a:rPr>
              <a:t> </a:t>
            </a:r>
            <a:r>
              <a:rPr lang="ru-RU" b="1" dirty="0">
                <a:solidFill>
                  <a:srgbClr val="00B050"/>
                </a:solidFill>
              </a:rPr>
              <a:t>5-11 </a:t>
            </a:r>
            <a:r>
              <a:rPr lang="ru-RU" b="1" dirty="0" smtClean="0">
                <a:solidFill>
                  <a:srgbClr val="00B050"/>
                </a:solidFill>
              </a:rPr>
              <a:t>классов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13851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5085522" cy="668545"/>
          </a:xfrm>
        </p:spPr>
        <p:txBody>
          <a:bodyPr>
            <a:noAutofit/>
          </a:bodyPr>
          <a:lstStyle/>
          <a:p>
            <a:pPr algn="ctr"/>
            <a:r>
              <a:rPr lang="ru-RU" sz="3200" b="1" i="1" u="sng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en-US" sz="3200" b="1" i="1" u="sng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3200" b="1" i="1" u="sng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день</a:t>
            </a:r>
            <a:r>
              <a:rPr lang="ru-RU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2 марта 202</a:t>
            </a:r>
            <a:r>
              <a:rPr lang="kk-KZ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kk-KZ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15270" y="424069"/>
            <a:ext cx="5830956" cy="6242201"/>
          </a:xfrm>
          <a:solidFill>
            <a:srgbClr val="FFFF00"/>
          </a:solidFill>
        </p:spPr>
        <p:txBody>
          <a:bodyPr>
            <a:normAutofit/>
          </a:bodyPr>
          <a:lstStyle/>
          <a:p>
            <a:r>
              <a:rPr lang="ru-RU" b="1" dirty="0">
                <a:solidFill>
                  <a:srgbClr val="0070C0"/>
                </a:solidFill>
              </a:rPr>
              <a:t>1-4 </a:t>
            </a:r>
            <a:r>
              <a:rPr lang="ru-RU" b="1" dirty="0" err="1">
                <a:solidFill>
                  <a:srgbClr val="0070C0"/>
                </a:solidFill>
              </a:rPr>
              <a:t>кл</a:t>
            </a:r>
            <a:r>
              <a:rPr lang="ru-RU" b="1" dirty="0">
                <a:solidFill>
                  <a:srgbClr val="0070C0"/>
                </a:solidFill>
              </a:rPr>
              <a:t>.: </a:t>
            </a:r>
            <a:r>
              <a:rPr lang="ru-RU" b="1" dirty="0" smtClean="0">
                <a:solidFill>
                  <a:srgbClr val="00B050"/>
                </a:solidFill>
              </a:rPr>
              <a:t>Конкурс иллюстраций к любимым сказкам</a:t>
            </a:r>
            <a:endParaRPr lang="ru-RU" b="1" dirty="0">
              <a:solidFill>
                <a:srgbClr val="00B050"/>
              </a:solidFill>
            </a:endParaRPr>
          </a:p>
          <a:p>
            <a:r>
              <a:rPr lang="ru-RU" b="1" dirty="0">
                <a:solidFill>
                  <a:srgbClr val="0070C0"/>
                </a:solidFill>
              </a:rPr>
              <a:t>5-7 </a:t>
            </a:r>
            <a:r>
              <a:rPr lang="ru-RU" b="1" dirty="0" err="1">
                <a:solidFill>
                  <a:srgbClr val="0070C0"/>
                </a:solidFill>
              </a:rPr>
              <a:t>кл</a:t>
            </a:r>
            <a:r>
              <a:rPr lang="ru-RU" b="1" dirty="0">
                <a:solidFill>
                  <a:srgbClr val="0070C0"/>
                </a:solidFill>
              </a:rPr>
              <a:t>.: </a:t>
            </a:r>
            <a:r>
              <a:rPr lang="ru-RU" b="1" dirty="0" smtClean="0">
                <a:solidFill>
                  <a:srgbClr val="00B050"/>
                </a:solidFill>
              </a:rPr>
              <a:t>«Наша школьная электронная библиотека»(акция)</a:t>
            </a:r>
            <a:endParaRPr lang="ru-RU" b="1" dirty="0">
              <a:solidFill>
                <a:srgbClr val="00B050"/>
              </a:solidFill>
            </a:endParaRPr>
          </a:p>
          <a:p>
            <a:r>
              <a:rPr lang="ru-RU" b="1" dirty="0">
                <a:solidFill>
                  <a:srgbClr val="0070C0"/>
                </a:solidFill>
              </a:rPr>
              <a:t>8-9 </a:t>
            </a:r>
            <a:r>
              <a:rPr lang="ru-RU" b="1" dirty="0" err="1">
                <a:solidFill>
                  <a:srgbClr val="0070C0"/>
                </a:solidFill>
              </a:rPr>
              <a:t>кл</a:t>
            </a:r>
            <a:r>
              <a:rPr lang="ru-RU" b="1" dirty="0">
                <a:solidFill>
                  <a:srgbClr val="0070C0"/>
                </a:solidFill>
              </a:rPr>
              <a:t>.: </a:t>
            </a:r>
            <a:r>
              <a:rPr lang="ru-RU" b="1" dirty="0" smtClean="0">
                <a:solidFill>
                  <a:srgbClr val="00B050"/>
                </a:solidFill>
              </a:rPr>
              <a:t>«ЧТО? ГДЕ?КОГДА?» (литературная игра)</a:t>
            </a:r>
            <a:endParaRPr lang="ru-RU" b="1" dirty="0">
              <a:solidFill>
                <a:srgbClr val="00B050"/>
              </a:solidFill>
            </a:endParaRPr>
          </a:p>
          <a:p>
            <a:r>
              <a:rPr lang="ru-RU" b="1" dirty="0">
                <a:solidFill>
                  <a:srgbClr val="0070C0"/>
                </a:solidFill>
              </a:rPr>
              <a:t>10-11 </a:t>
            </a:r>
            <a:r>
              <a:rPr lang="ru-RU" b="1" dirty="0" err="1">
                <a:solidFill>
                  <a:srgbClr val="0070C0"/>
                </a:solidFill>
              </a:rPr>
              <a:t>кл</a:t>
            </a:r>
            <a:r>
              <a:rPr lang="ru-RU" b="1" dirty="0" smtClean="0">
                <a:solidFill>
                  <a:srgbClr val="0070C0"/>
                </a:solidFill>
              </a:rPr>
              <a:t>.: </a:t>
            </a:r>
            <a:r>
              <a:rPr lang="ru-RU" b="1" dirty="0" smtClean="0">
                <a:solidFill>
                  <a:srgbClr val="00B050"/>
                </a:solidFill>
              </a:rPr>
              <a:t>«Любимые книги моей семьи» (презентация)</a:t>
            </a:r>
            <a:endParaRPr lang="ru-RU" dirty="0"/>
          </a:p>
        </p:txBody>
      </p:sp>
      <p:pic>
        <p:nvPicPr>
          <p:cNvPr id="1026" name="Picture 2" descr="C:\Users\Kulnarsha\Desktop\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9687" y="1815548"/>
            <a:ext cx="5168348" cy="4585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95412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4939748" cy="814318"/>
          </a:xfrm>
        </p:spPr>
        <p:txBody>
          <a:bodyPr>
            <a:normAutofit/>
          </a:bodyPr>
          <a:lstStyle/>
          <a:p>
            <a:pPr algn="ctr"/>
            <a:r>
              <a:rPr lang="en-US" sz="3200" b="1" i="1" u="sng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3200" b="1" i="1" u="sng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en-US" sz="3200" b="1" i="1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3200" b="1" i="1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день</a:t>
            </a:r>
            <a:r>
              <a:rPr lang="ru-RU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3 марта202</a:t>
            </a:r>
            <a:r>
              <a:rPr lang="kk-KZ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kk-KZ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97742" y="1462869"/>
            <a:ext cx="5244547" cy="5156546"/>
          </a:xfrm>
          <a:solidFill>
            <a:srgbClr val="FFFF00"/>
          </a:solidFill>
        </p:spPr>
        <p:txBody>
          <a:bodyPr/>
          <a:lstStyle/>
          <a:p>
            <a:r>
              <a:rPr lang="ru-RU" b="1" dirty="0">
                <a:solidFill>
                  <a:srgbClr val="0070C0"/>
                </a:solidFill>
              </a:rPr>
              <a:t>1-4 </a:t>
            </a:r>
            <a:r>
              <a:rPr lang="ru-RU" b="1" dirty="0" err="1">
                <a:solidFill>
                  <a:srgbClr val="0070C0"/>
                </a:solidFill>
              </a:rPr>
              <a:t>кл</a:t>
            </a:r>
            <a:r>
              <a:rPr lang="ru-RU" b="1" dirty="0">
                <a:solidFill>
                  <a:srgbClr val="0070C0"/>
                </a:solidFill>
              </a:rPr>
              <a:t>.: </a:t>
            </a:r>
            <a:r>
              <a:rPr lang="ru-RU" b="1" dirty="0" smtClean="0">
                <a:solidFill>
                  <a:srgbClr val="00B050"/>
                </a:solidFill>
              </a:rPr>
              <a:t>«Мысли вслух» (антиципация)</a:t>
            </a:r>
          </a:p>
          <a:p>
            <a:r>
              <a:rPr lang="ru-RU" b="1" dirty="0" smtClean="0">
                <a:solidFill>
                  <a:srgbClr val="0070C0"/>
                </a:solidFill>
              </a:rPr>
              <a:t>5-7 </a:t>
            </a:r>
            <a:r>
              <a:rPr lang="ru-RU" b="1" dirty="0" err="1">
                <a:solidFill>
                  <a:srgbClr val="0070C0"/>
                </a:solidFill>
              </a:rPr>
              <a:t>кл</a:t>
            </a:r>
            <a:r>
              <a:rPr lang="ru-RU" b="1" dirty="0">
                <a:solidFill>
                  <a:srgbClr val="0070C0"/>
                </a:solidFill>
              </a:rPr>
              <a:t>.: </a:t>
            </a:r>
            <a:r>
              <a:rPr lang="ru-RU" b="1" dirty="0" smtClean="0">
                <a:solidFill>
                  <a:srgbClr val="00B050"/>
                </a:solidFill>
              </a:rPr>
              <a:t>«Заходите в гости к нам» (</a:t>
            </a:r>
            <a:r>
              <a:rPr lang="ru-RU" b="1" dirty="0" err="1" smtClean="0">
                <a:solidFill>
                  <a:srgbClr val="00B050"/>
                </a:solidFill>
              </a:rPr>
              <a:t>виртцальный</a:t>
            </a:r>
            <a:r>
              <a:rPr lang="ru-RU" b="1" dirty="0" smtClean="0">
                <a:solidFill>
                  <a:srgbClr val="00B050"/>
                </a:solidFill>
              </a:rPr>
              <a:t> Семей: музей </a:t>
            </a:r>
            <a:r>
              <a:rPr lang="ru-RU" b="1" dirty="0" err="1" smtClean="0">
                <a:solidFill>
                  <a:srgbClr val="00B050"/>
                </a:solidFill>
              </a:rPr>
              <a:t>А.Кунанбаева</a:t>
            </a:r>
            <a:endParaRPr lang="ru-RU" b="1" dirty="0">
              <a:solidFill>
                <a:srgbClr val="00B050"/>
              </a:solidFill>
            </a:endParaRPr>
          </a:p>
          <a:p>
            <a:r>
              <a:rPr lang="ru-RU" b="1" dirty="0">
                <a:solidFill>
                  <a:srgbClr val="0070C0"/>
                </a:solidFill>
              </a:rPr>
              <a:t>8-9 </a:t>
            </a:r>
            <a:r>
              <a:rPr lang="ru-RU" b="1" dirty="0" err="1">
                <a:solidFill>
                  <a:srgbClr val="0070C0"/>
                </a:solidFill>
              </a:rPr>
              <a:t>кл</a:t>
            </a:r>
            <a:r>
              <a:rPr lang="ru-RU" b="1" dirty="0">
                <a:solidFill>
                  <a:srgbClr val="0070C0"/>
                </a:solidFill>
              </a:rPr>
              <a:t>.: </a:t>
            </a:r>
            <a:r>
              <a:rPr lang="ru-RU" b="1" dirty="0" smtClean="0">
                <a:solidFill>
                  <a:srgbClr val="00B050"/>
                </a:solidFill>
              </a:rPr>
              <a:t>«Мы рисуем диафильм» (краткосрочный творческий проект)</a:t>
            </a:r>
            <a:endParaRPr lang="ru-RU" b="1" dirty="0">
              <a:solidFill>
                <a:srgbClr val="00B050"/>
              </a:solidFill>
            </a:endParaRPr>
          </a:p>
          <a:p>
            <a:r>
              <a:rPr lang="ru-RU" b="1" dirty="0">
                <a:solidFill>
                  <a:srgbClr val="0070C0"/>
                </a:solidFill>
              </a:rPr>
              <a:t>10-11 </a:t>
            </a:r>
            <a:r>
              <a:rPr lang="ru-RU" b="1" dirty="0" err="1">
                <a:solidFill>
                  <a:srgbClr val="0070C0"/>
                </a:solidFill>
              </a:rPr>
              <a:t>кл</a:t>
            </a:r>
            <a:r>
              <a:rPr lang="ru-RU" b="1" dirty="0">
                <a:solidFill>
                  <a:srgbClr val="0070C0"/>
                </a:solidFill>
              </a:rPr>
              <a:t>.: </a:t>
            </a:r>
            <a:r>
              <a:rPr lang="ru-RU" b="1" dirty="0" smtClean="0">
                <a:solidFill>
                  <a:srgbClr val="00B050"/>
                </a:solidFill>
              </a:rPr>
              <a:t>«О, счастливчик» (интеллектуальная игра по литературе)</a:t>
            </a:r>
            <a:endParaRPr lang="ru-RU" dirty="0"/>
          </a:p>
          <a:p>
            <a:endParaRPr lang="ru-RU" dirty="0"/>
          </a:p>
        </p:txBody>
      </p:sp>
      <p:pic>
        <p:nvPicPr>
          <p:cNvPr id="2050" name="Picture 2" descr="C:\Users\Kulnarsha\Desktop\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121" y="2001078"/>
            <a:ext cx="5004416" cy="4856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46567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6211957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b="1" i="1" u="sng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3200" b="1" i="1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ru-RU" sz="3200" b="1" i="1" u="sng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день</a:t>
            </a:r>
            <a:r>
              <a:rPr lang="ru-RU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4 марта 202</a:t>
            </a:r>
            <a:r>
              <a:rPr lang="kk-KZ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kk-KZ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4581939" cy="4351338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pic>
        <p:nvPicPr>
          <p:cNvPr id="3074" name="Picture 2" descr="C:\Users\Kulnarsha\Desktop\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148" y="2228087"/>
            <a:ext cx="4518991" cy="3934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188765" y="1908312"/>
            <a:ext cx="5499651" cy="440120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0070C0"/>
                </a:solidFill>
              </a:rPr>
              <a:t>1-4 </a:t>
            </a:r>
            <a:r>
              <a:rPr lang="ru-RU" sz="2800" b="1" dirty="0" err="1">
                <a:solidFill>
                  <a:srgbClr val="0070C0"/>
                </a:solidFill>
              </a:rPr>
              <a:t>кл</a:t>
            </a:r>
            <a:r>
              <a:rPr lang="ru-RU" sz="2800" b="1" dirty="0">
                <a:solidFill>
                  <a:srgbClr val="0070C0"/>
                </a:solidFill>
              </a:rPr>
              <a:t>.: </a:t>
            </a:r>
            <a:r>
              <a:rPr lang="ru-RU" sz="2800" b="1" dirty="0" smtClean="0">
                <a:solidFill>
                  <a:srgbClr val="00B050"/>
                </a:solidFill>
              </a:rPr>
              <a:t>«Как привить ребенку любовь к чтению» (родительский консилиум)</a:t>
            </a:r>
            <a:endParaRPr lang="ru-RU" sz="2800" b="1" dirty="0">
              <a:solidFill>
                <a:srgbClr val="00B050"/>
              </a:solidFill>
            </a:endParaRPr>
          </a:p>
          <a:p>
            <a:r>
              <a:rPr lang="ru-RU" sz="2800" b="1" dirty="0">
                <a:solidFill>
                  <a:srgbClr val="0070C0"/>
                </a:solidFill>
              </a:rPr>
              <a:t>5-7 </a:t>
            </a:r>
            <a:r>
              <a:rPr lang="ru-RU" sz="2800" b="1" dirty="0" err="1">
                <a:solidFill>
                  <a:srgbClr val="0070C0"/>
                </a:solidFill>
              </a:rPr>
              <a:t>кл</a:t>
            </a:r>
            <a:r>
              <a:rPr lang="ru-RU" sz="2800" b="1" dirty="0">
                <a:solidFill>
                  <a:srgbClr val="0070C0"/>
                </a:solidFill>
              </a:rPr>
              <a:t>.: </a:t>
            </a:r>
            <a:r>
              <a:rPr lang="ru-RU" sz="2800" b="1" dirty="0" smtClean="0">
                <a:solidFill>
                  <a:srgbClr val="00B050"/>
                </a:solidFill>
              </a:rPr>
              <a:t>«Я – читатель» (библиотечный урок)</a:t>
            </a:r>
            <a:endParaRPr lang="ru-RU" sz="2800" b="1" dirty="0">
              <a:solidFill>
                <a:srgbClr val="00B050"/>
              </a:solidFill>
            </a:endParaRPr>
          </a:p>
          <a:p>
            <a:r>
              <a:rPr lang="ru-RU" sz="2800" b="1" dirty="0">
                <a:solidFill>
                  <a:srgbClr val="0070C0"/>
                </a:solidFill>
              </a:rPr>
              <a:t>8-9 </a:t>
            </a:r>
            <a:r>
              <a:rPr lang="ru-RU" sz="2800" b="1" dirty="0" err="1">
                <a:solidFill>
                  <a:srgbClr val="0070C0"/>
                </a:solidFill>
              </a:rPr>
              <a:t>кл</a:t>
            </a:r>
            <a:r>
              <a:rPr lang="ru-RU" sz="2800" b="1" dirty="0">
                <a:solidFill>
                  <a:srgbClr val="0070C0"/>
                </a:solidFill>
              </a:rPr>
              <a:t>.: </a:t>
            </a:r>
            <a:r>
              <a:rPr lang="ru-RU" sz="2800" b="1" dirty="0" smtClean="0">
                <a:solidFill>
                  <a:srgbClr val="00B050"/>
                </a:solidFill>
              </a:rPr>
              <a:t>«О пользе чтения»(конкурс эссе)</a:t>
            </a:r>
            <a:endParaRPr lang="ru-RU" sz="2800" b="1" dirty="0">
              <a:solidFill>
                <a:srgbClr val="00B050"/>
              </a:solidFill>
            </a:endParaRPr>
          </a:p>
          <a:p>
            <a:r>
              <a:rPr lang="ru-RU" sz="2800" b="1" dirty="0">
                <a:solidFill>
                  <a:srgbClr val="0070C0"/>
                </a:solidFill>
              </a:rPr>
              <a:t>10-11 </a:t>
            </a:r>
            <a:r>
              <a:rPr lang="ru-RU" sz="2800" b="1" dirty="0" err="1">
                <a:solidFill>
                  <a:srgbClr val="0070C0"/>
                </a:solidFill>
              </a:rPr>
              <a:t>кл</a:t>
            </a:r>
            <a:r>
              <a:rPr lang="ru-RU" sz="2800" b="1" dirty="0">
                <a:solidFill>
                  <a:srgbClr val="0070C0"/>
                </a:solidFill>
              </a:rPr>
              <a:t>.: </a:t>
            </a:r>
            <a:r>
              <a:rPr lang="ru-RU" sz="2800" b="1" dirty="0" smtClean="0">
                <a:solidFill>
                  <a:srgbClr val="00B050"/>
                </a:solidFill>
              </a:rPr>
              <a:t>«Книга, изменившая жизнь» (конкурс эссе)</a:t>
            </a:r>
          </a:p>
          <a:p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9327617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4820478" cy="1325563"/>
          </a:xfrm>
        </p:spPr>
        <p:txBody>
          <a:bodyPr>
            <a:normAutofit/>
          </a:bodyPr>
          <a:lstStyle/>
          <a:p>
            <a:r>
              <a:rPr lang="en-US" sz="3200" b="1" i="1" u="sng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ru-RU" sz="3200" b="1" i="1" u="sng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день</a:t>
            </a:r>
            <a:r>
              <a:rPr lang="ru-RU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5 марта 202</a:t>
            </a:r>
            <a:r>
              <a:rPr lang="kk-KZ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kk-KZ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4528930" cy="4351338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pic>
        <p:nvPicPr>
          <p:cNvPr id="4099" name="Picture 3" descr="C:\Users\Kulnarsha\Desktop\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409" y="1841125"/>
            <a:ext cx="4744277" cy="4347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321288" y="1841125"/>
            <a:ext cx="4850296" cy="440120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0070C0"/>
                </a:solidFill>
              </a:rPr>
              <a:t>1-4 </a:t>
            </a:r>
            <a:r>
              <a:rPr lang="ru-RU" sz="2800" b="1" dirty="0" err="1">
                <a:solidFill>
                  <a:srgbClr val="0070C0"/>
                </a:solidFill>
              </a:rPr>
              <a:t>кл</a:t>
            </a:r>
            <a:r>
              <a:rPr lang="ru-RU" sz="2800" b="1" dirty="0">
                <a:solidFill>
                  <a:srgbClr val="0070C0"/>
                </a:solidFill>
              </a:rPr>
              <a:t>.: </a:t>
            </a:r>
            <a:r>
              <a:rPr lang="ru-RU" sz="2800" b="1" dirty="0" smtClean="0">
                <a:solidFill>
                  <a:srgbClr val="00B050"/>
                </a:solidFill>
              </a:rPr>
              <a:t>Любимые сказки </a:t>
            </a:r>
            <a:r>
              <a:rPr lang="ru-RU" sz="2800" b="1" dirty="0" err="1" smtClean="0">
                <a:solidFill>
                  <a:srgbClr val="00B050"/>
                </a:solidFill>
              </a:rPr>
              <a:t>А.С.Пушкина</a:t>
            </a:r>
            <a:r>
              <a:rPr lang="ru-RU" sz="2800" b="1" dirty="0" smtClean="0">
                <a:solidFill>
                  <a:srgbClr val="00B050"/>
                </a:solidFill>
              </a:rPr>
              <a:t> (</a:t>
            </a:r>
            <a:r>
              <a:rPr lang="ru-RU" sz="2800" b="1" dirty="0" err="1" smtClean="0">
                <a:solidFill>
                  <a:srgbClr val="00B050"/>
                </a:solidFill>
              </a:rPr>
              <a:t>видеовикторина</a:t>
            </a:r>
            <a:r>
              <a:rPr lang="ru-RU" sz="2800" b="1" dirty="0" smtClean="0">
                <a:solidFill>
                  <a:srgbClr val="00B050"/>
                </a:solidFill>
              </a:rPr>
              <a:t>)</a:t>
            </a:r>
            <a:endParaRPr lang="ru-RU" sz="2800" b="1" dirty="0">
              <a:solidFill>
                <a:srgbClr val="00B050"/>
              </a:solidFill>
            </a:endParaRPr>
          </a:p>
          <a:p>
            <a:r>
              <a:rPr lang="ru-RU" sz="2800" b="1" dirty="0">
                <a:solidFill>
                  <a:srgbClr val="0070C0"/>
                </a:solidFill>
              </a:rPr>
              <a:t>5-7 </a:t>
            </a:r>
            <a:r>
              <a:rPr lang="ru-RU" sz="2800" b="1" dirty="0" err="1">
                <a:solidFill>
                  <a:srgbClr val="0070C0"/>
                </a:solidFill>
              </a:rPr>
              <a:t>кл</a:t>
            </a:r>
            <a:r>
              <a:rPr lang="ru-RU" sz="2800" b="1" dirty="0">
                <a:solidFill>
                  <a:srgbClr val="0070C0"/>
                </a:solidFill>
              </a:rPr>
              <a:t>.: </a:t>
            </a:r>
            <a:r>
              <a:rPr lang="ru-RU" sz="2800" b="1" dirty="0" smtClean="0">
                <a:solidFill>
                  <a:srgbClr val="00B050"/>
                </a:solidFill>
              </a:rPr>
              <a:t>Польза чтения книг (просмотр видеоролика)</a:t>
            </a:r>
            <a:endParaRPr lang="ru-RU" sz="2800" b="1" dirty="0">
              <a:solidFill>
                <a:srgbClr val="00B050"/>
              </a:solidFill>
            </a:endParaRPr>
          </a:p>
          <a:p>
            <a:r>
              <a:rPr lang="ru-RU" sz="2800" b="1" dirty="0">
                <a:solidFill>
                  <a:srgbClr val="0070C0"/>
                </a:solidFill>
              </a:rPr>
              <a:t>8-9 </a:t>
            </a:r>
            <a:r>
              <a:rPr lang="ru-RU" sz="2800" b="1" dirty="0" err="1">
                <a:solidFill>
                  <a:srgbClr val="0070C0"/>
                </a:solidFill>
              </a:rPr>
              <a:t>кл</a:t>
            </a:r>
            <a:r>
              <a:rPr lang="ru-RU" sz="2800" b="1" dirty="0">
                <a:solidFill>
                  <a:srgbClr val="0070C0"/>
                </a:solidFill>
              </a:rPr>
              <a:t>.: </a:t>
            </a:r>
            <a:r>
              <a:rPr lang="ru-RU" sz="2800" b="1" dirty="0" smtClean="0">
                <a:solidFill>
                  <a:srgbClr val="00B050"/>
                </a:solidFill>
              </a:rPr>
              <a:t>«Грамотей» (диктант)</a:t>
            </a:r>
            <a:endParaRPr lang="ru-RU" sz="2800" b="1" dirty="0">
              <a:solidFill>
                <a:srgbClr val="00B050"/>
              </a:solidFill>
            </a:endParaRPr>
          </a:p>
          <a:p>
            <a:r>
              <a:rPr lang="ru-RU" sz="2800" b="1" dirty="0">
                <a:solidFill>
                  <a:srgbClr val="0070C0"/>
                </a:solidFill>
              </a:rPr>
              <a:t>10-11 </a:t>
            </a:r>
            <a:r>
              <a:rPr lang="ru-RU" sz="2800" b="1" dirty="0" err="1">
                <a:solidFill>
                  <a:srgbClr val="0070C0"/>
                </a:solidFill>
              </a:rPr>
              <a:t>кл</a:t>
            </a:r>
            <a:r>
              <a:rPr lang="ru-RU" sz="2800" b="1" dirty="0">
                <a:solidFill>
                  <a:srgbClr val="0070C0"/>
                </a:solidFill>
              </a:rPr>
              <a:t>.: </a:t>
            </a:r>
            <a:r>
              <a:rPr lang="ru-RU" sz="2800" b="1" dirty="0" smtClean="0">
                <a:solidFill>
                  <a:srgbClr val="00B050"/>
                </a:solidFill>
              </a:rPr>
              <a:t>«Ум без книги, что птица без крыльев» (дебаты)</a:t>
            </a:r>
          </a:p>
          <a:p>
            <a:endParaRPr lang="ru-RU" sz="2800" b="1" dirty="0">
              <a:solidFill>
                <a:srgbClr val="00B050"/>
              </a:solidFill>
            </a:endParaRPr>
          </a:p>
          <a:p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0467502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40179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50496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98371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38092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11613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23550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8913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b="1" i="1" u="sng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</a:t>
            </a:r>
            <a:r>
              <a:rPr lang="ru-RU" sz="3200" b="1" i="1" u="sng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день</a:t>
            </a:r>
            <a:r>
              <a:rPr lang="ru-RU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6 марта 202</a:t>
            </a:r>
            <a:r>
              <a:rPr lang="kk-KZ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kk-KZ" sz="3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kk-KZ" sz="3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3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Подведение итогов недели</a:t>
            </a:r>
            <a:endParaRPr lang="ru-RU" sz="3200" dirty="0"/>
          </a:p>
        </p:txBody>
      </p:sp>
      <p:pic>
        <p:nvPicPr>
          <p:cNvPr id="4" name="Picture 2" descr="C:\Users\Kulnarsha\Desktop\2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278" y="1825625"/>
            <a:ext cx="4452731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539408" y="1948070"/>
            <a:ext cx="4850296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0070C0"/>
                </a:solidFill>
              </a:rPr>
              <a:t>1-4 </a:t>
            </a:r>
            <a:r>
              <a:rPr lang="ru-RU" sz="2800" b="1" dirty="0" err="1">
                <a:solidFill>
                  <a:srgbClr val="0070C0"/>
                </a:solidFill>
              </a:rPr>
              <a:t>кл</a:t>
            </a:r>
            <a:r>
              <a:rPr lang="ru-RU" sz="2800" b="1" dirty="0">
                <a:solidFill>
                  <a:srgbClr val="0070C0"/>
                </a:solidFill>
              </a:rPr>
              <a:t>.: </a:t>
            </a:r>
            <a:r>
              <a:rPr lang="ru-RU" sz="2800" b="1" dirty="0" smtClean="0">
                <a:solidFill>
                  <a:srgbClr val="00B050"/>
                </a:solidFill>
              </a:rPr>
              <a:t>«Всех скороговорок не переговорить» (конкурс)</a:t>
            </a:r>
            <a:endParaRPr lang="ru-RU" sz="2800" b="1" dirty="0">
              <a:solidFill>
                <a:srgbClr val="00B050"/>
              </a:solidFill>
            </a:endParaRPr>
          </a:p>
          <a:p>
            <a:r>
              <a:rPr lang="ru-RU" sz="2800" b="1" dirty="0">
                <a:solidFill>
                  <a:srgbClr val="0070C0"/>
                </a:solidFill>
              </a:rPr>
              <a:t>5-7 </a:t>
            </a:r>
            <a:r>
              <a:rPr lang="ru-RU" sz="2800" b="1" dirty="0" err="1">
                <a:solidFill>
                  <a:srgbClr val="0070C0"/>
                </a:solidFill>
              </a:rPr>
              <a:t>кл</a:t>
            </a:r>
            <a:r>
              <a:rPr lang="ru-RU" sz="2800" b="1" dirty="0">
                <a:solidFill>
                  <a:srgbClr val="0070C0"/>
                </a:solidFill>
              </a:rPr>
              <a:t>.: </a:t>
            </a:r>
            <a:r>
              <a:rPr lang="ru-RU" sz="2800" b="1" dirty="0" smtClean="0">
                <a:solidFill>
                  <a:srgbClr val="00B050"/>
                </a:solidFill>
              </a:rPr>
              <a:t>«Писатели-юбиляры 2021 года» (виртуальный обзор)</a:t>
            </a:r>
            <a:endParaRPr lang="ru-RU" sz="2800" b="1" dirty="0">
              <a:solidFill>
                <a:srgbClr val="00B050"/>
              </a:solidFill>
            </a:endParaRPr>
          </a:p>
          <a:p>
            <a:r>
              <a:rPr lang="ru-RU" sz="2800" b="1" dirty="0">
                <a:solidFill>
                  <a:srgbClr val="0070C0"/>
                </a:solidFill>
              </a:rPr>
              <a:t>8-9 </a:t>
            </a:r>
            <a:r>
              <a:rPr lang="ru-RU" sz="2800" b="1" dirty="0" err="1">
                <a:solidFill>
                  <a:srgbClr val="0070C0"/>
                </a:solidFill>
              </a:rPr>
              <a:t>кл</a:t>
            </a:r>
            <a:r>
              <a:rPr lang="ru-RU" sz="2800" b="1" dirty="0">
                <a:solidFill>
                  <a:srgbClr val="0070C0"/>
                </a:solidFill>
              </a:rPr>
              <a:t>.: </a:t>
            </a:r>
            <a:r>
              <a:rPr lang="ru-RU" sz="2800" b="1" dirty="0" smtClean="0">
                <a:solidFill>
                  <a:srgbClr val="00B050"/>
                </a:solidFill>
              </a:rPr>
              <a:t>«Конкурс магистров» (интеллектуальный марафон»</a:t>
            </a:r>
            <a:endParaRPr lang="ru-RU" sz="2800" b="1" dirty="0">
              <a:solidFill>
                <a:srgbClr val="00B050"/>
              </a:solidFill>
            </a:endParaRPr>
          </a:p>
          <a:p>
            <a:r>
              <a:rPr lang="ru-RU" sz="2800" b="1" dirty="0">
                <a:solidFill>
                  <a:srgbClr val="0070C0"/>
                </a:solidFill>
              </a:rPr>
              <a:t>10-11 </a:t>
            </a:r>
            <a:r>
              <a:rPr lang="ru-RU" sz="2800" b="1" dirty="0" err="1">
                <a:solidFill>
                  <a:srgbClr val="0070C0"/>
                </a:solidFill>
              </a:rPr>
              <a:t>кл</a:t>
            </a:r>
            <a:r>
              <a:rPr lang="ru-RU" sz="2800" b="1" dirty="0" smtClean="0">
                <a:solidFill>
                  <a:srgbClr val="0070C0"/>
                </a:solidFill>
              </a:rPr>
              <a:t>.:</a:t>
            </a:r>
            <a:r>
              <a:rPr lang="ru-RU" sz="2800" b="1" dirty="0" err="1" smtClean="0">
                <a:solidFill>
                  <a:srgbClr val="00B050"/>
                </a:solidFill>
              </a:rPr>
              <a:t>Т.Крюкова</a:t>
            </a:r>
            <a:r>
              <a:rPr lang="ru-RU" sz="2800" b="1" dirty="0" smtClean="0">
                <a:solidFill>
                  <a:srgbClr val="00B050"/>
                </a:solidFill>
              </a:rPr>
              <a:t> «Ведьма» (читательская конференция)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9030977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98968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7713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684099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291</TotalTime>
  <Words>378</Words>
  <Application>Microsoft Office PowerPoint</Application>
  <PresentationFormat>Произвольный</PresentationFormat>
  <Paragraphs>37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Презентация PowerPoint</vt:lpstr>
      <vt:lpstr>Презентация PowerPoint</vt:lpstr>
      <vt:lpstr>І день – 1 марта 2021г.  ОТКРЫТИЕ НЕДЕЛИ ЧИТАТЕЛЬСКОЙ ГРАМОТНОСТИ</vt:lpstr>
      <vt:lpstr>ІI день – 2 марта 2021г.</vt:lpstr>
      <vt:lpstr>IІI день – 3 марта2021г.</vt:lpstr>
      <vt:lpstr>IV день – 4 марта 2021г.</vt:lpstr>
      <vt:lpstr>V день – 5 марта 2021г.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VI день – 6 марта 2021г. Подведение итогов недели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hmndraw Rustam</dc:creator>
  <cp:lastModifiedBy>Kulnarsha</cp:lastModifiedBy>
  <cp:revision>20</cp:revision>
  <cp:lastPrinted>2021-01-11T06:38:21Z</cp:lastPrinted>
  <dcterms:created xsi:type="dcterms:W3CDTF">2021-01-10T15:13:53Z</dcterms:created>
  <dcterms:modified xsi:type="dcterms:W3CDTF">2021-02-26T11:06:53Z</dcterms:modified>
</cp:coreProperties>
</file>