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6"/>
  </p:notesMasterIdLst>
  <p:sldIdLst>
    <p:sldId id="276" r:id="rId2"/>
    <p:sldId id="370" r:id="rId3"/>
    <p:sldId id="371" r:id="rId4"/>
    <p:sldId id="379" r:id="rId5"/>
    <p:sldId id="374" r:id="rId6"/>
    <p:sldId id="375" r:id="rId7"/>
    <p:sldId id="376" r:id="rId8"/>
    <p:sldId id="377" r:id="rId9"/>
    <p:sldId id="378" r:id="rId10"/>
    <p:sldId id="380" r:id="rId11"/>
    <p:sldId id="381" r:id="rId12"/>
    <p:sldId id="382" r:id="rId13"/>
    <p:sldId id="383" r:id="rId14"/>
    <p:sldId id="384" r:id="rId15"/>
    <p:sldId id="385" r:id="rId16"/>
    <p:sldId id="354" r:id="rId17"/>
    <p:sldId id="337" r:id="rId18"/>
    <p:sldId id="355" r:id="rId19"/>
    <p:sldId id="362" r:id="rId20"/>
    <p:sldId id="363" r:id="rId21"/>
    <p:sldId id="386" r:id="rId22"/>
    <p:sldId id="387" r:id="rId23"/>
    <p:sldId id="388" r:id="rId24"/>
    <p:sldId id="31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71CBD0"/>
    <a:srgbClr val="246C97"/>
    <a:srgbClr val="0195BC"/>
    <a:srgbClr val="BFBFBF"/>
    <a:srgbClr val="DDF8FF"/>
    <a:srgbClr val="26B2CE"/>
    <a:srgbClr val="058AAD"/>
    <a:srgbClr val="FAD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3" autoAdjust="0"/>
    <p:restoredTop sz="90232" autoAdjust="0"/>
  </p:normalViewPr>
  <p:slideViewPr>
    <p:cSldViewPr snapToGrid="0">
      <p:cViewPr>
        <p:scale>
          <a:sx n="70" d="100"/>
          <a:sy n="70" d="100"/>
        </p:scale>
        <p:origin x="-93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F3BE7-AA63-49E6-AF18-EA1FC3BC68FA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239EC-A889-4203-BA8B-74D08091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18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239EC-A889-4203-BA8B-74D08091A0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79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239EC-A889-4203-BA8B-74D08091A0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60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E46A04-94F6-49F1-B0FE-0E195E37E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5" y="2141537"/>
            <a:ext cx="10953750" cy="1114425"/>
          </a:xfrm>
        </p:spPr>
        <p:txBody>
          <a:bodyPr anchor="t"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0522288-D5FC-40DB-8B6A-17A6C60B2D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125" y="3602038"/>
            <a:ext cx="1095375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D258A5-B657-4425-AEFF-6A6721106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F25596-8321-40C7-A411-049838B9D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25ED42-6D57-4DF1-B2FA-249BADFF9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6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956079-0606-45D1-88BD-C135C76FF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125C3AA-1629-4EAE-A4C7-0DD86D2A6E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EFC09F-B434-4037-B6E9-8AF4A420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1B3656-294C-46FA-93C6-4CD5AFB41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0BB6B1-3B1D-452C-9CAA-58EB3A20B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71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256ABB8-CD1B-4427-862C-54E3111ECD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613FD96-C0C1-458D-B46B-489EF30D2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DBFAED-2F1F-4E8C-BC35-2FC17F39C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F0661E-F457-4B63-8572-4BE146403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58FD7C-8AD6-41E6-BAF1-092F897B9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35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0E9CE6-D695-4A97-904F-0B1E0F5B2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1266826"/>
            <a:ext cx="10953750" cy="4910138"/>
          </a:xfrm>
        </p:spPr>
        <p:txBody>
          <a:bodyPr lIns="0" tIns="0" rIns="0" bIns="0">
            <a:noAutofit/>
          </a:bodyPr>
          <a:lstStyle>
            <a:lvl1pPr>
              <a:defRPr sz="1600">
                <a:solidFill>
                  <a:srgbClr val="262626"/>
                </a:solidFill>
              </a:defRPr>
            </a:lvl1pPr>
            <a:lvl2pPr>
              <a:defRPr sz="1400">
                <a:solidFill>
                  <a:srgbClr val="262626"/>
                </a:solidFill>
              </a:defRPr>
            </a:lvl2pPr>
            <a:lvl3pPr>
              <a:defRPr sz="1200">
                <a:solidFill>
                  <a:srgbClr val="262626"/>
                </a:solidFill>
              </a:defRPr>
            </a:lvl3pPr>
            <a:lvl4pPr>
              <a:defRPr sz="1100">
                <a:solidFill>
                  <a:srgbClr val="262626"/>
                </a:solidFill>
              </a:defRPr>
            </a:lvl4pPr>
            <a:lvl5pPr>
              <a:defRPr sz="11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3C9FED-4D2D-4126-A07C-F1FA222A7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481" y="6457949"/>
            <a:ext cx="2244725" cy="161926"/>
          </a:xfrm>
        </p:spPr>
        <p:txBody>
          <a:bodyPr lIns="0" tIns="0" rIns="0" bIns="0"/>
          <a:lstStyle>
            <a:lvl1pPr algn="l">
              <a:defRPr sz="1000"/>
            </a:lvl1pPr>
          </a:lstStyle>
          <a:p>
            <a:r>
              <a:rPr lang="en-US"/>
              <a:t>Your Footer Here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A72D21-5469-4781-A0AB-F64319D6C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9126" y="6439694"/>
            <a:ext cx="354802" cy="198436"/>
          </a:xfrm>
        </p:spPr>
        <p:txBody>
          <a:bodyPr lIns="0" tIns="0" rIns="0" bIns="0"/>
          <a:lstStyle>
            <a:lvl1pPr algn="ctr">
              <a:defRPr b="1">
                <a:solidFill>
                  <a:srgbClr val="262626"/>
                </a:solidFill>
                <a:latin typeface="+mj-lt"/>
              </a:defRPr>
            </a:lvl1pPr>
          </a:lstStyle>
          <a:p>
            <a:fld id="{BC95CAA3-FD71-430B-8996-36DBD29652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189F119F-6658-45A9-ADDC-57A503077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5" y="418306"/>
            <a:ext cx="10953750" cy="387798"/>
          </a:xfrm>
        </p:spPr>
        <p:txBody>
          <a:bodyPr lIns="0" tIns="0" rIns="0" bIns="0" anchor="t">
            <a:spAutoFit/>
          </a:bodyPr>
          <a:lstStyle>
            <a:lvl1pPr algn="l">
              <a:defRPr sz="2800" b="1">
                <a:solidFill>
                  <a:srgbClr val="262626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1E7741CE-B5EB-4335-8494-4F6C03DB8FF6}"/>
              </a:ext>
            </a:extLst>
          </p:cNvPr>
          <p:cNvCxnSpPr>
            <a:cxnSpLocks/>
          </p:cNvCxnSpPr>
          <p:nvPr userDrawn="1"/>
        </p:nvCxnSpPr>
        <p:spPr>
          <a:xfrm>
            <a:off x="1078568" y="6423819"/>
            <a:ext cx="0" cy="230187"/>
          </a:xfrm>
          <a:prstGeom prst="line">
            <a:avLst/>
          </a:prstGeom>
          <a:ln w="12700">
            <a:solidFill>
              <a:srgbClr val="0195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1885A4E-075E-4165-9C5B-C21CCD151070}"/>
              </a:ext>
            </a:extLst>
          </p:cNvPr>
          <p:cNvGrpSpPr/>
          <p:nvPr userDrawn="1"/>
        </p:nvGrpSpPr>
        <p:grpSpPr>
          <a:xfrm>
            <a:off x="609600" y="957263"/>
            <a:ext cx="433388" cy="61912"/>
            <a:chOff x="609600" y="957263"/>
            <a:chExt cx="433388" cy="6191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3EECBFE9-AFDD-48DE-BF69-265B3822484E}"/>
                </a:ext>
              </a:extLst>
            </p:cNvPr>
            <p:cNvSpPr/>
            <p:nvPr userDrawn="1"/>
          </p:nvSpPr>
          <p:spPr>
            <a:xfrm rot="5400000">
              <a:off x="831057" y="807244"/>
              <a:ext cx="61912" cy="361950"/>
            </a:xfrm>
            <a:prstGeom prst="rect">
              <a:avLst/>
            </a:prstGeom>
            <a:solidFill>
              <a:srgbClr val="019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CBBF3A5-F376-4DDC-942D-B33729206984}"/>
                </a:ext>
              </a:extLst>
            </p:cNvPr>
            <p:cNvSpPr/>
            <p:nvPr userDrawn="1"/>
          </p:nvSpPr>
          <p:spPr>
            <a:xfrm rot="5400000">
              <a:off x="614363" y="952500"/>
              <a:ext cx="61912" cy="71437"/>
            </a:xfrm>
            <a:prstGeom prst="rect">
              <a:avLst/>
            </a:prstGeom>
            <a:solidFill>
              <a:srgbClr val="246C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8023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CF2D5B-0115-4650-93FF-37BC8629B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186058E-B294-4B1B-8CA5-4A0B0161D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2AF1B6-E1FE-42E2-A3D2-9CD874E22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0CF2A9-FCE5-43C4-A5D8-02B100EDD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F6E858-3C5C-4E97-AF53-9B3376778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4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458130-D912-4D1A-A919-9C1DA004D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7EB039-5EC5-46A8-ADE4-AC3414BF1C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F73F6BB-733E-4CDE-A229-4BFF8AAA2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ABC1957-24A0-49B1-86EC-2AB77F619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AAF4971-25A8-4606-ACDF-61EE99531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9217302-042D-4DDF-95D6-80783819C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6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EDCBF3-436B-4D44-805F-0BCE2806A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83801C-12F7-413F-95D2-91991D299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4C22A50-6B4B-4C40-B52B-055EDD47A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2AA3E9C-3298-42AF-AD9B-7AF3460F1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33FE829-4B3D-4E58-BD5E-D2A4DEA875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5A6FC20-46AF-4287-A274-C751BC0B9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CF44A41-C297-49AA-86C3-A6FD39132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FDB3096-2533-4341-A99F-EEC65BD6F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45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475D10-6467-4B24-856F-0942AC65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0E7AA80-7348-40E8-89F8-02E870D7A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36FF8BE-F440-405B-9A13-57D64F1A0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29C3919-9918-4F94-8CA6-74F852A8D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1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B6E5CE8-9E6E-4D2C-B4DB-3FBB12CFF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9A0A48C-F844-489B-B427-76E82C602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B072817-B718-489C-8F78-62F608647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03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BCFBF-8C64-456E-80B3-52450E669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E8898C-7F84-46FD-A3F4-8F658DFC9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626FE4B-2A59-4148-B869-E5E718E8A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52EA83-AB6B-4568-BF64-38FE099CA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F48CD7-9588-4A7E-9C29-4FC06129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D42E8A4-2211-47C6-B63E-686CACBD5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66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9665F-B3DC-46CA-B2DD-36F68B71E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9C30C6E-9D89-4A9B-8207-453F943E1C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087A220-B932-422A-883A-D17E9D261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072D91-3974-4601-9325-E495C5FEB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B3B0E04-D55F-49ED-9C66-9D90682C2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61170A-C75E-451F-BE25-8639C1D48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73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F636972-915F-4C21-8838-9C961C559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9546F80-0347-4EAE-B3DC-7D09DF4DE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0E05C2-5E03-4B74-8AF4-E6A2103E94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B53A99-3D2B-4959-8A0D-DD19CF7430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A12E80-9809-4DA5-AC42-018E83CAA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5CAA3-FD71-430B-8996-36DBD2965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0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06F3112-85A1-4B5E-AC81-D5A1D78E67C1}"/>
              </a:ext>
            </a:extLst>
          </p:cNvPr>
          <p:cNvSpPr/>
          <p:nvPr/>
        </p:nvSpPr>
        <p:spPr>
          <a:xfrm>
            <a:off x="609600" y="825500"/>
            <a:ext cx="711200" cy="35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xmlns="" id="{014E5CC8-E89D-4F31-AEC0-7877D6DD8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7785" y="321176"/>
            <a:ext cx="6714699" cy="5595378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tx2"/>
                </a:solidFill>
              </a:rPr>
              <a:t/>
            </a:r>
            <a:br>
              <a:rPr lang="ru-RU" sz="4800" dirty="0" smtClean="0">
                <a:solidFill>
                  <a:schemeClr val="tx2"/>
                </a:solidFill>
              </a:rPr>
            </a:br>
            <a:r>
              <a:rPr lang="ru-RU" sz="4800" dirty="0" smtClean="0">
                <a:solidFill>
                  <a:schemeClr val="tx2"/>
                </a:solidFill>
              </a:rPr>
              <a:t/>
            </a:r>
            <a:br>
              <a:rPr lang="ru-RU" sz="4800" dirty="0" smtClean="0">
                <a:solidFill>
                  <a:schemeClr val="tx2"/>
                </a:solidFill>
              </a:rPr>
            </a:br>
            <a:r>
              <a:rPr lang="kk-KZ" sz="4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Аттестация заместителей руководителей организаций образования</a:t>
            </a:r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dirty="0" smtClean="0">
                <a:solidFill>
                  <a:schemeClr val="tx2"/>
                </a:solidFill>
              </a:rPr>
              <a:t/>
            </a:r>
            <a:br>
              <a:rPr lang="ru-RU" sz="48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25 марта 2021 года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xmlns="" id="{B0EB01AE-79FE-459B-9A45-FECB085E9794}"/>
              </a:ext>
            </a:extLst>
          </p:cNvPr>
          <p:cNvSpPr/>
          <p:nvPr/>
        </p:nvSpPr>
        <p:spPr>
          <a:xfrm>
            <a:off x="0" y="321176"/>
            <a:ext cx="4268550" cy="6037130"/>
          </a:xfrm>
          <a:prstGeom prst="rect">
            <a:avLst/>
          </a:prstGeom>
          <a:solidFill>
            <a:srgbClr val="019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xmlns="" id="{B4D10B38-354B-446D-B8D5-3D70EEB83558}"/>
              </a:ext>
            </a:extLst>
          </p:cNvPr>
          <p:cNvSpPr/>
          <p:nvPr/>
        </p:nvSpPr>
        <p:spPr>
          <a:xfrm>
            <a:off x="0" y="825500"/>
            <a:ext cx="261257" cy="4795935"/>
          </a:xfrm>
          <a:prstGeom prst="rect">
            <a:avLst/>
          </a:prstGeom>
          <a:solidFill>
            <a:srgbClr val="246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64B34FF-8226-43E4-8C0E-5794BDD631B3}"/>
              </a:ext>
            </a:extLst>
          </p:cNvPr>
          <p:cNvSpPr txBox="1"/>
          <p:nvPr/>
        </p:nvSpPr>
        <p:spPr>
          <a:xfrm>
            <a:off x="681540" y="4465964"/>
            <a:ext cx="3390033" cy="8863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Учебно-методический центр развития образования Карагандинской области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39C33FA-7A1F-4DA8-ABD9-E2B8AFC2893F}"/>
              </a:ext>
            </a:extLst>
          </p:cNvPr>
          <p:cNvSpPr txBox="1"/>
          <p:nvPr/>
        </p:nvSpPr>
        <p:spPr>
          <a:xfrm>
            <a:off x="681539" y="793368"/>
            <a:ext cx="3390034" cy="8863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Қарағанды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облысында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беруді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дамытудың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оқу-әдістемелік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орталығы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/>
          <p:nvPr/>
        </p:nvPicPr>
        <p:blipFill rotWithShape="1">
          <a:blip r:embed="rId3"/>
          <a:srcRect l="4007" t="11973" r="85417" b="72919"/>
          <a:stretch/>
        </p:blipFill>
        <p:spPr bwMode="auto">
          <a:xfrm>
            <a:off x="1127051" y="2406368"/>
            <a:ext cx="1924493" cy="13754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203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30636" cy="8904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Повторная аттестация заместителей </a:t>
            </a:r>
            <a:r>
              <a:rPr lang="kk-KZ" sz="27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руководителей организаций образования</a:t>
            </a: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0239" y="1132764"/>
            <a:ext cx="7274257" cy="543180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принятии Комиссией решения "не аттестован на заявленную категорию" заместитель руководителя организации образования идет на повторную аттестацию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ранее одного года со дня прохождения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аттестации.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Комиссия при проведении повторной аттестации принимает одно из следующих решений:</a:t>
            </a:r>
          </a:p>
          <a:p>
            <a:pPr lvl="0"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аттестован на заявленную квалификационную категорию;</a:t>
            </a:r>
          </a:p>
          <a:p>
            <a:pPr lvl="0"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аттестован с подтверждением заявленной категорий;</a:t>
            </a:r>
          </a:p>
          <a:p>
            <a:pPr lvl="0"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аттестован на заявленную квалификационную категорию.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повторной аттестации в случае принятия Комиссией решения «не аттестован на заявленную квалификационную категорию» имеющаяся квалификационная категория снижается на один уровень.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4" descr="Срок приёма заявок на соискание Премии ОП ВО «Общественные советы ..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05" y="1542199"/>
            <a:ext cx="4189784" cy="314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31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967" y="272955"/>
            <a:ext cx="10848833" cy="141773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Требования к категориям для заместителей </a:t>
            </a:r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руководителей организаций образования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7158" y="1433015"/>
            <a:ext cx="7136642" cy="474394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Аттестуемый при аттестации впервые на квалификационную категорию подает заявление на любую из квалификационных категорий в соответствии с квалификационными характеристиками.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Далее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с соблюдением последовательности.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11</a:t>
            </a:fld>
            <a:endParaRPr lang="en-US"/>
          </a:p>
        </p:txBody>
      </p:sp>
      <p:pic>
        <p:nvPicPr>
          <p:cNvPr id="7" name="Рисунок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83" y="1433015"/>
            <a:ext cx="2808534" cy="479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447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62397" cy="7676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Третья квалификационная категория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12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14149" y="900752"/>
            <a:ext cx="108909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Аттестуемый претендует на квалификационную категорию "заместитель руководителя третьей квалификационной категории" при наличии педагогического или иного профессионального образования по соответствующему профилю либо прохождения педагогической переподготовки.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     При этом: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     обеспечивается выполнение не менее трех нижеследующих показателей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953698"/>
              </p:ext>
            </p:extLst>
          </p:nvPr>
        </p:nvGraphicFramePr>
        <p:xfrm>
          <a:off x="450376" y="2442949"/>
          <a:ext cx="11259403" cy="39032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9558"/>
                <a:gridCol w="10699845"/>
              </a:tblGrid>
              <a:tr h="3285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Показатели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96580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результативность использования различных видов </a:t>
                      </a:r>
                      <a:r>
                        <a:rPr lang="ru-RU" sz="18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внутришкольного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контроля</a:t>
                      </a: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(контроля качества) в соответствии с целями и задачами организации образования;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65705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2.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соответствие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анализа урока/занятия </a:t>
                      </a: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(журнал (листы) наблюдения на уроке/занятии) программам наблюдения на уроке/занятии;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29480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3.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результативность использования уровневых дескрипторов с учетом квалификационных категорий педагогов, особенностей обучающихся для осуществления </a:t>
                      </a:r>
                      <a:r>
                        <a:rPr lang="ru-RU" sz="18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внутришкольного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контроля </a:t>
                      </a: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(контроля качества);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65705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4.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обобщение и распространение опыта работы по курируемому направлению на районном/городском уровне.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483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35101" cy="6448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Вторая  квалификационная категория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13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559557" y="818867"/>
            <a:ext cx="109182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Аттестуемый претендует на квалификационную категорию "заместитель руководителя второй квалификационной категории" при наличии педагогического или иного профессионального образования по соответствующему профилю либо прохождения педагогической переподготовки.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     При этом: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     обеспечивается выполнение не менее трех нижеследующих показателей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741485"/>
              </p:ext>
            </p:extLst>
          </p:nvPr>
        </p:nvGraphicFramePr>
        <p:xfrm>
          <a:off x="559557" y="2463102"/>
          <a:ext cx="11136574" cy="39513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195"/>
                <a:gridCol w="10795379"/>
              </a:tblGrid>
              <a:tr h="3307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Показатели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98161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рациональное использование ресурсов организации образования (цифровых, кадровых, материально-технических) для </a:t>
                      </a:r>
                      <a:r>
                        <a:rPr lang="ru-RU" sz="18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внутришкольного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контроля </a:t>
                      </a: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(контроля качества);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66148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2.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использование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различных видов контрольно-измерительных материалов </a:t>
                      </a: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 их информативность: показатели учебных достижений;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31600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эффективность обратной связи и коррекционной деятельности в организации </a:t>
                      </a:r>
                      <a:r>
                        <a:rPr lang="ru-RU" sz="18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внутришкольного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контроля</a:t>
                      </a: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использование результатов "по вертикали" (администрация - учитель) и "по горизонтали" (между субъектами управления);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66148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4.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обобщение и распространение опыта работы по курируемому направлению на областном уровне;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992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366612" cy="726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Первая квалификационная категория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14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818866" y="777923"/>
            <a:ext cx="106316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Аттестуемый претендует на квалификационную категорию "заместитель руководителя первой квалификационной категории" при наличии педагогического или иного профессионального образования по соответствующему профилю либо прохождения педагогической переподготовки.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     При этом: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     обеспечивается выполнение не менее трех нижеследующих показателей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628982"/>
              </p:ext>
            </p:extLst>
          </p:nvPr>
        </p:nvGraphicFramePr>
        <p:xfrm>
          <a:off x="586855" y="2415654"/>
          <a:ext cx="11218458" cy="39987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3205"/>
                <a:gridCol w="10645253"/>
              </a:tblGrid>
              <a:tr h="3891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Показатели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80512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объективность и действенность результатов </a:t>
                      </a:r>
                      <a:r>
                        <a:rPr lang="ru-RU" sz="18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внутришкольного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контроля </a:t>
                      </a: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(контроля качества): динамика измеряемых показателей;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80512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инновационный подход в организации </a:t>
                      </a:r>
                      <a:r>
                        <a:rPr lang="ru-RU" sz="1800" dirty="0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внутришкольного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контроля </a:t>
                      </a: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(контроля качества);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8915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качество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аналитических</a:t>
                      </a: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материалов;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80512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обобщение и распространение опыта работы по курируемому направлению на республиканском или международном уровне;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80512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система дифференцированной работы с различными категориями педагогов.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298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Должностные обязанности заместителей руководителя организации образования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15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41194" y="1296536"/>
            <a:ext cx="1153235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Должностные обязанности заместителей указаны в приказе МОН РК №338 от 13 июля 2009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года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«Типовые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Квалификационные характеристики должностей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педагогов»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(в редакции приказа Министра образования и науки РК от 30.04.2020 № 169).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Типовые квалификационные характеристики должностей педагогов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разработаны в соответствии с Законом Республики Казахстан от 27 июля 2007 года "Об образовании" 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обязательны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применения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организациями дошкольного, начального, основного среднего и общего среднего, технического и профессионального (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послесреднего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), специального, специализированного, дополнительного образования независимо от формы собственности, ведомственной подчиненности и организационно-правовой формы.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Типовые квалификационные характеристики по должностям педагогов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организаций образования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служат основой при разработке должностных инструкций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педагогов, закрепляющих их обязанности, права и ответственность.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Наименования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должностей педагогов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штатном расписании организаций образования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должны соответствовать должностям, предусмотренным настоящими Характеристиками.</a:t>
            </a:r>
          </a:p>
        </p:txBody>
      </p:sp>
    </p:spTree>
    <p:extLst>
      <p:ext uri="{BB962C8B-B14F-4D97-AF65-F5344CB8AC3E}">
        <p14:creationId xmlns:p14="http://schemas.microsoft.com/office/powerpoint/2010/main" val="556645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15" y="313899"/>
            <a:ext cx="11655187" cy="106452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Аттестация заместителей руководителей организаций образования</a:t>
            </a:r>
            <a:endParaRPr lang="ru-RU" sz="2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16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232012" y="1337481"/>
            <a:ext cx="1162789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Всего в аттестации заместителей на областном уровне участвовало 484 человека из 14-ти </a:t>
            </a:r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районов/городов </a:t>
            </a:r>
            <a:r>
              <a:rPr lang="kk-KZ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областных </a:t>
            </a:r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организаций: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kk-KZ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присвоение первой категории – 108 человек, </a:t>
            </a:r>
            <a:endParaRPr lang="kk-KZ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kk-KZ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присвоение второй категории – 337 </a:t>
            </a:r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человек, 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kk-KZ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присвоение третьей категории (областные организации) – 39 человек. </a:t>
            </a:r>
            <a:endParaRPr lang="kk-KZ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 </a:t>
            </a:r>
            <a:r>
              <a:rPr lang="kk-KZ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городов/районов – 353 человека, </a:t>
            </a:r>
            <a:endParaRPr lang="kk-KZ" sz="2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 </a:t>
            </a:r>
            <a:r>
              <a:rPr lang="kk-KZ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областных организаций – 131 человек.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kk-KZ" sz="28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участвовали в аттестации заместители руководителей организаций образования из </a:t>
            </a:r>
            <a:r>
              <a:rPr lang="kk-KZ" sz="28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гг. Балхаш</a:t>
            </a:r>
            <a:r>
              <a:rPr lang="kk-KZ" sz="28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Каражал, </a:t>
            </a:r>
            <a:r>
              <a:rPr lang="kk-KZ" sz="28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Актогайского и Улытауского районов. 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73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8"/>
          <p:cNvSpPr/>
          <p:nvPr/>
        </p:nvSpPr>
        <p:spPr>
          <a:xfrm>
            <a:off x="199120" y="254597"/>
            <a:ext cx="11992880" cy="400110"/>
          </a:xfrm>
          <a:prstGeom prst="homePlate">
            <a:avLst>
              <a:gd name="adj" fmla="val 6069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Проблемы, выявленные при аттестации заместителей руководителей </a:t>
            </a:r>
            <a:endParaRPr lang="ru-RU" sz="2000" i="1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92322" y="914400"/>
            <a:ext cx="10140287" cy="11645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2296" algn="just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Несоответствие н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аименований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должностей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заместителей организаций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образования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должностям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предусмотренным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Типовы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квалификационны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характеристика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должностей педагогов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утвержденным  приказом №338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 13 июля 2009 года (в редакции приказа Министра образования и науки РК от 30.04.2020 № 169)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заместитель по учебной работе, заместитель по воспитательной работе, заместитель по информатизации, заместитель по профильному обучению.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81032" y="2129050"/>
            <a:ext cx="10051577" cy="97388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2296" algn="just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Согласно Типовым квалификационным характеристикам должностей педагогов (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иказ № 338 параграф 3, пункт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49)  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 заместителя директора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 осуществлении преподавательской деятельности – 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должно быть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наличие квалификации "педагог – эксперт" или "педагог –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исследователь», или «педагог-мастер»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преподаваемому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предмету. </a:t>
            </a:r>
            <a:endParaRPr lang="ru-RU" altLang="ko-KR" sz="1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92322" y="3425588"/>
            <a:ext cx="10140287" cy="53802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2296" algn="just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Часть заместителей 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портфолио представляли свою работу по преподаваемому предмету, а не по </a:t>
            </a:r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должности заместителя, 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которой </a:t>
            </a:r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они проходят аттестацию.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34548" y="4026090"/>
            <a:ext cx="9998061" cy="64698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Неправильное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указание должности заместителя. В трудовой одна запись, на титульном листе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другая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запись, в заявлении – третья.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69743" y="4858603"/>
            <a:ext cx="9962865" cy="91940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Некоторые заместители </a:t>
            </a:r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своих отчетах использовали показатели </a:t>
            </a:r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той  категории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kk-KZ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которую писали заявления</a:t>
            </a:r>
            <a:r>
              <a:rPr lang="kk-KZ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Встречались и такие факты, что заместители директора одной школы вкладывают одни и те же документы в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портфолио, хотя функциональные обязанности у них разные.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20" y="1271120"/>
            <a:ext cx="1329045" cy="350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1834548" y="5936775"/>
            <a:ext cx="9998060" cy="53802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2296" algn="just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Отсутствие навыков анализа состояния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учебно-воспитательного процесса, научно-методического и социально-психологического обеспечения.</a:t>
            </a:r>
            <a:endParaRPr lang="ru-RU" altLang="ko-KR" sz="1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02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671" y="272956"/>
            <a:ext cx="11368585" cy="7233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Рекомендуем включить в портфолио следующие документы: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18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232012" y="614147"/>
            <a:ext cx="1177801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Ø"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Заявление в Комиссию с указанием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претендуемой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квалификационной категории по форме согласно приложению 11 к «Правилам и условиям проведения аттестации педагогов…», утвержденным приказом МОН РК №202 от 14 мая 2020 года.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Служебная характеристика, которая содержит обоснованную, объективную оценку профессиональных, личностных качеств и результатов служебной деятельности аттестуемого. 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Должностная инструкция (копия).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Диплом об образовании (копия).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Документ о прохождении курсов переподготовки (копия, при наличии).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Документ, подтверждающий трудовую деятельность работника (копия).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Сертификат о прохождении курсов повышения квалификации по программам,  согласованным с уполномоченным органом в области образования (копия, при наличии). 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Удостоверение о присвоении квалификационной категории по должности учителя (копия, при наличии).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Аналитический отчет отдельно по каждому показателю в соответствии с заявляемой категорией  (в произвольной форме). 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Подтверждающие документы к аналитическому отчету по показателям.</a:t>
            </a:r>
          </a:p>
        </p:txBody>
      </p:sp>
    </p:spTree>
    <p:extLst>
      <p:ext uri="{BB962C8B-B14F-4D97-AF65-F5344CB8AC3E}">
        <p14:creationId xmlns:p14="http://schemas.microsoft.com/office/powerpoint/2010/main" val="39875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1" y="313899"/>
            <a:ext cx="11906249" cy="667176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defRPr/>
            </a:pPr>
            <a:r>
              <a:rPr lang="kk-KZ" sz="36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Рекомендации по формированию </a:t>
            </a:r>
            <a:r>
              <a:rPr lang="kk-KZ" sz="36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портфолио заместителей:</a:t>
            </a:r>
            <a:endParaRPr lang="ru-RU" sz="3600" i="1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85752" y="887104"/>
            <a:ext cx="11525249" cy="1414771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Главное, на что следует обратить внимание, — слово «результаты». Портфолио - это прежде всего демонстрация результативности деятельности аттестуемого. 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285752" y="2349501"/>
            <a:ext cx="11525249" cy="1212565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Портфолио не должно быть  беспорядочной свалкой различных документов. Основными принципами составления портфолио являются: системность; полнота и конкретность представленных сведений; объективность информации; презентабельность.</a:t>
            </a: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285751" y="3562066"/>
            <a:ext cx="11429999" cy="1419367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удобства и сохранности документов, рекомендуем все аттестационные материалы вложить в одну папку (портфолио).</a:t>
            </a: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285751" y="4981433"/>
            <a:ext cx="11430000" cy="1719617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Чтобы Ваша папка «имела свое лицо», рекомендуем оформить титульный лист, на котором Вы можете указать наименование Вашего города/района, название Вашей организации, ФИО, должность по которой проходите аттестацию. </a:t>
            </a:r>
          </a:p>
        </p:txBody>
      </p:sp>
    </p:spTree>
    <p:extLst>
      <p:ext uri="{BB962C8B-B14F-4D97-AF65-F5344CB8AC3E}">
        <p14:creationId xmlns:p14="http://schemas.microsoft.com/office/powerpoint/2010/main" val="266156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38C8747-3ECC-42D3-8B51-1C4BF9F64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B979585-4AA6-4BB2-A9FD-E808F31CA33B}"/>
              </a:ext>
            </a:extLst>
          </p:cNvPr>
          <p:cNvSpPr/>
          <p:nvPr/>
        </p:nvSpPr>
        <p:spPr>
          <a:xfrm>
            <a:off x="609601" y="885825"/>
            <a:ext cx="476250" cy="1984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830AF9E-64D5-48D7-9B42-96FAAAAABEEE}"/>
              </a:ext>
            </a:extLst>
          </p:cNvPr>
          <p:cNvSpPr txBox="1"/>
          <p:nvPr/>
        </p:nvSpPr>
        <p:spPr>
          <a:xfrm>
            <a:off x="4128576" y="985044"/>
            <a:ext cx="7841751" cy="49705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Правила и условия проведения аттестации педагогов, занимающих должности в организациях образования, реализующих общеобразовательные учебные программы дошкольного воспитания и обучения, начального, основного среднего и общего среднего образования, образовательные программы технического и профессионального,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послесреднего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дополнительного, специализированного и специального образования, и иных гражданских служащих  в области образования и науки</a:t>
            </a:r>
          </a:p>
          <a:p>
            <a:pPr algn="just"/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(Приложение к приказу Министра образования и науки Республики Казахстан от 14 мая 2020 года № 202, утверждены приказом Министра образования и науки Республики Казахстан от 27 января 2016 № 83)</a:t>
            </a: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endParaRPr lang="ru-RU" sz="15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CDE2109D-2C0B-4C50-855D-778DE8630746}"/>
              </a:ext>
            </a:extLst>
          </p:cNvPr>
          <p:cNvGrpSpPr/>
          <p:nvPr/>
        </p:nvGrpSpPr>
        <p:grpSpPr>
          <a:xfrm>
            <a:off x="4824711" y="186117"/>
            <a:ext cx="713778" cy="727490"/>
            <a:chOff x="5612001" y="1122225"/>
            <a:chExt cx="751477" cy="76591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661B73DD-D27A-4A74-9D99-834145BBB204}"/>
                </a:ext>
              </a:extLst>
            </p:cNvPr>
            <p:cNvSpPr/>
            <p:nvPr/>
          </p:nvSpPr>
          <p:spPr>
            <a:xfrm>
              <a:off x="5612001" y="1122225"/>
              <a:ext cx="751477" cy="765913"/>
            </a:xfrm>
            <a:prstGeom prst="rect">
              <a:avLst/>
            </a:prstGeom>
            <a:solidFill>
              <a:srgbClr val="019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455CCE2D-1FB2-4BC8-8EB4-B14DC89CBCBF}"/>
                </a:ext>
              </a:extLst>
            </p:cNvPr>
            <p:cNvGrpSpPr/>
            <p:nvPr/>
          </p:nvGrpSpPr>
          <p:grpSpPr>
            <a:xfrm>
              <a:off x="5831790" y="1324946"/>
              <a:ext cx="373225" cy="373225"/>
              <a:chOff x="4119563" y="2171701"/>
              <a:chExt cx="346075" cy="346075"/>
            </a:xfrm>
          </p:grpSpPr>
          <p:sp>
            <p:nvSpPr>
              <p:cNvPr id="14" name="Freeform 307">
                <a:extLst>
                  <a:ext uri="{FF2B5EF4-FFF2-40B4-BE49-F238E27FC236}">
                    <a16:creationId xmlns:a16="http://schemas.microsoft.com/office/drawing/2014/main" xmlns="" id="{BE2CDE82-AA00-417A-8FC8-CCC964285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538" y="2352676"/>
                <a:ext cx="165100" cy="165100"/>
              </a:xfrm>
              <a:custGeom>
                <a:avLst/>
                <a:gdLst>
                  <a:gd name="T0" fmla="*/ 33 w 104"/>
                  <a:gd name="T1" fmla="*/ 95 h 104"/>
                  <a:gd name="T2" fmla="*/ 0 w 104"/>
                  <a:gd name="T3" fmla="*/ 104 h 104"/>
                  <a:gd name="T4" fmla="*/ 9 w 104"/>
                  <a:gd name="T5" fmla="*/ 71 h 104"/>
                  <a:gd name="T6" fmla="*/ 80 w 104"/>
                  <a:gd name="T7" fmla="*/ 0 h 104"/>
                  <a:gd name="T8" fmla="*/ 104 w 104"/>
                  <a:gd name="T9" fmla="*/ 23 h 104"/>
                  <a:gd name="T10" fmla="*/ 33 w 104"/>
                  <a:gd name="T11" fmla="*/ 9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4" h="104">
                    <a:moveTo>
                      <a:pt x="33" y="95"/>
                    </a:moveTo>
                    <a:lnTo>
                      <a:pt x="0" y="104"/>
                    </a:lnTo>
                    <a:lnTo>
                      <a:pt x="9" y="71"/>
                    </a:lnTo>
                    <a:lnTo>
                      <a:pt x="80" y="0"/>
                    </a:lnTo>
                    <a:lnTo>
                      <a:pt x="104" y="23"/>
                    </a:lnTo>
                    <a:lnTo>
                      <a:pt x="33" y="95"/>
                    </a:lnTo>
                    <a:close/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" name="Line 308">
                <a:extLst>
                  <a:ext uri="{FF2B5EF4-FFF2-40B4-BE49-F238E27FC236}">
                    <a16:creationId xmlns:a16="http://schemas.microsoft.com/office/drawing/2014/main" xmlns="" id="{8CC19206-BB70-42F3-A879-60E85AE76F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8963" y="2382838"/>
                <a:ext cx="36513" cy="36513"/>
              </a:xfrm>
              <a:prstGeom prst="line">
                <a:avLst/>
              </a:prstGeom>
              <a:noFill/>
              <a:ln w="15875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" name="Line 309">
                <a:extLst>
                  <a:ext uri="{FF2B5EF4-FFF2-40B4-BE49-F238E27FC236}">
                    <a16:creationId xmlns:a16="http://schemas.microsoft.com/office/drawing/2014/main" xmlns="" id="{ED5A345C-9E56-42EF-9C67-A51B7A7305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4825" y="2465388"/>
                <a:ext cx="38100" cy="38100"/>
              </a:xfrm>
              <a:prstGeom prst="lin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" name="Line 310">
                <a:extLst>
                  <a:ext uri="{FF2B5EF4-FFF2-40B4-BE49-F238E27FC236}">
                    <a16:creationId xmlns:a16="http://schemas.microsoft.com/office/drawing/2014/main" xmlns="" id="{3A7CAD6B-B790-4BD1-8F14-2A90D89115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48150" y="2322513"/>
                <a:ext cx="60325" cy="0"/>
              </a:xfrm>
              <a:prstGeom prst="lin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" name="Line 311">
                <a:extLst>
                  <a:ext uri="{FF2B5EF4-FFF2-40B4-BE49-F238E27FC236}">
                    <a16:creationId xmlns:a16="http://schemas.microsoft.com/office/drawing/2014/main" xmlns="" id="{A6E67682-CB8D-4419-9C2D-825813385D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48150" y="2382838"/>
                <a:ext cx="60325" cy="0"/>
              </a:xfrm>
              <a:prstGeom prst="lin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" name="Freeform 312">
                <a:extLst>
                  <a:ext uri="{FF2B5EF4-FFF2-40B4-BE49-F238E27FC236}">
                    <a16:creationId xmlns:a16="http://schemas.microsoft.com/office/drawing/2014/main" xmlns="" id="{180F5828-82FE-4F9E-B5CF-F133E682F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5600" y="2292351"/>
                <a:ext cx="60325" cy="36513"/>
              </a:xfrm>
              <a:custGeom>
                <a:avLst/>
                <a:gdLst>
                  <a:gd name="T0" fmla="*/ 38 w 38"/>
                  <a:gd name="T1" fmla="*/ 0 h 23"/>
                  <a:gd name="T2" fmla="*/ 14 w 38"/>
                  <a:gd name="T3" fmla="*/ 23 h 23"/>
                  <a:gd name="T4" fmla="*/ 0 w 38"/>
                  <a:gd name="T5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3">
                    <a:moveTo>
                      <a:pt x="38" y="0"/>
                    </a:moveTo>
                    <a:lnTo>
                      <a:pt x="14" y="23"/>
                    </a:lnTo>
                    <a:lnTo>
                      <a:pt x="0" y="9"/>
                    </a:lnTo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" name="Freeform 313">
                <a:extLst>
                  <a:ext uri="{FF2B5EF4-FFF2-40B4-BE49-F238E27FC236}">
                    <a16:creationId xmlns:a16="http://schemas.microsoft.com/office/drawing/2014/main" xmlns="" id="{3B1DB641-D260-419C-A885-A4516993E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5600" y="2352676"/>
                <a:ext cx="60325" cy="36513"/>
              </a:xfrm>
              <a:custGeom>
                <a:avLst/>
                <a:gdLst>
                  <a:gd name="T0" fmla="*/ 38 w 38"/>
                  <a:gd name="T1" fmla="*/ 0 h 23"/>
                  <a:gd name="T2" fmla="*/ 14 w 38"/>
                  <a:gd name="T3" fmla="*/ 23 h 23"/>
                  <a:gd name="T4" fmla="*/ 0 w 38"/>
                  <a:gd name="T5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3">
                    <a:moveTo>
                      <a:pt x="38" y="0"/>
                    </a:moveTo>
                    <a:lnTo>
                      <a:pt x="14" y="23"/>
                    </a:lnTo>
                    <a:lnTo>
                      <a:pt x="0" y="9"/>
                    </a:lnTo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" name="Freeform 314">
                <a:extLst>
                  <a:ext uri="{FF2B5EF4-FFF2-40B4-BE49-F238E27FC236}">
                    <a16:creationId xmlns:a16="http://schemas.microsoft.com/office/drawing/2014/main" xmlns="" id="{7276DC06-BE13-486E-A8CF-1DB6E0416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563" y="2171701"/>
                <a:ext cx="241300" cy="315913"/>
              </a:xfrm>
              <a:custGeom>
                <a:avLst/>
                <a:gdLst>
                  <a:gd name="T0" fmla="*/ 81 w 152"/>
                  <a:gd name="T1" fmla="*/ 199 h 199"/>
                  <a:gd name="T2" fmla="*/ 0 w 152"/>
                  <a:gd name="T3" fmla="*/ 199 h 199"/>
                  <a:gd name="T4" fmla="*/ 0 w 152"/>
                  <a:gd name="T5" fmla="*/ 0 h 199"/>
                  <a:gd name="T6" fmla="*/ 105 w 152"/>
                  <a:gd name="T7" fmla="*/ 0 h 199"/>
                  <a:gd name="T8" fmla="*/ 152 w 152"/>
                  <a:gd name="T9" fmla="*/ 47 h 199"/>
                  <a:gd name="T10" fmla="*/ 152 w 152"/>
                  <a:gd name="T11" fmla="*/ 118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2" h="199">
                    <a:moveTo>
                      <a:pt x="81" y="199"/>
                    </a:moveTo>
                    <a:lnTo>
                      <a:pt x="0" y="199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52" y="47"/>
                    </a:lnTo>
                    <a:lnTo>
                      <a:pt x="152" y="118"/>
                    </a:lnTo>
                  </a:path>
                </a:pathLst>
              </a:custGeom>
              <a:noFill/>
              <a:ln w="15875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" name="Freeform 315">
                <a:extLst>
                  <a:ext uri="{FF2B5EF4-FFF2-40B4-BE49-F238E27FC236}">
                    <a16:creationId xmlns:a16="http://schemas.microsoft.com/office/drawing/2014/main" xmlns="" id="{788060C9-CECD-4DD9-B300-5B358CC1DC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6250" y="2171701"/>
                <a:ext cx="74613" cy="74613"/>
              </a:xfrm>
              <a:custGeom>
                <a:avLst/>
                <a:gdLst>
                  <a:gd name="T0" fmla="*/ 0 w 47"/>
                  <a:gd name="T1" fmla="*/ 0 h 47"/>
                  <a:gd name="T2" fmla="*/ 0 w 47"/>
                  <a:gd name="T3" fmla="*/ 47 h 47"/>
                  <a:gd name="T4" fmla="*/ 47 w 47"/>
                  <a:gd name="T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47">
                    <a:moveTo>
                      <a:pt x="0" y="0"/>
                    </a:moveTo>
                    <a:lnTo>
                      <a:pt x="0" y="47"/>
                    </a:lnTo>
                    <a:lnTo>
                      <a:pt x="47" y="47"/>
                    </a:lnTo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E41E93F2-6EED-4DF7-89DD-8BC2F823E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69" y="2551662"/>
            <a:ext cx="3038187" cy="2086466"/>
          </a:xfrm>
          <a:prstGeom prst="rect">
            <a:avLst/>
          </a:prstGeom>
        </p:spPr>
      </p:pic>
      <p:sp>
        <p:nvSpPr>
          <p:cNvPr id="27" name="Title 2">
            <a:extLst>
              <a:ext uri="{FF2B5EF4-FFF2-40B4-BE49-F238E27FC236}">
                <a16:creationId xmlns:a16="http://schemas.microsoft.com/office/drawing/2014/main" xmlns="" id="{1F308C32-0FE1-4D70-8BB2-82358C3BA036}"/>
              </a:ext>
            </a:extLst>
          </p:cNvPr>
          <p:cNvSpPr txBox="1">
            <a:spLocks/>
          </p:cNvSpPr>
          <p:nvPr/>
        </p:nvSpPr>
        <p:spPr>
          <a:xfrm>
            <a:off x="354843" y="751144"/>
            <a:ext cx="3271525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26262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Аттестация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заместителей регламентируется :</a:t>
            </a:r>
          </a:p>
        </p:txBody>
      </p:sp>
      <p:grpSp>
        <p:nvGrpSpPr>
          <p:cNvPr id="31" name="Group 49">
            <a:extLst>
              <a:ext uri="{FF2B5EF4-FFF2-40B4-BE49-F238E27FC236}">
                <a16:creationId xmlns:a16="http://schemas.microsoft.com/office/drawing/2014/main" xmlns="" id="{F097EBEB-6C75-4D53-998A-7D8AC1DC3980}"/>
              </a:ext>
            </a:extLst>
          </p:cNvPr>
          <p:cNvGrpSpPr/>
          <p:nvPr/>
        </p:nvGrpSpPr>
        <p:grpSpPr>
          <a:xfrm>
            <a:off x="3591883" y="1289931"/>
            <a:ext cx="359413" cy="359413"/>
            <a:chOff x="6627863" y="1485900"/>
            <a:chExt cx="596800" cy="596800"/>
          </a:xfrm>
        </p:grpSpPr>
        <p:sp>
          <p:nvSpPr>
            <p:cNvPr id="32" name="Oval 13">
              <a:extLst>
                <a:ext uri="{FF2B5EF4-FFF2-40B4-BE49-F238E27FC236}">
                  <a16:creationId xmlns:a16="http://schemas.microsoft.com/office/drawing/2014/main" xmlns="" id="{63BCF3A5-2C84-4774-8DDF-54B0FB615A1B}"/>
                </a:ext>
              </a:extLst>
            </p:cNvPr>
            <p:cNvSpPr/>
            <p:nvPr/>
          </p:nvSpPr>
          <p:spPr>
            <a:xfrm>
              <a:off x="6627863" y="1485900"/>
              <a:ext cx="596800" cy="596800"/>
            </a:xfrm>
            <a:prstGeom prst="ellipse">
              <a:avLst/>
            </a:prstGeom>
            <a:solidFill>
              <a:srgbClr val="019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28">
              <a:extLst>
                <a:ext uri="{FF2B5EF4-FFF2-40B4-BE49-F238E27FC236}">
                  <a16:creationId xmlns:a16="http://schemas.microsoft.com/office/drawing/2014/main" xmlns="" id="{4D03F730-5277-4CD2-89D0-E4F8F6DD0B23}"/>
                </a:ext>
              </a:extLst>
            </p:cNvPr>
            <p:cNvGrpSpPr/>
            <p:nvPr/>
          </p:nvGrpSpPr>
          <p:grpSpPr>
            <a:xfrm>
              <a:off x="6779865" y="1684912"/>
              <a:ext cx="292796" cy="198778"/>
              <a:chOff x="3416301" y="2947988"/>
              <a:chExt cx="346075" cy="234950"/>
            </a:xfrm>
          </p:grpSpPr>
          <p:sp>
            <p:nvSpPr>
              <p:cNvPr id="34" name="Freeform 36">
                <a:extLst>
                  <a:ext uri="{FF2B5EF4-FFF2-40B4-BE49-F238E27FC236}">
                    <a16:creationId xmlns:a16="http://schemas.microsoft.com/office/drawing/2014/main" xmlns="" id="{F1BE8E6F-D6F0-4522-95A6-CB20B2781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001" y="2947988"/>
                <a:ext cx="112713" cy="93663"/>
              </a:xfrm>
              <a:custGeom>
                <a:avLst/>
                <a:gdLst>
                  <a:gd name="T0" fmla="*/ 71 w 71"/>
                  <a:gd name="T1" fmla="*/ 14 h 59"/>
                  <a:gd name="T2" fmla="*/ 56 w 71"/>
                  <a:gd name="T3" fmla="*/ 0 h 59"/>
                  <a:gd name="T4" fmla="*/ 0 w 71"/>
                  <a:gd name="T5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1" h="59">
                    <a:moveTo>
                      <a:pt x="71" y="14"/>
                    </a:moveTo>
                    <a:lnTo>
                      <a:pt x="56" y="0"/>
                    </a:lnTo>
                    <a:lnTo>
                      <a:pt x="0" y="59"/>
                    </a:lnTo>
                  </a:path>
                </a:pathLst>
              </a:custGeom>
              <a:noFill/>
              <a:ln w="1397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5" name="Freeform 37">
                <a:extLst>
                  <a:ext uri="{FF2B5EF4-FFF2-40B4-BE49-F238E27FC236}">
                    <a16:creationId xmlns:a16="http://schemas.microsoft.com/office/drawing/2014/main" xmlns="" id="{8CEDE6B0-4A7B-4D70-BBAF-CBBD136EC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6301" y="3057525"/>
                <a:ext cx="98425" cy="125413"/>
              </a:xfrm>
              <a:custGeom>
                <a:avLst/>
                <a:gdLst>
                  <a:gd name="T0" fmla="*/ 40 w 62"/>
                  <a:gd name="T1" fmla="*/ 12 h 79"/>
                  <a:gd name="T2" fmla="*/ 26 w 62"/>
                  <a:gd name="T3" fmla="*/ 0 h 79"/>
                  <a:gd name="T4" fmla="*/ 0 w 62"/>
                  <a:gd name="T5" fmla="*/ 26 h 79"/>
                  <a:gd name="T6" fmla="*/ 52 w 62"/>
                  <a:gd name="T7" fmla="*/ 79 h 79"/>
                  <a:gd name="T8" fmla="*/ 62 w 62"/>
                  <a:gd name="T9" fmla="*/ 6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79">
                    <a:moveTo>
                      <a:pt x="40" y="12"/>
                    </a:moveTo>
                    <a:lnTo>
                      <a:pt x="26" y="0"/>
                    </a:lnTo>
                    <a:lnTo>
                      <a:pt x="0" y="26"/>
                    </a:lnTo>
                    <a:lnTo>
                      <a:pt x="52" y="79"/>
                    </a:lnTo>
                    <a:lnTo>
                      <a:pt x="62" y="67"/>
                    </a:lnTo>
                  </a:path>
                </a:pathLst>
              </a:custGeom>
              <a:noFill/>
              <a:ln w="1397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6" name="Freeform 38">
                <a:extLst>
                  <a:ext uri="{FF2B5EF4-FFF2-40B4-BE49-F238E27FC236}">
                    <a16:creationId xmlns:a16="http://schemas.microsoft.com/office/drawing/2014/main" xmlns="" id="{81DE2649-360C-4482-9D17-474C2C9A6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0913" y="2947988"/>
                <a:ext cx="271463" cy="234950"/>
              </a:xfrm>
              <a:custGeom>
                <a:avLst/>
                <a:gdLst>
                  <a:gd name="T0" fmla="*/ 145 w 171"/>
                  <a:gd name="T1" fmla="*/ 0 h 148"/>
                  <a:gd name="T2" fmla="*/ 52 w 171"/>
                  <a:gd name="T3" fmla="*/ 95 h 148"/>
                  <a:gd name="T4" fmla="*/ 26 w 171"/>
                  <a:gd name="T5" fmla="*/ 69 h 148"/>
                  <a:gd name="T6" fmla="*/ 0 w 171"/>
                  <a:gd name="T7" fmla="*/ 95 h 148"/>
                  <a:gd name="T8" fmla="*/ 52 w 171"/>
                  <a:gd name="T9" fmla="*/ 148 h 148"/>
                  <a:gd name="T10" fmla="*/ 171 w 171"/>
                  <a:gd name="T11" fmla="*/ 26 h 148"/>
                  <a:gd name="T12" fmla="*/ 145 w 171"/>
                  <a:gd name="T1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" h="148">
                    <a:moveTo>
                      <a:pt x="145" y="0"/>
                    </a:moveTo>
                    <a:lnTo>
                      <a:pt x="52" y="95"/>
                    </a:lnTo>
                    <a:lnTo>
                      <a:pt x="26" y="69"/>
                    </a:lnTo>
                    <a:lnTo>
                      <a:pt x="0" y="95"/>
                    </a:lnTo>
                    <a:lnTo>
                      <a:pt x="52" y="148"/>
                    </a:lnTo>
                    <a:lnTo>
                      <a:pt x="171" y="26"/>
                    </a:lnTo>
                    <a:lnTo>
                      <a:pt x="145" y="0"/>
                    </a:lnTo>
                    <a:close/>
                  </a:path>
                </a:pathLst>
              </a:custGeom>
              <a:noFill/>
              <a:ln w="1397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4AA973C2-D25B-4691-8D3C-64721C6AC46D}"/>
              </a:ext>
            </a:extLst>
          </p:cNvPr>
          <p:cNvSpPr txBox="1"/>
          <p:nvPr/>
        </p:nvSpPr>
        <p:spPr>
          <a:xfrm>
            <a:off x="6086901" y="186118"/>
            <a:ext cx="517083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Приказ Министра образования и науки Республики Казахстан: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03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2" y="150125"/>
            <a:ext cx="11906248" cy="830950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kk-KZ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Рекомендации по формированию </a:t>
            </a:r>
            <a:r>
              <a:rPr lang="kk-KZ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портфолио  заместителей (продолжение):</a:t>
            </a:r>
            <a:endParaRPr lang="ru-RU" i="1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22830" y="491320"/>
            <a:ext cx="11688172" cy="2347414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первую очередь рекомендуем вложить копии основных документов. Эти документы несут важную информацию для членов аттестационной комиссии (Ваш стаж работы в должности заместителя, круг Ваших должностных обязанностей, повышение квалификации по должности заместителя). Наличие служебной характеристики также даст информацию о Ваших профессиональных, личностных качествах и результатах служебной деятельности. 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122830" y="2715904"/>
            <a:ext cx="11688171" cy="1637732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Так как Ваша работа в должности заместителя руководителя организации образования оценивается по показателям, указанным в правилах аттестации, рекомендуем Вам подготовить и вложить в портфолио аналитический отчет отдельно по каждому показателю в соответствии с заявляемой категорией. </a:t>
            </a: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122831" y="4244454"/>
            <a:ext cx="11688170" cy="1282889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забывайте, что Вы должны провести анализ своей деятельности по каждому показателю не за один год, а за весь аттестационный период. Сравнение должно идти по годам, рекомендуем показать динамику и достигнутые результаты. </a:t>
            </a: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122831" y="5527343"/>
            <a:ext cx="11688169" cy="1330656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забудьте приложить подтверждающие документы к Вашему отчету. Помещение в портфолио не обоснованных аттестуемым материалов снижает его ценность. </a:t>
            </a:r>
          </a:p>
        </p:txBody>
      </p:sp>
    </p:spTree>
    <p:extLst>
      <p:ext uri="{BB962C8B-B14F-4D97-AF65-F5344CB8AC3E}">
        <p14:creationId xmlns:p14="http://schemas.microsoft.com/office/powerpoint/2010/main" val="5157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735101" cy="93141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Первая квалификационная категория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Обеспечивается выполнение не менее трех нижеследующих показателей: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127466"/>
              </p:ext>
            </p:extLst>
          </p:nvPr>
        </p:nvGraphicFramePr>
        <p:xfrm>
          <a:off x="354842" y="1078173"/>
          <a:ext cx="11477767" cy="5660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681"/>
                <a:gridCol w="2444881"/>
                <a:gridCol w="8491205"/>
              </a:tblGrid>
              <a:tr h="4423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847" marR="238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Показатели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847" marR="238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Рекомендации по анализу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847" marR="23847" marT="0" marB="0"/>
                </a:tc>
              </a:tr>
              <a:tr h="103285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847" marR="238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объективность и действенность результатов </a:t>
                      </a:r>
                      <a:r>
                        <a:rPr lang="ru-RU" sz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внутришкольного</a:t>
                      </a: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контроля (контроля качества): динамика измеряемых показателей;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847" marR="238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Являются ли результаты внутришкольного контроля, осуществляемого Вами, объективными и действенными? Как результаты контроля повлияли на динамику измеряемых показателей работы школы? Есть ли положительная динамика? Проанализируйте этот показатель на примере последних трех лет. Подумайте, какие подтверждающие документы Вы вложите в портфолио. 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847" marR="23847" marT="0" marB="0"/>
                </a:tc>
              </a:tr>
              <a:tr h="103826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847" marR="238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инновационный подход в организации внутришкольного контроля (контроля качества);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847" marR="238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Что нового, инновационного Вы внесли в организацию внутришкольного контроля? В чем заключается Ваш инновационный подход в организации внутришкольного контроля? Опишите его. Как это повлияло на результаты работы школы? Есть ли положительная динамика в результатах  работы? Проанализируйте этот показатель на примере последних трех лет. Подумайте, какие подтверждающие документы Вы вложите в портфолио. 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847" marR="23847" marT="0" marB="0"/>
                </a:tc>
              </a:tr>
              <a:tr h="103826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847" marR="238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качество аналитических материалов;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847" marR="238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Члены комиссии могут судить о качестве Ваших аналитических материалов, только изучив их. Подумайте, как Вы представите в Вашем портфолио этот показатель. Вы можете представить отчет о том, какие аналитические материалы Вы готовили за аттестационный период, на какие вопросы Вы обращали особенное внимание. Вы можете вложить в портфолио особенно яркие образцы подготовленных Вами аналитических материалов. 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847" marR="23847" marT="0" marB="0"/>
                </a:tc>
              </a:tr>
              <a:tr h="103285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847" marR="238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обобщение и распространение опыта работы по курируемому направлению на республиканском или международном уровне;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847" marR="238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Вкладывайте в портфолио Ваши материалы по обобщению и распространению опыта работы на республиканском или международном уровне по курируемому направлению по Вашей занимаемой должности заместителя. Проанализируйте этот показатель на примере последних трех лет. Не забывайте, что Вы участвуете в аттестации как заместитель руководителя, а не как учитель-предметник.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847" marR="23847" marT="0" marB="0"/>
                </a:tc>
              </a:tr>
              <a:tr h="103826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847" marR="238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система дифференцированной работы с различными категориями педагогов.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847" marR="2384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Покажите, что у Вас есть система дифференцированной работы с различными категориями педагогов (это могут быть молодые специалисты; опытные педагоги; аттестуемые педагоги; руководители методических объединений; учителя, которые занимаются ОЭР; учителя, имеющие затруднения  в работе и т.д.). </a:t>
                      </a:r>
                      <a:r>
                        <a:rPr lang="kk-KZ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Проанализируйте этот показатель на примере последних трех лет. 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Напишите, </a:t>
                      </a: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каких результатов Вы достигли. 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3847" marR="2384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32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830636" cy="94506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Вторая  квалификационная категория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Обеспечивается выполнение не менее трех нижеследующих показателей: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575381"/>
              </p:ext>
            </p:extLst>
          </p:nvPr>
        </p:nvGraphicFramePr>
        <p:xfrm>
          <a:off x="163774" y="1132763"/>
          <a:ext cx="11846256" cy="52732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8735"/>
                <a:gridCol w="3841275"/>
                <a:gridCol w="7496246"/>
              </a:tblGrid>
              <a:tr h="312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405" marR="30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Показатели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405" marR="30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Рекомендации по содержанию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405" marR="30405" marT="0" marB="0"/>
                </a:tc>
              </a:tr>
              <a:tr h="125356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405" marR="30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рациональное использование ресурсов организации образования (цифровых, кадровых, материально-технических) для </a:t>
                      </a: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внутришкольного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контроля (контроля качества);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405" marR="30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Насколько рационально Вы используете ресурсы организации для </a:t>
                      </a: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внутришкольного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контроля? Как используете кадровые ресурсы? Как используете цифровые ресурсы? Как используете материальные ресурсы?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Проанализируйте этот показатель на примере последних трех лет. Подумайте, какие подтверждающие документы Вы вложите в портфолио.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405" marR="30405" marT="0" marB="0"/>
                </a:tc>
              </a:tr>
              <a:tr h="96846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405" marR="30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использование различных видов контрольно-измерительных материалов и их информативность: показатели учебных достижений;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405" marR="30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Какие виды контрольно-измерительных материалов Вы используете? Их информативность.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Проанализируйте этот показатель на примере последних трех лет.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405" marR="30405" marT="0" marB="0"/>
                </a:tc>
              </a:tr>
              <a:tr h="145269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405" marR="30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эффективность обратной связи и коррекционной деятельности в организации внутришкольного контроля: использование результатов "по вертикали" (администрация - учитель) и "по горизонтали" (между субъектами управления);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405" marR="30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Является ли эффективной обратная связь и коррекционная деятельность в организации </a:t>
                      </a: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внутришкольного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контроля? Какую коррекционную работу проводите по результатам </a:t>
                      </a: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внутришкольного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контроля?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Проанализируйте этот показатель на примере последних трех лет.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405" marR="30405" marT="0" marB="0"/>
                </a:tc>
              </a:tr>
              <a:tr h="125356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405" marR="30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обобщение и распространение опыта работы по курируемому направлению на областном уровне;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405" marR="304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Вкладывайте в портфолио Ваши материалы по обобщению и распространению опыта работы на областном уровне по курируемому направлению по Вашей занимаемой должности заместителя. Проанализируйте этот показатель на примере последних трех лет. Не забывайте, что Вы участвуете в аттестации как заместитель руководителя, а не как учитель-предметник.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0405" marR="3040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1043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489" y="259307"/>
            <a:ext cx="11586949" cy="110546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Третья квалификационная категория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Обеспечивается выполнение не менее трех нижеследующих показателей: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025894"/>
              </p:ext>
            </p:extLst>
          </p:nvPr>
        </p:nvGraphicFramePr>
        <p:xfrm>
          <a:off x="218364" y="1141983"/>
          <a:ext cx="11682484" cy="5234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517"/>
                <a:gridCol w="3866046"/>
                <a:gridCol w="7450921"/>
              </a:tblGrid>
              <a:tr h="2873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771" marR="357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Показатели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771" marR="357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Рекомендации по содержанию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771" marR="35771" marT="0" marB="0"/>
                </a:tc>
              </a:tr>
              <a:tr h="93608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771" marR="357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результативность использования различных видов </a:t>
                      </a: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внутришкольного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контроля (контроля качества) в соответствии с целями и задачами организации образования;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771" marR="357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Покажите результативность использования Вами различных видов </a:t>
                      </a: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внутришкольного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контроля (контроля качества). 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Проанализируйте этот показатель на примере последних трех лет.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771" marR="35771" marT="0" marB="0"/>
                </a:tc>
              </a:tr>
              <a:tr h="88909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771" marR="357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соответствие анализа урока/занятия (журнал (листы) наблюдения на уроке/занятии) программам наблюдения на уроке/занятии;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771" marR="357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Соответствуют ли Ваши Листы наблюдения уроков/занятий, анализы уроков/занятий программам наблюдения на уроках/занятиях?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Проанализируйте этот показатель на примере последних трех лет.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771" marR="35771" marT="0" marB="0"/>
                </a:tc>
              </a:tr>
              <a:tr h="129149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771" marR="357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результативность использования уровневых дескрипторов с учетом квалификационных категорий педагогов, особенностей обучающихся для осуществления </a:t>
                      </a:r>
                      <a:r>
                        <a:rPr lang="ru-RU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внутришкольного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контроля (контроля качества);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771" marR="357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Какие уровневые дескрипторы Вы используете, как при этом учитываете квалификационные категории педагогов, особенности обучающихся? Какова результативность? 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Проанализируйте этот показатель на примере последних трех лет.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771" marR="35771" marT="0" marB="0"/>
                </a:tc>
              </a:tr>
              <a:tr h="160471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771" marR="357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обобщение и распространение опыта работы по курируемому направлению на районном/городском уровне.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771" marR="357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Вкладывайте в портфолио Ваши материалы по обобщению и распространению опыта работы на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районном/городском уровне</a:t>
                      </a:r>
                      <a:r>
                        <a:rPr lang="kk-KZ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по курируемому направлению по Вашей занимаемой должности заместителя. Проанализируйте этот показатель на примере последних трех лет. Не забывайте, что Вы участвуете в аттестации как заместитель руководителя, а не как учитель-предметник.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771" marR="3577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213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425F0158-B7A0-4140-BC6D-92DFF19D2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913" y="1733267"/>
            <a:ext cx="5977720" cy="1329595"/>
          </a:xfrm>
        </p:spPr>
        <p:txBody>
          <a:bodyPr/>
          <a:lstStyle/>
          <a:p>
            <a:pPr algn="ctr"/>
            <a:r>
              <a:rPr lang="ru-RU" sz="4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4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38C8747-3ECC-42D3-8B51-1C4BF9F64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B979585-4AA6-4BB2-A9FD-E808F31CA33B}"/>
              </a:ext>
            </a:extLst>
          </p:cNvPr>
          <p:cNvSpPr/>
          <p:nvPr/>
        </p:nvSpPr>
        <p:spPr>
          <a:xfrm>
            <a:off x="609601" y="885825"/>
            <a:ext cx="476250" cy="1984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xmlns="" id="{EAB62A1E-3B55-4D55-9662-C58B81B88221}"/>
              </a:ext>
            </a:extLst>
          </p:cNvPr>
          <p:cNvSpPr/>
          <p:nvPr/>
        </p:nvSpPr>
        <p:spPr>
          <a:xfrm>
            <a:off x="8424746" y="0"/>
            <a:ext cx="3767254" cy="6857992"/>
          </a:xfrm>
          <a:prstGeom prst="rect">
            <a:avLst/>
          </a:prstGeom>
          <a:solidFill>
            <a:srgbClr val="019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2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51493E6-FC0C-4978-BEA0-8E497A14B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C42D73E7-9E91-4334-B9A6-D2B50EDD52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Этапы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аттестации 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149A7115-345B-4BD2-A279-CB1BBAB8F3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891078"/>
              </p:ext>
            </p:extLst>
          </p:nvPr>
        </p:nvGraphicFramePr>
        <p:xfrm>
          <a:off x="609599" y="986971"/>
          <a:ext cx="10963276" cy="407949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048001">
                  <a:extLst>
                    <a:ext uri="{9D8B030D-6E8A-4147-A177-3AD203B41FA5}">
                      <a16:colId xmlns:a16="http://schemas.microsoft.com/office/drawing/2014/main" xmlns="" val="2550490071"/>
                    </a:ext>
                  </a:extLst>
                </a:gridCol>
                <a:gridCol w="3191069">
                  <a:extLst>
                    <a:ext uri="{9D8B030D-6E8A-4147-A177-3AD203B41FA5}">
                      <a16:colId xmlns:a16="http://schemas.microsoft.com/office/drawing/2014/main" xmlns="" val="973589893"/>
                    </a:ext>
                  </a:extLst>
                </a:gridCol>
                <a:gridCol w="2681715">
                  <a:extLst>
                    <a:ext uri="{9D8B030D-6E8A-4147-A177-3AD203B41FA5}">
                      <a16:colId xmlns:a16="http://schemas.microsoft.com/office/drawing/2014/main" xmlns="" val="3815924282"/>
                    </a:ext>
                  </a:extLst>
                </a:gridCol>
                <a:gridCol w="2042491">
                  <a:extLst>
                    <a:ext uri="{9D8B030D-6E8A-4147-A177-3AD203B41FA5}">
                      <a16:colId xmlns:a16="http://schemas.microsoft.com/office/drawing/2014/main" xmlns="" val="2781256899"/>
                    </a:ext>
                  </a:extLst>
                </a:gridCol>
              </a:tblGrid>
              <a:tr h="97830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Этапы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аттестации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6C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Педагоги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5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Заместители руководителей</a:t>
                      </a:r>
                      <a:endParaRPr lang="ru-RU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5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  <a:endParaRPr lang="ru-RU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95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7403432"/>
                  </a:ext>
                </a:extLst>
              </a:tr>
              <a:tr h="893439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НКТ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(национальный </a:t>
                      </a: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квалификационный тест)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+</a:t>
                      </a:r>
                      <a:endParaRPr 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5847253"/>
                  </a:ext>
                </a:extLst>
              </a:tr>
              <a:tr h="893439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квалификационная </a:t>
                      </a: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оценка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5253668"/>
                  </a:ext>
                </a:extLst>
              </a:tr>
              <a:tr h="1314305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комплексное </a:t>
                      </a: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аналитическое обобщение итогов деятельности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3928012"/>
                  </a:ext>
                </a:extLst>
              </a:tr>
            </a:tbl>
          </a:graphicData>
        </a:graphic>
      </p:graphicFrame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5E3978FF-3715-43DC-94EB-D0FC6C8371C0}"/>
              </a:ext>
            </a:extLst>
          </p:cNvPr>
          <p:cNvGrpSpPr/>
          <p:nvPr/>
        </p:nvGrpSpPr>
        <p:grpSpPr>
          <a:xfrm>
            <a:off x="5173698" y="2261128"/>
            <a:ext cx="359413" cy="388650"/>
            <a:chOff x="5154186" y="2709058"/>
            <a:chExt cx="359413" cy="388650"/>
          </a:xfrm>
        </p:grpSpPr>
        <p:sp>
          <p:nvSpPr>
            <p:cNvPr id="9" name="Oval 13">
              <a:extLst>
                <a:ext uri="{FF2B5EF4-FFF2-40B4-BE49-F238E27FC236}">
                  <a16:creationId xmlns:a16="http://schemas.microsoft.com/office/drawing/2014/main" xmlns="" id="{D7CBEF8E-3F92-42C7-A743-3DE5D69B3169}"/>
                </a:ext>
              </a:extLst>
            </p:cNvPr>
            <p:cNvSpPr/>
            <p:nvPr/>
          </p:nvSpPr>
          <p:spPr>
            <a:xfrm>
              <a:off x="5154186" y="2738295"/>
              <a:ext cx="359413" cy="359413"/>
            </a:xfrm>
            <a:prstGeom prst="ellipse">
              <a:avLst/>
            </a:prstGeom>
            <a:solidFill>
              <a:srgbClr val="019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3FD50A9E-10C9-4FD8-81E0-384E0A4F382B}"/>
                </a:ext>
              </a:extLst>
            </p:cNvPr>
            <p:cNvSpPr txBox="1"/>
            <p:nvPr/>
          </p:nvSpPr>
          <p:spPr>
            <a:xfrm>
              <a:off x="5258387" y="2709058"/>
              <a:ext cx="113683" cy="33509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2000" dirty="0">
                  <a:solidFill>
                    <a:schemeClr val="bg1"/>
                  </a:solidFill>
                </a:rPr>
                <a:t>+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Oval 13">
            <a:extLst>
              <a:ext uri="{FF2B5EF4-FFF2-40B4-BE49-F238E27FC236}">
                <a16:creationId xmlns:a16="http://schemas.microsoft.com/office/drawing/2014/main" xmlns="" id="{6D6C44F2-E99C-4528-AFFC-506B27A0CC44}"/>
              </a:ext>
            </a:extLst>
          </p:cNvPr>
          <p:cNvSpPr/>
          <p:nvPr/>
        </p:nvSpPr>
        <p:spPr>
          <a:xfrm>
            <a:off x="8026930" y="2261128"/>
            <a:ext cx="359413" cy="35941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FE2E042-6210-41AA-A7B4-7C6BE3FBE3BD}"/>
              </a:ext>
            </a:extLst>
          </p:cNvPr>
          <p:cNvSpPr txBox="1"/>
          <p:nvPr/>
        </p:nvSpPr>
        <p:spPr>
          <a:xfrm>
            <a:off x="8108318" y="2701269"/>
            <a:ext cx="132345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dirty="0">
                <a:solidFill>
                  <a:schemeClr val="bg1"/>
                </a:solidFill>
              </a:rPr>
              <a:t>-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94A58153-22B7-4AD3-91FD-87D7C4496119}"/>
              </a:ext>
            </a:extLst>
          </p:cNvPr>
          <p:cNvGrpSpPr/>
          <p:nvPr/>
        </p:nvGrpSpPr>
        <p:grpSpPr>
          <a:xfrm>
            <a:off x="10295651" y="2173052"/>
            <a:ext cx="359413" cy="423168"/>
            <a:chOff x="5154186" y="2674540"/>
            <a:chExt cx="359413" cy="423168"/>
          </a:xfrm>
        </p:grpSpPr>
        <p:sp>
          <p:nvSpPr>
            <p:cNvPr id="31" name="Oval 13">
              <a:extLst>
                <a:ext uri="{FF2B5EF4-FFF2-40B4-BE49-F238E27FC236}">
                  <a16:creationId xmlns:a16="http://schemas.microsoft.com/office/drawing/2014/main" xmlns="" id="{B307966D-C15B-4B41-8F6A-EDFA56D045BD}"/>
                </a:ext>
              </a:extLst>
            </p:cNvPr>
            <p:cNvSpPr/>
            <p:nvPr/>
          </p:nvSpPr>
          <p:spPr>
            <a:xfrm>
              <a:off x="5154186" y="2738295"/>
              <a:ext cx="359413" cy="359413"/>
            </a:xfrm>
            <a:prstGeom prst="ellipse">
              <a:avLst/>
            </a:prstGeom>
            <a:solidFill>
              <a:srgbClr val="019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59DD3C35-88DF-43D7-A7C1-641ED3F0A190}"/>
                </a:ext>
              </a:extLst>
            </p:cNvPr>
            <p:cNvSpPr txBox="1"/>
            <p:nvPr/>
          </p:nvSpPr>
          <p:spPr>
            <a:xfrm>
              <a:off x="5229692" y="2674540"/>
              <a:ext cx="217884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2000" dirty="0">
                  <a:solidFill>
                    <a:schemeClr val="bg1"/>
                  </a:solidFill>
                </a:rPr>
                <a:t>+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Oval 13">
            <a:extLst>
              <a:ext uri="{FF2B5EF4-FFF2-40B4-BE49-F238E27FC236}">
                <a16:creationId xmlns:a16="http://schemas.microsoft.com/office/drawing/2014/main" xmlns="" id="{D4061382-D5A8-443A-836C-23810ED662AD}"/>
              </a:ext>
            </a:extLst>
          </p:cNvPr>
          <p:cNvSpPr/>
          <p:nvPr/>
        </p:nvSpPr>
        <p:spPr>
          <a:xfrm>
            <a:off x="5135520" y="3213180"/>
            <a:ext cx="359413" cy="35941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0C42C1B-B196-4749-B251-8AE44CA87BB2}"/>
              </a:ext>
            </a:extLst>
          </p:cNvPr>
          <p:cNvSpPr txBox="1"/>
          <p:nvPr/>
        </p:nvSpPr>
        <p:spPr>
          <a:xfrm>
            <a:off x="5280350" y="3667407"/>
            <a:ext cx="113683" cy="33509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dirty="0">
                <a:solidFill>
                  <a:schemeClr val="bg1"/>
                </a:solidFill>
              </a:rPr>
              <a:t>-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xmlns="" id="{5AE8E82C-3B22-4C1F-A2FB-10192145CBEA}"/>
              </a:ext>
            </a:extLst>
          </p:cNvPr>
          <p:cNvGrpSpPr/>
          <p:nvPr/>
        </p:nvGrpSpPr>
        <p:grpSpPr>
          <a:xfrm>
            <a:off x="8045595" y="3213180"/>
            <a:ext cx="359413" cy="388650"/>
            <a:chOff x="5154186" y="2709058"/>
            <a:chExt cx="359413" cy="388650"/>
          </a:xfrm>
        </p:grpSpPr>
        <p:sp>
          <p:nvSpPr>
            <p:cNvPr id="37" name="Oval 13">
              <a:extLst>
                <a:ext uri="{FF2B5EF4-FFF2-40B4-BE49-F238E27FC236}">
                  <a16:creationId xmlns:a16="http://schemas.microsoft.com/office/drawing/2014/main" xmlns="" id="{C4F394A6-794C-4991-9B38-9C346A7F7A91}"/>
                </a:ext>
              </a:extLst>
            </p:cNvPr>
            <p:cNvSpPr/>
            <p:nvPr/>
          </p:nvSpPr>
          <p:spPr>
            <a:xfrm>
              <a:off x="5154186" y="2738295"/>
              <a:ext cx="359413" cy="359413"/>
            </a:xfrm>
            <a:prstGeom prst="ellipse">
              <a:avLst/>
            </a:prstGeom>
            <a:solidFill>
              <a:srgbClr val="019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0DC73D68-C0FD-4BBA-AC0E-D3E9A6E0E1C2}"/>
                </a:ext>
              </a:extLst>
            </p:cNvPr>
            <p:cNvSpPr txBox="1"/>
            <p:nvPr/>
          </p:nvSpPr>
          <p:spPr>
            <a:xfrm>
              <a:off x="5258387" y="2709058"/>
              <a:ext cx="113683" cy="33509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2000" dirty="0">
                  <a:solidFill>
                    <a:schemeClr val="bg1"/>
                  </a:solidFill>
                </a:rPr>
                <a:t>+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47F2EAC-F31C-4C4E-B403-D4055E4EF8F0}"/>
              </a:ext>
            </a:extLst>
          </p:cNvPr>
          <p:cNvSpPr txBox="1"/>
          <p:nvPr/>
        </p:nvSpPr>
        <p:spPr>
          <a:xfrm>
            <a:off x="10438052" y="3686124"/>
            <a:ext cx="113683" cy="33509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dirty="0">
                <a:solidFill>
                  <a:schemeClr val="bg1"/>
                </a:solidFill>
              </a:rPr>
              <a:t>-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4FA252F2-D6C7-4AAC-B5D0-D7DEB4F23219}"/>
              </a:ext>
            </a:extLst>
          </p:cNvPr>
          <p:cNvGrpSpPr/>
          <p:nvPr/>
        </p:nvGrpSpPr>
        <p:grpSpPr>
          <a:xfrm>
            <a:off x="5154186" y="4320173"/>
            <a:ext cx="359413" cy="388650"/>
            <a:chOff x="5154186" y="2709058"/>
            <a:chExt cx="359413" cy="388650"/>
          </a:xfrm>
        </p:grpSpPr>
        <p:sp>
          <p:nvSpPr>
            <p:cNvPr id="43" name="Oval 13">
              <a:extLst>
                <a:ext uri="{FF2B5EF4-FFF2-40B4-BE49-F238E27FC236}">
                  <a16:creationId xmlns:a16="http://schemas.microsoft.com/office/drawing/2014/main" xmlns="" id="{EFD01503-32DB-4FE7-B901-DF9D109D5C4D}"/>
                </a:ext>
              </a:extLst>
            </p:cNvPr>
            <p:cNvSpPr/>
            <p:nvPr/>
          </p:nvSpPr>
          <p:spPr>
            <a:xfrm>
              <a:off x="5154186" y="2738295"/>
              <a:ext cx="359413" cy="359413"/>
            </a:xfrm>
            <a:prstGeom prst="ellipse">
              <a:avLst/>
            </a:prstGeom>
            <a:solidFill>
              <a:srgbClr val="019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255266D7-FF5D-4DF5-AFDD-053E34A2B3F4}"/>
                </a:ext>
              </a:extLst>
            </p:cNvPr>
            <p:cNvSpPr txBox="1"/>
            <p:nvPr/>
          </p:nvSpPr>
          <p:spPr>
            <a:xfrm>
              <a:off x="5258387" y="2709058"/>
              <a:ext cx="113683" cy="33509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2000" dirty="0">
                  <a:solidFill>
                    <a:schemeClr val="bg1"/>
                  </a:solidFill>
                </a:rPr>
                <a:t>+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xmlns="" id="{A146E5A0-4D53-481A-92AD-43D543635991}"/>
              </a:ext>
            </a:extLst>
          </p:cNvPr>
          <p:cNvGrpSpPr/>
          <p:nvPr/>
        </p:nvGrpSpPr>
        <p:grpSpPr>
          <a:xfrm>
            <a:off x="8004117" y="4320173"/>
            <a:ext cx="359413" cy="388650"/>
            <a:chOff x="5154186" y="2709058"/>
            <a:chExt cx="359413" cy="388650"/>
          </a:xfrm>
        </p:grpSpPr>
        <p:sp>
          <p:nvSpPr>
            <p:cNvPr id="46" name="Oval 13">
              <a:extLst>
                <a:ext uri="{FF2B5EF4-FFF2-40B4-BE49-F238E27FC236}">
                  <a16:creationId xmlns:a16="http://schemas.microsoft.com/office/drawing/2014/main" xmlns="" id="{CAC2B5F8-D6AD-44E9-96B6-962B7589133C}"/>
                </a:ext>
              </a:extLst>
            </p:cNvPr>
            <p:cNvSpPr/>
            <p:nvPr/>
          </p:nvSpPr>
          <p:spPr>
            <a:xfrm>
              <a:off x="5154186" y="2738295"/>
              <a:ext cx="359413" cy="359413"/>
            </a:xfrm>
            <a:prstGeom prst="ellipse">
              <a:avLst/>
            </a:prstGeom>
            <a:solidFill>
              <a:srgbClr val="019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0DD82055-C9D6-4773-8AD4-AEF06C713840}"/>
                </a:ext>
              </a:extLst>
            </p:cNvPr>
            <p:cNvSpPr txBox="1"/>
            <p:nvPr/>
          </p:nvSpPr>
          <p:spPr>
            <a:xfrm>
              <a:off x="5258387" y="2709058"/>
              <a:ext cx="113683" cy="33509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2000" dirty="0">
                  <a:solidFill>
                    <a:schemeClr val="bg1"/>
                  </a:solidFill>
                </a:rPr>
                <a:t>+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xmlns="" id="{50B47668-8CAE-45DE-A914-EA5EED395F0A}"/>
              </a:ext>
            </a:extLst>
          </p:cNvPr>
          <p:cNvGrpSpPr/>
          <p:nvPr/>
        </p:nvGrpSpPr>
        <p:grpSpPr>
          <a:xfrm>
            <a:off x="10371157" y="4372758"/>
            <a:ext cx="359413" cy="388650"/>
            <a:chOff x="5154186" y="2709058"/>
            <a:chExt cx="359413" cy="388650"/>
          </a:xfrm>
        </p:grpSpPr>
        <p:sp>
          <p:nvSpPr>
            <p:cNvPr id="49" name="Oval 13">
              <a:extLst>
                <a:ext uri="{FF2B5EF4-FFF2-40B4-BE49-F238E27FC236}">
                  <a16:creationId xmlns:a16="http://schemas.microsoft.com/office/drawing/2014/main" xmlns="" id="{67FD181D-D894-45DB-A43A-CC4892AD169F}"/>
                </a:ext>
              </a:extLst>
            </p:cNvPr>
            <p:cNvSpPr/>
            <p:nvPr/>
          </p:nvSpPr>
          <p:spPr>
            <a:xfrm>
              <a:off x="5154186" y="2738295"/>
              <a:ext cx="359413" cy="359413"/>
            </a:xfrm>
            <a:prstGeom prst="ellipse">
              <a:avLst/>
            </a:prstGeom>
            <a:solidFill>
              <a:srgbClr val="019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EA20D0EA-26EF-4C7F-8DA8-3547ABAB3ABE}"/>
                </a:ext>
              </a:extLst>
            </p:cNvPr>
            <p:cNvSpPr txBox="1"/>
            <p:nvPr/>
          </p:nvSpPr>
          <p:spPr>
            <a:xfrm>
              <a:off x="5258387" y="2709058"/>
              <a:ext cx="113683" cy="33509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2000" dirty="0">
                  <a:solidFill>
                    <a:schemeClr val="bg1"/>
                  </a:solidFill>
                </a:rPr>
                <a:t>+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xmlns="" id="{94A58153-22B7-4AD3-91FD-87D7C4496119}"/>
              </a:ext>
            </a:extLst>
          </p:cNvPr>
          <p:cNvGrpSpPr/>
          <p:nvPr/>
        </p:nvGrpSpPr>
        <p:grpSpPr>
          <a:xfrm>
            <a:off x="10325690" y="3213180"/>
            <a:ext cx="359413" cy="388650"/>
            <a:chOff x="5154186" y="2709058"/>
            <a:chExt cx="359413" cy="388650"/>
          </a:xfrm>
        </p:grpSpPr>
        <p:sp>
          <p:nvSpPr>
            <p:cNvPr id="39" name="Oval 13">
              <a:extLst>
                <a:ext uri="{FF2B5EF4-FFF2-40B4-BE49-F238E27FC236}">
                  <a16:creationId xmlns:a16="http://schemas.microsoft.com/office/drawing/2014/main" xmlns="" id="{B307966D-C15B-4B41-8F6A-EDFA56D045BD}"/>
                </a:ext>
              </a:extLst>
            </p:cNvPr>
            <p:cNvSpPr/>
            <p:nvPr/>
          </p:nvSpPr>
          <p:spPr>
            <a:xfrm>
              <a:off x="5154186" y="2738295"/>
              <a:ext cx="359413" cy="359413"/>
            </a:xfrm>
            <a:prstGeom prst="ellipse">
              <a:avLst/>
            </a:prstGeom>
            <a:solidFill>
              <a:srgbClr val="019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59DD3C35-88DF-43D7-A7C1-641ED3F0A190}"/>
                </a:ext>
              </a:extLst>
            </p:cNvPr>
            <p:cNvSpPr txBox="1"/>
            <p:nvPr/>
          </p:nvSpPr>
          <p:spPr>
            <a:xfrm>
              <a:off x="5258387" y="2709058"/>
              <a:ext cx="113683" cy="33509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2000" dirty="0">
                  <a:solidFill>
                    <a:schemeClr val="bg1"/>
                  </a:solidFill>
                </a:rPr>
                <a:t>+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Выноска со стрелкой вверх 6"/>
          <p:cNvSpPr/>
          <p:nvPr/>
        </p:nvSpPr>
        <p:spPr>
          <a:xfrm>
            <a:off x="3835021" y="5332926"/>
            <a:ext cx="3138985" cy="434474"/>
          </a:xfrm>
          <a:prstGeom prst="upArrowCallout">
            <a:avLst/>
          </a:prstGeom>
          <a:solidFill>
            <a:srgbClr val="019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раз в 5 лет</a:t>
            </a:r>
          </a:p>
        </p:txBody>
      </p:sp>
      <p:sp>
        <p:nvSpPr>
          <p:cNvPr id="53" name="Выноска со стрелкой вверх 52"/>
          <p:cNvSpPr/>
          <p:nvPr/>
        </p:nvSpPr>
        <p:spPr>
          <a:xfrm>
            <a:off x="8939283" y="5145206"/>
            <a:ext cx="2879677" cy="62219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rgbClr val="019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раз в 3 года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6675" y="5767401"/>
            <a:ext cx="7792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НКТ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проводится в сроки, указанные в заявлении педагога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9DD3C35-88DF-43D7-A7C1-641ED3F0A190}"/>
              </a:ext>
            </a:extLst>
          </p:cNvPr>
          <p:cNvSpPr txBox="1"/>
          <p:nvPr/>
        </p:nvSpPr>
        <p:spPr>
          <a:xfrm>
            <a:off x="10582291" y="3365580"/>
            <a:ext cx="113683" cy="33509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dirty="0">
                <a:solidFill>
                  <a:schemeClr val="bg1"/>
                </a:solidFill>
              </a:rPr>
              <a:t>+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25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728" y="163774"/>
            <a:ext cx="11423176" cy="9144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Периодичность прохождения аттестации заместителями </a:t>
            </a:r>
            <a:r>
              <a:rPr lang="kk-KZ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руководителей организаций образования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44203" y="1146413"/>
            <a:ext cx="7874757" cy="5431808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Аттестация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заместителей руководителей организаций образования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включает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только квалификационную оценку и комплексное аналитическое обобщение итогов деятельности на основании портфолио.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Аттестация заместителей руководителей организаций образования осуществляется с учетом профессиональных умений и достижений аттестуемого, представленных в портфолио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Аттестация педагогов проводится не реже одного раза в пять лет, руководителей организаций образования – один раз в три года в соответствии с пунктом 5 статьи 44 Закона Республики Казахстан от 27 июля 2007 года "Об образовании".</a:t>
            </a:r>
          </a:p>
          <a:p>
            <a:pPr>
              <a:buFont typeface="Wingdings" pitchFamily="2" charset="2"/>
              <a:buChar char="q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Аттестация проводится не позднее шести месяцев по истечении трех лет периода с момента принятия.</a:t>
            </a:r>
          </a:p>
          <a:p>
            <a:pPr algn="just">
              <a:buFont typeface="Wingdings" pitchFamily="2" charset="2"/>
              <a:buChar char="q"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E41E93F2-6EED-4DF7-89DD-8BC2F823EA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64" y="1760562"/>
            <a:ext cx="3517532" cy="241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Сроки проведения аттестации заместителей </a:t>
            </a:r>
            <a:r>
              <a:rPr lang="kk-KZ" sz="27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руководителей организаций образования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0239" y="1296536"/>
            <a:ext cx="7219665" cy="498143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Кадровая служба аттестующего органа ежегодно до 20 декабря определяет список аттестуемых, подлежащих аттестации в следующем году.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Руководитель аттестующего органа по представлению кадровой службы органа издает ежегодно приказ не позднее 25 декабря, которым утверждается список аттестуемых, график проведения аттестации и состав Комиссии.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Кадровая служба аттестующего органа ежегодно не позднее 30 декабря письменно уведомляют аттестуемых о сроках проведения аттестации.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2" descr="C:\Users\Gulmira 203\Desktop\Картинки Учителя\sm_full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79177"/>
            <a:ext cx="3958648" cy="253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447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4284" cy="53562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Кто подлежит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аттестации?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2376" y="764275"/>
            <a:ext cx="7028597" cy="585488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Аттестации подлежат все руководители и заместители руководителей организаций образования, за исключением: </a:t>
            </a:r>
          </a:p>
          <a:p>
            <a:pPr lvl="0"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нахождения работника в отпуске по беременности и родам, отпуске по уходу за ребенком до достижения им возраста трех лет, </a:t>
            </a:r>
          </a:p>
          <a:p>
            <a:pPr lvl="0"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отпуске для работников, усыновившим (удочерившим) новорожденного ребенка (детей), </a:t>
            </a:r>
          </a:p>
          <a:p>
            <a:pPr lvl="0"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 также на листе нетрудоспособности, если заболевание входит в перечень заболеваний, для которых установлен более длительный срок нетрудоспособности, утверждаемый уполномоченным государственным органом в области здравоохранения. 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Аттестуемые, находящиеся в отпуске по уходу за детьми, аттестуются не ранее, чем через шесть месяцев после выхода на работу. Аттестация других лиц, указанных в настоящем пункте, определяется графиком аттестации по выходу данных лиц на работу.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2" descr="C:\Users\Gulmira 203\Desktop\Картинки Учителя\121224-112957-35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21" y="885055"/>
            <a:ext cx="3532895" cy="471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355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55" y="272956"/>
            <a:ext cx="11313994" cy="81886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Прием документов для прохождения аттестации 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53385" y="968991"/>
            <a:ext cx="7956645" cy="5663821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Заместители руководителей организаций образования подают заявление в Комиссию с указанием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заявляемой квалификационной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категории по форме согласно приложению 11 к «Правилам и условиям проведения аттестации педагогов…», утвержденным приказом №202 от 14 мая 2020 года.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Служебная характеристика на аттестуемых оформляется попечительским советом и кадровой службой аттестующего органа. Служебная характеристика содержит обоснованную, объективную оценку профессиональных, личностных качеств и результатов служебной деятельности аттестуемого.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аттестуемого кадровой службой аттестующего органа оформляется аттестационный лист по форме согласно приложению 12 к Правилам.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Кадровая служба аттестующего органа при приеме документов на аттестацию проводит квалификационную оценку.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    При условии неполного пакета документов кадровая служба аттестующего органа не принимает документы и предоставляет аттестуемым мотивированный отказ.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    Кадровая служба аттестующего органа направляет собранные аттестационные материалы в Комиссию.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4" descr="Срок приёма заявок на соискание Премии ОП ВО «Общественные советы ..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68" y="1460311"/>
            <a:ext cx="3857768" cy="289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258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433" y="286604"/>
            <a:ext cx="11218460" cy="9007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Кто присваивает квалификационные категории заместителям </a:t>
            </a:r>
            <a:r>
              <a:rPr lang="kk-KZ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руководителей организаций образования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67284" y="1009934"/>
            <a:ext cx="7438029" cy="554099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Комиссия соответствующего уровня присваивает квалификационную категорию: 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руководитель третьей категории", "заместитель руководителя третьей категории"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Комиссия отделов образования районов (городов)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управлений образования городов республиканского значения и столицы; для областных подведомственных организаций - Комиссия управлений образования области; для республиканских подведомственных организаций - аттестационная комиссия уполномоченного органа в области образования; 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руководитель второй категории", "руководитель первой категории", "заместитель руководителя второй категории", "заместитель руководителя первой категории"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Комиссия управлений образования области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городов республиканского значения и столицы; для республиканских подведомственных организаций - Комиссия уполномоченного органа в области образования.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4" descr="Срок приёма заявок на соискание Премии ОП ВО «Общественные советы ..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6" y="1351129"/>
            <a:ext cx="3803175" cy="285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233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46" y="218365"/>
            <a:ext cx="11026254" cy="147232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Решения, которые принимает комиссия по итогам аттестации заместителей </a:t>
            </a:r>
            <a:r>
              <a:rPr lang="kk-KZ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руководителей организаций образования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6024" y="1514900"/>
            <a:ext cx="6878472" cy="47767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результатам аттестации заместителей руководителей организации образования Комиссия принимает одно из следующих решений:</a:t>
            </a:r>
          </a:p>
          <a:p>
            <a:pPr lvl="0"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аттестован на заявленную квалификационную категорию;</a:t>
            </a:r>
          </a:p>
          <a:p>
            <a:pPr lvl="0"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аттестован с подтверждением заявленной категорий;</a:t>
            </a:r>
          </a:p>
          <a:p>
            <a:pPr lvl="0"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аттестован на заявленную квалификационную категорию.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5CAA3-FD71-430B-8996-36DBD2965298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4" descr="Срок приёма заявок на соискание Премии ОП ВО «Общественные советы ..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80" y="1651380"/>
            <a:ext cx="4317163" cy="323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89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3">
      <a:majorFont>
        <a:latin typeface="Georgia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195BC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1">
              <a:lumMod val="8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3315</TotalTime>
  <Words>2775</Words>
  <Application>Microsoft Office PowerPoint</Application>
  <PresentationFormat>Произвольный</PresentationFormat>
  <Paragraphs>238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  Аттестация заместителей руководителей организаций образования  25 марта 2021 года</vt:lpstr>
      <vt:lpstr>Презентация PowerPoint</vt:lpstr>
      <vt:lpstr>Этапы аттестации </vt:lpstr>
      <vt:lpstr>Периодичность прохождения аттестации заместителями руководителей организаций образования</vt:lpstr>
      <vt:lpstr>Сроки проведения аттестации заместителей руководителей организаций образования </vt:lpstr>
      <vt:lpstr>Кто подлежит аттестации? </vt:lpstr>
      <vt:lpstr>Прием документов для прохождения аттестации </vt:lpstr>
      <vt:lpstr>Кто присваивает квалификационные категории заместителям руководителей организаций образования </vt:lpstr>
      <vt:lpstr>Решения, которые принимает комиссия по итогам аттестации заместителей руководителей организаций образования </vt:lpstr>
      <vt:lpstr>Повторная аттестация заместителей руководителей организаций образования </vt:lpstr>
      <vt:lpstr>Требования к категориям для заместителей руководителей организаций образования </vt:lpstr>
      <vt:lpstr>Третья квалификационная категория </vt:lpstr>
      <vt:lpstr>Вторая  квалификационная категория </vt:lpstr>
      <vt:lpstr>Первая квалификационная категория </vt:lpstr>
      <vt:lpstr>Должностные обязанности заместителей руководителя организации образования  </vt:lpstr>
      <vt:lpstr>Аттестация заместителей руководителей организаций образования</vt:lpstr>
      <vt:lpstr>Презентация PowerPoint</vt:lpstr>
      <vt:lpstr>Рекомендуем включить в портфолио следующие документы: </vt:lpstr>
      <vt:lpstr>Презентация PowerPoint</vt:lpstr>
      <vt:lpstr>Презентация PowerPoint</vt:lpstr>
      <vt:lpstr>Первая квалификационная категория Обеспечивается выполнение не менее трех нижеследующих показателей: </vt:lpstr>
      <vt:lpstr>Вторая  квалификационная категория Обеспечивается выполнение не менее трех нижеследующих показателей: </vt:lpstr>
      <vt:lpstr>Третья квалификационная категория Обеспечивается выполнение не менее трех нижеследующих показателей: </vt:lpstr>
      <vt:lpstr>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Ramaditya</dc:creator>
  <cp:lastModifiedBy>Gulmira 203</cp:lastModifiedBy>
  <cp:revision>336</cp:revision>
  <dcterms:created xsi:type="dcterms:W3CDTF">2019-07-05T03:51:27Z</dcterms:created>
  <dcterms:modified xsi:type="dcterms:W3CDTF">2021-03-25T08:37:18Z</dcterms:modified>
</cp:coreProperties>
</file>