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5143500" type="screen16x9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3B4B98B0-60AC-42C2-AFA5-B58CD77FA1E5}" styleName="Светлый стиль 1 -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2" d="100"/>
          <a:sy n="92" d="100"/>
        </p:scale>
        <p:origin x="756" y="6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578B1-8DF6-4C9F-9403-6D7DD09A0A9D}" type="datetimeFigureOut">
              <a:rPr lang="ru-RU" smtClean="0"/>
              <a:t>16.02.2021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78440F-BBC6-4DBA-8920-7D7E2570F59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171414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578B1-8DF6-4C9F-9403-6D7DD09A0A9D}" type="datetimeFigureOut">
              <a:rPr lang="ru-RU" smtClean="0"/>
              <a:t>16.02.2021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78440F-BBC6-4DBA-8920-7D7E2570F59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003255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578B1-8DF6-4C9F-9403-6D7DD09A0A9D}" type="datetimeFigureOut">
              <a:rPr lang="ru-RU" smtClean="0"/>
              <a:t>16.02.2021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78440F-BBC6-4DBA-8920-7D7E2570F59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158190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578B1-8DF6-4C9F-9403-6D7DD09A0A9D}" type="datetimeFigureOut">
              <a:rPr lang="ru-RU" smtClean="0"/>
              <a:t>16.02.2021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78440F-BBC6-4DBA-8920-7D7E2570F59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702246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578B1-8DF6-4C9F-9403-6D7DD09A0A9D}" type="datetimeFigureOut">
              <a:rPr lang="ru-RU" smtClean="0"/>
              <a:t>16.02.2021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78440F-BBC6-4DBA-8920-7D7E2570F59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068488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578B1-8DF6-4C9F-9403-6D7DD09A0A9D}" type="datetimeFigureOut">
              <a:rPr lang="ru-RU" smtClean="0"/>
              <a:t>16.02.2021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78440F-BBC6-4DBA-8920-7D7E2570F59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669190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578B1-8DF6-4C9F-9403-6D7DD09A0A9D}" type="datetimeFigureOut">
              <a:rPr lang="ru-RU" smtClean="0"/>
              <a:t>16.02.2021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78440F-BBC6-4DBA-8920-7D7E2570F59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154455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578B1-8DF6-4C9F-9403-6D7DD09A0A9D}" type="datetimeFigureOut">
              <a:rPr lang="ru-RU" smtClean="0"/>
              <a:t>16.02.2021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78440F-BBC6-4DBA-8920-7D7E2570F59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946194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578B1-8DF6-4C9F-9403-6D7DD09A0A9D}" type="datetimeFigureOut">
              <a:rPr lang="ru-RU" smtClean="0"/>
              <a:t>16.02.2021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78440F-BBC6-4DBA-8920-7D7E2570F59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457856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578B1-8DF6-4C9F-9403-6D7DD09A0A9D}" type="datetimeFigureOut">
              <a:rPr lang="ru-RU" smtClean="0"/>
              <a:t>16.02.2021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78440F-BBC6-4DBA-8920-7D7E2570F59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013116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578B1-8DF6-4C9F-9403-6D7DD09A0A9D}" type="datetimeFigureOut">
              <a:rPr lang="ru-RU" smtClean="0"/>
              <a:t>16.02.2021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78440F-BBC6-4DBA-8920-7D7E2570F59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82048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3578B1-8DF6-4C9F-9403-6D7DD09A0A9D}" type="datetimeFigureOut">
              <a:rPr lang="ru-RU" smtClean="0"/>
              <a:t>16.02.2021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78440F-BBC6-4DBA-8920-7D7E2570F59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022015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Пятиугольник 3"/>
          <p:cNvSpPr/>
          <p:nvPr/>
        </p:nvSpPr>
        <p:spPr>
          <a:xfrm>
            <a:off x="1" y="-42480"/>
            <a:ext cx="9126531" cy="5143500"/>
          </a:xfrm>
          <a:prstGeom prst="homePlate">
            <a:avLst>
              <a:gd name="adj" fmla="val 0"/>
            </a:avLst>
          </a:prstGeom>
          <a:solidFill>
            <a:schemeClr val="bg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5" name="Google Shape;52;p10"/>
          <p:cNvCxnSpPr/>
          <p:nvPr/>
        </p:nvCxnSpPr>
        <p:spPr>
          <a:xfrm>
            <a:off x="251520" y="0"/>
            <a:ext cx="0" cy="5143500"/>
          </a:xfrm>
          <a:prstGeom prst="straightConnector1">
            <a:avLst/>
          </a:prstGeom>
          <a:noFill/>
          <a:ln w="28575" cap="flat" cmpd="sng">
            <a:solidFill>
              <a:srgbClr val="02578C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6" name="Номер слайда 1">
            <a:extLst>
              <a:ext uri="{FF2B5EF4-FFF2-40B4-BE49-F238E27FC236}">
                <a16:creationId xmlns:a16="http://schemas.microsoft.com/office/drawing/2014/main" id="{7E01EBED-56E2-4756-AC1E-71EB89B05128}"/>
              </a:ext>
            </a:extLst>
          </p:cNvPr>
          <p:cNvSpPr>
            <a:spLocks noGrp="1"/>
          </p:cNvSpPr>
          <p:nvPr>
            <p:ph type="sldNum" idx="12"/>
          </p:nvPr>
        </p:nvSpPr>
        <p:spPr>
          <a:xfrm>
            <a:off x="8041819" y="4906725"/>
            <a:ext cx="263983" cy="201931"/>
          </a:xfrm>
        </p:spPr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 smtClean="0"/>
              <a:t>1</a:t>
            </a:fld>
            <a:endParaRPr lang="ru-RU" dirty="0"/>
          </a:p>
        </p:txBody>
      </p:sp>
      <p:sp>
        <p:nvSpPr>
          <p:cNvPr id="8" name="Нашивка 7"/>
          <p:cNvSpPr/>
          <p:nvPr/>
        </p:nvSpPr>
        <p:spPr>
          <a:xfrm>
            <a:off x="7374848" y="195486"/>
            <a:ext cx="1769153" cy="4905534"/>
          </a:xfrm>
          <a:prstGeom prst="chevron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9" name="Нашивка 8"/>
          <p:cNvSpPr/>
          <p:nvPr/>
        </p:nvSpPr>
        <p:spPr>
          <a:xfrm>
            <a:off x="6228184" y="195486"/>
            <a:ext cx="1793980" cy="4905534"/>
          </a:xfrm>
          <a:prstGeom prst="chevron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id="{DD0D6709-3B5A-47FE-B54C-881DB55A3635}"/>
              </a:ext>
            </a:extLst>
          </p:cNvPr>
          <p:cNvSpPr/>
          <p:nvPr/>
        </p:nvSpPr>
        <p:spPr>
          <a:xfrm>
            <a:off x="559174" y="1707655"/>
            <a:ext cx="5838333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>
                <a:latin typeface="Century Gothic" pitchFamily="34" charset="0"/>
              </a:rPr>
              <a:t>Комплексный план по возобновлению знаний обучающихся Карагандинской области </a:t>
            </a:r>
            <a:endParaRPr lang="ru-RU" sz="3200" dirty="0">
              <a:latin typeface="Century Gothic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366935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Google Shape;52;p10"/>
          <p:cNvCxnSpPr/>
          <p:nvPr/>
        </p:nvCxnSpPr>
        <p:spPr>
          <a:xfrm>
            <a:off x="251520" y="0"/>
            <a:ext cx="0" cy="5143500"/>
          </a:xfrm>
          <a:prstGeom prst="straightConnector1">
            <a:avLst/>
          </a:prstGeom>
          <a:noFill/>
          <a:ln w="28575" cap="flat" cmpd="sng">
            <a:solidFill>
              <a:srgbClr val="02578C"/>
            </a:solidFill>
            <a:prstDash val="solid"/>
            <a:round/>
            <a:headEnd type="none" w="sm" len="sm"/>
            <a:tailEnd type="none" w="sm" len="sm"/>
          </a:ln>
        </p:spPr>
      </p:cxn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63440927"/>
              </p:ext>
            </p:extLst>
          </p:nvPr>
        </p:nvGraphicFramePr>
        <p:xfrm>
          <a:off x="467545" y="393605"/>
          <a:ext cx="8424935" cy="4520184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26707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66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13141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1853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2491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89787">
                  <a:extLst>
                    <a:ext uri="{9D8B030D-6E8A-4147-A177-3AD203B41FA5}">
                      <a16:colId xmlns:a16="http://schemas.microsoft.com/office/drawing/2014/main" val="2501937951"/>
                    </a:ext>
                  </a:extLst>
                </a:gridCol>
                <a:gridCol w="210655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69106"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Century Gothic" pitchFamily="34" charset="0"/>
                        </a:rPr>
                        <a:t>№</a:t>
                      </a:r>
                      <a:endParaRPr lang="ru-RU" sz="1000" dirty="0">
                        <a:effectLst/>
                        <a:latin typeface="Century Gothic" pitchFamily="34" charset="0"/>
                        <a:ea typeface="Times New Roman"/>
                      </a:endParaRPr>
                    </a:p>
                  </a:txBody>
                  <a:tcPr marL="51956" marR="51956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Century Gothic" pitchFamily="34" charset="0"/>
                        </a:rPr>
                        <a:t>Мероприятия</a:t>
                      </a:r>
                      <a:endParaRPr lang="ru-RU" sz="1000" dirty="0">
                        <a:effectLst/>
                        <a:latin typeface="Century Gothic" pitchFamily="34" charset="0"/>
                        <a:ea typeface="Times New Roman"/>
                      </a:endParaRPr>
                    </a:p>
                  </a:txBody>
                  <a:tcPr marL="51956" marR="51956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entury Gothic" pitchFamily="34" charset="0"/>
                        </a:rPr>
                        <a:t>Участники</a:t>
                      </a:r>
                      <a:endParaRPr lang="ru-RU" sz="1000">
                        <a:effectLst/>
                        <a:latin typeface="Century Gothic" pitchFamily="34" charset="0"/>
                        <a:ea typeface="Times New Roman"/>
                      </a:endParaRPr>
                    </a:p>
                  </a:txBody>
                  <a:tcPr marL="51956" marR="51956" marT="0" marB="0"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Century Gothic" pitchFamily="34" charset="0"/>
                        </a:rPr>
                        <a:t>Сроки проведения</a:t>
                      </a:r>
                      <a:endParaRPr lang="ru-RU" sz="1000" dirty="0">
                        <a:effectLst/>
                        <a:latin typeface="Century Gothic" pitchFamily="34" charset="0"/>
                        <a:ea typeface="Times New Roman"/>
                      </a:endParaRPr>
                    </a:p>
                  </a:txBody>
                  <a:tcPr marL="51956" marR="51956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entury Gothic" pitchFamily="34" charset="0"/>
                        </a:rPr>
                        <a:t>Ответственные</a:t>
                      </a:r>
                      <a:endParaRPr lang="ru-RU" sz="1000">
                        <a:effectLst/>
                        <a:latin typeface="Century Gothic" pitchFamily="34" charset="0"/>
                        <a:ea typeface="Times New Roman"/>
                      </a:endParaRPr>
                    </a:p>
                  </a:txBody>
                  <a:tcPr marL="51956" marR="51956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35808">
                <a:tc gridSpan="7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200" dirty="0" smtClean="0">
                        <a:solidFill>
                          <a:schemeClr val="tx1"/>
                        </a:solidFill>
                        <a:effectLst/>
                        <a:latin typeface="Century Gothic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</a:rPr>
                        <a:t>ОРГАНИЗАЦИОННО-МЕТОДИЧЕСКОЕ ОБЕСПЕЧЕНИЕ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spc="10" dirty="0" smtClean="0"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</a:rPr>
                        <a:t> </a:t>
                      </a:r>
                      <a:endParaRPr lang="en-US" sz="1200" spc="10" dirty="0" smtClean="0">
                        <a:solidFill>
                          <a:schemeClr val="tx1"/>
                        </a:solidFill>
                        <a:effectLst/>
                        <a:latin typeface="Century Gothic" pitchFamily="34" charset="0"/>
                      </a:endParaRPr>
                    </a:p>
                  </a:txBody>
                  <a:tcPr marL="51956" marR="51956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9534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entury Gothic" pitchFamily="34" charset="0"/>
                        </a:rPr>
                        <a:t>1</a:t>
                      </a:r>
                      <a:endParaRPr lang="ru-RU" sz="1000">
                        <a:effectLst/>
                        <a:latin typeface="Century Gothic" pitchFamily="34" charset="0"/>
                        <a:ea typeface="Times New Roman"/>
                      </a:endParaRPr>
                    </a:p>
                  </a:txBody>
                  <a:tcPr marL="51956" marR="51956" marT="0" marB="0"/>
                </a:tc>
                <a:tc gridSpan="2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Century Gothic" pitchFamily="34" charset="0"/>
                        </a:rPr>
                        <a:t>Проведение срезов по предметам для выявления проблемных и западающих тем для дальнейшей организации дополнительных занятий </a:t>
                      </a:r>
                      <a:endParaRPr lang="ru-RU" sz="1000" dirty="0">
                        <a:effectLst/>
                        <a:latin typeface="Century Gothic" pitchFamily="34" charset="0"/>
                        <a:ea typeface="Times New Roman"/>
                      </a:endParaRPr>
                    </a:p>
                  </a:txBody>
                  <a:tcPr marL="51956" marR="51956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Century Gothic" pitchFamily="34" charset="0"/>
                        </a:rPr>
                        <a:t>УО, УМЦ РО, методисты рай/</a:t>
                      </a:r>
                      <a:r>
                        <a:rPr lang="ru-RU" sz="1000" dirty="0" err="1">
                          <a:effectLst/>
                          <a:latin typeface="Century Gothic" pitchFamily="34" charset="0"/>
                        </a:rPr>
                        <a:t>горОО</a:t>
                      </a:r>
                      <a:r>
                        <a:rPr lang="ru-RU" sz="1000" dirty="0">
                          <a:effectLst/>
                          <a:latin typeface="Century Gothic" pitchFamily="34" charset="0"/>
                        </a:rPr>
                        <a:t>, директора школ</a:t>
                      </a:r>
                      <a:endParaRPr lang="ru-RU" sz="1000" dirty="0">
                        <a:effectLst/>
                        <a:latin typeface="Century Gothic" pitchFamily="34" charset="0"/>
                        <a:ea typeface="Times New Roman"/>
                      </a:endParaRPr>
                    </a:p>
                  </a:txBody>
                  <a:tcPr marL="51956" marR="51956" marT="0" marB="0"/>
                </a:tc>
                <a:tc hMerge="1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000">
                        <a:effectLst/>
                        <a:latin typeface="Century Gothic" pitchFamily="34" charset="0"/>
                        <a:ea typeface="Times New Roman"/>
                      </a:endParaRPr>
                    </a:p>
                  </a:txBody>
                  <a:tcPr marL="51956" marR="51956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Century Gothic" pitchFamily="34" charset="0"/>
                        </a:rPr>
                        <a:t>В течение года</a:t>
                      </a:r>
                      <a:endParaRPr lang="ru-RU" sz="1000" dirty="0">
                        <a:effectLst/>
                        <a:latin typeface="Century Gothic" pitchFamily="34" charset="0"/>
                        <a:ea typeface="Times New Roman"/>
                      </a:endParaRPr>
                    </a:p>
                  </a:txBody>
                  <a:tcPr marL="51956" marR="51956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entury Gothic" pitchFamily="34" charset="0"/>
                        </a:rPr>
                        <a:t>УО, УМЦ РО,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entury Gothic" pitchFamily="34" charset="0"/>
                        </a:rPr>
                        <a:t>руководители рай/гор</a:t>
                      </a:r>
                      <a:endParaRPr lang="ru-RU" sz="1000">
                        <a:effectLst/>
                        <a:latin typeface="Century Gothic" pitchFamily="34" charset="0"/>
                        <a:ea typeface="Times New Roman"/>
                      </a:endParaRPr>
                    </a:p>
                  </a:txBody>
                  <a:tcPr marL="51956" marR="51956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4650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entury Gothic" pitchFamily="34" charset="0"/>
                        </a:rPr>
                        <a:t>2</a:t>
                      </a:r>
                      <a:endParaRPr lang="ru-RU" sz="1000">
                        <a:effectLst/>
                        <a:latin typeface="Century Gothic" pitchFamily="34" charset="0"/>
                        <a:ea typeface="Times New Roman"/>
                      </a:endParaRPr>
                    </a:p>
                  </a:txBody>
                  <a:tcPr marL="51956" marR="51956" marT="0" marB="0"/>
                </a:tc>
                <a:tc gridSpan="2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Century Gothic" pitchFamily="34" charset="0"/>
                        </a:rPr>
                        <a:t>Выявление школ с низким качеством знания по итогам срезов для организаций точечной работы</a:t>
                      </a:r>
                      <a:endParaRPr lang="ru-RU" sz="1000" dirty="0">
                        <a:effectLst/>
                        <a:latin typeface="Century Gothic" pitchFamily="34" charset="0"/>
                        <a:ea typeface="Times New Roman"/>
                      </a:endParaRPr>
                    </a:p>
                  </a:txBody>
                  <a:tcPr marL="51956" marR="51956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entury Gothic" pitchFamily="34" charset="0"/>
                        </a:rPr>
                        <a:t>Методисты рай/горОО, директора школ</a:t>
                      </a:r>
                      <a:endParaRPr lang="ru-RU" sz="1000">
                        <a:effectLst/>
                        <a:latin typeface="Century Gothic" pitchFamily="34" charset="0"/>
                        <a:ea typeface="Times New Roman"/>
                      </a:endParaRPr>
                    </a:p>
                  </a:txBody>
                  <a:tcPr marL="51956" marR="51956" marT="0" marB="0"/>
                </a:tc>
                <a:tc hMerge="1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000">
                        <a:effectLst/>
                        <a:latin typeface="Century Gothic" pitchFamily="34" charset="0"/>
                        <a:ea typeface="Times New Roman"/>
                      </a:endParaRPr>
                    </a:p>
                  </a:txBody>
                  <a:tcPr marL="51956" marR="51956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entury Gothic" pitchFamily="34" charset="0"/>
                        </a:rPr>
                        <a:t>В течение года </a:t>
                      </a:r>
                      <a:endParaRPr lang="ru-RU" sz="1000">
                        <a:effectLst/>
                        <a:latin typeface="Century Gothic" pitchFamily="34" charset="0"/>
                        <a:ea typeface="Times New Roman"/>
                      </a:endParaRPr>
                    </a:p>
                  </a:txBody>
                  <a:tcPr marL="51956" marR="51956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Century Gothic" pitchFamily="34" charset="0"/>
                        </a:rPr>
                        <a:t>УО, УМЦ РО,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Century Gothic" pitchFamily="34" charset="0"/>
                        </a:rPr>
                        <a:t>руководители рай/гор</a:t>
                      </a:r>
                      <a:endParaRPr lang="ru-RU" sz="1000" dirty="0">
                        <a:effectLst/>
                        <a:latin typeface="Century Gothic" pitchFamily="34" charset="0"/>
                        <a:ea typeface="Times New Roman"/>
                      </a:endParaRPr>
                    </a:p>
                  </a:txBody>
                  <a:tcPr marL="51956" marR="51956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5058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entury Gothic" pitchFamily="34" charset="0"/>
                        </a:rPr>
                        <a:t> </a:t>
                      </a:r>
                      <a:endParaRPr lang="ru-RU" sz="1000">
                        <a:effectLst/>
                        <a:latin typeface="Century Gothic" pitchFamily="34" charset="0"/>
                        <a:ea typeface="Times New Roman"/>
                      </a:endParaRPr>
                    </a:p>
                  </a:txBody>
                  <a:tcPr marL="51956" marR="51956" marT="0" marB="0"/>
                </a:tc>
                <a:tc gridSpan="2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entury Gothic" pitchFamily="34" charset="0"/>
                        </a:rPr>
                        <a:t>Закрепление шефства вузов и педагогических колледжей над школами, показавшими низкое качество знания по итогам срезов</a:t>
                      </a:r>
                      <a:endParaRPr lang="ru-RU" sz="1000">
                        <a:effectLst/>
                        <a:latin typeface="Century Gothic" pitchFamily="34" charset="0"/>
                        <a:ea typeface="Times New Roman"/>
                      </a:endParaRPr>
                    </a:p>
                  </a:txBody>
                  <a:tcPr marL="51956" marR="51956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entury Gothic" pitchFamily="34" charset="0"/>
                        </a:rPr>
                        <a:t>УО, УМЦ РО, методисты рай/горОО, директора школ, ВУЗы и ТиПО</a:t>
                      </a:r>
                      <a:endParaRPr lang="ru-RU" sz="1000">
                        <a:effectLst/>
                        <a:latin typeface="Century Gothic" pitchFamily="34" charset="0"/>
                        <a:ea typeface="Times New Roman"/>
                      </a:endParaRPr>
                    </a:p>
                  </a:txBody>
                  <a:tcPr marL="51956" marR="51956" marT="0" marB="0"/>
                </a:tc>
                <a:tc hMerge="1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000">
                        <a:effectLst/>
                        <a:latin typeface="Century Gothic" pitchFamily="34" charset="0"/>
                        <a:ea typeface="Times New Roman"/>
                      </a:endParaRPr>
                    </a:p>
                  </a:txBody>
                  <a:tcPr marL="51956" marR="51956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entury Gothic" pitchFamily="34" charset="0"/>
                        </a:rPr>
                        <a:t>В течение года</a:t>
                      </a:r>
                      <a:endParaRPr lang="ru-RU" sz="1000">
                        <a:effectLst/>
                        <a:latin typeface="Century Gothic" pitchFamily="34" charset="0"/>
                        <a:ea typeface="Times New Roman"/>
                      </a:endParaRPr>
                    </a:p>
                  </a:txBody>
                  <a:tcPr marL="51956" marR="51956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entury Gothic" pitchFamily="34" charset="0"/>
                        </a:rPr>
                        <a:t>УО, УМЦ РО, ВУЗы,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entury Gothic" pitchFamily="34" charset="0"/>
                        </a:rPr>
                        <a:t>руководители рай/гор, ТиПО</a:t>
                      </a:r>
                      <a:endParaRPr lang="ru-RU" sz="1000">
                        <a:effectLst/>
                        <a:latin typeface="Century Gothic" pitchFamily="34" charset="0"/>
                        <a:ea typeface="Times New Roman"/>
                      </a:endParaRPr>
                    </a:p>
                  </a:txBody>
                  <a:tcPr marL="51956" marR="51956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2097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entury Gothic" pitchFamily="34" charset="0"/>
                        </a:rPr>
                        <a:t>3</a:t>
                      </a:r>
                      <a:endParaRPr lang="ru-RU" sz="1000">
                        <a:effectLst/>
                        <a:latin typeface="Century Gothic" pitchFamily="34" charset="0"/>
                        <a:ea typeface="Times New Roman"/>
                      </a:endParaRPr>
                    </a:p>
                  </a:txBody>
                  <a:tcPr marL="51956" marR="51956" marT="0" marB="0"/>
                </a:tc>
                <a:tc gridSpan="2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entury Gothic" pitchFamily="34" charset="0"/>
                        </a:rPr>
                        <a:t>Организация дополнительных занятий со слабоуспевающими детьми с привлечением студентов вузов и колледжей педагогических специальностей</a:t>
                      </a:r>
                      <a:endParaRPr lang="ru-RU" sz="1000">
                        <a:effectLst/>
                        <a:latin typeface="Century Gothic" pitchFamily="34" charset="0"/>
                        <a:ea typeface="Times New Roman"/>
                      </a:endParaRPr>
                    </a:p>
                  </a:txBody>
                  <a:tcPr marL="51956" marR="51956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Century Gothic" pitchFamily="34" charset="0"/>
                        </a:rPr>
                        <a:t>УО, УМЦ РО, НАО «</a:t>
                      </a:r>
                      <a:r>
                        <a:rPr lang="ru-RU" sz="1000" dirty="0" err="1">
                          <a:effectLst/>
                          <a:latin typeface="Century Gothic" pitchFamily="34" charset="0"/>
                        </a:rPr>
                        <a:t>КарУ</a:t>
                      </a:r>
                      <a:r>
                        <a:rPr lang="ru-RU" sz="1000" dirty="0">
                          <a:effectLst/>
                          <a:latin typeface="Century Gothic" pitchFamily="34" charset="0"/>
                        </a:rPr>
                        <a:t> </a:t>
                      </a:r>
                      <a:r>
                        <a:rPr lang="ru-RU" sz="1000" dirty="0" err="1">
                          <a:effectLst/>
                          <a:latin typeface="Century Gothic" pitchFamily="34" charset="0"/>
                        </a:rPr>
                        <a:t>им.Е.Букетова</a:t>
                      </a:r>
                      <a:r>
                        <a:rPr lang="ru-RU" sz="1000" dirty="0">
                          <a:effectLst/>
                          <a:latin typeface="Century Gothic" pitchFamily="34" charset="0"/>
                        </a:rPr>
                        <a:t>»,</a:t>
                      </a:r>
                      <a:r>
                        <a:rPr lang="kk-KZ" sz="1000" dirty="0">
                          <a:effectLst/>
                          <a:latin typeface="Century Gothic" pitchFamily="34" charset="0"/>
                        </a:rPr>
                        <a:t> АО </a:t>
                      </a:r>
                      <a:r>
                        <a:rPr lang="ru-RU" sz="1000" dirty="0">
                          <a:effectLst/>
                          <a:latin typeface="Century Gothic" pitchFamily="34" charset="0"/>
                        </a:rPr>
                        <a:t>«</a:t>
                      </a:r>
                      <a:r>
                        <a:rPr lang="ru-RU" sz="1000" dirty="0" err="1">
                          <a:effectLst/>
                          <a:latin typeface="Century Gothic" pitchFamily="34" charset="0"/>
                        </a:rPr>
                        <a:t>ЖезУ</a:t>
                      </a:r>
                      <a:r>
                        <a:rPr lang="ru-RU" sz="1000" dirty="0">
                          <a:effectLst/>
                          <a:latin typeface="Century Gothic" pitchFamily="34" charset="0"/>
                        </a:rPr>
                        <a:t> </a:t>
                      </a:r>
                      <a:r>
                        <a:rPr lang="ru-RU" sz="1000" dirty="0" err="1">
                          <a:effectLst/>
                          <a:latin typeface="Century Gothic" pitchFamily="34" charset="0"/>
                        </a:rPr>
                        <a:t>им.Байконурова</a:t>
                      </a:r>
                      <a:r>
                        <a:rPr lang="ru-RU" sz="1000" dirty="0">
                          <a:effectLst/>
                          <a:latin typeface="Century Gothic" pitchFamily="34" charset="0"/>
                        </a:rPr>
                        <a:t>», </a:t>
                      </a:r>
                      <a:r>
                        <a:rPr lang="ru-RU" sz="1000" dirty="0" err="1">
                          <a:effectLst/>
                          <a:latin typeface="Century Gothic" pitchFamily="34" charset="0"/>
                        </a:rPr>
                        <a:t>ТиПО</a:t>
                      </a:r>
                      <a:r>
                        <a:rPr lang="ru-RU" sz="1000" dirty="0">
                          <a:effectLst/>
                          <a:latin typeface="Century Gothic" pitchFamily="34" charset="0"/>
                        </a:rPr>
                        <a:t>, методисты рай/</a:t>
                      </a:r>
                      <a:r>
                        <a:rPr lang="ru-RU" sz="1000" dirty="0" err="1">
                          <a:effectLst/>
                          <a:latin typeface="Century Gothic" pitchFamily="34" charset="0"/>
                        </a:rPr>
                        <a:t>горОО</a:t>
                      </a:r>
                      <a:r>
                        <a:rPr lang="ru-RU" sz="1000" dirty="0">
                          <a:effectLst/>
                          <a:latin typeface="Century Gothic" pitchFamily="34" charset="0"/>
                        </a:rPr>
                        <a:t>, директора </a:t>
                      </a:r>
                      <a:r>
                        <a:rPr lang="ru-RU" sz="1000" dirty="0" smtClean="0">
                          <a:effectLst/>
                          <a:latin typeface="Century Gothic" pitchFamily="34" charset="0"/>
                        </a:rPr>
                        <a:t>школ</a:t>
                      </a:r>
                      <a:endParaRPr lang="en-US" sz="1000" dirty="0" smtClean="0">
                        <a:effectLst/>
                        <a:latin typeface="Century Gothic" pitchFamily="34" charset="0"/>
                      </a:endParaRPr>
                    </a:p>
                  </a:txBody>
                  <a:tcPr marL="51956" marR="51956" marT="0" marB="0"/>
                </a:tc>
                <a:tc hMerge="1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000">
                        <a:effectLst/>
                        <a:latin typeface="Century Gothic" pitchFamily="34" charset="0"/>
                        <a:ea typeface="Times New Roman"/>
                      </a:endParaRPr>
                    </a:p>
                  </a:txBody>
                  <a:tcPr marL="51956" marR="51956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Century Gothic" pitchFamily="34" charset="0"/>
                        </a:rPr>
                        <a:t>В течение года</a:t>
                      </a:r>
                      <a:endParaRPr lang="ru-RU" sz="1000" dirty="0">
                        <a:effectLst/>
                        <a:latin typeface="Century Gothic" pitchFamily="34" charset="0"/>
                        <a:ea typeface="Times New Roman"/>
                      </a:endParaRPr>
                    </a:p>
                  </a:txBody>
                  <a:tcPr marL="51956" marR="51956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Century Gothic" pitchFamily="34" charset="0"/>
                        </a:rPr>
                        <a:t>УО, УМЦ РО, НАО «</a:t>
                      </a:r>
                      <a:r>
                        <a:rPr lang="ru-RU" sz="1000" dirty="0" err="1">
                          <a:effectLst/>
                          <a:latin typeface="Century Gothic" pitchFamily="34" charset="0"/>
                        </a:rPr>
                        <a:t>КарУ</a:t>
                      </a:r>
                      <a:r>
                        <a:rPr lang="ru-RU" sz="1000" dirty="0">
                          <a:effectLst/>
                          <a:latin typeface="Century Gothic" pitchFamily="34" charset="0"/>
                        </a:rPr>
                        <a:t> </a:t>
                      </a:r>
                      <a:r>
                        <a:rPr lang="ru-RU" sz="1000" dirty="0" err="1">
                          <a:effectLst/>
                          <a:latin typeface="Century Gothic" pitchFamily="34" charset="0"/>
                        </a:rPr>
                        <a:t>им.Е.Букетова</a:t>
                      </a:r>
                      <a:r>
                        <a:rPr lang="ru-RU" sz="1000" dirty="0">
                          <a:effectLst/>
                          <a:latin typeface="Century Gothic" pitchFamily="34" charset="0"/>
                        </a:rPr>
                        <a:t>»,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Century Gothic" pitchFamily="34" charset="0"/>
                        </a:rPr>
                        <a:t>руководители рай/гор, </a:t>
                      </a:r>
                      <a:r>
                        <a:rPr lang="ru-RU" sz="1000" dirty="0" err="1">
                          <a:effectLst/>
                          <a:latin typeface="Century Gothic" pitchFamily="34" charset="0"/>
                        </a:rPr>
                        <a:t>ТиПО</a:t>
                      </a:r>
                      <a:endParaRPr lang="ru-RU" sz="1000" dirty="0">
                        <a:effectLst/>
                        <a:latin typeface="Century Gothic" pitchFamily="34" charset="0"/>
                        <a:ea typeface="Times New Roman"/>
                      </a:endParaRPr>
                    </a:p>
                  </a:txBody>
                  <a:tcPr marL="51956" marR="51956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06408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entury Gothic" pitchFamily="34" charset="0"/>
                        </a:rPr>
                        <a:t>4</a:t>
                      </a:r>
                      <a:endParaRPr lang="ru-RU" sz="1000">
                        <a:effectLst/>
                        <a:latin typeface="Century Gothic" pitchFamily="34" charset="0"/>
                        <a:ea typeface="Times New Roman"/>
                      </a:endParaRPr>
                    </a:p>
                  </a:txBody>
                  <a:tcPr marL="51956" marR="51956" marT="0" marB="0"/>
                </a:tc>
                <a:tc gridSpan="2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Century Gothic" pitchFamily="34" charset="0"/>
                        </a:rPr>
                        <a:t>Организация индивидуальной работы с учащимися во время каникул </a:t>
                      </a:r>
                      <a:endParaRPr lang="ru-RU" sz="1000" dirty="0">
                        <a:effectLst/>
                        <a:latin typeface="Century Gothic" pitchFamily="34" charset="0"/>
                        <a:ea typeface="Times New Roman"/>
                      </a:endParaRPr>
                    </a:p>
                  </a:txBody>
                  <a:tcPr marL="51956" marR="51956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Century Gothic" pitchFamily="34" charset="0"/>
                        </a:rPr>
                        <a:t>УО, УМЦ РО, НАО «</a:t>
                      </a:r>
                      <a:r>
                        <a:rPr lang="ru-RU" sz="1000" dirty="0" err="1">
                          <a:effectLst/>
                          <a:latin typeface="Century Gothic" pitchFamily="34" charset="0"/>
                        </a:rPr>
                        <a:t>КарУ</a:t>
                      </a:r>
                      <a:r>
                        <a:rPr lang="ru-RU" sz="1000" dirty="0">
                          <a:effectLst/>
                          <a:latin typeface="Century Gothic" pitchFamily="34" charset="0"/>
                        </a:rPr>
                        <a:t> </a:t>
                      </a:r>
                      <a:r>
                        <a:rPr lang="ru-RU" sz="1000" dirty="0" err="1">
                          <a:effectLst/>
                          <a:latin typeface="Century Gothic" pitchFamily="34" charset="0"/>
                        </a:rPr>
                        <a:t>им.Е.Букетова</a:t>
                      </a:r>
                      <a:r>
                        <a:rPr lang="ru-RU" sz="1000" dirty="0">
                          <a:effectLst/>
                          <a:latin typeface="Century Gothic" pitchFamily="34" charset="0"/>
                        </a:rPr>
                        <a:t>»,</a:t>
                      </a:r>
                      <a:r>
                        <a:rPr lang="kk-KZ" sz="1000" dirty="0">
                          <a:effectLst/>
                          <a:latin typeface="Century Gothic" pitchFamily="34" charset="0"/>
                        </a:rPr>
                        <a:t> АО </a:t>
                      </a:r>
                      <a:r>
                        <a:rPr lang="ru-RU" sz="1000" dirty="0">
                          <a:effectLst/>
                          <a:latin typeface="Century Gothic" pitchFamily="34" charset="0"/>
                        </a:rPr>
                        <a:t>«</a:t>
                      </a:r>
                      <a:r>
                        <a:rPr lang="ru-RU" sz="1000" dirty="0" err="1">
                          <a:effectLst/>
                          <a:latin typeface="Century Gothic" pitchFamily="34" charset="0"/>
                        </a:rPr>
                        <a:t>ЖезУ</a:t>
                      </a:r>
                      <a:r>
                        <a:rPr lang="ru-RU" sz="1000" dirty="0">
                          <a:effectLst/>
                          <a:latin typeface="Century Gothic" pitchFamily="34" charset="0"/>
                        </a:rPr>
                        <a:t> </a:t>
                      </a:r>
                      <a:r>
                        <a:rPr lang="ru-RU" sz="1000" dirty="0" err="1">
                          <a:effectLst/>
                          <a:latin typeface="Century Gothic" pitchFamily="34" charset="0"/>
                        </a:rPr>
                        <a:t>им.Байконурова</a:t>
                      </a:r>
                      <a:r>
                        <a:rPr lang="ru-RU" sz="1000" dirty="0">
                          <a:effectLst/>
                          <a:latin typeface="Century Gothic" pitchFamily="34" charset="0"/>
                        </a:rPr>
                        <a:t>», </a:t>
                      </a:r>
                      <a:r>
                        <a:rPr lang="ru-RU" sz="1000" dirty="0" err="1">
                          <a:effectLst/>
                          <a:latin typeface="Century Gothic" pitchFamily="34" charset="0"/>
                        </a:rPr>
                        <a:t>ТиПО</a:t>
                      </a:r>
                      <a:r>
                        <a:rPr lang="ru-RU" sz="1000" dirty="0">
                          <a:effectLst/>
                          <a:latin typeface="Century Gothic" pitchFamily="34" charset="0"/>
                        </a:rPr>
                        <a:t>, методисты рай/</a:t>
                      </a:r>
                      <a:r>
                        <a:rPr lang="ru-RU" sz="1000" dirty="0" err="1">
                          <a:effectLst/>
                          <a:latin typeface="Century Gothic" pitchFamily="34" charset="0"/>
                        </a:rPr>
                        <a:t>горОО</a:t>
                      </a:r>
                      <a:r>
                        <a:rPr lang="ru-RU" sz="1000" dirty="0">
                          <a:effectLst/>
                          <a:latin typeface="Century Gothic" pitchFamily="34" charset="0"/>
                        </a:rPr>
                        <a:t>, директора школ</a:t>
                      </a:r>
                      <a:endParaRPr lang="ru-RU" sz="1000" dirty="0">
                        <a:effectLst/>
                        <a:latin typeface="Century Gothic" pitchFamily="34" charset="0"/>
                        <a:ea typeface="Times New Roman"/>
                      </a:endParaRPr>
                    </a:p>
                  </a:txBody>
                  <a:tcPr marL="51956" marR="51956" marT="0" marB="0"/>
                </a:tc>
                <a:tc hMerge="1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000" dirty="0">
                        <a:effectLst/>
                        <a:latin typeface="Century Gothic" pitchFamily="34" charset="0"/>
                        <a:ea typeface="Times New Roman"/>
                      </a:endParaRPr>
                    </a:p>
                  </a:txBody>
                  <a:tcPr marL="51956" marR="51956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Century Gothic" pitchFamily="34" charset="0"/>
                        </a:rPr>
                        <a:t>В течение года</a:t>
                      </a:r>
                      <a:endParaRPr lang="ru-RU" sz="1000" dirty="0">
                        <a:effectLst/>
                        <a:latin typeface="Century Gothic" pitchFamily="34" charset="0"/>
                        <a:ea typeface="Times New Roman"/>
                      </a:endParaRPr>
                    </a:p>
                  </a:txBody>
                  <a:tcPr marL="51956" marR="51956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Century Gothic" pitchFamily="34" charset="0"/>
                        </a:rPr>
                        <a:t>УО, УМЦ РО, НАО «</a:t>
                      </a:r>
                      <a:r>
                        <a:rPr lang="ru-RU" sz="1000" dirty="0" err="1">
                          <a:effectLst/>
                          <a:latin typeface="Century Gothic" pitchFamily="34" charset="0"/>
                        </a:rPr>
                        <a:t>КарУ</a:t>
                      </a:r>
                      <a:r>
                        <a:rPr lang="ru-RU" sz="1000" dirty="0">
                          <a:effectLst/>
                          <a:latin typeface="Century Gothic" pitchFamily="34" charset="0"/>
                        </a:rPr>
                        <a:t> </a:t>
                      </a:r>
                      <a:r>
                        <a:rPr lang="ru-RU" sz="1000" dirty="0" err="1">
                          <a:effectLst/>
                          <a:latin typeface="Century Gothic" pitchFamily="34" charset="0"/>
                        </a:rPr>
                        <a:t>им.Е.Букетова</a:t>
                      </a:r>
                      <a:r>
                        <a:rPr lang="ru-RU" sz="1000" dirty="0">
                          <a:effectLst/>
                          <a:latin typeface="Century Gothic" pitchFamily="34" charset="0"/>
                        </a:rPr>
                        <a:t>»,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Century Gothic" pitchFamily="34" charset="0"/>
                        </a:rPr>
                        <a:t>руководители рай/гор, </a:t>
                      </a:r>
                      <a:r>
                        <a:rPr lang="ru-RU" sz="1000" dirty="0" err="1">
                          <a:effectLst/>
                          <a:latin typeface="Century Gothic" pitchFamily="34" charset="0"/>
                        </a:rPr>
                        <a:t>ТиПО</a:t>
                      </a:r>
                      <a:endParaRPr lang="ru-RU" sz="1000" dirty="0">
                        <a:effectLst/>
                        <a:latin typeface="Century Gothic" pitchFamily="34" charset="0"/>
                        <a:ea typeface="Times New Roman"/>
                      </a:endParaRPr>
                    </a:p>
                  </a:txBody>
                  <a:tcPr marL="51956" marR="51956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757668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Google Shape;52;p10"/>
          <p:cNvCxnSpPr/>
          <p:nvPr/>
        </p:nvCxnSpPr>
        <p:spPr>
          <a:xfrm>
            <a:off x="251520" y="0"/>
            <a:ext cx="0" cy="5143500"/>
          </a:xfrm>
          <a:prstGeom prst="straightConnector1">
            <a:avLst/>
          </a:prstGeom>
          <a:noFill/>
          <a:ln w="28575" cap="flat" cmpd="sng">
            <a:solidFill>
              <a:srgbClr val="02578C"/>
            </a:solidFill>
            <a:prstDash val="solid"/>
            <a:round/>
            <a:headEnd type="none" w="sm" len="sm"/>
            <a:tailEnd type="none" w="sm" len="sm"/>
          </a:ln>
        </p:spPr>
      </p:cxn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97627648"/>
              </p:ext>
            </p:extLst>
          </p:nvPr>
        </p:nvGraphicFramePr>
        <p:xfrm>
          <a:off x="467544" y="133350"/>
          <a:ext cx="8424936" cy="4876800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2686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18686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2919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2544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91475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73305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Century Gothic" pitchFamily="34" charset="0"/>
                        </a:rPr>
                        <a:t>5</a:t>
                      </a:r>
                      <a:endParaRPr lang="ru-RU" sz="1000" dirty="0">
                        <a:effectLst/>
                        <a:latin typeface="Century Gothic" pitchFamily="34" charset="0"/>
                        <a:ea typeface="Times New Roman"/>
                      </a:endParaRPr>
                    </a:p>
                  </a:txBody>
                  <a:tcPr marL="34092" marR="34092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Century Gothic" pitchFamily="34" charset="0"/>
                        </a:rPr>
                        <a:t>Выявление проблемных зон в разрезе предметов среди учащихся 9-11 классов для рассмотрения их на учебно-методическом </a:t>
                      </a:r>
                      <a:r>
                        <a:rPr lang="kk-KZ" sz="1000" dirty="0">
                          <a:effectLst/>
                          <a:latin typeface="Century Gothic" pitchFamily="34" charset="0"/>
                        </a:rPr>
                        <a:t>и </a:t>
                      </a:r>
                      <a:r>
                        <a:rPr lang="ru-RU" sz="1000" dirty="0">
                          <a:effectLst/>
                          <a:latin typeface="Century Gothic" pitchFamily="34" charset="0"/>
                        </a:rPr>
                        <a:t>научно-производственном комплексе при НАО «</a:t>
                      </a:r>
                      <a:r>
                        <a:rPr lang="ru-RU" sz="1000" dirty="0" err="1">
                          <a:effectLst/>
                          <a:latin typeface="Century Gothic" pitchFamily="34" charset="0"/>
                        </a:rPr>
                        <a:t>КарУ</a:t>
                      </a:r>
                      <a:r>
                        <a:rPr lang="ru-RU" sz="1000" dirty="0">
                          <a:effectLst/>
                          <a:latin typeface="Century Gothic" pitchFamily="34" charset="0"/>
                        </a:rPr>
                        <a:t> </a:t>
                      </a:r>
                      <a:r>
                        <a:rPr lang="ru-RU" sz="1000" dirty="0" err="1">
                          <a:effectLst/>
                          <a:latin typeface="Century Gothic" pitchFamily="34" charset="0"/>
                        </a:rPr>
                        <a:t>им.Е.А.Букетова</a:t>
                      </a:r>
                      <a:r>
                        <a:rPr lang="ru-RU" sz="1000" dirty="0" smtClean="0">
                          <a:effectLst/>
                          <a:latin typeface="Century Gothic" pitchFamily="34" charset="0"/>
                        </a:rPr>
                        <a:t>»</a:t>
                      </a:r>
                      <a:endParaRPr lang="en-US" sz="1000" dirty="0" smtClean="0">
                        <a:effectLst/>
                        <a:latin typeface="Century Gothic" pitchFamily="34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ru-RU" sz="1000" dirty="0">
                        <a:effectLst/>
                        <a:latin typeface="Century Gothic" pitchFamily="34" charset="0"/>
                        <a:ea typeface="Times New Roman"/>
                      </a:endParaRPr>
                    </a:p>
                  </a:txBody>
                  <a:tcPr marL="34092" marR="3409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entury Gothic" pitchFamily="34" charset="0"/>
                        </a:rPr>
                        <a:t>УО, УМЦ РО, методисты рай/горОО, директора школ</a:t>
                      </a:r>
                      <a:endParaRPr lang="ru-RU" sz="1000">
                        <a:effectLst/>
                        <a:latin typeface="Century Gothic" pitchFamily="34" charset="0"/>
                        <a:ea typeface="Times New Roman"/>
                      </a:endParaRPr>
                    </a:p>
                  </a:txBody>
                  <a:tcPr marL="34092" marR="3409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entury Gothic" pitchFamily="34" charset="0"/>
                        </a:rPr>
                        <a:t>В течение года</a:t>
                      </a:r>
                      <a:endParaRPr lang="ru-RU" sz="1000">
                        <a:effectLst/>
                        <a:latin typeface="Century Gothic" pitchFamily="34" charset="0"/>
                        <a:ea typeface="Times New Roman"/>
                      </a:endParaRPr>
                    </a:p>
                  </a:txBody>
                  <a:tcPr marL="34092" marR="3409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Century Gothic" pitchFamily="34" charset="0"/>
                        </a:rPr>
                        <a:t>УО, УМЦ РО,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Century Gothic" pitchFamily="34" charset="0"/>
                        </a:rPr>
                        <a:t>руководители рай/гор</a:t>
                      </a:r>
                      <a:endParaRPr lang="ru-RU" sz="1000" dirty="0">
                        <a:effectLst/>
                        <a:latin typeface="Century Gothic" pitchFamily="34" charset="0"/>
                        <a:ea typeface="Times New Roman"/>
                      </a:endParaRPr>
                    </a:p>
                  </a:txBody>
                  <a:tcPr marL="34092" marR="34092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4245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entury Gothic" pitchFamily="34" charset="0"/>
                        </a:rPr>
                        <a:t>6</a:t>
                      </a:r>
                      <a:endParaRPr lang="ru-RU" sz="1000">
                        <a:effectLst/>
                        <a:latin typeface="Century Gothic" pitchFamily="34" charset="0"/>
                        <a:ea typeface="Times New Roman"/>
                      </a:endParaRPr>
                    </a:p>
                  </a:txBody>
                  <a:tcPr marL="34092" marR="34092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Century Gothic" pitchFamily="34" charset="0"/>
                        </a:rPr>
                        <a:t>Организация психолого-педагогической поддержки учащихся с привлечением студентов выпускных курсов  специальности «Психология», «Педагогика и психология»</a:t>
                      </a:r>
                      <a:endParaRPr lang="ru-RU" sz="1000" dirty="0">
                        <a:effectLst/>
                        <a:latin typeface="Century Gothic" pitchFamily="34" charset="0"/>
                        <a:ea typeface="Times New Roman"/>
                      </a:endParaRPr>
                    </a:p>
                  </a:txBody>
                  <a:tcPr marL="34092" marR="3409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Century Gothic" pitchFamily="34" charset="0"/>
                        </a:rPr>
                        <a:t>УО, УМЦ РО, НАО «</a:t>
                      </a:r>
                      <a:r>
                        <a:rPr lang="ru-RU" sz="1000" dirty="0" err="1">
                          <a:effectLst/>
                          <a:latin typeface="Century Gothic" pitchFamily="34" charset="0"/>
                        </a:rPr>
                        <a:t>КарУ</a:t>
                      </a:r>
                      <a:r>
                        <a:rPr lang="ru-RU" sz="1000" dirty="0">
                          <a:effectLst/>
                          <a:latin typeface="Century Gothic" pitchFamily="34" charset="0"/>
                        </a:rPr>
                        <a:t> </a:t>
                      </a:r>
                      <a:r>
                        <a:rPr lang="ru-RU" sz="1000" dirty="0" err="1">
                          <a:effectLst/>
                          <a:latin typeface="Century Gothic" pitchFamily="34" charset="0"/>
                        </a:rPr>
                        <a:t>им.Е.Букетова</a:t>
                      </a:r>
                      <a:r>
                        <a:rPr lang="ru-RU" sz="1000" dirty="0">
                          <a:effectLst/>
                          <a:latin typeface="Century Gothic" pitchFamily="34" charset="0"/>
                        </a:rPr>
                        <a:t>»,</a:t>
                      </a:r>
                      <a:r>
                        <a:rPr lang="kk-KZ" sz="1000" dirty="0">
                          <a:effectLst/>
                          <a:latin typeface="Century Gothic" pitchFamily="34" charset="0"/>
                        </a:rPr>
                        <a:t> АО </a:t>
                      </a:r>
                      <a:r>
                        <a:rPr lang="ru-RU" sz="1000" dirty="0">
                          <a:effectLst/>
                          <a:latin typeface="Century Gothic" pitchFamily="34" charset="0"/>
                        </a:rPr>
                        <a:t>«</a:t>
                      </a:r>
                      <a:r>
                        <a:rPr lang="ru-RU" sz="1000" dirty="0" err="1">
                          <a:effectLst/>
                          <a:latin typeface="Century Gothic" pitchFamily="34" charset="0"/>
                        </a:rPr>
                        <a:t>ЖезУ</a:t>
                      </a:r>
                      <a:r>
                        <a:rPr lang="ru-RU" sz="1000" dirty="0">
                          <a:effectLst/>
                          <a:latin typeface="Century Gothic" pitchFamily="34" charset="0"/>
                        </a:rPr>
                        <a:t> </a:t>
                      </a:r>
                      <a:r>
                        <a:rPr lang="ru-RU" sz="1000" dirty="0" err="1">
                          <a:effectLst/>
                          <a:latin typeface="Century Gothic" pitchFamily="34" charset="0"/>
                        </a:rPr>
                        <a:t>им.Байконурова</a:t>
                      </a:r>
                      <a:r>
                        <a:rPr lang="ru-RU" sz="1000" dirty="0">
                          <a:effectLst/>
                          <a:latin typeface="Century Gothic" pitchFamily="34" charset="0"/>
                        </a:rPr>
                        <a:t>», ЧУ «</a:t>
                      </a:r>
                      <a:r>
                        <a:rPr lang="ru-RU" sz="1000" dirty="0" err="1">
                          <a:effectLst/>
                          <a:latin typeface="Century Gothic" pitchFamily="34" charset="0"/>
                        </a:rPr>
                        <a:t>Болашак</a:t>
                      </a:r>
                      <a:r>
                        <a:rPr lang="ru-RU" sz="1000" dirty="0">
                          <a:effectLst/>
                          <a:latin typeface="Century Gothic" pitchFamily="34" charset="0"/>
                        </a:rPr>
                        <a:t>», </a:t>
                      </a:r>
                      <a:r>
                        <a:rPr lang="ru-RU" sz="1000" dirty="0" err="1">
                          <a:effectLst/>
                          <a:latin typeface="Century Gothic" pitchFamily="34" charset="0"/>
                        </a:rPr>
                        <a:t>ТиПО</a:t>
                      </a:r>
                      <a:r>
                        <a:rPr lang="ru-RU" sz="1000" dirty="0">
                          <a:effectLst/>
                          <a:latin typeface="Century Gothic" pitchFamily="34" charset="0"/>
                        </a:rPr>
                        <a:t>, методисты рай/</a:t>
                      </a:r>
                      <a:r>
                        <a:rPr lang="ru-RU" sz="1000" dirty="0" err="1">
                          <a:effectLst/>
                          <a:latin typeface="Century Gothic" pitchFamily="34" charset="0"/>
                        </a:rPr>
                        <a:t>горОО</a:t>
                      </a:r>
                      <a:r>
                        <a:rPr lang="ru-RU" sz="1000" dirty="0">
                          <a:effectLst/>
                          <a:latin typeface="Century Gothic" pitchFamily="34" charset="0"/>
                        </a:rPr>
                        <a:t>, директора </a:t>
                      </a:r>
                      <a:r>
                        <a:rPr lang="ru-RU" sz="1000" dirty="0" smtClean="0">
                          <a:effectLst/>
                          <a:latin typeface="Century Gothic" pitchFamily="34" charset="0"/>
                        </a:rPr>
                        <a:t>школ</a:t>
                      </a:r>
                      <a:endParaRPr lang="en-US" sz="1000" dirty="0" smtClean="0">
                        <a:effectLst/>
                        <a:latin typeface="Century Gothic" pitchFamily="34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ru-RU" sz="1000" dirty="0">
                        <a:effectLst/>
                        <a:latin typeface="Century Gothic" pitchFamily="34" charset="0"/>
                        <a:ea typeface="Times New Roman"/>
                      </a:endParaRPr>
                    </a:p>
                  </a:txBody>
                  <a:tcPr marL="34092" marR="3409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entury Gothic" pitchFamily="34" charset="0"/>
                        </a:rPr>
                        <a:t>В течение года</a:t>
                      </a:r>
                      <a:endParaRPr lang="ru-RU" sz="1000">
                        <a:effectLst/>
                        <a:latin typeface="Century Gothic" pitchFamily="34" charset="0"/>
                        <a:ea typeface="Times New Roman"/>
                      </a:endParaRPr>
                    </a:p>
                  </a:txBody>
                  <a:tcPr marL="34092" marR="3409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Century Gothic" pitchFamily="34" charset="0"/>
                        </a:rPr>
                        <a:t>УО, УМЦ РО, ВУЗы,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Century Gothic" pitchFamily="34" charset="0"/>
                        </a:rPr>
                        <a:t>руководители рай/гор, </a:t>
                      </a:r>
                      <a:r>
                        <a:rPr lang="ru-RU" sz="1000" dirty="0" err="1">
                          <a:effectLst/>
                          <a:latin typeface="Century Gothic" pitchFamily="34" charset="0"/>
                        </a:rPr>
                        <a:t>ТиПО</a:t>
                      </a:r>
                      <a:endParaRPr lang="ru-RU" sz="1000" dirty="0">
                        <a:effectLst/>
                        <a:latin typeface="Century Gothic" pitchFamily="34" charset="0"/>
                        <a:ea typeface="Times New Roman"/>
                      </a:endParaRPr>
                    </a:p>
                  </a:txBody>
                  <a:tcPr marL="34092" marR="34092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4245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000">
                          <a:effectLst/>
                          <a:latin typeface="Century Gothic" pitchFamily="34" charset="0"/>
                        </a:rPr>
                        <a:t>7</a:t>
                      </a:r>
                      <a:endParaRPr lang="ru-RU" sz="1000">
                        <a:effectLst/>
                        <a:latin typeface="Century Gothic" pitchFamily="34" charset="0"/>
                        <a:ea typeface="Times New Roman"/>
                      </a:endParaRPr>
                    </a:p>
                  </a:txBody>
                  <a:tcPr marL="34092" marR="34092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Century Gothic" pitchFamily="34" charset="0"/>
                        </a:rPr>
                        <a:t>Формирование системы непрерывного образования «Школа - колледж-ВУЗ»</a:t>
                      </a:r>
                      <a:endParaRPr lang="ru-RU" sz="1000" dirty="0">
                        <a:effectLst/>
                        <a:latin typeface="Century Gothic" pitchFamily="34" charset="0"/>
                        <a:ea typeface="Times New Roman"/>
                      </a:endParaRPr>
                    </a:p>
                  </a:txBody>
                  <a:tcPr marL="34092" marR="3409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entury Gothic" pitchFamily="34" charset="0"/>
                        </a:rPr>
                        <a:t>УО, УМЦ РО, НАО «КарУ им.Е.Букетова»,</a:t>
                      </a:r>
                      <a:r>
                        <a:rPr lang="kk-KZ" sz="1000">
                          <a:effectLst/>
                          <a:latin typeface="Century Gothic" pitchFamily="34" charset="0"/>
                        </a:rPr>
                        <a:t> АО </a:t>
                      </a:r>
                      <a:r>
                        <a:rPr lang="ru-RU" sz="1000">
                          <a:effectLst/>
                          <a:latin typeface="Century Gothic" pitchFamily="34" charset="0"/>
                        </a:rPr>
                        <a:t>«ЖезУ им.Байконурова», ЧУ «Болашак», ТиПО, методисты рай/горОО, директора школ</a:t>
                      </a:r>
                      <a:endParaRPr lang="ru-RU" sz="1000">
                        <a:effectLst/>
                        <a:latin typeface="Century Gothic" pitchFamily="34" charset="0"/>
                        <a:ea typeface="Times New Roman"/>
                      </a:endParaRPr>
                    </a:p>
                  </a:txBody>
                  <a:tcPr marL="34092" marR="3409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entury Gothic" pitchFamily="34" charset="0"/>
                        </a:rPr>
                        <a:t>В течение года</a:t>
                      </a:r>
                      <a:endParaRPr lang="ru-RU" sz="1000">
                        <a:effectLst/>
                        <a:latin typeface="Century Gothic" pitchFamily="34" charset="0"/>
                        <a:ea typeface="Times New Roman"/>
                      </a:endParaRPr>
                    </a:p>
                  </a:txBody>
                  <a:tcPr marL="34092" marR="3409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Century Gothic" pitchFamily="34" charset="0"/>
                        </a:rPr>
                        <a:t>УО, УМЦ РО, ВУЗы,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Century Gothic" pitchFamily="34" charset="0"/>
                        </a:rPr>
                        <a:t>руководители рай/гор, </a:t>
                      </a:r>
                      <a:r>
                        <a:rPr lang="ru-RU" sz="1000" dirty="0" err="1">
                          <a:effectLst/>
                          <a:latin typeface="Century Gothic" pitchFamily="34" charset="0"/>
                        </a:rPr>
                        <a:t>ТиПО</a:t>
                      </a:r>
                      <a:endParaRPr lang="ru-RU" sz="1000" dirty="0">
                        <a:effectLst/>
                        <a:latin typeface="Century Gothic" pitchFamily="34" charset="0"/>
                        <a:ea typeface="Times New Roman"/>
                      </a:endParaRPr>
                    </a:p>
                  </a:txBody>
                  <a:tcPr marL="34092" marR="34092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4245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000">
                          <a:effectLst/>
                          <a:latin typeface="Century Gothic" pitchFamily="34" charset="0"/>
                        </a:rPr>
                        <a:t>8</a:t>
                      </a:r>
                      <a:endParaRPr lang="ru-RU" sz="1000">
                        <a:effectLst/>
                        <a:latin typeface="Century Gothic" pitchFamily="34" charset="0"/>
                        <a:ea typeface="Times New Roman"/>
                      </a:endParaRPr>
                    </a:p>
                  </a:txBody>
                  <a:tcPr marL="34092" marR="34092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entury Gothic" pitchFamily="34" charset="0"/>
                        </a:rPr>
                        <a:t>Консультации для отстающих обучающихся </a:t>
                      </a:r>
                      <a:endParaRPr lang="ru-RU" sz="1000">
                        <a:effectLst/>
                        <a:latin typeface="Century Gothic" pitchFamily="34" charset="0"/>
                        <a:ea typeface="Times New Roman"/>
                      </a:endParaRPr>
                    </a:p>
                  </a:txBody>
                  <a:tcPr marL="34092" marR="3409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Century Gothic" pitchFamily="34" charset="0"/>
                        </a:rPr>
                        <a:t>УО, УМЦ РО, НАО «</a:t>
                      </a:r>
                      <a:r>
                        <a:rPr lang="ru-RU" sz="1000" dirty="0" err="1">
                          <a:effectLst/>
                          <a:latin typeface="Century Gothic" pitchFamily="34" charset="0"/>
                        </a:rPr>
                        <a:t>КарУ</a:t>
                      </a:r>
                      <a:r>
                        <a:rPr lang="ru-RU" sz="1000" dirty="0">
                          <a:effectLst/>
                          <a:latin typeface="Century Gothic" pitchFamily="34" charset="0"/>
                        </a:rPr>
                        <a:t> </a:t>
                      </a:r>
                      <a:r>
                        <a:rPr lang="ru-RU" sz="1000" dirty="0" err="1">
                          <a:effectLst/>
                          <a:latin typeface="Century Gothic" pitchFamily="34" charset="0"/>
                        </a:rPr>
                        <a:t>им.Е.Букетова</a:t>
                      </a:r>
                      <a:r>
                        <a:rPr lang="ru-RU" sz="1000" dirty="0">
                          <a:effectLst/>
                          <a:latin typeface="Century Gothic" pitchFamily="34" charset="0"/>
                        </a:rPr>
                        <a:t>»,</a:t>
                      </a:r>
                      <a:r>
                        <a:rPr lang="kk-KZ" sz="1000" dirty="0">
                          <a:effectLst/>
                          <a:latin typeface="Century Gothic" pitchFamily="34" charset="0"/>
                        </a:rPr>
                        <a:t> АО </a:t>
                      </a:r>
                      <a:r>
                        <a:rPr lang="ru-RU" sz="1000" dirty="0">
                          <a:effectLst/>
                          <a:latin typeface="Century Gothic" pitchFamily="34" charset="0"/>
                        </a:rPr>
                        <a:t>«</a:t>
                      </a:r>
                      <a:r>
                        <a:rPr lang="ru-RU" sz="1000" dirty="0" err="1">
                          <a:effectLst/>
                          <a:latin typeface="Century Gothic" pitchFamily="34" charset="0"/>
                        </a:rPr>
                        <a:t>ЖезУ</a:t>
                      </a:r>
                      <a:r>
                        <a:rPr lang="ru-RU" sz="1000" dirty="0">
                          <a:effectLst/>
                          <a:latin typeface="Century Gothic" pitchFamily="34" charset="0"/>
                        </a:rPr>
                        <a:t> </a:t>
                      </a:r>
                      <a:r>
                        <a:rPr lang="ru-RU" sz="1000" dirty="0" err="1">
                          <a:effectLst/>
                          <a:latin typeface="Century Gothic" pitchFamily="34" charset="0"/>
                        </a:rPr>
                        <a:t>им.Байконурова</a:t>
                      </a:r>
                      <a:r>
                        <a:rPr lang="ru-RU" sz="1000" dirty="0">
                          <a:effectLst/>
                          <a:latin typeface="Century Gothic" pitchFamily="34" charset="0"/>
                        </a:rPr>
                        <a:t>», ЧУ «</a:t>
                      </a:r>
                      <a:r>
                        <a:rPr lang="ru-RU" sz="1000" dirty="0" err="1">
                          <a:effectLst/>
                          <a:latin typeface="Century Gothic" pitchFamily="34" charset="0"/>
                        </a:rPr>
                        <a:t>Болашак</a:t>
                      </a:r>
                      <a:r>
                        <a:rPr lang="ru-RU" sz="1000" dirty="0">
                          <a:effectLst/>
                          <a:latin typeface="Century Gothic" pitchFamily="34" charset="0"/>
                        </a:rPr>
                        <a:t>», </a:t>
                      </a:r>
                      <a:r>
                        <a:rPr lang="ru-RU" sz="1000" dirty="0" err="1">
                          <a:effectLst/>
                          <a:latin typeface="Century Gothic" pitchFamily="34" charset="0"/>
                        </a:rPr>
                        <a:t>ТиПО</a:t>
                      </a:r>
                      <a:r>
                        <a:rPr lang="ru-RU" sz="1000" dirty="0">
                          <a:effectLst/>
                          <a:latin typeface="Century Gothic" pitchFamily="34" charset="0"/>
                        </a:rPr>
                        <a:t>, методисты рай/</a:t>
                      </a:r>
                      <a:r>
                        <a:rPr lang="ru-RU" sz="1000" dirty="0" err="1">
                          <a:effectLst/>
                          <a:latin typeface="Century Gothic" pitchFamily="34" charset="0"/>
                        </a:rPr>
                        <a:t>горОО</a:t>
                      </a:r>
                      <a:r>
                        <a:rPr lang="ru-RU" sz="1000" dirty="0">
                          <a:effectLst/>
                          <a:latin typeface="Century Gothic" pitchFamily="34" charset="0"/>
                        </a:rPr>
                        <a:t>, директора </a:t>
                      </a:r>
                      <a:r>
                        <a:rPr lang="ru-RU" sz="1000" dirty="0" smtClean="0">
                          <a:effectLst/>
                          <a:latin typeface="Century Gothic" pitchFamily="34" charset="0"/>
                        </a:rPr>
                        <a:t>школ</a:t>
                      </a:r>
                      <a:endParaRPr lang="en-US" sz="1000" dirty="0" smtClean="0">
                        <a:effectLst/>
                        <a:latin typeface="Century Gothic" pitchFamily="34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ru-RU" sz="1000" dirty="0">
                        <a:effectLst/>
                        <a:latin typeface="Century Gothic" pitchFamily="34" charset="0"/>
                        <a:ea typeface="Times New Roman"/>
                      </a:endParaRPr>
                    </a:p>
                  </a:txBody>
                  <a:tcPr marL="34092" marR="3409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entury Gothic" pitchFamily="34" charset="0"/>
                        </a:rPr>
                        <a:t>В течение года</a:t>
                      </a:r>
                      <a:endParaRPr lang="ru-RU" sz="1000">
                        <a:effectLst/>
                        <a:latin typeface="Century Gothic" pitchFamily="34" charset="0"/>
                        <a:ea typeface="Times New Roman"/>
                      </a:endParaRPr>
                    </a:p>
                  </a:txBody>
                  <a:tcPr marL="34092" marR="3409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Century Gothic" pitchFamily="34" charset="0"/>
                        </a:rPr>
                        <a:t>УО, УМЦ РО, ВУЗы,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Century Gothic" pitchFamily="34" charset="0"/>
                        </a:rPr>
                        <a:t>руководители рай/гор, </a:t>
                      </a:r>
                      <a:r>
                        <a:rPr lang="ru-RU" sz="1000" dirty="0" err="1">
                          <a:effectLst/>
                          <a:latin typeface="Century Gothic" pitchFamily="34" charset="0"/>
                        </a:rPr>
                        <a:t>ТиПО</a:t>
                      </a:r>
                      <a:endParaRPr lang="ru-RU" sz="1000" dirty="0">
                        <a:effectLst/>
                        <a:latin typeface="Century Gothic" pitchFamily="34" charset="0"/>
                        <a:ea typeface="Times New Roman"/>
                      </a:endParaRPr>
                    </a:p>
                  </a:txBody>
                  <a:tcPr marL="34092" marR="34092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1819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000">
                          <a:effectLst/>
                          <a:latin typeface="Century Gothic" pitchFamily="34" charset="0"/>
                        </a:rPr>
                        <a:t>9</a:t>
                      </a:r>
                      <a:endParaRPr lang="ru-RU" sz="1000">
                        <a:effectLst/>
                        <a:latin typeface="Century Gothic" pitchFamily="34" charset="0"/>
                        <a:ea typeface="Times New Roman"/>
                      </a:endParaRPr>
                    </a:p>
                  </a:txBody>
                  <a:tcPr marL="34092" marR="34092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entury Gothic" pitchFamily="34" charset="0"/>
                        </a:rPr>
                        <a:t>Продленный учебный день для обучающихся начального звена</a:t>
                      </a:r>
                      <a:endParaRPr lang="ru-RU" sz="1000">
                        <a:effectLst/>
                        <a:latin typeface="Century Gothic" pitchFamily="34" charset="0"/>
                        <a:ea typeface="Times New Roman"/>
                      </a:endParaRPr>
                    </a:p>
                  </a:txBody>
                  <a:tcPr marL="34092" marR="3409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entury Gothic" pitchFamily="34" charset="0"/>
                        </a:rPr>
                        <a:t>УО, УМЦ РО, методисты рай/горОО, директора школ</a:t>
                      </a:r>
                      <a:endParaRPr lang="ru-RU" sz="1000">
                        <a:effectLst/>
                        <a:latin typeface="Century Gothic" pitchFamily="34" charset="0"/>
                        <a:ea typeface="Times New Roman"/>
                      </a:endParaRPr>
                    </a:p>
                  </a:txBody>
                  <a:tcPr marL="34092" marR="3409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entury Gothic" pitchFamily="34" charset="0"/>
                        </a:rPr>
                        <a:t>В течение года</a:t>
                      </a:r>
                      <a:endParaRPr lang="ru-RU" sz="1000">
                        <a:effectLst/>
                        <a:latin typeface="Century Gothic" pitchFamily="34" charset="0"/>
                        <a:ea typeface="Times New Roman"/>
                      </a:endParaRPr>
                    </a:p>
                  </a:txBody>
                  <a:tcPr marL="34092" marR="3409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Century Gothic" pitchFamily="34" charset="0"/>
                        </a:rPr>
                        <a:t>УО, УМЦ РО,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Century Gothic" pitchFamily="34" charset="0"/>
                        </a:rPr>
                        <a:t>руководители </a:t>
                      </a:r>
                      <a:r>
                        <a:rPr lang="ru-RU" sz="1000" dirty="0" smtClean="0">
                          <a:effectLst/>
                          <a:latin typeface="Century Gothic" pitchFamily="34" charset="0"/>
                        </a:rPr>
                        <a:t>рай/гор</a:t>
                      </a:r>
                      <a:endParaRPr lang="en-US" sz="1000" dirty="0" smtClean="0">
                        <a:effectLst/>
                        <a:latin typeface="Century Gothic" pitchFamily="34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ru-RU" sz="1000" dirty="0">
                        <a:effectLst/>
                        <a:latin typeface="Century Gothic" pitchFamily="34" charset="0"/>
                        <a:ea typeface="Times New Roman"/>
                      </a:endParaRPr>
                    </a:p>
                  </a:txBody>
                  <a:tcPr marL="34092" marR="34092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1819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000">
                          <a:effectLst/>
                          <a:latin typeface="Century Gothic" pitchFamily="34" charset="0"/>
                        </a:rPr>
                        <a:t>10</a:t>
                      </a:r>
                      <a:endParaRPr lang="ru-RU" sz="1000">
                        <a:effectLst/>
                        <a:latin typeface="Century Gothic" pitchFamily="34" charset="0"/>
                        <a:ea typeface="Times New Roman"/>
                      </a:endParaRPr>
                    </a:p>
                  </a:txBody>
                  <a:tcPr marL="34092" marR="34092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entury Gothic" pitchFamily="34" charset="0"/>
                        </a:rPr>
                        <a:t>Корректирование краткосрочных планов по основным предметам</a:t>
                      </a:r>
                      <a:endParaRPr lang="ru-RU" sz="1000">
                        <a:effectLst/>
                        <a:latin typeface="Century Gothic" pitchFamily="34" charset="0"/>
                        <a:ea typeface="Times New Roman"/>
                      </a:endParaRPr>
                    </a:p>
                  </a:txBody>
                  <a:tcPr marL="34092" marR="3409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entury Gothic" pitchFamily="34" charset="0"/>
                        </a:rPr>
                        <a:t>УО, УМЦ РО, методисты рай/горОО, директора школ</a:t>
                      </a:r>
                      <a:endParaRPr lang="ru-RU" sz="1000">
                        <a:effectLst/>
                        <a:latin typeface="Century Gothic" pitchFamily="34" charset="0"/>
                        <a:ea typeface="Times New Roman"/>
                      </a:endParaRPr>
                    </a:p>
                  </a:txBody>
                  <a:tcPr marL="34092" marR="3409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entury Gothic" pitchFamily="34" charset="0"/>
                        </a:rPr>
                        <a:t>В течение года</a:t>
                      </a:r>
                      <a:endParaRPr lang="ru-RU" sz="1000">
                        <a:effectLst/>
                        <a:latin typeface="Century Gothic" pitchFamily="34" charset="0"/>
                        <a:ea typeface="Times New Roman"/>
                      </a:endParaRPr>
                    </a:p>
                  </a:txBody>
                  <a:tcPr marL="34092" marR="3409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Century Gothic" pitchFamily="34" charset="0"/>
                        </a:rPr>
                        <a:t>УО, УМЦ РО,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Century Gothic" pitchFamily="34" charset="0"/>
                        </a:rPr>
                        <a:t>руководители </a:t>
                      </a:r>
                      <a:r>
                        <a:rPr lang="ru-RU" sz="1000" dirty="0" smtClean="0">
                          <a:effectLst/>
                          <a:latin typeface="Century Gothic" pitchFamily="34" charset="0"/>
                        </a:rPr>
                        <a:t>рай/гор</a:t>
                      </a:r>
                      <a:endParaRPr lang="en-US" sz="1000" dirty="0" smtClean="0">
                        <a:effectLst/>
                        <a:latin typeface="Century Gothic" pitchFamily="34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ru-RU" sz="1000" dirty="0">
                        <a:effectLst/>
                        <a:latin typeface="Century Gothic" pitchFamily="34" charset="0"/>
                        <a:ea typeface="Times New Roman"/>
                      </a:endParaRPr>
                    </a:p>
                  </a:txBody>
                  <a:tcPr marL="34092" marR="34092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364999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Google Shape;52;p10"/>
          <p:cNvCxnSpPr/>
          <p:nvPr/>
        </p:nvCxnSpPr>
        <p:spPr>
          <a:xfrm>
            <a:off x="251520" y="0"/>
            <a:ext cx="0" cy="5143500"/>
          </a:xfrm>
          <a:prstGeom prst="straightConnector1">
            <a:avLst/>
          </a:prstGeom>
          <a:noFill/>
          <a:ln w="28575" cap="flat" cmpd="sng">
            <a:solidFill>
              <a:srgbClr val="02578C"/>
            </a:solidFill>
            <a:prstDash val="solid"/>
            <a:round/>
            <a:headEnd type="none" w="sm" len="sm"/>
            <a:tailEnd type="none" w="sm" len="sm"/>
          </a:ln>
        </p:spPr>
      </p:cxn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62326966"/>
              </p:ext>
            </p:extLst>
          </p:nvPr>
        </p:nvGraphicFramePr>
        <p:xfrm>
          <a:off x="395536" y="51470"/>
          <a:ext cx="8424935" cy="4301244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30536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15017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2823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2198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11918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89588">
                <a:tc gridSpan="5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</a:rPr>
                        <a:t>ОРГАНИЗАЦИОННО-ПРАКТИЧЕСКОЕ ОБЕСПЕЧЕНИЕ</a:t>
                      </a:r>
                      <a:r>
                        <a:rPr lang="ru-RU" sz="1200" spc="10" dirty="0" smtClean="0"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</a:rPr>
                        <a:t> </a:t>
                      </a:r>
                      <a:endParaRPr lang="en-US" sz="1200" spc="10" dirty="0" smtClean="0">
                        <a:solidFill>
                          <a:schemeClr val="tx1"/>
                        </a:solidFill>
                        <a:effectLst/>
                        <a:latin typeface="Century Gothic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Century Gothic" pitchFamily="34" charset="0"/>
                        <a:ea typeface="Times New Roman"/>
                      </a:endParaRPr>
                    </a:p>
                  </a:txBody>
                  <a:tcPr marL="56905" marR="56905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2039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000">
                          <a:effectLst/>
                          <a:latin typeface="Century Gothic" pitchFamily="34" charset="0"/>
                        </a:rPr>
                        <a:t>9</a:t>
                      </a:r>
                      <a:endParaRPr lang="ru-RU" sz="1000">
                        <a:effectLst/>
                        <a:latin typeface="Century Gothic" pitchFamily="34" charset="0"/>
                        <a:ea typeface="Times New Roman"/>
                      </a:endParaRPr>
                    </a:p>
                  </a:txBody>
                  <a:tcPr marL="56905" marR="56905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1000" dirty="0">
                          <a:effectLst/>
                          <a:latin typeface="Century Gothic" pitchFamily="34" charset="0"/>
                        </a:rPr>
                        <a:t>Р</a:t>
                      </a:r>
                      <a:r>
                        <a:rPr lang="ru-RU" sz="1000" dirty="0" err="1">
                          <a:effectLst/>
                          <a:latin typeface="Century Gothic" pitchFamily="34" charset="0"/>
                        </a:rPr>
                        <a:t>аспространение</a:t>
                      </a:r>
                      <a:r>
                        <a:rPr lang="ru-RU" sz="1000" dirty="0">
                          <a:effectLst/>
                          <a:latin typeface="Century Gothic" pitchFamily="34" charset="0"/>
                        </a:rPr>
                        <a:t> цифрового контента ведущих педагогов, преподавателей и студентов ВУЗов (видео- и аудиоматериалы, тексты и т. д.)</a:t>
                      </a:r>
                      <a:endParaRPr lang="ru-RU" sz="1000" dirty="0">
                        <a:effectLst/>
                        <a:latin typeface="Century Gothic" pitchFamily="34" charset="0"/>
                        <a:ea typeface="Times New Roman"/>
                      </a:endParaRPr>
                    </a:p>
                  </a:txBody>
                  <a:tcPr marL="56905" marR="56905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entury Gothic" pitchFamily="34" charset="0"/>
                        </a:rPr>
                        <a:t>УО, УМЦ РО, ВУЗы, методисты рай/горОО, директора школ</a:t>
                      </a:r>
                      <a:endParaRPr lang="ru-RU" sz="1000">
                        <a:effectLst/>
                        <a:latin typeface="Century Gothic" pitchFamily="34" charset="0"/>
                        <a:ea typeface="Times New Roman"/>
                      </a:endParaRPr>
                    </a:p>
                  </a:txBody>
                  <a:tcPr marL="56905" marR="56905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entury Gothic" pitchFamily="34" charset="0"/>
                        </a:rPr>
                        <a:t>Январь-май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entury Gothic" pitchFamily="34" charset="0"/>
                        </a:rPr>
                        <a:t>2021 г.</a:t>
                      </a:r>
                      <a:endParaRPr lang="ru-RU" sz="1000">
                        <a:effectLst/>
                        <a:latin typeface="Century Gothic" pitchFamily="34" charset="0"/>
                        <a:ea typeface="Times New Roman"/>
                      </a:endParaRPr>
                    </a:p>
                  </a:txBody>
                  <a:tcPr marL="56905" marR="56905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Century Gothic" pitchFamily="34" charset="0"/>
                        </a:rPr>
                        <a:t>УО, УМЦ РО,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Century Gothic" pitchFamily="34" charset="0"/>
                        </a:rPr>
                        <a:t>руководители рай/гор</a:t>
                      </a:r>
                      <a:endParaRPr lang="ru-RU" sz="1000" dirty="0">
                        <a:effectLst/>
                        <a:latin typeface="Century Gothic" pitchFamily="34" charset="0"/>
                        <a:ea typeface="Times New Roman"/>
                      </a:endParaRPr>
                    </a:p>
                  </a:txBody>
                  <a:tcPr marL="56905" marR="56905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9029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entury Gothic" pitchFamily="34" charset="0"/>
                        </a:rPr>
                        <a:t>1</a:t>
                      </a:r>
                      <a:r>
                        <a:rPr lang="kk-KZ" sz="1000">
                          <a:effectLst/>
                          <a:latin typeface="Century Gothic" pitchFamily="34" charset="0"/>
                        </a:rPr>
                        <a:t>0</a:t>
                      </a:r>
                      <a:endParaRPr lang="ru-RU" sz="1000">
                        <a:effectLst/>
                        <a:latin typeface="Century Gothic" pitchFamily="34" charset="0"/>
                        <a:ea typeface="Times New Roman"/>
                      </a:endParaRPr>
                    </a:p>
                  </a:txBody>
                  <a:tcPr marL="56905" marR="56905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entury Gothic" pitchFamily="34" charset="0"/>
                        </a:rPr>
                        <a:t>Утверждение плана работы вузов и педагогических колледжей с подшефными школами</a:t>
                      </a:r>
                      <a:endParaRPr lang="ru-RU" sz="1000">
                        <a:effectLst/>
                        <a:latin typeface="Century Gothic" pitchFamily="34" charset="0"/>
                        <a:ea typeface="Times New Roman"/>
                      </a:endParaRPr>
                    </a:p>
                  </a:txBody>
                  <a:tcPr marL="56905" marR="56905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entury Gothic" pitchFamily="34" charset="0"/>
                        </a:rPr>
                        <a:t>руководители рай/гор, директора школ, ВУЗы, </a:t>
                      </a:r>
                      <a:endParaRPr lang="ru-RU" sz="1000">
                        <a:effectLst/>
                        <a:latin typeface="Century Gothic" pitchFamily="34" charset="0"/>
                        <a:ea typeface="Times New Roman"/>
                      </a:endParaRPr>
                    </a:p>
                  </a:txBody>
                  <a:tcPr marL="56905" marR="56905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entury Gothic" pitchFamily="34" charset="0"/>
                        </a:rPr>
                        <a:t>Февраль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entury Gothic" pitchFamily="34" charset="0"/>
                        </a:rPr>
                        <a:t>2021 г.</a:t>
                      </a:r>
                      <a:endParaRPr lang="ru-RU" sz="1000">
                        <a:effectLst/>
                        <a:latin typeface="Century Gothic" pitchFamily="34" charset="0"/>
                        <a:ea typeface="Times New Roman"/>
                      </a:endParaRPr>
                    </a:p>
                  </a:txBody>
                  <a:tcPr marL="56905" marR="56905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entury Gothic" pitchFamily="34" charset="0"/>
                        </a:rPr>
                        <a:t>УО, УМЦ РО,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entury Gothic" pitchFamily="34" charset="0"/>
                        </a:rPr>
                        <a:t>руководители рай/гор</a:t>
                      </a:r>
                      <a:endParaRPr lang="ru-RU" sz="1000">
                        <a:effectLst/>
                        <a:latin typeface="Century Gothic" pitchFamily="34" charset="0"/>
                        <a:ea typeface="Times New Roman"/>
                      </a:endParaRPr>
                    </a:p>
                  </a:txBody>
                  <a:tcPr marL="56905" marR="56905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9029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entury Gothic" pitchFamily="34" charset="0"/>
                        </a:rPr>
                        <a:t>11</a:t>
                      </a:r>
                      <a:endParaRPr lang="ru-RU" sz="1000">
                        <a:effectLst/>
                        <a:latin typeface="Century Gothic" pitchFamily="34" charset="0"/>
                        <a:ea typeface="Times New Roman"/>
                      </a:endParaRPr>
                    </a:p>
                  </a:txBody>
                  <a:tcPr marL="56905" marR="56905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entury Gothic" pitchFamily="34" charset="0"/>
                        </a:rPr>
                        <a:t>Проведение онлайн - репетиции с учащимися начальных классов с привлечением студентов педагогических колледжей</a:t>
                      </a:r>
                      <a:endParaRPr lang="ru-RU" sz="1000">
                        <a:effectLst/>
                        <a:latin typeface="Century Gothic" pitchFamily="34" charset="0"/>
                        <a:ea typeface="Times New Roman"/>
                      </a:endParaRPr>
                    </a:p>
                  </a:txBody>
                  <a:tcPr marL="56905" marR="56905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entury Gothic" pitchFamily="34" charset="0"/>
                        </a:rPr>
                        <a:t>УО, УМЦ РО, организации ТиПО, </a:t>
                      </a:r>
                      <a:endParaRPr lang="ru-RU" sz="1000">
                        <a:effectLst/>
                        <a:latin typeface="Century Gothic" pitchFamily="34" charset="0"/>
                        <a:ea typeface="Times New Roman"/>
                      </a:endParaRPr>
                    </a:p>
                  </a:txBody>
                  <a:tcPr marL="56905" marR="56905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entury Gothic" pitchFamily="34" charset="0"/>
                        </a:rPr>
                        <a:t>В течение года</a:t>
                      </a:r>
                      <a:endParaRPr lang="ru-RU" sz="1000">
                        <a:effectLst/>
                        <a:latin typeface="Century Gothic" pitchFamily="34" charset="0"/>
                        <a:ea typeface="Times New Roman"/>
                      </a:endParaRPr>
                    </a:p>
                  </a:txBody>
                  <a:tcPr marL="56905" marR="56905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entury Gothic" pitchFamily="34" charset="0"/>
                        </a:rPr>
                        <a:t>УО, УМЦ РО,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entury Gothic" pitchFamily="34" charset="0"/>
                        </a:rPr>
                        <a:t>руководители рай/гор, организаций ТиПО</a:t>
                      </a:r>
                      <a:endParaRPr lang="ru-RU" sz="1000">
                        <a:effectLst/>
                        <a:latin typeface="Century Gothic" pitchFamily="34" charset="0"/>
                        <a:ea typeface="Times New Roman"/>
                      </a:endParaRPr>
                    </a:p>
                  </a:txBody>
                  <a:tcPr marL="56905" marR="56905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9029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entury Gothic" pitchFamily="34" charset="0"/>
                        </a:rPr>
                        <a:t>1</a:t>
                      </a:r>
                      <a:r>
                        <a:rPr lang="kk-KZ" sz="1000">
                          <a:effectLst/>
                          <a:latin typeface="Century Gothic" pitchFamily="34" charset="0"/>
                        </a:rPr>
                        <a:t>2</a:t>
                      </a:r>
                      <a:endParaRPr lang="ru-RU" sz="1000">
                        <a:effectLst/>
                        <a:latin typeface="Century Gothic" pitchFamily="34" charset="0"/>
                        <a:ea typeface="Times New Roman"/>
                      </a:endParaRPr>
                    </a:p>
                  </a:txBody>
                  <a:tcPr marL="56905" marR="56905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entury Gothic" pitchFamily="34" charset="0"/>
                        </a:rPr>
                        <a:t>Проведение м</a:t>
                      </a:r>
                      <a:r>
                        <a:rPr lang="x-none" sz="1000">
                          <a:effectLst/>
                          <a:latin typeface="Century Gothic" pitchFamily="34" charset="0"/>
                        </a:rPr>
                        <a:t>астер-класс</a:t>
                      </a:r>
                      <a:r>
                        <a:rPr lang="ru-RU" sz="1000">
                          <a:effectLst/>
                          <a:latin typeface="Century Gothic" pitchFamily="34" charset="0"/>
                        </a:rPr>
                        <a:t>ов,</a:t>
                      </a:r>
                      <a:r>
                        <a:rPr lang="x-none" sz="1000">
                          <a:effectLst/>
                          <a:latin typeface="Century Gothic" pitchFamily="34" charset="0"/>
                        </a:rPr>
                        <a:t> консультаций для учителей </a:t>
                      </a:r>
                      <a:r>
                        <a:rPr lang="ru-RU" sz="1000">
                          <a:effectLst/>
                          <a:latin typeface="Century Gothic" pitchFamily="34" charset="0"/>
                        </a:rPr>
                        <a:t>УМНПК по естественно-научным дисциплинам</a:t>
                      </a:r>
                      <a:endParaRPr lang="ru-RU" sz="1000">
                        <a:effectLst/>
                        <a:latin typeface="Century Gothic" pitchFamily="34" charset="0"/>
                        <a:ea typeface="Calibri"/>
                      </a:endParaRPr>
                    </a:p>
                  </a:txBody>
                  <a:tcPr marL="56905" marR="56905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entury Gothic" pitchFamily="34" charset="0"/>
                        </a:rPr>
                        <a:t>УО, НАО «КарУ им.Е.Букетова»</a:t>
                      </a:r>
                      <a:endParaRPr lang="ru-RU" sz="1000">
                        <a:effectLst/>
                        <a:latin typeface="Century Gothic" pitchFamily="34" charset="0"/>
                        <a:ea typeface="Times New Roman"/>
                      </a:endParaRPr>
                    </a:p>
                  </a:txBody>
                  <a:tcPr marL="56905" marR="56905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entury Gothic" pitchFamily="34" charset="0"/>
                        </a:rPr>
                        <a:t>В течение года</a:t>
                      </a:r>
                      <a:endParaRPr lang="ru-RU" sz="1000">
                        <a:effectLst/>
                        <a:latin typeface="Century Gothic" pitchFamily="34" charset="0"/>
                        <a:ea typeface="Times New Roman"/>
                      </a:endParaRPr>
                    </a:p>
                  </a:txBody>
                  <a:tcPr marL="56905" marR="56905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entury Gothic" pitchFamily="34" charset="0"/>
                        </a:rPr>
                        <a:t>УО, УМЦ РО, НАО «КарУ им.Е.Букетова»,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entury Gothic" pitchFamily="34" charset="0"/>
                        </a:rPr>
                        <a:t>руководители рай/гор</a:t>
                      </a:r>
                      <a:endParaRPr lang="ru-RU" sz="1000">
                        <a:effectLst/>
                        <a:latin typeface="Century Gothic" pitchFamily="34" charset="0"/>
                        <a:ea typeface="Times New Roman"/>
                      </a:endParaRPr>
                    </a:p>
                  </a:txBody>
                  <a:tcPr marL="56905" marR="56905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92039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entury Gothic" pitchFamily="34" charset="0"/>
                        </a:rPr>
                        <a:t>1</a:t>
                      </a:r>
                      <a:r>
                        <a:rPr lang="kk-KZ" sz="1000">
                          <a:effectLst/>
                          <a:latin typeface="Century Gothic" pitchFamily="34" charset="0"/>
                        </a:rPr>
                        <a:t>3</a:t>
                      </a:r>
                      <a:endParaRPr lang="ru-RU" sz="1000">
                        <a:effectLst/>
                        <a:latin typeface="Century Gothic" pitchFamily="34" charset="0"/>
                        <a:ea typeface="Times New Roman"/>
                      </a:endParaRPr>
                    </a:p>
                  </a:txBody>
                  <a:tcPr marL="56905" marR="56905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x-none" sz="1000">
                          <a:effectLst/>
                          <a:latin typeface="Century Gothic" pitchFamily="34" charset="0"/>
                        </a:rPr>
                        <a:t>Организация на платформе </a:t>
                      </a:r>
                      <a:r>
                        <a:rPr lang="ru-RU" sz="1000">
                          <a:effectLst/>
                          <a:latin typeface="Century Gothic" pitchFamily="34" charset="0"/>
                        </a:rPr>
                        <a:t>КарУ онлайн - </a:t>
                      </a:r>
                      <a:r>
                        <a:rPr lang="x-none" sz="1000">
                          <a:effectLst/>
                          <a:latin typeface="Century Gothic" pitchFamily="34" charset="0"/>
                        </a:rPr>
                        <a:t>репетитор</a:t>
                      </a:r>
                      <a:r>
                        <a:rPr lang="ru-RU" sz="1000">
                          <a:effectLst/>
                          <a:latin typeface="Century Gothic" pitchFamily="34" charset="0"/>
                        </a:rPr>
                        <a:t>ство по школьным предметам: физика, химия, биология, математика, информатика, история </a:t>
                      </a:r>
                      <a:r>
                        <a:rPr lang="x-none" sz="1000">
                          <a:effectLst/>
                          <a:latin typeface="Century Gothic" pitchFamily="34" charset="0"/>
                        </a:rPr>
                        <a:t>(1</a:t>
                      </a:r>
                      <a:r>
                        <a:rPr lang="ru-RU" sz="1000">
                          <a:effectLst/>
                          <a:latin typeface="Century Gothic" pitchFamily="34" charset="0"/>
                        </a:rPr>
                        <a:t>0</a:t>
                      </a:r>
                      <a:r>
                        <a:rPr lang="x-none" sz="1000">
                          <a:effectLst/>
                          <a:latin typeface="Century Gothic" pitchFamily="34" charset="0"/>
                        </a:rPr>
                        <a:t>-11 классы)</a:t>
                      </a:r>
                      <a:endParaRPr lang="ru-RU" sz="1000">
                        <a:effectLst/>
                        <a:latin typeface="Century Gothic" pitchFamily="34" charset="0"/>
                        <a:ea typeface="Calibri"/>
                      </a:endParaRPr>
                    </a:p>
                  </a:txBody>
                  <a:tcPr marL="56905" marR="56905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entury Gothic" pitchFamily="34" charset="0"/>
                        </a:rPr>
                        <a:t>УО, НАО «КарУ им.Е.Букетова»</a:t>
                      </a:r>
                      <a:endParaRPr lang="ru-RU" sz="1000">
                        <a:effectLst/>
                        <a:latin typeface="Century Gothic" pitchFamily="34" charset="0"/>
                        <a:ea typeface="Times New Roman"/>
                      </a:endParaRPr>
                    </a:p>
                  </a:txBody>
                  <a:tcPr marL="56905" marR="56905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entury Gothic" pitchFamily="34" charset="0"/>
                        </a:rPr>
                        <a:t>В течение года</a:t>
                      </a:r>
                      <a:endParaRPr lang="ru-RU" sz="1000">
                        <a:effectLst/>
                        <a:latin typeface="Century Gothic" pitchFamily="34" charset="0"/>
                        <a:ea typeface="Times New Roman"/>
                      </a:endParaRPr>
                    </a:p>
                  </a:txBody>
                  <a:tcPr marL="56905" marR="56905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Century Gothic" pitchFamily="34" charset="0"/>
                        </a:rPr>
                        <a:t>УО, УМЦ РО, НАО «</a:t>
                      </a:r>
                      <a:r>
                        <a:rPr lang="ru-RU" sz="1000" dirty="0" err="1">
                          <a:effectLst/>
                          <a:latin typeface="Century Gothic" pitchFamily="34" charset="0"/>
                        </a:rPr>
                        <a:t>КарУ</a:t>
                      </a:r>
                      <a:r>
                        <a:rPr lang="ru-RU" sz="1000" dirty="0">
                          <a:effectLst/>
                          <a:latin typeface="Century Gothic" pitchFamily="34" charset="0"/>
                        </a:rPr>
                        <a:t> </a:t>
                      </a:r>
                      <a:r>
                        <a:rPr lang="ru-RU" sz="1000" dirty="0" err="1">
                          <a:effectLst/>
                          <a:latin typeface="Century Gothic" pitchFamily="34" charset="0"/>
                        </a:rPr>
                        <a:t>им.Е.Букетова</a:t>
                      </a:r>
                      <a:r>
                        <a:rPr lang="ru-RU" sz="1000" dirty="0">
                          <a:effectLst/>
                          <a:latin typeface="Century Gothic" pitchFamily="34" charset="0"/>
                        </a:rPr>
                        <a:t>»,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Century Gothic" pitchFamily="34" charset="0"/>
                        </a:rPr>
                        <a:t>руководители рай/гор</a:t>
                      </a:r>
                      <a:endParaRPr lang="ru-RU" sz="1000" dirty="0">
                        <a:effectLst/>
                        <a:latin typeface="Century Gothic" pitchFamily="34" charset="0"/>
                        <a:ea typeface="Times New Roman"/>
                      </a:endParaRPr>
                    </a:p>
                  </a:txBody>
                  <a:tcPr marL="56905" marR="56905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684138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Google Shape;52;p10"/>
          <p:cNvCxnSpPr/>
          <p:nvPr/>
        </p:nvCxnSpPr>
        <p:spPr>
          <a:xfrm>
            <a:off x="251520" y="0"/>
            <a:ext cx="0" cy="5143500"/>
          </a:xfrm>
          <a:prstGeom prst="straightConnector1">
            <a:avLst/>
          </a:prstGeom>
          <a:noFill/>
          <a:ln w="28575" cap="flat" cmpd="sng">
            <a:solidFill>
              <a:srgbClr val="02578C"/>
            </a:solidFill>
            <a:prstDash val="solid"/>
            <a:round/>
            <a:headEnd type="none" w="sm" len="sm"/>
            <a:tailEnd type="none" w="sm" len="sm"/>
          </a:ln>
        </p:spPr>
      </p:cxn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84301782"/>
              </p:ext>
            </p:extLst>
          </p:nvPr>
        </p:nvGraphicFramePr>
        <p:xfrm>
          <a:off x="539552" y="987574"/>
          <a:ext cx="8229600" cy="2083579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29828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7714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904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936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07004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76583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Century Gothic" pitchFamily="34" charset="0"/>
                        </a:rPr>
                        <a:t>14</a:t>
                      </a:r>
                      <a:endParaRPr lang="ru-RU" sz="1000" dirty="0">
                        <a:effectLst/>
                        <a:latin typeface="Century Gothic" pitchFamily="34" charset="0"/>
                        <a:ea typeface="Times New Roman"/>
                      </a:endParaRPr>
                    </a:p>
                  </a:txBody>
                  <a:tcPr marL="56905" marR="56905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Century Gothic" pitchFamily="34" charset="0"/>
                        </a:rPr>
                        <a:t>Проведение онлайн- тест контроля для обучающихся в дистанционном формате по основным предметам</a:t>
                      </a:r>
                      <a:endParaRPr lang="ru-RU" sz="1000" dirty="0">
                        <a:effectLst/>
                        <a:latin typeface="Century Gothic" pitchFamily="34" charset="0"/>
                        <a:ea typeface="Calibri"/>
                      </a:endParaRPr>
                    </a:p>
                  </a:txBody>
                  <a:tcPr marL="56905" marR="56905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entury Gothic" pitchFamily="34" charset="0"/>
                        </a:rPr>
                        <a:t>УО, УМЦ РО, методисты рай/горОО, директора школ</a:t>
                      </a:r>
                      <a:endParaRPr lang="ru-RU" sz="1000">
                        <a:effectLst/>
                        <a:latin typeface="Century Gothic" pitchFamily="34" charset="0"/>
                        <a:ea typeface="Times New Roman"/>
                      </a:endParaRPr>
                    </a:p>
                  </a:txBody>
                  <a:tcPr marL="56905" marR="56905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entury Gothic" pitchFamily="34" charset="0"/>
                        </a:rPr>
                        <a:t>В течение года</a:t>
                      </a:r>
                      <a:endParaRPr lang="ru-RU" sz="1000">
                        <a:effectLst/>
                        <a:latin typeface="Century Gothic" pitchFamily="34" charset="0"/>
                        <a:ea typeface="Times New Roman"/>
                      </a:endParaRPr>
                    </a:p>
                  </a:txBody>
                  <a:tcPr marL="56905" marR="56905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Century Gothic" pitchFamily="34" charset="0"/>
                        </a:rPr>
                        <a:t>УО, УМЦ РО,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Century Gothic" pitchFamily="34" charset="0"/>
                        </a:rPr>
                        <a:t>руководители рай/гор</a:t>
                      </a:r>
                      <a:endParaRPr lang="ru-RU" sz="1000" dirty="0">
                        <a:effectLst/>
                        <a:latin typeface="Century Gothic" pitchFamily="34" charset="0"/>
                        <a:ea typeface="Times New Roman"/>
                      </a:endParaRPr>
                    </a:p>
                  </a:txBody>
                  <a:tcPr marL="56905" marR="56905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0814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entury Gothic" pitchFamily="34" charset="0"/>
                        </a:rPr>
                        <a:t>15</a:t>
                      </a:r>
                      <a:endParaRPr lang="ru-RU" sz="1000">
                        <a:effectLst/>
                        <a:latin typeface="Century Gothic" pitchFamily="34" charset="0"/>
                        <a:ea typeface="Times New Roman"/>
                      </a:endParaRPr>
                    </a:p>
                  </a:txBody>
                  <a:tcPr marL="56905" marR="56905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entury Gothic" pitchFamily="34" charset="0"/>
                        </a:rPr>
                        <a:t>Привлечение студентов выпускных курсов педагогических специальностей колледжей и ВУЗов для работы с группами слабоуспевающих обучающихся </a:t>
                      </a:r>
                      <a:endParaRPr lang="ru-RU" sz="1000">
                        <a:effectLst/>
                        <a:latin typeface="Century Gothic" pitchFamily="34" charset="0"/>
                        <a:ea typeface="Calibri"/>
                      </a:endParaRPr>
                    </a:p>
                  </a:txBody>
                  <a:tcPr marL="56905" marR="56905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entury Gothic" pitchFamily="34" charset="0"/>
                        </a:rPr>
                        <a:t>УО, УМЦ РО, методисты рай/горОО, директора школ</a:t>
                      </a:r>
                      <a:endParaRPr lang="ru-RU" sz="1000">
                        <a:effectLst/>
                        <a:latin typeface="Century Gothic" pitchFamily="34" charset="0"/>
                        <a:ea typeface="Times New Roman"/>
                      </a:endParaRPr>
                    </a:p>
                  </a:txBody>
                  <a:tcPr marL="56905" marR="56905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entury Gothic" pitchFamily="34" charset="0"/>
                        </a:rPr>
                        <a:t>В течение года</a:t>
                      </a:r>
                      <a:endParaRPr lang="ru-RU" sz="1000">
                        <a:effectLst/>
                        <a:latin typeface="Century Gothic" pitchFamily="34" charset="0"/>
                        <a:ea typeface="Times New Roman"/>
                      </a:endParaRPr>
                    </a:p>
                  </a:txBody>
                  <a:tcPr marL="56905" marR="56905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entury Gothic" pitchFamily="34" charset="0"/>
                        </a:rPr>
                        <a:t>УО, УМЦ РО,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entury Gothic" pitchFamily="34" charset="0"/>
                        </a:rPr>
                        <a:t>руководители рай/гор</a:t>
                      </a:r>
                      <a:endParaRPr lang="ru-RU" sz="1000">
                        <a:effectLst/>
                        <a:latin typeface="Century Gothic" pitchFamily="34" charset="0"/>
                        <a:ea typeface="Times New Roman"/>
                      </a:endParaRPr>
                    </a:p>
                  </a:txBody>
                  <a:tcPr marL="56905" marR="56905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3111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entury Gothic" pitchFamily="34" charset="0"/>
                        </a:rPr>
                        <a:t>16</a:t>
                      </a:r>
                      <a:endParaRPr lang="ru-RU" sz="1000">
                        <a:effectLst/>
                        <a:latin typeface="Century Gothic" pitchFamily="34" charset="0"/>
                        <a:ea typeface="Times New Roman"/>
                      </a:endParaRPr>
                    </a:p>
                  </a:txBody>
                  <a:tcPr marL="56905" marR="56905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entury Gothic" pitchFamily="34" charset="0"/>
                        </a:rPr>
                        <a:t>Онлайн-консультации  по основным предметам в рамках проекта «Город-Село» педагогами специализированных школ </a:t>
                      </a:r>
                      <a:endParaRPr lang="ru-RU" sz="1000">
                        <a:effectLst/>
                        <a:latin typeface="Century Gothic" pitchFamily="34" charset="0"/>
                        <a:ea typeface="Calibri"/>
                      </a:endParaRPr>
                    </a:p>
                  </a:txBody>
                  <a:tcPr marL="56905" marR="56905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entury Gothic" pitchFamily="34" charset="0"/>
                        </a:rPr>
                        <a:t>УО, УМЦ РО, методисты рай/горОО, директора школ</a:t>
                      </a:r>
                      <a:endParaRPr lang="ru-RU" sz="1000">
                        <a:effectLst/>
                        <a:latin typeface="Century Gothic" pitchFamily="34" charset="0"/>
                        <a:ea typeface="Times New Roman"/>
                      </a:endParaRPr>
                    </a:p>
                  </a:txBody>
                  <a:tcPr marL="56905" marR="56905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entury Gothic" pitchFamily="34" charset="0"/>
                        </a:rPr>
                        <a:t>В течение года</a:t>
                      </a:r>
                      <a:endParaRPr lang="ru-RU" sz="1000">
                        <a:effectLst/>
                        <a:latin typeface="Century Gothic" pitchFamily="34" charset="0"/>
                        <a:ea typeface="Times New Roman"/>
                      </a:endParaRPr>
                    </a:p>
                  </a:txBody>
                  <a:tcPr marL="56905" marR="56905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Century Gothic" pitchFamily="34" charset="0"/>
                        </a:rPr>
                        <a:t>УО, УМЦ РО,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Century Gothic" pitchFamily="34" charset="0"/>
                        </a:rPr>
                        <a:t>руководители рай/гор</a:t>
                      </a:r>
                      <a:endParaRPr lang="ru-RU" sz="1000" dirty="0">
                        <a:effectLst/>
                        <a:latin typeface="Century Gothic" pitchFamily="34" charset="0"/>
                        <a:ea typeface="Times New Roman"/>
                      </a:endParaRPr>
                    </a:p>
                  </a:txBody>
                  <a:tcPr marL="56905" marR="56905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964111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Google Shape;52;p10"/>
          <p:cNvCxnSpPr/>
          <p:nvPr/>
        </p:nvCxnSpPr>
        <p:spPr>
          <a:xfrm>
            <a:off x="251520" y="0"/>
            <a:ext cx="0" cy="5143500"/>
          </a:xfrm>
          <a:prstGeom prst="straightConnector1">
            <a:avLst/>
          </a:prstGeom>
          <a:noFill/>
          <a:ln w="28575" cap="flat" cmpd="sng">
            <a:solidFill>
              <a:srgbClr val="02578C"/>
            </a:solidFill>
            <a:prstDash val="solid"/>
            <a:round/>
            <a:headEnd type="none" w="sm" len="sm"/>
            <a:tailEnd type="none" w="sm" len="sm"/>
          </a:ln>
        </p:spPr>
      </p:cxn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56837709"/>
              </p:ext>
            </p:extLst>
          </p:nvPr>
        </p:nvGraphicFramePr>
        <p:xfrm>
          <a:off x="395536" y="112742"/>
          <a:ext cx="8496945" cy="4907280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30797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17710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7150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0306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13729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7703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Century Gothic" pitchFamily="34" charset="0"/>
                        </a:rPr>
                        <a:t> </a:t>
                      </a:r>
                      <a:endParaRPr lang="ru-RU" sz="1000">
                        <a:effectLst/>
                        <a:latin typeface="Century Gothic" pitchFamily="34" charset="0"/>
                        <a:ea typeface="Times New Roman"/>
                      </a:endParaRPr>
                    </a:p>
                  </a:txBody>
                  <a:tcPr marL="56905" marR="56905" marT="0" marB="0"/>
                </a:tc>
                <a:tc gridSpan="4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200" dirty="0" smtClean="0"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</a:rPr>
                        <a:t>СВЯЗЬ С ВЫСШИМИ УЧЕБНЫМИ ЗАВЕДЕНИЯМИ И ОРГАНИЗАЦИЯМИ ТЕХНИЧЕСКОГО И ПРОФЕССИОНАЛЬНОГО ОБРАЗОВАНИЯ </a:t>
                      </a:r>
                      <a:endParaRPr lang="en-US" sz="1200" dirty="0" smtClean="0">
                        <a:solidFill>
                          <a:schemeClr val="tx1"/>
                        </a:solidFill>
                        <a:effectLst/>
                        <a:latin typeface="Century Gothic" pitchFamily="34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ru-RU" sz="1000" dirty="0">
                        <a:effectLst/>
                        <a:latin typeface="Century Gothic" pitchFamily="34" charset="0"/>
                        <a:ea typeface="Times New Roman"/>
                      </a:endParaRPr>
                    </a:p>
                  </a:txBody>
                  <a:tcPr marL="56905" marR="56905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3111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200">
                          <a:effectLst/>
                          <a:latin typeface="Century Gothic" pitchFamily="34" charset="0"/>
                        </a:rPr>
                        <a:t>14</a:t>
                      </a:r>
                      <a:endParaRPr lang="ru-RU" sz="1000">
                        <a:effectLst/>
                        <a:latin typeface="Century Gothic" pitchFamily="34" charset="0"/>
                        <a:ea typeface="Times New Roman"/>
                      </a:endParaRPr>
                    </a:p>
                  </a:txBody>
                  <a:tcPr marL="56905" marR="56905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1200">
                          <a:effectLst/>
                          <a:latin typeface="Century Gothic" pitchFamily="34" charset="0"/>
                        </a:rPr>
                        <a:t>Заключение меморандума о сотрудничестве с ВУЗами и ТиПО с целью решения проблемы нехватки педагогических кадров</a:t>
                      </a:r>
                      <a:endParaRPr lang="ru-RU" sz="1000">
                        <a:effectLst/>
                        <a:latin typeface="Century Gothic" pitchFamily="34" charset="0"/>
                        <a:ea typeface="Times New Roman"/>
                      </a:endParaRPr>
                    </a:p>
                  </a:txBody>
                  <a:tcPr marL="56905" marR="56905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Century Gothic" pitchFamily="34" charset="0"/>
                        </a:rPr>
                        <a:t>Директора  школ </a:t>
                      </a:r>
                      <a:endParaRPr lang="ru-RU" sz="1000" dirty="0">
                        <a:effectLst/>
                        <a:latin typeface="Century Gothic" pitchFamily="34" charset="0"/>
                        <a:ea typeface="Times New Roman"/>
                      </a:endParaRPr>
                    </a:p>
                  </a:txBody>
                  <a:tcPr marL="56905" marR="56905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200">
                          <a:effectLst/>
                          <a:latin typeface="Century Gothic" pitchFamily="34" charset="0"/>
                        </a:rPr>
                        <a:t>2020-2021 учебный год</a:t>
                      </a:r>
                      <a:endParaRPr lang="ru-RU" sz="1000">
                        <a:effectLst/>
                        <a:latin typeface="Century Gothic" pitchFamily="34" charset="0"/>
                        <a:ea typeface="Times New Roman"/>
                      </a:endParaRPr>
                    </a:p>
                  </a:txBody>
                  <a:tcPr marL="56905" marR="56905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Century Gothic" pitchFamily="34" charset="0"/>
                        </a:rPr>
                        <a:t>УО, УМЦ РО, </a:t>
                      </a:r>
                      <a:endParaRPr lang="ru-RU" sz="1000" dirty="0">
                        <a:effectLst/>
                        <a:latin typeface="Century Gothic" pitchFamily="34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Century Gothic" pitchFamily="34" charset="0"/>
                        </a:rPr>
                        <a:t>руководители рай/гор</a:t>
                      </a:r>
                      <a:endParaRPr lang="ru-RU" sz="1000" dirty="0">
                        <a:effectLst/>
                        <a:latin typeface="Century Gothic" pitchFamily="34" charset="0"/>
                        <a:ea typeface="Times New Roman"/>
                      </a:endParaRPr>
                    </a:p>
                  </a:txBody>
                  <a:tcPr marL="56905" marR="56905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3111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200">
                          <a:effectLst/>
                          <a:latin typeface="Century Gothic" pitchFamily="34" charset="0"/>
                        </a:rPr>
                        <a:t>15</a:t>
                      </a:r>
                      <a:endParaRPr lang="ru-RU" sz="1000">
                        <a:effectLst/>
                        <a:latin typeface="Century Gothic" pitchFamily="34" charset="0"/>
                        <a:ea typeface="Times New Roman"/>
                      </a:endParaRPr>
                    </a:p>
                  </a:txBody>
                  <a:tcPr marL="56905" marR="56905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1200" dirty="0">
                          <a:effectLst/>
                          <a:latin typeface="Century Gothic" pitchFamily="34" charset="0"/>
                        </a:rPr>
                        <a:t>Организация педагогической практики студентов старших курсов ВУЗ-ов и ТиПО </a:t>
                      </a:r>
                      <a:r>
                        <a:rPr lang="ru-RU" sz="1200" dirty="0">
                          <a:effectLst/>
                          <a:latin typeface="Century Gothic" pitchFamily="34" charset="0"/>
                        </a:rPr>
                        <a:t>в </a:t>
                      </a:r>
                      <a:r>
                        <a:rPr lang="kk-KZ" sz="1200" dirty="0">
                          <a:effectLst/>
                          <a:latin typeface="Century Gothic" pitchFamily="34" charset="0"/>
                        </a:rPr>
                        <a:t>организациях </a:t>
                      </a:r>
                      <a:r>
                        <a:rPr lang="ru-RU" sz="1200" dirty="0" err="1">
                          <a:effectLst/>
                          <a:latin typeface="Century Gothic" pitchFamily="34" charset="0"/>
                        </a:rPr>
                        <a:t>образова</a:t>
                      </a:r>
                      <a:r>
                        <a:rPr lang="kk-KZ" sz="1200" dirty="0">
                          <a:effectLst/>
                          <a:latin typeface="Century Gothic" pitchFamily="34" charset="0"/>
                        </a:rPr>
                        <a:t>ния</a:t>
                      </a:r>
                      <a:endParaRPr lang="ru-RU" sz="1000" dirty="0">
                        <a:effectLst/>
                        <a:latin typeface="Century Gothic" pitchFamily="34" charset="0"/>
                        <a:ea typeface="Times New Roman"/>
                      </a:endParaRPr>
                    </a:p>
                  </a:txBody>
                  <a:tcPr marL="56905" marR="56905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Century Gothic" pitchFamily="34" charset="0"/>
                        </a:rPr>
                        <a:t>руководители рай/</a:t>
                      </a:r>
                      <a:r>
                        <a:rPr lang="ru-RU" sz="1200" dirty="0" err="1">
                          <a:effectLst/>
                          <a:latin typeface="Century Gothic" pitchFamily="34" charset="0"/>
                        </a:rPr>
                        <a:t>горОО</a:t>
                      </a:r>
                      <a:endParaRPr lang="ru-RU" sz="1000" dirty="0">
                        <a:effectLst/>
                        <a:latin typeface="Century Gothic" pitchFamily="34" charset="0"/>
                        <a:ea typeface="Times New Roman"/>
                      </a:endParaRPr>
                    </a:p>
                  </a:txBody>
                  <a:tcPr marL="56905" marR="56905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200">
                          <a:effectLst/>
                          <a:latin typeface="Century Gothic" pitchFamily="34" charset="0"/>
                        </a:rPr>
                        <a:t>2020-2021 учебный год</a:t>
                      </a:r>
                      <a:endParaRPr lang="ru-RU" sz="1000">
                        <a:effectLst/>
                        <a:latin typeface="Century Gothic" pitchFamily="34" charset="0"/>
                        <a:ea typeface="Times New Roman"/>
                      </a:endParaRPr>
                    </a:p>
                  </a:txBody>
                  <a:tcPr marL="56905" marR="56905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Century Gothic" pitchFamily="34" charset="0"/>
                        </a:rPr>
                        <a:t>УО, УМЦ РО, </a:t>
                      </a:r>
                      <a:endParaRPr lang="ru-RU" sz="1000" dirty="0">
                        <a:effectLst/>
                        <a:latin typeface="Century Gothic" pitchFamily="34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Century Gothic" pitchFamily="34" charset="0"/>
                        </a:rPr>
                        <a:t>руководители рай/гор</a:t>
                      </a:r>
                      <a:endParaRPr lang="ru-RU" sz="1000" dirty="0">
                        <a:effectLst/>
                        <a:latin typeface="Century Gothic" pitchFamily="34" charset="0"/>
                        <a:ea typeface="Times New Roman"/>
                      </a:endParaRPr>
                    </a:p>
                  </a:txBody>
                  <a:tcPr marL="56905" marR="56905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3111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200">
                          <a:effectLst/>
                          <a:latin typeface="Century Gothic" pitchFamily="34" charset="0"/>
                        </a:rPr>
                        <a:t>16</a:t>
                      </a:r>
                      <a:endParaRPr lang="ru-RU" sz="1000">
                        <a:effectLst/>
                        <a:latin typeface="Century Gothic" pitchFamily="34" charset="0"/>
                        <a:ea typeface="Times New Roman"/>
                      </a:endParaRPr>
                    </a:p>
                  </a:txBody>
                  <a:tcPr marL="56905" marR="56905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1200">
                          <a:effectLst/>
                          <a:latin typeface="Century Gothic" pitchFamily="34" charset="0"/>
                        </a:rPr>
                        <a:t>Организация и проведение Форума «Билет в будущее» с целью оказания помощи учащимся к обоснованному выбору професии</a:t>
                      </a:r>
                      <a:endParaRPr lang="ru-RU" sz="1000">
                        <a:effectLst/>
                        <a:latin typeface="Century Gothic" pitchFamily="34" charset="0"/>
                        <a:ea typeface="Times New Roman"/>
                      </a:endParaRPr>
                    </a:p>
                  </a:txBody>
                  <a:tcPr marL="56905" marR="56905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Century Gothic" pitchFamily="34" charset="0"/>
                        </a:rPr>
                        <a:t>Методисты рай/горОО, директора школ, педагоги</a:t>
                      </a:r>
                      <a:endParaRPr lang="ru-RU" sz="1000">
                        <a:effectLst/>
                        <a:latin typeface="Century Gothic" pitchFamily="34" charset="0"/>
                        <a:ea typeface="Times New Roman"/>
                      </a:endParaRPr>
                    </a:p>
                  </a:txBody>
                  <a:tcPr marL="56905" marR="56905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200">
                          <a:effectLst/>
                          <a:latin typeface="Century Gothic" pitchFamily="34" charset="0"/>
                        </a:rPr>
                        <a:t>Апрель 2020-2021 учебного года</a:t>
                      </a:r>
                      <a:endParaRPr lang="ru-RU" sz="1000">
                        <a:effectLst/>
                        <a:latin typeface="Century Gothic" pitchFamily="34" charset="0"/>
                        <a:ea typeface="Times New Roman"/>
                      </a:endParaRPr>
                    </a:p>
                  </a:txBody>
                  <a:tcPr marL="56905" marR="56905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Century Gothic" pitchFamily="34" charset="0"/>
                        </a:rPr>
                        <a:t>УО, УМЦ РО, </a:t>
                      </a:r>
                      <a:endParaRPr lang="ru-RU" sz="1000">
                        <a:effectLst/>
                        <a:latin typeface="Century Gothic" pitchFamily="34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Century Gothic" pitchFamily="34" charset="0"/>
                        </a:rPr>
                        <a:t>руководители рай/гор</a:t>
                      </a:r>
                      <a:endParaRPr lang="ru-RU" sz="1000">
                        <a:effectLst/>
                        <a:latin typeface="Century Gothic" pitchFamily="34" charset="0"/>
                        <a:ea typeface="Times New Roman"/>
                      </a:endParaRPr>
                    </a:p>
                  </a:txBody>
                  <a:tcPr marL="56905" marR="56905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3111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200">
                          <a:effectLst/>
                          <a:latin typeface="Century Gothic" pitchFamily="34" charset="0"/>
                        </a:rPr>
                        <a:t>17</a:t>
                      </a:r>
                      <a:endParaRPr lang="ru-RU" sz="1000">
                        <a:effectLst/>
                        <a:latin typeface="Century Gothic" pitchFamily="34" charset="0"/>
                        <a:ea typeface="Times New Roman"/>
                      </a:endParaRPr>
                    </a:p>
                  </a:txBody>
                  <a:tcPr marL="56905" marR="56905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1200">
                          <a:effectLst/>
                          <a:latin typeface="Century Gothic" pitchFamily="34" charset="0"/>
                        </a:rPr>
                        <a:t>Организация и проведение Ярмарки вакансий и учебных рабочих мест </a:t>
                      </a:r>
                      <a:endParaRPr lang="ru-RU" sz="1000">
                        <a:effectLst/>
                        <a:latin typeface="Century Gothic" pitchFamily="34" charset="0"/>
                        <a:ea typeface="Times New Roman"/>
                      </a:endParaRPr>
                    </a:p>
                  </a:txBody>
                  <a:tcPr marL="56905" marR="56905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Century Gothic" pitchFamily="34" charset="0"/>
                        </a:rPr>
                        <a:t>Методисты рай/горОО, директора школ, педагоги</a:t>
                      </a:r>
                      <a:endParaRPr lang="ru-RU" sz="1000">
                        <a:effectLst/>
                        <a:latin typeface="Century Gothic" pitchFamily="34" charset="0"/>
                        <a:ea typeface="Times New Roman"/>
                      </a:endParaRPr>
                    </a:p>
                  </a:txBody>
                  <a:tcPr marL="56905" marR="56905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200">
                          <a:effectLst/>
                          <a:latin typeface="Century Gothic" pitchFamily="34" charset="0"/>
                        </a:rPr>
                        <a:t>Апрель 2020-2021 учебного года</a:t>
                      </a:r>
                      <a:endParaRPr lang="ru-RU" sz="1000">
                        <a:effectLst/>
                        <a:latin typeface="Century Gothic" pitchFamily="34" charset="0"/>
                        <a:ea typeface="Times New Roman"/>
                      </a:endParaRPr>
                    </a:p>
                  </a:txBody>
                  <a:tcPr marL="56905" marR="56905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Century Gothic" pitchFamily="34" charset="0"/>
                        </a:rPr>
                        <a:t>УО, УМЦ РО, </a:t>
                      </a:r>
                      <a:endParaRPr lang="ru-RU" sz="1000">
                        <a:effectLst/>
                        <a:latin typeface="Century Gothic" pitchFamily="34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Century Gothic" pitchFamily="34" charset="0"/>
                        </a:rPr>
                        <a:t>руководители рай/гор</a:t>
                      </a:r>
                      <a:endParaRPr lang="ru-RU" sz="1000">
                        <a:effectLst/>
                        <a:latin typeface="Century Gothic" pitchFamily="34" charset="0"/>
                        <a:ea typeface="Times New Roman"/>
                      </a:endParaRPr>
                    </a:p>
                  </a:txBody>
                  <a:tcPr marL="56905" marR="56905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77037">
                <a:tc gridSpan="5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</a:rPr>
                        <a:t>ИНФОРМАЦИОННО-РАЗЪЯСНИТЕЛЬНАЯ РАБОТА 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Century Gothic" pitchFamily="34" charset="0"/>
                        <a:ea typeface="Times New Roman"/>
                      </a:endParaRPr>
                    </a:p>
                  </a:txBody>
                  <a:tcPr marL="56905" marR="56905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5407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Century Gothic" pitchFamily="34" charset="0"/>
                        </a:rPr>
                        <a:t>18</a:t>
                      </a:r>
                      <a:endParaRPr lang="ru-RU" sz="1000">
                        <a:effectLst/>
                        <a:latin typeface="Century Gothic" pitchFamily="34" charset="0"/>
                        <a:ea typeface="Times New Roman"/>
                      </a:endParaRPr>
                    </a:p>
                  </a:txBody>
                  <a:tcPr marL="56905" marR="56905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1200">
                          <a:effectLst/>
                          <a:latin typeface="Century Gothic" pitchFamily="34" charset="0"/>
                        </a:rPr>
                        <a:t>Освещение информации о проведенной работе через соцальные сети  </a:t>
                      </a:r>
                      <a:endParaRPr lang="ru-RU" sz="1000">
                        <a:effectLst/>
                        <a:latin typeface="Century Gothic" pitchFamily="34" charset="0"/>
                        <a:ea typeface="Times New Roman"/>
                      </a:endParaRPr>
                    </a:p>
                  </a:txBody>
                  <a:tcPr marL="56905" marR="56905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Century Gothic" pitchFamily="34" charset="0"/>
                        </a:rPr>
                        <a:t>Методисты рай/</a:t>
                      </a:r>
                      <a:r>
                        <a:rPr lang="ru-RU" sz="1200" dirty="0" err="1">
                          <a:effectLst/>
                          <a:latin typeface="Century Gothic" pitchFamily="34" charset="0"/>
                        </a:rPr>
                        <a:t>горОО</a:t>
                      </a:r>
                      <a:r>
                        <a:rPr lang="ru-RU" sz="1200" dirty="0">
                          <a:effectLst/>
                          <a:latin typeface="Century Gothic" pitchFamily="34" charset="0"/>
                        </a:rPr>
                        <a:t>, администрация школ</a:t>
                      </a:r>
                      <a:endParaRPr lang="ru-RU" sz="1000" dirty="0">
                        <a:effectLst/>
                        <a:latin typeface="Century Gothic" pitchFamily="34" charset="0"/>
                        <a:ea typeface="Times New Roman"/>
                      </a:endParaRPr>
                    </a:p>
                  </a:txBody>
                  <a:tcPr marL="56905" marR="56905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200" dirty="0">
                          <a:effectLst/>
                          <a:latin typeface="Century Gothic" pitchFamily="34" charset="0"/>
                        </a:rPr>
                        <a:t>постоянно</a:t>
                      </a:r>
                      <a:endParaRPr lang="ru-RU" sz="1000" dirty="0">
                        <a:effectLst/>
                        <a:latin typeface="Century Gothic" pitchFamily="34" charset="0"/>
                        <a:ea typeface="Times New Roman"/>
                      </a:endParaRPr>
                    </a:p>
                  </a:txBody>
                  <a:tcPr marL="56905" marR="56905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Century Gothic" pitchFamily="34" charset="0"/>
                        </a:rPr>
                        <a:t>УО, УМЦ РО, </a:t>
                      </a:r>
                      <a:endParaRPr lang="ru-RU" sz="1000" dirty="0">
                        <a:effectLst/>
                        <a:latin typeface="Century Gothic" pitchFamily="34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Century Gothic" pitchFamily="34" charset="0"/>
                        </a:rPr>
                        <a:t>руководители рай/гор</a:t>
                      </a:r>
                      <a:endParaRPr lang="ru-RU" sz="1000" dirty="0">
                        <a:effectLst/>
                        <a:latin typeface="Century Gothic" pitchFamily="34" charset="0"/>
                        <a:ea typeface="Times New Roman"/>
                      </a:endParaRPr>
                    </a:p>
                  </a:txBody>
                  <a:tcPr marL="56905" marR="56905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5407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Century Gothic" pitchFamily="34" charset="0"/>
                        </a:rPr>
                        <a:t>19</a:t>
                      </a:r>
                      <a:endParaRPr lang="ru-RU" sz="1000">
                        <a:effectLst/>
                        <a:latin typeface="Century Gothic" pitchFamily="34" charset="0"/>
                        <a:ea typeface="Times New Roman"/>
                      </a:endParaRPr>
                    </a:p>
                  </a:txBody>
                  <a:tcPr marL="56905" marR="56905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1200">
                          <a:effectLst/>
                          <a:latin typeface="Century Gothic" pitchFamily="34" charset="0"/>
                        </a:rPr>
                        <a:t>Проведение онлайн-собраний с родителями</a:t>
                      </a:r>
                      <a:endParaRPr lang="ru-RU" sz="1000">
                        <a:effectLst/>
                        <a:latin typeface="Century Gothic" pitchFamily="34" charset="0"/>
                        <a:ea typeface="Times New Roman"/>
                      </a:endParaRPr>
                    </a:p>
                  </a:txBody>
                  <a:tcPr marL="56905" marR="56905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Century Gothic" pitchFamily="34" charset="0"/>
                        </a:rPr>
                        <a:t>Методисты рай/горОО, администрация школ</a:t>
                      </a:r>
                      <a:endParaRPr lang="ru-RU" sz="1000">
                        <a:effectLst/>
                        <a:latin typeface="Century Gothic" pitchFamily="34" charset="0"/>
                        <a:ea typeface="Times New Roman"/>
                      </a:endParaRPr>
                    </a:p>
                  </a:txBody>
                  <a:tcPr marL="56905" marR="56905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200" dirty="0">
                          <a:effectLst/>
                          <a:latin typeface="Century Gothic" pitchFamily="34" charset="0"/>
                        </a:rPr>
                        <a:t>постоянно</a:t>
                      </a:r>
                      <a:endParaRPr lang="ru-RU" sz="1000" dirty="0">
                        <a:effectLst/>
                        <a:latin typeface="Century Gothic" pitchFamily="34" charset="0"/>
                        <a:ea typeface="Times New Roman"/>
                      </a:endParaRPr>
                    </a:p>
                  </a:txBody>
                  <a:tcPr marL="56905" marR="56905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Century Gothic" pitchFamily="34" charset="0"/>
                        </a:rPr>
                        <a:t>УО, УМЦ РО, </a:t>
                      </a:r>
                      <a:endParaRPr lang="ru-RU" sz="1000" dirty="0">
                        <a:effectLst/>
                        <a:latin typeface="Century Gothic" pitchFamily="34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Century Gothic" pitchFamily="34" charset="0"/>
                        </a:rPr>
                        <a:t>руководители рай/гор</a:t>
                      </a:r>
                      <a:endParaRPr lang="ru-RU" sz="1000" dirty="0">
                        <a:effectLst/>
                        <a:latin typeface="Century Gothic" pitchFamily="34" charset="0"/>
                        <a:ea typeface="Times New Roman"/>
                      </a:endParaRPr>
                    </a:p>
                  </a:txBody>
                  <a:tcPr marL="56905" marR="56905" marT="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065481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961</Words>
  <Application>Microsoft Office PowerPoint</Application>
  <PresentationFormat>Экран (16:9)</PresentationFormat>
  <Paragraphs>166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1" baseType="lpstr">
      <vt:lpstr>Arial</vt:lpstr>
      <vt:lpstr>Calibri</vt:lpstr>
      <vt:lpstr>Century Gothic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Айганым</dc:creator>
  <cp:lastModifiedBy>UMC</cp:lastModifiedBy>
  <cp:revision>3</cp:revision>
  <dcterms:created xsi:type="dcterms:W3CDTF">2021-02-16T12:23:24Z</dcterms:created>
  <dcterms:modified xsi:type="dcterms:W3CDTF">2021-02-16T12:43:39Z</dcterms:modified>
</cp:coreProperties>
</file>