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2" r:id="rId2"/>
    <p:sldId id="257" r:id="rId3"/>
    <p:sldId id="261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D470B2-E973-48ED-8D2E-E47854AF829B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A204B6-773E-4A44-A197-B831EC9F6C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0397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и по запросу &quot;управление образования карагандинской области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575" y="1068650"/>
            <a:ext cx="1458161" cy="756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C:\Users\priemnaya\Desktop\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4258" y="1081783"/>
            <a:ext cx="1026114" cy="74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Google Shape;90;p13"/>
          <p:cNvSpPr txBox="1"/>
          <p:nvPr/>
        </p:nvSpPr>
        <p:spPr>
          <a:xfrm>
            <a:off x="737574" y="2629788"/>
            <a:ext cx="8010890" cy="115745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spcFirstLastPara="1" wrap="square" lIns="48975" tIns="24488" rIns="48975" bIns="24488" anchor="t" anchorCtr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Verdana" pitchFamily="34" charset="0"/>
              </a:rPr>
              <a:t>«ЖАҢАРТЫЛҒАН БІЛІМ БЕРУ МАЗМҰНЫ: </a:t>
            </a:r>
          </a:p>
          <a:p>
            <a:pPr algn="ctr"/>
            <a:r>
              <a:rPr lang="ru-RU" b="1" dirty="0">
                <a:solidFill>
                  <a:schemeClr val="bg1"/>
                </a:solidFill>
                <a:latin typeface="Verdana" pitchFamily="34" charset="0"/>
              </a:rPr>
              <a:t>НӘТИЖЕГЕ ЖЕТУ ЖОЛЫНДА ЖАҒДАЙ ЖАСАУ»</a:t>
            </a:r>
          </a:p>
          <a:p>
            <a:pPr algn="ctr"/>
            <a:r>
              <a:rPr lang="ru-RU" b="1" dirty="0" err="1">
                <a:solidFill>
                  <a:schemeClr val="bg1"/>
                </a:solidFill>
                <a:latin typeface="Verdana" pitchFamily="34" charset="0"/>
              </a:rPr>
              <a:t>Мектепке</a:t>
            </a:r>
            <a:r>
              <a:rPr lang="ru-RU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Verdana" pitchFamily="34" charset="0"/>
              </a:rPr>
              <a:t>дейінгі</a:t>
            </a:r>
            <a:r>
              <a:rPr lang="ru-RU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Verdana" pitchFamily="34" charset="0"/>
              </a:rPr>
              <a:t>ұйымдар</a:t>
            </a:r>
            <a:r>
              <a:rPr lang="ru-RU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Verdana" pitchFamily="34" charset="0"/>
              </a:rPr>
              <a:t>қызметкерлерінің</a:t>
            </a:r>
            <a:r>
              <a:rPr lang="ru-RU" b="1" dirty="0">
                <a:solidFill>
                  <a:schemeClr val="bg1"/>
                </a:solidFill>
                <a:latin typeface="Verdana" pitchFamily="34" charset="0"/>
              </a:rPr>
              <a:t> 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Verdana" pitchFamily="34" charset="0"/>
              </a:rPr>
              <a:t>облыстық</a:t>
            </a:r>
            <a:r>
              <a:rPr lang="ru-RU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Verdana" pitchFamily="34" charset="0"/>
              </a:rPr>
              <a:t>ғылыми-практикалық</a:t>
            </a:r>
            <a:r>
              <a:rPr lang="ru-RU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Verdana" pitchFamily="34" charset="0"/>
              </a:rPr>
              <a:t>конференциясы</a:t>
            </a:r>
            <a:r>
              <a:rPr lang="ru-RU" b="1" dirty="0">
                <a:solidFill>
                  <a:schemeClr val="bg1"/>
                </a:solidFill>
                <a:latin typeface="Verdana" pitchFamily="34" charset="0"/>
              </a:rPr>
              <a:t> </a:t>
            </a:r>
          </a:p>
        </p:txBody>
      </p:sp>
      <p:cxnSp>
        <p:nvCxnSpPr>
          <p:cNvPr id="6" name="Google Shape;91;p13"/>
          <p:cNvCxnSpPr/>
          <p:nvPr/>
        </p:nvCxnSpPr>
        <p:spPr>
          <a:xfrm>
            <a:off x="1435596" y="2348880"/>
            <a:ext cx="5979375" cy="0"/>
          </a:xfrm>
          <a:prstGeom prst="straightConnector1">
            <a:avLst/>
          </a:prstGeom>
          <a:noFill/>
          <a:ln w="28575" cap="flat" cmpd="sng">
            <a:solidFill>
              <a:srgbClr val="00206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7" name="Google Shape;92;p13"/>
          <p:cNvCxnSpPr/>
          <p:nvPr/>
        </p:nvCxnSpPr>
        <p:spPr>
          <a:xfrm>
            <a:off x="1435596" y="4563126"/>
            <a:ext cx="5979375" cy="0"/>
          </a:xfrm>
          <a:prstGeom prst="straightConnector1">
            <a:avLst/>
          </a:prstGeom>
          <a:noFill/>
          <a:ln w="28575" cap="flat" cmpd="sng">
            <a:solidFill>
              <a:srgbClr val="002060"/>
            </a:solidFill>
            <a:prstDash val="solid"/>
            <a:miter lim="800000"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2521237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556792"/>
            <a:ext cx="7079399" cy="4422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62844"/>
            <a:ext cx="5472286" cy="403225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  <a:defRPr/>
            </a:pP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</a:p>
          <a:p>
            <a:pPr marL="0" indent="0">
              <a:lnSpc>
                <a:spcPct val="80000"/>
              </a:lnSpc>
              <a:buNone/>
              <a:defRPr/>
            </a:pPr>
            <a:endParaRPr lang="ru-RU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47663" y="188913"/>
            <a:ext cx="723338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002060"/>
                </a:solidFill>
                <a:latin typeface="Verdana" pitchFamily="34" charset="0"/>
              </a:rPr>
              <a:t> «ЖАҢАРТЫЛҒАН БІЛІМ БЕРУ МАЗМҰНЫ: </a:t>
            </a:r>
            <a:endParaRPr lang="ru-RU" sz="1600" b="1" dirty="0" smtClean="0">
              <a:solidFill>
                <a:srgbClr val="002060"/>
              </a:solidFill>
              <a:latin typeface="Verdana" pitchFamily="34" charset="0"/>
            </a:endParaRP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Verdana" pitchFamily="34" charset="0"/>
              </a:rPr>
              <a:t>НӘТИЖЕГЕ </a:t>
            </a:r>
            <a:r>
              <a:rPr lang="ru-RU" sz="1600" b="1" dirty="0">
                <a:solidFill>
                  <a:srgbClr val="002060"/>
                </a:solidFill>
                <a:latin typeface="Verdana" pitchFamily="34" charset="0"/>
              </a:rPr>
              <a:t>ЖЕТУ ЖОЛЫНДА ЖАҒДАЙ ЖАСАУ»</a:t>
            </a:r>
          </a:p>
          <a:p>
            <a:pPr algn="ctr"/>
            <a:r>
              <a:rPr lang="ru-RU" sz="1600" b="1" dirty="0" err="1">
                <a:solidFill>
                  <a:srgbClr val="002060"/>
                </a:solidFill>
                <a:latin typeface="Verdana" pitchFamily="34" charset="0"/>
              </a:rPr>
              <a:t>Мектепке</a:t>
            </a:r>
            <a:r>
              <a:rPr lang="ru-RU" sz="1600" b="1" dirty="0">
                <a:solidFill>
                  <a:srgbClr val="002060"/>
                </a:solidFill>
                <a:latin typeface="Verdana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Verdana" pitchFamily="34" charset="0"/>
              </a:rPr>
              <a:t>дейінгі</a:t>
            </a:r>
            <a:r>
              <a:rPr lang="ru-RU" sz="1600" b="1" dirty="0">
                <a:solidFill>
                  <a:srgbClr val="002060"/>
                </a:solidFill>
                <a:latin typeface="Verdana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Verdana" pitchFamily="34" charset="0"/>
              </a:rPr>
              <a:t>ұйымдар</a:t>
            </a:r>
            <a:r>
              <a:rPr lang="ru-RU" sz="1600" b="1" dirty="0">
                <a:solidFill>
                  <a:srgbClr val="002060"/>
                </a:solidFill>
                <a:latin typeface="Verdana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Verdana" pitchFamily="34" charset="0"/>
              </a:rPr>
              <a:t>қызметкерлерінің</a:t>
            </a:r>
            <a:r>
              <a:rPr lang="ru-RU" sz="1600" b="1" dirty="0">
                <a:solidFill>
                  <a:srgbClr val="002060"/>
                </a:solidFill>
                <a:latin typeface="Verdana" pitchFamily="34" charset="0"/>
              </a:rPr>
              <a:t> </a:t>
            </a:r>
          </a:p>
          <a:p>
            <a:pPr algn="ctr"/>
            <a:r>
              <a:rPr lang="en-US" sz="1600" b="1" dirty="0" smtClean="0">
                <a:solidFill>
                  <a:srgbClr val="002060"/>
                </a:solidFill>
                <a:latin typeface="Verdana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Verdana" pitchFamily="34" charset="0"/>
              </a:rPr>
              <a:t>облыстық</a:t>
            </a:r>
            <a:r>
              <a:rPr lang="ru-RU" sz="1600" b="1" dirty="0">
                <a:solidFill>
                  <a:srgbClr val="002060"/>
                </a:solidFill>
                <a:latin typeface="Verdana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Verdana" pitchFamily="34" charset="0"/>
              </a:rPr>
              <a:t>ғылыми-практикалық</a:t>
            </a:r>
            <a:r>
              <a:rPr lang="ru-RU" sz="1600" b="1" dirty="0">
                <a:solidFill>
                  <a:srgbClr val="002060"/>
                </a:solidFill>
                <a:latin typeface="Verdana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Verdana" pitchFamily="34" charset="0"/>
              </a:rPr>
              <a:t>конференциясы</a:t>
            </a:r>
            <a:r>
              <a:rPr lang="ru-RU" sz="1600" b="1" dirty="0">
                <a:solidFill>
                  <a:srgbClr val="002060"/>
                </a:solidFill>
                <a:latin typeface="Verdana" pitchFamily="34" charset="0"/>
              </a:rPr>
              <a:t>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24" y="1339751"/>
            <a:ext cx="8278813" cy="7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22338"/>
            <a:ext cx="1102413" cy="891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378251" y="1484784"/>
            <a:ext cx="8531958" cy="447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500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Конференцияның</a:t>
            </a:r>
            <a:r>
              <a:rPr lang="ru-RU" sz="15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негізгі</a:t>
            </a:r>
            <a:r>
              <a:rPr lang="ru-RU" sz="15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бағыттары</a:t>
            </a:r>
            <a:r>
              <a:rPr lang="ru-RU" sz="15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algn="just"/>
            <a:endParaRPr lang="ru-RU" sz="15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•	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Заманауи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мектепке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дейінгі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білім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беру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ұйымының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менеджмент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жүйесі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algn="just"/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•	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Білім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беру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кеңістігін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қалыптастырудың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негізгі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компоненті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ретінде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мектепке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дейінгі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ұйымды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дамыту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бағдарламасының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рөлі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algn="just"/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•	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Мектепке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дейінгі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ұйымдардағы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білім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беру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кеңістігінің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жобалау-зерттеу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қызметі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algn="just"/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•	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Тілдік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білім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құндылық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пен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үдеріс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algn="just"/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•	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Мектеп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жасына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дейінгі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балалардың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жеке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тұлғасын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дамыту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мен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тәрбиелеудегі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психологиялық-педагогикалық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технологиялар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algn="just"/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•	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Мектепке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дейінгі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ұйымдардағы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педагогикалық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үдерістегі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денсаулықты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сақтау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технологиялар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algn="just"/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•	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Баланың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мектепке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сәтті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бейімделу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міндеттерін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шешудегі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мектепке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дейінгі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және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мектеп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арасындағы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сабақтастық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algn="just"/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•	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Біліктілікті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арттыру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жүйесінде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педагогтердің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үздіксіз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кәсіби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дамуы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just"/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•	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Әлеуметтік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серіктестік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білім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беру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кеңістігін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интеграциялау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факторы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ретінде</a:t>
            </a:r>
            <a:r>
              <a:rPr lang="ru-RU" sz="15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just"/>
            <a:endParaRPr lang="ru-RU" sz="15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73050" indent="439738" algn="just">
              <a:buFont typeface="Wingdings" pitchFamily="2" charset="2"/>
              <a:buChar char="Ø"/>
              <a:tabLst>
                <a:tab pos="177800" algn="l"/>
              </a:tabLst>
            </a:pPr>
            <a:endParaRPr lang="ru-RU" sz="15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2760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556792"/>
            <a:ext cx="7079399" cy="4422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62844"/>
            <a:ext cx="5472286" cy="403225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  <a:defRPr/>
            </a:pP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</a:p>
          <a:p>
            <a:pPr marL="0" indent="0">
              <a:lnSpc>
                <a:spcPct val="80000"/>
              </a:lnSpc>
              <a:buNone/>
              <a:defRPr/>
            </a:pPr>
            <a:endParaRPr lang="ru-RU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47663" y="188913"/>
            <a:ext cx="723338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002060"/>
                </a:solidFill>
                <a:latin typeface="Verdana" pitchFamily="34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«ЖАҢАРТЫЛҒАН БІЛІМ БЕРУ МАЗМҰНЫ: </a:t>
            </a:r>
            <a:endParaRPr lang="ru-RU" sz="1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НӘТИЖЕГЕ 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ЖЕТУ ЖОЛЫНДА ЖАҒДАЙ ЖАСАУ»</a:t>
            </a:r>
          </a:p>
          <a:p>
            <a:pPr algn="ctr"/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Мектепке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дейінгі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ұйымдар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қызметкерлерінің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облыстық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ғылыми-практикалық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конференциясы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24" y="1339751"/>
            <a:ext cx="8278813" cy="7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22338"/>
            <a:ext cx="1102413" cy="891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378251" y="1484784"/>
            <a:ext cx="853195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500" b="1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Конференцияға</a:t>
            </a:r>
            <a:r>
              <a:rPr lang="ru-RU" sz="1500" b="1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b="1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Қатысушылар</a:t>
            </a:r>
            <a:r>
              <a:rPr lang="ru-RU" sz="1500" b="1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: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Мектепке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дейінгі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ұйымдардың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басшылары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,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психологтар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,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логопедтер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,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әдіскерлер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,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балабақшалар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мен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шағын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орталықтардың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тәрбиешілері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,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мектепалды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сыныптардың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тәрбиешілері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,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бастауыш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сынып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мұғалімдері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,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сондай-ақ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жоғары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оқу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орындарының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,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колледждердің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оқытушылары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,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ғылыми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қызметкерлер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,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аудандық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және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қалалық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білім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бөлімдерінің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әдіскерлері</a:t>
            </a:r>
            <a:r>
              <a:rPr lang="ru-RU" sz="1500" dirty="0" smtClean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ru-RU" sz="1500" dirty="0">
              <a:solidFill>
                <a:srgbClr val="002060"/>
              </a:solidFill>
              <a:latin typeface="Arial" panose="020B0604020202020204" pitchFamily="34" charset="0"/>
              <a:ea typeface="Verdana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ҒПК-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ға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қатысу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үшін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конференцияның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негізгі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бағыттары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бойынша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b="1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294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мақала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келіп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түсті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.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Оның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ішінде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b="1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195-і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рецензиядан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өтті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, </a:t>
            </a:r>
            <a:r>
              <a:rPr lang="ru-RU" sz="1500" b="1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87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мақала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қабылданбады</a:t>
            </a:r>
            <a:r>
              <a:rPr lang="ru-RU" sz="1500" dirty="0" smtClean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ru-RU" sz="1500" dirty="0">
              <a:solidFill>
                <a:srgbClr val="002060"/>
              </a:solidFill>
              <a:latin typeface="Arial" panose="020B0604020202020204" pitchFamily="34" charset="0"/>
              <a:ea typeface="Verdana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Қаражал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қаласы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мен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Нұра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ауданынан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мектепке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дейінгі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ұйымдардың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педагогтерінен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бірде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бір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мақала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түскен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жоқ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,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бұл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аталған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өңірлердің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білім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беру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бөлімдері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әдіскерлерінің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жұмысының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әлсіздігін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білдіреді</a:t>
            </a:r>
            <a:r>
              <a:rPr lang="ru-RU" sz="1500" dirty="0" smtClean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ru-RU" sz="1500" dirty="0">
              <a:solidFill>
                <a:srgbClr val="002060"/>
              </a:solidFill>
              <a:latin typeface="Arial" panose="020B0604020202020204" pitchFamily="34" charset="0"/>
              <a:ea typeface="Verdana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ҒПК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пленарлық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отырысы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2021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жылдың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b="1" dirty="0" smtClean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19 </a:t>
            </a:r>
            <a:r>
              <a:rPr lang="ru-RU" sz="1500" b="1" dirty="0" err="1" smtClean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наурыз</a:t>
            </a:r>
            <a:r>
              <a:rPr lang="ru-RU" sz="1500" b="1" dirty="0" smtClean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b="1" dirty="0" err="1" smtClean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айында</a:t>
            </a:r>
            <a:r>
              <a:rPr lang="ru-RU" sz="1500" b="1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b="1" dirty="0" err="1" smtClean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өттеді</a:t>
            </a:r>
            <a:r>
              <a:rPr lang="ru-RU" sz="1500" dirty="0" smtClean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,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бұл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туралы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өңірлерге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қосымша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хабарланады</a:t>
            </a:r>
            <a:r>
              <a:rPr lang="ru-RU" sz="1500" dirty="0">
                <a:solidFill>
                  <a:srgbClr val="00206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.</a:t>
            </a:r>
            <a:endParaRPr lang="ru-RU" sz="1500" dirty="0" smtClean="0">
              <a:solidFill>
                <a:srgbClr val="002060"/>
              </a:solidFill>
              <a:latin typeface="Arial" panose="020B0604020202020204" pitchFamily="34" charset="0"/>
              <a:ea typeface="Verdana" pitchFamily="34" charset="0"/>
              <a:cs typeface="Arial" panose="020B0604020202020204" pitchFamily="34" charset="0"/>
            </a:endParaRPr>
          </a:p>
          <a:p>
            <a:pPr marL="273050" indent="439738" algn="just">
              <a:buFont typeface="Wingdings" pitchFamily="2" charset="2"/>
              <a:buChar char="Ø"/>
              <a:tabLst>
                <a:tab pos="177800" algn="l"/>
              </a:tabLst>
            </a:pPr>
            <a:endParaRPr lang="ru-RU" sz="15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3354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177</Words>
  <Application>Microsoft Office PowerPoint</Application>
  <PresentationFormat>Экран (4:3)</PresentationFormat>
  <Paragraphs>32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Verdana</vt:lpstr>
      <vt:lpstr>Wingdings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 рамках областного проектов «Шаги в цифровой мир» и «Дистанционный ВООM» с 7 по 25 декабря 2020 года Учебно-методическим центром совместно с акдемией «Шаг» были проведены проблемные курсы: - Искусственный интеллект Computer Vision - «Основы Bigdata на языке Python»,  - «Основы программирования на языке Python»</dc:title>
  <dc:creator>Ainura</dc:creator>
  <cp:lastModifiedBy>UMC</cp:lastModifiedBy>
  <cp:revision>25</cp:revision>
  <dcterms:created xsi:type="dcterms:W3CDTF">2021-02-09T11:43:11Z</dcterms:created>
  <dcterms:modified xsi:type="dcterms:W3CDTF">2021-03-02T10:13:14Z</dcterms:modified>
</cp:coreProperties>
</file>