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9" r:id="rId2"/>
    <p:sldId id="311" r:id="rId3"/>
  </p:sldIdLst>
  <p:sldSz cx="9144000" cy="5143500" type="screen16x9"/>
  <p:notesSz cx="6797675" cy="9928225"/>
  <p:defaultTextStyle>
    <a:defPPr>
      <a:defRPr lang="ru-RU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9" autoAdjust="0"/>
    <p:restoredTop sz="98224" autoAdjust="0"/>
  </p:normalViewPr>
  <p:slideViewPr>
    <p:cSldViewPr>
      <p:cViewPr>
        <p:scale>
          <a:sx n="100" d="100"/>
          <a:sy n="100" d="100"/>
        </p:scale>
        <p:origin x="-690" y="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716703441381349E-2"/>
          <c:y val="7.6807322481343851E-2"/>
          <c:w val="0.87056659311723728"/>
          <c:h val="0.781716008636287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школы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11</a:t>
                    </a:r>
                    <a:r>
                      <a:rPr lang="ru-RU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2018-2019 о.ж. </c:v>
                </c:pt>
                <c:pt idx="1">
                  <c:v>2019-2020 о.ж. </c:v>
                </c:pt>
                <c:pt idx="2">
                  <c:v>2020-2021 о.ж.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103</c:v>
                </c:pt>
                <c:pt idx="1">
                  <c:v>103</c:v>
                </c:pt>
                <c:pt idx="2">
                  <c:v>114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662208"/>
        <c:axId val="109663744"/>
      </c:barChart>
      <c:catAx>
        <c:axId val="109662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09663744"/>
        <c:crosses val="autoZero"/>
        <c:auto val="1"/>
        <c:lblAlgn val="ctr"/>
        <c:lblOffset val="100"/>
        <c:noMultiLvlLbl val="0"/>
      </c:catAx>
      <c:valAx>
        <c:axId val="1096637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9662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4C03A9-4831-4CB4-AEE1-AEF62C7746C0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886277-CC54-406C-8C00-6FE9285001E2}">
      <dgm:prSet phldrT="[Текст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kk-KZ" sz="1500" b="1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Сырттай кезең </a:t>
          </a:r>
          <a:r>
            <a:rPr lang="kk-KZ" sz="15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05.03.2021-12.03.2021 </a:t>
          </a:r>
          <a:endParaRPr lang="ru-RU" sz="1500" dirty="0">
            <a:solidFill>
              <a:schemeClr val="tx1"/>
            </a:solidFill>
          </a:endParaRPr>
        </a:p>
      </dgm:t>
    </dgm:pt>
    <dgm:pt modelId="{D565214F-0D6C-4837-BA60-5253E017B703}" type="parTrans" cxnId="{06E25473-DB53-4B3E-8073-5C2D01BD80BC}">
      <dgm:prSet/>
      <dgm:spPr/>
      <dgm:t>
        <a:bodyPr/>
        <a:lstStyle/>
        <a:p>
          <a:endParaRPr lang="ru-RU"/>
        </a:p>
      </dgm:t>
    </dgm:pt>
    <dgm:pt modelId="{A0FE76DE-DB0C-46A4-82CF-EC42A8ED839F}" type="sibTrans" cxnId="{06E25473-DB53-4B3E-8073-5C2D01BD80BC}">
      <dgm:prSet/>
      <dgm:spPr/>
      <dgm:t>
        <a:bodyPr/>
        <a:lstStyle/>
        <a:p>
          <a:endParaRPr lang="ru-RU"/>
        </a:p>
      </dgm:t>
    </dgm:pt>
    <dgm:pt modelId="{74D0B452-6C40-4974-9B68-95246974817C}">
      <dgm:prSet phldrT="[Текст]"/>
      <dgm:spPr>
        <a:solidFill>
          <a:schemeClr val="accent2">
            <a:lumMod val="20000"/>
            <a:lumOff val="80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kk-KZ" dirty="0" smtClean="0"/>
            <a:t>47 жұмыс</a:t>
          </a:r>
          <a:endParaRPr lang="ru-RU" dirty="0"/>
        </a:p>
      </dgm:t>
    </dgm:pt>
    <dgm:pt modelId="{D9AF84C1-EF37-46D6-BBC2-F0C55969B54E}" type="parTrans" cxnId="{C8771D43-C422-45F8-A061-3B37F1CAC735}">
      <dgm:prSet/>
      <dgm:spPr>
        <a:solidFill>
          <a:schemeClr val="accent2"/>
        </a:solidFill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BFC9C5D6-FE8D-46A0-BED4-438503C37925}" type="sibTrans" cxnId="{C8771D43-C422-45F8-A061-3B37F1CAC735}">
      <dgm:prSet/>
      <dgm:spPr/>
      <dgm:t>
        <a:bodyPr/>
        <a:lstStyle/>
        <a:p>
          <a:endParaRPr lang="ru-RU"/>
        </a:p>
      </dgm:t>
    </dgm:pt>
    <dgm:pt modelId="{88E972CA-6D04-4508-A24D-CE95A4E7281B}">
      <dgm:prSet phldrT="[Текст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kk-KZ" sz="1500" b="1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Күндізгі кезең                        </a:t>
          </a:r>
          <a:r>
            <a:rPr lang="kk-KZ" sz="15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18 наурыз 2021 </a:t>
          </a:r>
          <a:endParaRPr lang="ru-RU" sz="1500" dirty="0">
            <a:solidFill>
              <a:schemeClr val="tx1"/>
            </a:solidFill>
          </a:endParaRPr>
        </a:p>
      </dgm:t>
    </dgm:pt>
    <dgm:pt modelId="{A132D94C-1A23-4C49-A32D-516C6CE59F60}" type="parTrans" cxnId="{BEBBCE40-2F2C-4AE4-BF84-405013491D1A}">
      <dgm:prSet/>
      <dgm:spPr/>
      <dgm:t>
        <a:bodyPr/>
        <a:lstStyle/>
        <a:p>
          <a:endParaRPr lang="ru-RU"/>
        </a:p>
      </dgm:t>
    </dgm:pt>
    <dgm:pt modelId="{983AA4CE-41E7-4778-8D9C-867940360DCA}" type="sibTrans" cxnId="{BEBBCE40-2F2C-4AE4-BF84-405013491D1A}">
      <dgm:prSet/>
      <dgm:spPr/>
      <dgm:t>
        <a:bodyPr/>
        <a:lstStyle/>
        <a:p>
          <a:endParaRPr lang="ru-RU"/>
        </a:p>
      </dgm:t>
    </dgm:pt>
    <dgm:pt modelId="{6E091B39-44A0-45D3-8772-A5D1270DA00F}">
      <dgm:prSet phldrT="[Текст]"/>
      <dgm:spPr>
        <a:solidFill>
          <a:schemeClr val="accent2">
            <a:lumMod val="20000"/>
            <a:lumOff val="80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kk-KZ" dirty="0" smtClean="0"/>
            <a:t>15 жұмыс</a:t>
          </a:r>
          <a:endParaRPr lang="ru-RU" dirty="0"/>
        </a:p>
      </dgm:t>
    </dgm:pt>
    <dgm:pt modelId="{84D898E9-ACE8-4F81-B4FD-BA3CE28D6614}" type="parTrans" cxnId="{FB0C19E0-2824-4813-A82D-60E93BF94015}">
      <dgm:prSet/>
      <dgm:spPr>
        <a:solidFill>
          <a:schemeClr val="accent2"/>
        </a:solidFill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147B8E44-3104-4BC3-8476-B8476CA9BA68}" type="sibTrans" cxnId="{FB0C19E0-2824-4813-A82D-60E93BF94015}">
      <dgm:prSet/>
      <dgm:spPr/>
      <dgm:t>
        <a:bodyPr/>
        <a:lstStyle/>
        <a:p>
          <a:endParaRPr lang="ru-RU"/>
        </a:p>
      </dgm:t>
    </dgm:pt>
    <dgm:pt modelId="{B5FC2302-A32C-4B82-87C2-28D0D47B69C8}" type="pres">
      <dgm:prSet presAssocID="{B34C03A9-4831-4CB4-AEE1-AEF62C7746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126917-B008-4C0B-87AC-15EDA10E1831}" type="pres">
      <dgm:prSet presAssocID="{3D886277-CC54-406C-8C00-6FE9285001E2}" presName="vertFlow" presStyleCnt="0"/>
      <dgm:spPr/>
    </dgm:pt>
    <dgm:pt modelId="{65816FF6-A126-44B5-A508-AA3B0DEB1F31}" type="pres">
      <dgm:prSet presAssocID="{3D886277-CC54-406C-8C00-6FE9285001E2}" presName="header" presStyleLbl="node1" presStyleIdx="0" presStyleCnt="2" custScaleX="118515" custScaleY="112703"/>
      <dgm:spPr/>
      <dgm:t>
        <a:bodyPr/>
        <a:lstStyle/>
        <a:p>
          <a:endParaRPr lang="ru-RU"/>
        </a:p>
      </dgm:t>
    </dgm:pt>
    <dgm:pt modelId="{C89B001F-189B-4994-BAF8-0F26F821F407}" type="pres">
      <dgm:prSet presAssocID="{D9AF84C1-EF37-46D6-BBC2-F0C55969B54E}" presName="parTrans" presStyleLbl="sibTrans2D1" presStyleIdx="0" presStyleCnt="2"/>
      <dgm:spPr/>
      <dgm:t>
        <a:bodyPr/>
        <a:lstStyle/>
        <a:p>
          <a:endParaRPr lang="ru-RU"/>
        </a:p>
      </dgm:t>
    </dgm:pt>
    <dgm:pt modelId="{2362C41B-39B7-4412-B509-E8F2DE31ABA1}" type="pres">
      <dgm:prSet presAssocID="{74D0B452-6C40-4974-9B68-95246974817C}" presName="child" presStyleLbl="alignAccFollowNode1" presStyleIdx="0" presStyleCnt="2" custScaleY="788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44DC98-B684-4507-9C6C-E9C018CC506F}" type="pres">
      <dgm:prSet presAssocID="{3D886277-CC54-406C-8C00-6FE9285001E2}" presName="hSp" presStyleCnt="0"/>
      <dgm:spPr/>
    </dgm:pt>
    <dgm:pt modelId="{4E9607B7-CA37-47B7-BD43-E71578ADC33E}" type="pres">
      <dgm:prSet presAssocID="{88E972CA-6D04-4508-A24D-CE95A4E7281B}" presName="vertFlow" presStyleCnt="0"/>
      <dgm:spPr/>
    </dgm:pt>
    <dgm:pt modelId="{D02D482C-0038-4DF8-B578-101DADC48593}" type="pres">
      <dgm:prSet presAssocID="{88E972CA-6D04-4508-A24D-CE95A4E7281B}" presName="header" presStyleLbl="node1" presStyleIdx="1" presStyleCnt="2" custScaleX="120238" custScaleY="112703"/>
      <dgm:spPr/>
      <dgm:t>
        <a:bodyPr/>
        <a:lstStyle/>
        <a:p>
          <a:endParaRPr lang="ru-RU"/>
        </a:p>
      </dgm:t>
    </dgm:pt>
    <dgm:pt modelId="{4F45A303-3EBB-4E15-8D8C-1BEA8423CD7D}" type="pres">
      <dgm:prSet presAssocID="{84D898E9-ACE8-4F81-B4FD-BA3CE28D6614}" presName="parTrans" presStyleLbl="sibTrans2D1" presStyleIdx="1" presStyleCnt="2"/>
      <dgm:spPr/>
      <dgm:t>
        <a:bodyPr/>
        <a:lstStyle/>
        <a:p>
          <a:endParaRPr lang="ru-RU"/>
        </a:p>
      </dgm:t>
    </dgm:pt>
    <dgm:pt modelId="{4FD86341-E69F-4DF3-8597-A7617417C7B4}" type="pres">
      <dgm:prSet presAssocID="{6E091B39-44A0-45D3-8772-A5D1270DA00F}" presName="child" presStyleLbl="alignAccFollowNode1" presStyleIdx="1" presStyleCnt="2" custScaleY="788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4541A1-4A5B-4416-A94A-CE71CB591D35}" type="presOf" srcId="{74D0B452-6C40-4974-9B68-95246974817C}" destId="{2362C41B-39B7-4412-B509-E8F2DE31ABA1}" srcOrd="0" destOrd="0" presId="urn:microsoft.com/office/officeart/2005/8/layout/lProcess1"/>
    <dgm:cxn modelId="{C8771D43-C422-45F8-A061-3B37F1CAC735}" srcId="{3D886277-CC54-406C-8C00-6FE9285001E2}" destId="{74D0B452-6C40-4974-9B68-95246974817C}" srcOrd="0" destOrd="0" parTransId="{D9AF84C1-EF37-46D6-BBC2-F0C55969B54E}" sibTransId="{BFC9C5D6-FE8D-46A0-BED4-438503C37925}"/>
    <dgm:cxn modelId="{E4B68049-FBDC-430B-BD2E-71E8F3D88B33}" type="presOf" srcId="{3D886277-CC54-406C-8C00-6FE9285001E2}" destId="{65816FF6-A126-44B5-A508-AA3B0DEB1F31}" srcOrd="0" destOrd="0" presId="urn:microsoft.com/office/officeart/2005/8/layout/lProcess1"/>
    <dgm:cxn modelId="{2AE3C1D8-D83E-4BDA-9C2C-B807FCED4234}" type="presOf" srcId="{84D898E9-ACE8-4F81-B4FD-BA3CE28D6614}" destId="{4F45A303-3EBB-4E15-8D8C-1BEA8423CD7D}" srcOrd="0" destOrd="0" presId="urn:microsoft.com/office/officeart/2005/8/layout/lProcess1"/>
    <dgm:cxn modelId="{FB0C19E0-2824-4813-A82D-60E93BF94015}" srcId="{88E972CA-6D04-4508-A24D-CE95A4E7281B}" destId="{6E091B39-44A0-45D3-8772-A5D1270DA00F}" srcOrd="0" destOrd="0" parTransId="{84D898E9-ACE8-4F81-B4FD-BA3CE28D6614}" sibTransId="{147B8E44-3104-4BC3-8476-B8476CA9BA68}"/>
    <dgm:cxn modelId="{6FCF69CE-1879-4BF4-BEF9-35C3D3B67902}" type="presOf" srcId="{D9AF84C1-EF37-46D6-BBC2-F0C55969B54E}" destId="{C89B001F-189B-4994-BAF8-0F26F821F407}" srcOrd="0" destOrd="0" presId="urn:microsoft.com/office/officeart/2005/8/layout/lProcess1"/>
    <dgm:cxn modelId="{6052FC18-9682-47E1-A352-9E1877546E27}" type="presOf" srcId="{88E972CA-6D04-4508-A24D-CE95A4E7281B}" destId="{D02D482C-0038-4DF8-B578-101DADC48593}" srcOrd="0" destOrd="0" presId="urn:microsoft.com/office/officeart/2005/8/layout/lProcess1"/>
    <dgm:cxn modelId="{06E25473-DB53-4B3E-8073-5C2D01BD80BC}" srcId="{B34C03A9-4831-4CB4-AEE1-AEF62C7746C0}" destId="{3D886277-CC54-406C-8C00-6FE9285001E2}" srcOrd="0" destOrd="0" parTransId="{D565214F-0D6C-4837-BA60-5253E017B703}" sibTransId="{A0FE76DE-DB0C-46A4-82CF-EC42A8ED839F}"/>
    <dgm:cxn modelId="{862282CC-F4B6-4A56-8141-3CFB73C8C60D}" type="presOf" srcId="{6E091B39-44A0-45D3-8772-A5D1270DA00F}" destId="{4FD86341-E69F-4DF3-8597-A7617417C7B4}" srcOrd="0" destOrd="0" presId="urn:microsoft.com/office/officeart/2005/8/layout/lProcess1"/>
    <dgm:cxn modelId="{82182672-81B9-4D99-B570-9A3D62BA1A52}" type="presOf" srcId="{B34C03A9-4831-4CB4-AEE1-AEF62C7746C0}" destId="{B5FC2302-A32C-4B82-87C2-28D0D47B69C8}" srcOrd="0" destOrd="0" presId="urn:microsoft.com/office/officeart/2005/8/layout/lProcess1"/>
    <dgm:cxn modelId="{BEBBCE40-2F2C-4AE4-BF84-405013491D1A}" srcId="{B34C03A9-4831-4CB4-AEE1-AEF62C7746C0}" destId="{88E972CA-6D04-4508-A24D-CE95A4E7281B}" srcOrd="1" destOrd="0" parTransId="{A132D94C-1A23-4C49-A32D-516C6CE59F60}" sibTransId="{983AA4CE-41E7-4778-8D9C-867940360DCA}"/>
    <dgm:cxn modelId="{9B38FEEF-5A7B-44EA-A9CF-55074AA62DD7}" type="presParOf" srcId="{B5FC2302-A32C-4B82-87C2-28D0D47B69C8}" destId="{92126917-B008-4C0B-87AC-15EDA10E1831}" srcOrd="0" destOrd="0" presId="urn:microsoft.com/office/officeart/2005/8/layout/lProcess1"/>
    <dgm:cxn modelId="{7EACC046-E7F4-4103-9CD6-A2B859E6C498}" type="presParOf" srcId="{92126917-B008-4C0B-87AC-15EDA10E1831}" destId="{65816FF6-A126-44B5-A508-AA3B0DEB1F31}" srcOrd="0" destOrd="0" presId="urn:microsoft.com/office/officeart/2005/8/layout/lProcess1"/>
    <dgm:cxn modelId="{5F442B89-902C-47DE-A155-33A61AFDAE93}" type="presParOf" srcId="{92126917-B008-4C0B-87AC-15EDA10E1831}" destId="{C89B001F-189B-4994-BAF8-0F26F821F407}" srcOrd="1" destOrd="0" presId="urn:microsoft.com/office/officeart/2005/8/layout/lProcess1"/>
    <dgm:cxn modelId="{A820B73E-FF1C-4162-8A66-3E5AF8AA31A7}" type="presParOf" srcId="{92126917-B008-4C0B-87AC-15EDA10E1831}" destId="{2362C41B-39B7-4412-B509-E8F2DE31ABA1}" srcOrd="2" destOrd="0" presId="urn:microsoft.com/office/officeart/2005/8/layout/lProcess1"/>
    <dgm:cxn modelId="{26E0502B-2685-4929-9718-93521E5BFD2E}" type="presParOf" srcId="{B5FC2302-A32C-4B82-87C2-28D0D47B69C8}" destId="{2E44DC98-B684-4507-9C6C-E9C018CC506F}" srcOrd="1" destOrd="0" presId="urn:microsoft.com/office/officeart/2005/8/layout/lProcess1"/>
    <dgm:cxn modelId="{B91A53EB-9A8C-4F23-9A66-BA5C3D662DF0}" type="presParOf" srcId="{B5FC2302-A32C-4B82-87C2-28D0D47B69C8}" destId="{4E9607B7-CA37-47B7-BD43-E71578ADC33E}" srcOrd="2" destOrd="0" presId="urn:microsoft.com/office/officeart/2005/8/layout/lProcess1"/>
    <dgm:cxn modelId="{C5DB2098-1C2C-4C13-B213-85D33BAF8D0B}" type="presParOf" srcId="{4E9607B7-CA37-47B7-BD43-E71578ADC33E}" destId="{D02D482C-0038-4DF8-B578-101DADC48593}" srcOrd="0" destOrd="0" presId="urn:microsoft.com/office/officeart/2005/8/layout/lProcess1"/>
    <dgm:cxn modelId="{9D25FC1A-B522-4741-93BC-CDBEFC79C9BE}" type="presParOf" srcId="{4E9607B7-CA37-47B7-BD43-E71578ADC33E}" destId="{4F45A303-3EBB-4E15-8D8C-1BEA8423CD7D}" srcOrd="1" destOrd="0" presId="urn:microsoft.com/office/officeart/2005/8/layout/lProcess1"/>
    <dgm:cxn modelId="{E25B4D88-F64D-4FA8-BDE2-FDD0D94446DB}" type="presParOf" srcId="{4E9607B7-CA37-47B7-BD43-E71578ADC33E}" destId="{4FD86341-E69F-4DF3-8597-A7617417C7B4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816FF6-A126-44B5-A508-AA3B0DEB1F31}">
      <dsp:nvSpPr>
        <dsp:cNvPr id="0" name=""/>
        <dsp:cNvSpPr/>
      </dsp:nvSpPr>
      <dsp:spPr>
        <a:xfrm>
          <a:off x="1269" y="360039"/>
          <a:ext cx="2021931" cy="48069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b="1" kern="12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Сырттай кезең </a:t>
          </a:r>
          <a:r>
            <a:rPr lang="kk-KZ" sz="1500" kern="12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05.03.2021-12.03.2021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15348" y="374118"/>
        <a:ext cx="1993773" cy="452535"/>
      </dsp:txXfrm>
    </dsp:sp>
    <dsp:sp modelId="{C89B001F-189B-4994-BAF8-0F26F821F407}">
      <dsp:nvSpPr>
        <dsp:cNvPr id="0" name=""/>
        <dsp:cNvSpPr/>
      </dsp:nvSpPr>
      <dsp:spPr>
        <a:xfrm rot="5400000">
          <a:off x="974914" y="878052"/>
          <a:ext cx="74639" cy="746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2C41B-39B7-4412-B509-E8F2DE31ABA1}">
      <dsp:nvSpPr>
        <dsp:cNvPr id="0" name=""/>
        <dsp:cNvSpPr/>
      </dsp:nvSpPr>
      <dsp:spPr>
        <a:xfrm>
          <a:off x="159207" y="990012"/>
          <a:ext cx="1706055" cy="336242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/>
            <a:t>47 жұмыс</a:t>
          </a:r>
          <a:endParaRPr lang="ru-RU" sz="1900" kern="1200" dirty="0"/>
        </a:p>
      </dsp:txBody>
      <dsp:txXfrm>
        <a:off x="169055" y="999860"/>
        <a:ext cx="1686359" cy="316546"/>
      </dsp:txXfrm>
    </dsp:sp>
    <dsp:sp modelId="{D02D482C-0038-4DF8-B578-101DADC48593}">
      <dsp:nvSpPr>
        <dsp:cNvPr id="0" name=""/>
        <dsp:cNvSpPr/>
      </dsp:nvSpPr>
      <dsp:spPr>
        <a:xfrm>
          <a:off x="2262048" y="360039"/>
          <a:ext cx="2051326" cy="48069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b="1" kern="12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Күндізгі кезең                        </a:t>
          </a:r>
          <a:r>
            <a:rPr lang="kk-KZ" sz="1500" kern="12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rPr>
            <a:t>18 наурыз 2021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2276127" y="374118"/>
        <a:ext cx="2023168" cy="452535"/>
      </dsp:txXfrm>
    </dsp:sp>
    <dsp:sp modelId="{4F45A303-3EBB-4E15-8D8C-1BEA8423CD7D}">
      <dsp:nvSpPr>
        <dsp:cNvPr id="0" name=""/>
        <dsp:cNvSpPr/>
      </dsp:nvSpPr>
      <dsp:spPr>
        <a:xfrm rot="5400000">
          <a:off x="3250391" y="878052"/>
          <a:ext cx="74639" cy="746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86341-E69F-4DF3-8597-A7617417C7B4}">
      <dsp:nvSpPr>
        <dsp:cNvPr id="0" name=""/>
        <dsp:cNvSpPr/>
      </dsp:nvSpPr>
      <dsp:spPr>
        <a:xfrm>
          <a:off x="2434683" y="990012"/>
          <a:ext cx="1706055" cy="336242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/>
            <a:t>15 жұмыс</a:t>
          </a:r>
          <a:endParaRPr lang="ru-RU" sz="1900" kern="1200" dirty="0"/>
        </a:p>
      </dsp:txBody>
      <dsp:txXfrm>
        <a:off x="2444531" y="999860"/>
        <a:ext cx="1686359" cy="316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0A7C033E-18CB-483C-86F2-C74C172C2C18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0C0AE56B-D8BF-402A-9FB8-3FB3BDF7E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165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9875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BAB90-AB6E-4A19-81B4-07B06130B2D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289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9875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BAB90-AB6E-4A19-81B4-07B06130B2D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28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jpeg"/><Relationship Id="rId7" Type="http://schemas.openxmlformats.org/officeDocument/2006/relationships/diagramData" Target="../diagrams/data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microsoft.com/office/2007/relationships/diagramDrawing" Target="../diagrams/drawing1.xml"/><Relationship Id="rId5" Type="http://schemas.openxmlformats.org/officeDocument/2006/relationships/image" Target="../media/image1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>
            <a:off x="303731" y="51470"/>
            <a:ext cx="86292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«Болашақ инженерлері» облыстық </a:t>
            </a:r>
            <a:r>
              <a:rPr lang="kk-KZ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жобасы</a:t>
            </a:r>
            <a:endParaRPr lang="ru-RU" sz="14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63" y="1936632"/>
            <a:ext cx="31287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dirty="0" smtClean="0">
                <a:latin typeface="Arial" pitchFamily="34" charset="0"/>
                <a:cs typeface="Arial" pitchFamily="34" charset="0"/>
              </a:rPr>
              <a:t>Жобадағы білім беру ұйымдары саны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542416206"/>
              </p:ext>
            </p:extLst>
          </p:nvPr>
        </p:nvGraphicFramePr>
        <p:xfrm>
          <a:off x="195728" y="2216861"/>
          <a:ext cx="2664296" cy="2332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1510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303731" y="483518"/>
            <a:ext cx="86292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/>
              <a:t>2016 жылдан бастап Қарағанды облысында білім беруді дамытудың оқу-әдістемелік орталығы білім </a:t>
            </a:r>
            <a:r>
              <a:rPr lang="kk-KZ" sz="1600" dirty="0"/>
              <a:t>беру сапасын жоғарлату, мектеп оқушыларын техника саласына тарту, инженерлік кәсіптің имиджін көтеру </a:t>
            </a:r>
            <a:r>
              <a:rPr lang="kk-KZ" sz="1600" dirty="0" smtClean="0"/>
              <a:t>мақсатында </a:t>
            </a:r>
            <a:r>
              <a:rPr lang="kk-KZ" sz="1600" dirty="0" smtClean="0">
                <a:ea typeface="Verdana" pitchFamily="34" charset="0"/>
                <a:cs typeface="Verdana" pitchFamily="34" charset="0"/>
              </a:rPr>
              <a:t>«</a:t>
            </a:r>
            <a:r>
              <a:rPr lang="ru-RU" sz="1600" dirty="0" err="1" smtClean="0">
                <a:ea typeface="Verdana" pitchFamily="34" charset="0"/>
                <a:cs typeface="Verdana" pitchFamily="34" charset="0"/>
              </a:rPr>
              <a:t>Болашақ</a:t>
            </a:r>
            <a:r>
              <a:rPr lang="ru-RU" sz="1600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ea typeface="Verdana" pitchFamily="34" charset="0"/>
                <a:cs typeface="Verdana" pitchFamily="34" charset="0"/>
              </a:rPr>
              <a:t>инженерлері</a:t>
            </a:r>
            <a:r>
              <a:rPr lang="kk-KZ" sz="1600" dirty="0" smtClean="0">
                <a:ea typeface="Verdana" pitchFamily="34" charset="0"/>
                <a:cs typeface="Verdana" pitchFamily="34" charset="0"/>
              </a:rPr>
              <a:t>» </a:t>
            </a:r>
            <a:r>
              <a:rPr lang="ru-RU" sz="1600" dirty="0" err="1" smtClean="0">
                <a:ea typeface="Verdana" pitchFamily="34" charset="0"/>
                <a:cs typeface="Verdana" pitchFamily="34" charset="0"/>
              </a:rPr>
              <a:t>облыстық</a:t>
            </a:r>
            <a:r>
              <a:rPr lang="ru-RU" sz="1600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ea typeface="Verdana" pitchFamily="34" charset="0"/>
                <a:cs typeface="Verdana" pitchFamily="34" charset="0"/>
              </a:rPr>
              <a:t>жобасын</a:t>
            </a:r>
            <a:r>
              <a:rPr lang="ru-RU" sz="1600" dirty="0"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ea typeface="Verdana" pitchFamily="34" charset="0"/>
                <a:cs typeface="Verdana" pitchFamily="34" charset="0"/>
              </a:rPr>
              <a:t>іске</a:t>
            </a:r>
            <a:r>
              <a:rPr lang="ru-RU" sz="1600" dirty="0"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ea typeface="Verdana" pitchFamily="34" charset="0"/>
                <a:cs typeface="Verdana" pitchFamily="34" charset="0"/>
              </a:rPr>
              <a:t>асырады</a:t>
            </a:r>
            <a:r>
              <a:rPr lang="ru-RU" sz="1600" dirty="0" smtClean="0">
                <a:solidFill>
                  <a:srgbClr val="002060"/>
                </a:solidFill>
                <a:ea typeface="Verdana" pitchFamily="34" charset="0"/>
                <a:cs typeface="Verdana" pitchFamily="34" charset="0"/>
              </a:rPr>
              <a:t>.</a:t>
            </a:r>
            <a:endParaRPr lang="ru-RU" sz="1600" dirty="0">
              <a:solidFill>
                <a:srgbClr val="00206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20712" y="3939902"/>
            <a:ext cx="5798063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</a:rPr>
              <a:t>2020-2021 </a:t>
            </a:r>
            <a:r>
              <a:rPr lang="kk-KZ" sz="1600" dirty="0">
                <a:solidFill>
                  <a:schemeClr val="tx1"/>
                </a:solidFill>
              </a:rPr>
              <a:t>оқу жылында </a:t>
            </a:r>
            <a:r>
              <a:rPr lang="kk-KZ" sz="1600" dirty="0" smtClean="0">
                <a:solidFill>
                  <a:schemeClr val="tx1"/>
                </a:solidFill>
              </a:rPr>
              <a:t>жобаға еңбеген білім беру ұйымдары:</a:t>
            </a:r>
          </a:p>
          <a:p>
            <a:pPr algn="ctr"/>
            <a:r>
              <a:rPr lang="kk-KZ" sz="1600" dirty="0" smtClean="0">
                <a:solidFill>
                  <a:schemeClr val="tx1"/>
                </a:solidFill>
              </a:rPr>
              <a:t> </a:t>
            </a:r>
            <a:r>
              <a:rPr lang="kk-KZ" sz="1600" b="1" dirty="0" smtClean="0">
                <a:solidFill>
                  <a:schemeClr val="tx1"/>
                </a:solidFill>
              </a:rPr>
              <a:t>Қаражал</a:t>
            </a:r>
            <a:r>
              <a:rPr lang="kk-KZ" sz="1600" dirty="0" smtClean="0">
                <a:solidFill>
                  <a:schemeClr val="tx1"/>
                </a:solidFill>
              </a:rPr>
              <a:t> </a:t>
            </a:r>
            <a:r>
              <a:rPr lang="kk-KZ" sz="1600" dirty="0">
                <a:solidFill>
                  <a:schemeClr val="tx1"/>
                </a:solidFill>
              </a:rPr>
              <a:t>қаласының білім беру </a:t>
            </a:r>
            <a:r>
              <a:rPr lang="kk-KZ" sz="1600" dirty="0" smtClean="0">
                <a:solidFill>
                  <a:schemeClr val="tx1"/>
                </a:solidFill>
              </a:rPr>
              <a:t>ұйымдары, </a:t>
            </a:r>
            <a:r>
              <a:rPr lang="kk-KZ" sz="1600" b="1" dirty="0" smtClean="0">
                <a:solidFill>
                  <a:schemeClr val="tx1"/>
                </a:solidFill>
              </a:rPr>
              <a:t>БИЛ </a:t>
            </a:r>
            <a:r>
              <a:rPr lang="kk-KZ" sz="1600" b="1" dirty="0">
                <a:solidFill>
                  <a:schemeClr val="tx1"/>
                </a:solidFill>
              </a:rPr>
              <a:t>№</a:t>
            </a:r>
            <a:r>
              <a:rPr lang="kk-KZ" sz="1600" b="1" dirty="0" smtClean="0">
                <a:solidFill>
                  <a:schemeClr val="tx1"/>
                </a:solidFill>
              </a:rPr>
              <a:t>1, БИЛ </a:t>
            </a:r>
            <a:r>
              <a:rPr lang="kk-KZ" sz="1600" b="1" dirty="0">
                <a:solidFill>
                  <a:schemeClr val="tx1"/>
                </a:solidFill>
              </a:rPr>
              <a:t>№</a:t>
            </a:r>
            <a:r>
              <a:rPr lang="kk-KZ" sz="1600" b="1" dirty="0" smtClean="0">
                <a:solidFill>
                  <a:schemeClr val="tx1"/>
                </a:solidFill>
              </a:rPr>
              <a:t>2, Мұрагер, Зияткер</a:t>
            </a:r>
            <a:r>
              <a:rPr lang="kk-KZ" sz="1600" dirty="0" smtClean="0">
                <a:solidFill>
                  <a:schemeClr val="tx1"/>
                </a:solidFill>
              </a:rPr>
              <a:t> </a:t>
            </a:r>
            <a:r>
              <a:rPr lang="kk-KZ" sz="1600" dirty="0">
                <a:solidFill>
                  <a:schemeClr val="tx1"/>
                </a:solidFill>
              </a:rPr>
              <a:t>мамандандырылған мектеп </a:t>
            </a:r>
            <a:r>
              <a:rPr lang="kk-KZ" sz="1600" dirty="0" smtClean="0">
                <a:solidFill>
                  <a:schemeClr val="tx1"/>
                </a:solidFill>
              </a:rPr>
              <a:t>интернаттары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5856" y="1923678"/>
            <a:ext cx="2239759" cy="368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</a:rPr>
              <a:t>Жобаға қосылды: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64689" y="1923678"/>
            <a:ext cx="2239759" cy="368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</a:rPr>
              <a:t>Жобадан шықты: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2355726"/>
            <a:ext cx="295232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</a:rPr>
              <a:t>Балқаш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Қарағанды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Сәтбаев</a:t>
            </a:r>
            <a:r>
              <a:rPr lang="ru-RU" sz="1400" dirty="0">
                <a:solidFill>
                  <a:schemeClr val="tx1"/>
                </a:solidFill>
              </a:rPr>
              <a:t>, Шахтинск </a:t>
            </a:r>
            <a:r>
              <a:rPr lang="ru-RU" sz="1400" dirty="0" smtClean="0">
                <a:solidFill>
                  <a:schemeClr val="tx1"/>
                </a:solidFill>
              </a:rPr>
              <a:t>қ., </a:t>
            </a:r>
            <a:r>
              <a:rPr lang="ru-RU" sz="1400" dirty="0" err="1" smtClean="0">
                <a:solidFill>
                  <a:schemeClr val="tx1"/>
                </a:solidFill>
              </a:rPr>
              <a:t>Бұқар-Жырау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ауданының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13 </a:t>
            </a:r>
            <a:r>
              <a:rPr lang="ru-RU" sz="1400" dirty="0" err="1">
                <a:solidFill>
                  <a:schemeClr val="tx1"/>
                </a:solidFill>
              </a:rPr>
              <a:t>білім</a:t>
            </a:r>
            <a:r>
              <a:rPr lang="ru-RU" sz="1400" dirty="0">
                <a:solidFill>
                  <a:schemeClr val="tx1"/>
                </a:solidFill>
              </a:rPr>
              <a:t> беру </a:t>
            </a:r>
            <a:r>
              <a:rPr lang="ru-RU" sz="1400" dirty="0" err="1">
                <a:solidFill>
                  <a:schemeClr val="tx1"/>
                </a:solidFill>
              </a:rPr>
              <a:t>ұйымдары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және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kk-KZ" sz="14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«</a:t>
            </a:r>
            <a:r>
              <a:rPr lang="ru-RU" sz="1400" dirty="0" err="1" smtClean="0">
                <a:solidFill>
                  <a:schemeClr val="tx1"/>
                </a:solidFill>
              </a:rPr>
              <a:t>Озат</a:t>
            </a:r>
            <a:r>
              <a:rPr lang="kk-KZ" sz="14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» </a:t>
            </a:r>
            <a:r>
              <a:rPr lang="ru-RU" sz="1400" dirty="0" err="1">
                <a:solidFill>
                  <a:schemeClr val="tx1"/>
                </a:solidFill>
              </a:rPr>
              <a:t>а</a:t>
            </a:r>
            <a:r>
              <a:rPr lang="ru-RU" sz="1400" dirty="0" err="1" smtClean="0">
                <a:solidFill>
                  <a:schemeClr val="tx1"/>
                </a:solidFill>
              </a:rPr>
              <a:t>қпараттық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технологиялар</a:t>
            </a:r>
            <a:r>
              <a:rPr lang="kk-KZ" sz="1400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» </a:t>
            </a:r>
            <a:r>
              <a:rPr lang="ru-RU" sz="1400" dirty="0" smtClean="0">
                <a:solidFill>
                  <a:schemeClr val="tx1"/>
                </a:solidFill>
              </a:rPr>
              <a:t>МИК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012160" y="2355726"/>
            <a:ext cx="295232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</a:rPr>
              <a:t>Қарағанды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қаласының</a:t>
            </a:r>
            <a:endParaRPr lang="ru-RU" sz="1400" dirty="0" smtClean="0">
              <a:solidFill>
                <a:schemeClr val="tx1"/>
              </a:solidFill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№17, №32, №88 ЖОББМ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355356" y="1419622"/>
            <a:ext cx="3128777" cy="338554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latin typeface="Arial" pitchFamily="34" charset="0"/>
                <a:cs typeface="Arial" pitchFamily="34" charset="0"/>
              </a:rPr>
              <a:t>2020-2021 оқу жылында: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3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>
            <a:off x="303731" y="42759"/>
            <a:ext cx="862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«Болашақ инженерлері» облыстық жобасы аясындағы үшөлшемді компьютерлік </a:t>
            </a:r>
            <a:r>
              <a:rPr lang="kk-KZ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модельдеу </a:t>
            </a:r>
            <a:r>
              <a:rPr lang="kk-KZ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бойынша облыстық </a:t>
            </a:r>
            <a:r>
              <a:rPr lang="kk-KZ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байқау</a:t>
            </a:r>
            <a:r>
              <a:rPr lang="ru-RU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ының</a:t>
            </a:r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қорытындысы</a:t>
            </a:r>
            <a:endParaRPr lang="ru-RU" sz="14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30" name="Picture 6" descr="D:\Жансая\ИБ 2017-2018\2020\Областной конкурс\фото 29.02.2020\554e1d71-fd4e-4b8f-b6fc-c32337e1128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147814"/>
            <a:ext cx="1348407" cy="101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838" y="1261121"/>
            <a:ext cx="3623594" cy="230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167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07504" y="680958"/>
            <a:ext cx="89289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ea typeface="Verdana" pitchFamily="34" charset="0"/>
                <a:cs typeface="Verdana" pitchFamily="34" charset="0"/>
              </a:rPr>
              <a:t>«Болашақ инженерлері» облыстық </a:t>
            </a:r>
            <a:r>
              <a:rPr lang="kk-KZ" sz="1400" dirty="0" smtClean="0">
                <a:ea typeface="Verdana" pitchFamily="34" charset="0"/>
                <a:cs typeface="Verdana" pitchFamily="34" charset="0"/>
              </a:rPr>
              <a:t>жобасы аясында </a:t>
            </a:r>
            <a:r>
              <a:rPr lang="kk-KZ" sz="1400" dirty="0" smtClean="0"/>
              <a:t>оқушылардың инженерлік </a:t>
            </a:r>
            <a:r>
              <a:rPr lang="kk-KZ" sz="1400" dirty="0"/>
              <a:t>үшөлшемді модельдеуге қызығушылығын қалыптастыру үшін жағдай жасау мақсатында жыл сайын </a:t>
            </a:r>
            <a:r>
              <a:rPr lang="kk-KZ" sz="1400" dirty="0" smtClean="0"/>
              <a:t>үшөлшемді </a:t>
            </a:r>
            <a:r>
              <a:rPr lang="kk-KZ" sz="1400" dirty="0"/>
              <a:t>компьютерлік модельдеу бойынша </a:t>
            </a:r>
            <a:r>
              <a:rPr lang="kk-KZ" sz="1400" dirty="0" smtClean="0"/>
              <a:t>байқау </a:t>
            </a:r>
            <a:r>
              <a:rPr lang="kk-KZ" sz="1400" dirty="0"/>
              <a:t>ұйымдастырылады.</a:t>
            </a:r>
            <a:endParaRPr lang="ru-RU" sz="1400" dirty="0">
              <a:solidFill>
                <a:srgbClr val="002060"/>
              </a:solidFill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9" name="Picture 5" descr="D:\Жансая\ИБ 2017-2018\2020\Областной конкурс\фото 29.02.2020\6c8e4552-4d27-4244-932c-258854845868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651870"/>
            <a:ext cx="1348407" cy="101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03093" y="3060124"/>
            <a:ext cx="55490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 smtClean="0">
                <a:ea typeface="Verdana" pitchFamily="34" charset="0"/>
                <a:cs typeface="Verdana" pitchFamily="34" charset="0"/>
              </a:rPr>
              <a:t>Үшөлшемді </a:t>
            </a:r>
            <a:r>
              <a:rPr lang="kk-KZ" sz="1400" b="1" dirty="0">
                <a:ea typeface="Verdana" pitchFamily="34" charset="0"/>
                <a:cs typeface="Verdana" pitchFamily="34" charset="0"/>
              </a:rPr>
              <a:t>компьютерлік моделдеу бойынша облыстық </a:t>
            </a:r>
            <a:r>
              <a:rPr lang="kk-KZ" sz="1400" b="1" dirty="0" smtClean="0">
                <a:ea typeface="Verdana" pitchFamily="34" charset="0"/>
                <a:cs typeface="Verdana" pitchFamily="34" charset="0"/>
              </a:rPr>
              <a:t>байқау</a:t>
            </a:r>
            <a:r>
              <a:rPr lang="ru-RU" sz="1400" b="1" dirty="0" smtClean="0">
                <a:solidFill>
                  <a:srgbClr val="00206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kk-KZ" sz="1400" b="1" dirty="0" smtClean="0"/>
              <a:t>жеңімпаздары:</a:t>
            </a:r>
            <a:endParaRPr lang="en-US" sz="1400" b="1" dirty="0" smtClean="0"/>
          </a:p>
          <a:p>
            <a:r>
              <a:rPr lang="kk-KZ" sz="1400" b="1" dirty="0" smtClean="0"/>
              <a:t>І </a:t>
            </a:r>
            <a:r>
              <a:rPr lang="kk-KZ" sz="1400" b="1" dirty="0"/>
              <a:t>орын </a:t>
            </a:r>
            <a:r>
              <a:rPr lang="kk-KZ" sz="1400" dirty="0"/>
              <a:t>– </a:t>
            </a:r>
            <a:r>
              <a:rPr lang="kk-KZ" sz="1400" b="1" dirty="0"/>
              <a:t>Сериков Арман</a:t>
            </a:r>
            <a:r>
              <a:rPr lang="kk-KZ" sz="1400" dirty="0"/>
              <a:t>, Н.Нұрмақов атындағы ММИ оқушысы;</a:t>
            </a:r>
            <a:endParaRPr lang="ru-RU" sz="1400" dirty="0"/>
          </a:p>
          <a:p>
            <a:r>
              <a:rPr lang="kk-KZ" sz="1400" b="1" dirty="0"/>
              <a:t>ІІ орын </a:t>
            </a:r>
            <a:r>
              <a:rPr lang="kk-KZ" sz="1400" dirty="0"/>
              <a:t>– </a:t>
            </a:r>
            <a:r>
              <a:rPr lang="kk-KZ" sz="1400" b="1" dirty="0"/>
              <a:t>Астахов Никита</a:t>
            </a:r>
            <a:r>
              <a:rPr lang="kk-KZ" sz="1400" dirty="0"/>
              <a:t>, Қарағанды қ. Әлімхан Ермеков </a:t>
            </a:r>
            <a:r>
              <a:rPr lang="kk-KZ" sz="1400" dirty="0" smtClean="0"/>
              <a:t>атындағы </a:t>
            </a:r>
            <a:r>
              <a:rPr lang="kk-KZ" sz="1400" dirty="0"/>
              <a:t>мектеп-лицей оқушысы;</a:t>
            </a:r>
            <a:endParaRPr lang="ru-RU" sz="1400" dirty="0"/>
          </a:p>
          <a:p>
            <a:r>
              <a:rPr lang="kk-KZ" sz="1400" b="1" dirty="0"/>
              <a:t>ІІІ орын </a:t>
            </a:r>
            <a:r>
              <a:rPr lang="kk-KZ" sz="1400" dirty="0"/>
              <a:t>– </a:t>
            </a:r>
            <a:r>
              <a:rPr lang="kk-KZ" sz="1400" b="1" dirty="0"/>
              <a:t>Тілектес Бекжан</a:t>
            </a:r>
            <a:r>
              <a:rPr lang="kk-KZ" sz="1400" dirty="0"/>
              <a:t>, Балқаш қ. Әлихан Бөкейханов атындағы №15 мектеп-лицей оқушысы;</a:t>
            </a:r>
            <a:endParaRPr lang="ru-RU" sz="1400" dirty="0"/>
          </a:p>
          <a:p>
            <a:r>
              <a:rPr lang="kk-KZ" sz="1400" b="1" dirty="0" smtClean="0"/>
              <a:t>Кабуш </a:t>
            </a:r>
            <a:r>
              <a:rPr lang="kk-KZ" sz="1400" b="1" dirty="0"/>
              <a:t>Кирилл</a:t>
            </a:r>
            <a:r>
              <a:rPr lang="kk-KZ" sz="1400" dirty="0"/>
              <a:t>, Қарағанды қ. №101 мектеп-лицей оқушысы.</a:t>
            </a:r>
            <a:endParaRPr lang="ru-RU" sz="1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64755627"/>
              </p:ext>
            </p:extLst>
          </p:nvPr>
        </p:nvGraphicFramePr>
        <p:xfrm>
          <a:off x="395536" y="1245496"/>
          <a:ext cx="4314644" cy="1686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932040" y="1680851"/>
            <a:ext cx="3988367" cy="11789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>
                <a:solidFill>
                  <a:schemeClr val="tx1"/>
                </a:solidFill>
              </a:rPr>
              <a:t>Ақтоғай, </a:t>
            </a:r>
            <a:r>
              <a:rPr lang="kk-KZ" sz="1400" dirty="0" smtClean="0">
                <a:solidFill>
                  <a:schemeClr val="tx1"/>
                </a:solidFill>
              </a:rPr>
              <a:t>Бұқар-Жырау</a:t>
            </a:r>
            <a:r>
              <a:rPr lang="kk-KZ" sz="1400" dirty="0">
                <a:solidFill>
                  <a:schemeClr val="tx1"/>
                </a:solidFill>
              </a:rPr>
              <a:t>, Қарқаралы, Нұра аудандарының және Приозерск, Сәтбаев қалаларының білім беру ұйымдарынан, сондай-ақ </a:t>
            </a:r>
            <a:r>
              <a:rPr lang="kk-KZ" sz="1400" dirty="0" smtClean="0">
                <a:solidFill>
                  <a:schemeClr val="tx1"/>
                </a:solidFill>
              </a:rPr>
              <a:t>БИЛ </a:t>
            </a:r>
            <a:r>
              <a:rPr lang="kk-KZ" sz="1400" dirty="0">
                <a:solidFill>
                  <a:schemeClr val="tx1"/>
                </a:solidFill>
              </a:rPr>
              <a:t>№</a:t>
            </a:r>
            <a:r>
              <a:rPr lang="kk-KZ" sz="1400" dirty="0" smtClean="0">
                <a:solidFill>
                  <a:schemeClr val="tx1"/>
                </a:solidFill>
              </a:rPr>
              <a:t>3, </a:t>
            </a:r>
            <a:r>
              <a:rPr lang="kk-KZ" sz="1400" dirty="0">
                <a:solidFill>
                  <a:schemeClr val="tx1"/>
                </a:solidFill>
              </a:rPr>
              <a:t>Өркен </a:t>
            </a:r>
            <a:r>
              <a:rPr lang="kk-KZ" sz="1400" dirty="0" smtClean="0">
                <a:solidFill>
                  <a:schemeClr val="tx1"/>
                </a:solidFill>
              </a:rPr>
              <a:t>ММИ жұмыстар  </a:t>
            </a:r>
            <a:r>
              <a:rPr lang="kk-KZ" sz="1400" dirty="0">
                <a:solidFill>
                  <a:schemeClr val="tx1"/>
                </a:solidFill>
              </a:rPr>
              <a:t>түскен жоқ.</a:t>
            </a:r>
            <a:endParaRPr lang="ru-RU" sz="14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D:\Жансая\ИБ 2017-2018\2020\Областной конкурс\фото 29.02.2020\638f6e25-f063-44ef-896d-eb7f5feb5d40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939902"/>
            <a:ext cx="1348407" cy="101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7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2787</TotalTime>
  <Words>268</Words>
  <Application>Microsoft Office PowerPoint</Application>
  <PresentationFormat>Экран (16:9)</PresentationFormat>
  <Paragraphs>26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Электронный журнал</dc:title>
  <dc:creator>Ainura</dc:creator>
  <cp:lastModifiedBy>Ainura</cp:lastModifiedBy>
  <cp:revision>154</cp:revision>
  <cp:lastPrinted>2021-03-19T09:58:44Z</cp:lastPrinted>
  <dcterms:created xsi:type="dcterms:W3CDTF">2018-03-06T04:22:58Z</dcterms:created>
  <dcterms:modified xsi:type="dcterms:W3CDTF">2021-03-25T03:02:26Z</dcterms:modified>
</cp:coreProperties>
</file>