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57"/>
  </p:notesMasterIdLst>
  <p:sldIdLst>
    <p:sldId id="256" r:id="rId2"/>
    <p:sldId id="287" r:id="rId3"/>
    <p:sldId id="266" r:id="rId4"/>
    <p:sldId id="267" r:id="rId5"/>
    <p:sldId id="288" r:id="rId6"/>
    <p:sldId id="282" r:id="rId7"/>
    <p:sldId id="283" r:id="rId8"/>
    <p:sldId id="284" r:id="rId9"/>
    <p:sldId id="258" r:id="rId10"/>
    <p:sldId id="265" r:id="rId11"/>
    <p:sldId id="292" r:id="rId12"/>
    <p:sldId id="259" r:id="rId13"/>
    <p:sldId id="293" r:id="rId14"/>
    <p:sldId id="289" r:id="rId15"/>
    <p:sldId id="260" r:id="rId16"/>
    <p:sldId id="268" r:id="rId17"/>
    <p:sldId id="269" r:id="rId18"/>
    <p:sldId id="294" r:id="rId19"/>
    <p:sldId id="295" r:id="rId20"/>
    <p:sldId id="290" r:id="rId21"/>
    <p:sldId id="270" r:id="rId22"/>
    <p:sldId id="296" r:id="rId23"/>
    <p:sldId id="291" r:id="rId24"/>
    <p:sldId id="297" r:id="rId25"/>
    <p:sldId id="271" r:id="rId26"/>
    <p:sldId id="299" r:id="rId27"/>
    <p:sldId id="298" r:id="rId28"/>
    <p:sldId id="308" r:id="rId29"/>
    <p:sldId id="272" r:id="rId30"/>
    <p:sldId id="309" r:id="rId31"/>
    <p:sldId id="300" r:id="rId32"/>
    <p:sldId id="275" r:id="rId33"/>
    <p:sldId id="273" r:id="rId34"/>
    <p:sldId id="310" r:id="rId35"/>
    <p:sldId id="301" r:id="rId36"/>
    <p:sldId id="274" r:id="rId37"/>
    <p:sldId id="303" r:id="rId38"/>
    <p:sldId id="302" r:id="rId39"/>
    <p:sldId id="261" r:id="rId40"/>
    <p:sldId id="304" r:id="rId41"/>
    <p:sldId id="285" r:id="rId42"/>
    <p:sldId id="305" r:id="rId43"/>
    <p:sldId id="276" r:id="rId44"/>
    <p:sldId id="311" r:id="rId45"/>
    <p:sldId id="263" r:id="rId46"/>
    <p:sldId id="306" r:id="rId47"/>
    <p:sldId id="264" r:id="rId48"/>
    <p:sldId id="312" r:id="rId49"/>
    <p:sldId id="307" r:id="rId50"/>
    <p:sldId id="313" r:id="rId51"/>
    <p:sldId id="277" r:id="rId52"/>
    <p:sldId id="315" r:id="rId53"/>
    <p:sldId id="316" r:id="rId54"/>
    <p:sldId id="278" r:id="rId55"/>
    <p:sldId id="317" r:id="rId56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459"/>
    <a:srgbClr val="0033CC"/>
    <a:srgbClr val="395A9D"/>
    <a:srgbClr val="FF0066"/>
    <a:srgbClr val="FF6600"/>
    <a:srgbClr val="9B1788"/>
    <a:srgbClr val="0000FF"/>
    <a:srgbClr val="2C467A"/>
    <a:srgbClr val="978073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21" autoAdjust="0"/>
    <p:restoredTop sz="94712" autoAdjust="0"/>
  </p:normalViewPr>
  <p:slideViewPr>
    <p:cSldViewPr snapToGrid="0">
      <p:cViewPr>
        <p:scale>
          <a:sx n="60" d="100"/>
          <a:sy n="60" d="100"/>
        </p:scale>
        <p:origin x="-492" y="-10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5558A-9414-4101-B7A6-44F100D8FECB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A4019-E986-4DDE-9274-7285AE6C7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91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A4019-E986-4DDE-9274-7285AE6C7747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8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665163"/>
            <a:ext cx="4708162" cy="2387600"/>
          </a:xfrm>
        </p:spPr>
        <p:txBody>
          <a:bodyPr anchor="b"/>
          <a:lstStyle>
            <a:lvl1pPr algn="ctr">
              <a:defRPr sz="1896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4708162" cy="1655762"/>
          </a:xfrm>
        </p:spPr>
        <p:txBody>
          <a:bodyPr/>
          <a:lstStyle>
            <a:lvl1pPr marL="0" indent="0" algn="ctr">
              <a:buNone/>
              <a:defRPr sz="7586"/>
            </a:lvl1pPr>
            <a:lvl2pPr marL="1445014" indent="0" algn="ctr">
              <a:buNone/>
              <a:defRPr sz="6322"/>
            </a:lvl2pPr>
            <a:lvl3pPr marL="2890027" indent="0" algn="ctr">
              <a:buNone/>
              <a:defRPr sz="5689"/>
            </a:lvl3pPr>
            <a:lvl4pPr marL="4335041" indent="0" algn="ctr">
              <a:buNone/>
              <a:defRPr sz="5056"/>
            </a:lvl4pPr>
            <a:lvl5pPr marL="5780056" indent="0" algn="ctr">
              <a:buNone/>
              <a:defRPr sz="5056"/>
            </a:lvl5pPr>
            <a:lvl6pPr marL="7225070" indent="0" algn="ctr">
              <a:buNone/>
              <a:defRPr sz="5056"/>
            </a:lvl6pPr>
            <a:lvl7pPr marL="8670083" indent="0" algn="ctr">
              <a:buNone/>
              <a:defRPr sz="5056"/>
            </a:lvl7pPr>
            <a:lvl8pPr marL="10115097" indent="0" algn="ctr">
              <a:buNone/>
              <a:defRPr sz="5056"/>
            </a:lvl8pPr>
            <a:lvl9pPr marL="11560111" indent="0" algn="ctr">
              <a:buNone/>
              <a:defRPr sz="505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833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2013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8700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640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8" y="765359"/>
            <a:ext cx="4916670" cy="2852737"/>
          </a:xfrm>
        </p:spPr>
        <p:txBody>
          <a:bodyPr anchor="b"/>
          <a:lstStyle>
            <a:lvl1pPr algn="ctr">
              <a:defRPr sz="1896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7" y="4589464"/>
            <a:ext cx="4835474" cy="1500187"/>
          </a:xfrm>
        </p:spPr>
        <p:txBody>
          <a:bodyPr/>
          <a:lstStyle>
            <a:lvl1pPr marL="0" indent="0" algn="ctr">
              <a:buNone/>
              <a:defRPr sz="7586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445014" indent="0">
              <a:buNone/>
              <a:defRPr sz="6322">
                <a:solidFill>
                  <a:schemeClr val="tx1">
                    <a:tint val="75000"/>
                  </a:schemeClr>
                </a:solidFill>
              </a:defRPr>
            </a:lvl2pPr>
            <a:lvl3pPr marL="2890027" indent="0">
              <a:buNone/>
              <a:defRPr sz="5689">
                <a:solidFill>
                  <a:schemeClr val="tx1">
                    <a:tint val="75000"/>
                  </a:schemeClr>
                </a:solidFill>
              </a:defRPr>
            </a:lvl3pPr>
            <a:lvl4pPr marL="4335041" indent="0">
              <a:buNone/>
              <a:defRPr sz="5056">
                <a:solidFill>
                  <a:schemeClr val="tx1">
                    <a:tint val="75000"/>
                  </a:schemeClr>
                </a:solidFill>
              </a:defRPr>
            </a:lvl4pPr>
            <a:lvl5pPr marL="5780056" indent="0">
              <a:buNone/>
              <a:defRPr sz="5056">
                <a:solidFill>
                  <a:schemeClr val="tx1">
                    <a:tint val="75000"/>
                  </a:schemeClr>
                </a:solidFill>
              </a:defRPr>
            </a:lvl5pPr>
            <a:lvl6pPr marL="7225070" indent="0">
              <a:buNone/>
              <a:defRPr sz="5056">
                <a:solidFill>
                  <a:schemeClr val="tx1">
                    <a:tint val="75000"/>
                  </a:schemeClr>
                </a:solidFill>
              </a:defRPr>
            </a:lvl6pPr>
            <a:lvl7pPr marL="8670083" indent="0">
              <a:buNone/>
              <a:defRPr sz="5056">
                <a:solidFill>
                  <a:schemeClr val="tx1">
                    <a:tint val="75000"/>
                  </a:schemeClr>
                </a:solidFill>
              </a:defRPr>
            </a:lvl7pPr>
            <a:lvl8pPr marL="10115097" indent="0">
              <a:buNone/>
              <a:defRPr sz="5056">
                <a:solidFill>
                  <a:schemeClr val="tx1">
                    <a:tint val="75000"/>
                  </a:schemeClr>
                </a:solidFill>
              </a:defRPr>
            </a:lvl8pPr>
            <a:lvl9pPr marL="11560111" indent="0">
              <a:buNone/>
              <a:defRPr sz="50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1717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3887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2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7586" b="1"/>
            </a:lvl1pPr>
            <a:lvl2pPr marL="1445014" indent="0">
              <a:buNone/>
              <a:defRPr sz="6322" b="1"/>
            </a:lvl2pPr>
            <a:lvl3pPr marL="2890027" indent="0">
              <a:buNone/>
              <a:defRPr sz="5689" b="1"/>
            </a:lvl3pPr>
            <a:lvl4pPr marL="4335041" indent="0">
              <a:buNone/>
              <a:defRPr sz="5056" b="1"/>
            </a:lvl4pPr>
            <a:lvl5pPr marL="5780056" indent="0">
              <a:buNone/>
              <a:defRPr sz="5056" b="1"/>
            </a:lvl5pPr>
            <a:lvl6pPr marL="7225070" indent="0">
              <a:buNone/>
              <a:defRPr sz="5056" b="1"/>
            </a:lvl6pPr>
            <a:lvl7pPr marL="8670083" indent="0">
              <a:buNone/>
              <a:defRPr sz="5056" b="1"/>
            </a:lvl7pPr>
            <a:lvl8pPr marL="10115097" indent="0">
              <a:buNone/>
              <a:defRPr sz="5056" b="1"/>
            </a:lvl8pPr>
            <a:lvl9pPr marL="11560111" indent="0">
              <a:buNone/>
              <a:defRPr sz="50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7586" b="1"/>
            </a:lvl1pPr>
            <a:lvl2pPr marL="1445014" indent="0">
              <a:buNone/>
              <a:defRPr sz="6322" b="1"/>
            </a:lvl2pPr>
            <a:lvl3pPr marL="2890027" indent="0">
              <a:buNone/>
              <a:defRPr sz="5689" b="1"/>
            </a:lvl3pPr>
            <a:lvl4pPr marL="4335041" indent="0">
              <a:buNone/>
              <a:defRPr sz="5056" b="1"/>
            </a:lvl4pPr>
            <a:lvl5pPr marL="5780056" indent="0">
              <a:buNone/>
              <a:defRPr sz="5056" b="1"/>
            </a:lvl5pPr>
            <a:lvl6pPr marL="7225070" indent="0">
              <a:buNone/>
              <a:defRPr sz="5056" b="1"/>
            </a:lvl6pPr>
            <a:lvl7pPr marL="8670083" indent="0">
              <a:buNone/>
              <a:defRPr sz="5056" b="1"/>
            </a:lvl7pPr>
            <a:lvl8pPr marL="10115097" indent="0">
              <a:buNone/>
              <a:defRPr sz="5056" b="1"/>
            </a:lvl8pPr>
            <a:lvl9pPr marL="11560111" indent="0">
              <a:buNone/>
              <a:defRPr sz="50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861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9824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8541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4586651" cy="1401580"/>
          </a:xfrm>
        </p:spPr>
        <p:txBody>
          <a:bodyPr anchor="b"/>
          <a:lstStyle>
            <a:lvl1pPr>
              <a:defRPr sz="1011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3" y="457201"/>
            <a:ext cx="4774706" cy="5643796"/>
          </a:xfrm>
        </p:spPr>
        <p:txBody>
          <a:bodyPr/>
          <a:lstStyle>
            <a:lvl1pPr>
              <a:defRPr sz="10114"/>
            </a:lvl1pPr>
            <a:lvl2pPr>
              <a:defRPr sz="8850"/>
            </a:lvl2pPr>
            <a:lvl3pPr>
              <a:defRPr sz="7586"/>
            </a:lvl3pPr>
            <a:lvl4pPr>
              <a:defRPr sz="6322"/>
            </a:lvl4pPr>
            <a:lvl5pPr>
              <a:defRPr sz="6322"/>
            </a:lvl5pPr>
            <a:lvl6pPr>
              <a:defRPr sz="6322"/>
            </a:lvl6pPr>
            <a:lvl7pPr>
              <a:defRPr sz="6322"/>
            </a:lvl7pPr>
            <a:lvl8pPr>
              <a:defRPr sz="6322"/>
            </a:lvl8pPr>
            <a:lvl9pPr>
              <a:defRPr sz="632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4586651" cy="3811588"/>
          </a:xfrm>
        </p:spPr>
        <p:txBody>
          <a:bodyPr/>
          <a:lstStyle>
            <a:lvl1pPr marL="0" indent="0">
              <a:buNone/>
              <a:defRPr sz="5056"/>
            </a:lvl1pPr>
            <a:lvl2pPr marL="1445014" indent="0">
              <a:buNone/>
              <a:defRPr sz="4425"/>
            </a:lvl2pPr>
            <a:lvl3pPr marL="2890027" indent="0">
              <a:buNone/>
              <a:defRPr sz="3792"/>
            </a:lvl3pPr>
            <a:lvl4pPr marL="4335041" indent="0">
              <a:buNone/>
              <a:defRPr sz="3161"/>
            </a:lvl4pPr>
            <a:lvl5pPr marL="5780056" indent="0">
              <a:buNone/>
              <a:defRPr sz="3161"/>
            </a:lvl5pPr>
            <a:lvl6pPr marL="7225070" indent="0">
              <a:buNone/>
              <a:defRPr sz="3161"/>
            </a:lvl6pPr>
            <a:lvl7pPr marL="8670083" indent="0">
              <a:buNone/>
              <a:defRPr sz="3161"/>
            </a:lvl7pPr>
            <a:lvl8pPr marL="10115097" indent="0">
              <a:buNone/>
              <a:defRPr sz="3161"/>
            </a:lvl8pPr>
            <a:lvl9pPr marL="11560111" indent="0">
              <a:buNone/>
              <a:defRPr sz="316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7111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1011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3" y="987425"/>
            <a:ext cx="4744725" cy="4873625"/>
          </a:xfrm>
        </p:spPr>
        <p:txBody>
          <a:bodyPr/>
          <a:lstStyle>
            <a:lvl1pPr marL="0" indent="0">
              <a:buNone/>
              <a:defRPr sz="10114"/>
            </a:lvl1pPr>
            <a:lvl2pPr marL="1445014" indent="0">
              <a:buNone/>
              <a:defRPr sz="8850"/>
            </a:lvl2pPr>
            <a:lvl3pPr marL="2890027" indent="0">
              <a:buNone/>
              <a:defRPr sz="7586"/>
            </a:lvl3pPr>
            <a:lvl4pPr marL="4335041" indent="0">
              <a:buNone/>
              <a:defRPr sz="6322"/>
            </a:lvl4pPr>
            <a:lvl5pPr marL="5780056" indent="0">
              <a:buNone/>
              <a:defRPr sz="6322"/>
            </a:lvl5pPr>
            <a:lvl6pPr marL="7225070" indent="0">
              <a:buNone/>
              <a:defRPr sz="6322"/>
            </a:lvl6pPr>
            <a:lvl7pPr marL="8670083" indent="0">
              <a:buNone/>
              <a:defRPr sz="6322"/>
            </a:lvl7pPr>
            <a:lvl8pPr marL="10115097" indent="0">
              <a:buNone/>
              <a:defRPr sz="6322"/>
            </a:lvl8pPr>
            <a:lvl9pPr marL="11560111" indent="0">
              <a:buNone/>
              <a:defRPr sz="6322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5056"/>
            </a:lvl1pPr>
            <a:lvl2pPr marL="1445014" indent="0">
              <a:buNone/>
              <a:defRPr sz="4425"/>
            </a:lvl2pPr>
            <a:lvl3pPr marL="2890027" indent="0">
              <a:buNone/>
              <a:defRPr sz="3792"/>
            </a:lvl3pPr>
            <a:lvl4pPr marL="4335041" indent="0">
              <a:buNone/>
              <a:defRPr sz="3161"/>
            </a:lvl4pPr>
            <a:lvl5pPr marL="5780056" indent="0">
              <a:buNone/>
              <a:defRPr sz="3161"/>
            </a:lvl5pPr>
            <a:lvl6pPr marL="7225070" indent="0">
              <a:buNone/>
              <a:defRPr sz="3161"/>
            </a:lvl6pPr>
            <a:lvl7pPr marL="8670083" indent="0">
              <a:buNone/>
              <a:defRPr sz="3161"/>
            </a:lvl7pPr>
            <a:lvl8pPr marL="10115097" indent="0">
              <a:buNone/>
              <a:defRPr sz="3161"/>
            </a:lvl8pPr>
            <a:lvl9pPr marL="11560111" indent="0">
              <a:buNone/>
              <a:defRPr sz="316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2328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9" y="1825625"/>
            <a:ext cx="50879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6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2890027" rtl="0" eaLnBrk="1" latinLnBrk="0" hangingPunct="1">
        <a:lnSpc>
          <a:spcPct val="90000"/>
        </a:lnSpc>
        <a:spcBef>
          <a:spcPct val="0"/>
        </a:spcBef>
        <a:buNone/>
        <a:defRPr sz="13906" b="1" kern="1200">
          <a:solidFill>
            <a:srgbClr val="64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722507" indent="-722507" algn="l" defTabSz="2890027" rtl="0" eaLnBrk="1" latinLnBrk="0" hangingPunct="1">
        <a:lnSpc>
          <a:spcPct val="90000"/>
        </a:lnSpc>
        <a:spcBef>
          <a:spcPts val="3161"/>
        </a:spcBef>
        <a:buFont typeface="Arial" panose="020B0604020202020204" pitchFamily="34" charset="0"/>
        <a:buChar char="•"/>
        <a:defRPr sz="8850" kern="1200">
          <a:solidFill>
            <a:schemeClr val="tx1"/>
          </a:solidFill>
          <a:latin typeface="+mn-lt"/>
          <a:ea typeface="+mn-ea"/>
          <a:cs typeface="+mn-cs"/>
        </a:defRPr>
      </a:lvl1pPr>
      <a:lvl2pPr marL="2167520" indent="-722507" algn="l" defTabSz="2890027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7586" kern="1200">
          <a:solidFill>
            <a:schemeClr val="tx1"/>
          </a:solidFill>
          <a:latin typeface="+mn-lt"/>
          <a:ea typeface="+mn-ea"/>
          <a:cs typeface="+mn-cs"/>
        </a:defRPr>
      </a:lvl2pPr>
      <a:lvl3pPr marL="3612534" indent="-722507" algn="l" defTabSz="2890027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6322" kern="1200">
          <a:solidFill>
            <a:schemeClr val="tx1"/>
          </a:solidFill>
          <a:latin typeface="+mn-lt"/>
          <a:ea typeface="+mn-ea"/>
          <a:cs typeface="+mn-cs"/>
        </a:defRPr>
      </a:lvl3pPr>
      <a:lvl4pPr marL="5057549" indent="-722507" algn="l" defTabSz="2890027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4pPr>
      <a:lvl5pPr marL="6502563" indent="-722507" algn="l" defTabSz="2890027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5pPr>
      <a:lvl6pPr marL="7947577" indent="-722507" algn="l" defTabSz="2890027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6pPr>
      <a:lvl7pPr marL="9392590" indent="-722507" algn="l" defTabSz="2890027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7pPr>
      <a:lvl8pPr marL="10837604" indent="-722507" algn="l" defTabSz="2890027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8pPr>
      <a:lvl9pPr marL="12282618" indent="-722507" algn="l" defTabSz="2890027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890027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445014" algn="l" defTabSz="2890027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2pPr>
      <a:lvl3pPr marL="2890027" algn="l" defTabSz="2890027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3pPr>
      <a:lvl4pPr marL="4335041" algn="l" defTabSz="2890027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4pPr>
      <a:lvl5pPr marL="5780056" algn="l" defTabSz="2890027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5pPr>
      <a:lvl6pPr marL="7225070" algn="l" defTabSz="2890027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6pPr>
      <a:lvl7pPr marL="8670083" algn="l" defTabSz="2890027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7pPr>
      <a:lvl8pPr marL="10115097" algn="l" defTabSz="2890027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8pPr>
      <a:lvl9pPr marL="11560111" algn="l" defTabSz="2890027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14" y="385432"/>
            <a:ext cx="1984242" cy="1612196"/>
          </a:xfrm>
          <a:prstGeom prst="rect">
            <a:avLst/>
          </a:prstGeom>
        </p:spPr>
      </p:pic>
      <p:pic>
        <p:nvPicPr>
          <p:cNvPr id="8" name="Рисунок 7" descr="kisspng-science-project-laboratory-art-cience-5b15e6d9599221.86849201152816200936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035" y="3901020"/>
            <a:ext cx="2404251" cy="2404251"/>
          </a:xfrm>
          <a:prstGeom prst="rect">
            <a:avLst/>
          </a:prstGeom>
        </p:spPr>
      </p:pic>
      <p:pic>
        <p:nvPicPr>
          <p:cNvPr id="9" name="Picture 18" descr="maxresdefaul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18" y="274556"/>
            <a:ext cx="3258729" cy="183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936" y="3550800"/>
            <a:ext cx="5743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 бәрін </a:t>
            </a:r>
          </a:p>
          <a:p>
            <a:pPr algn="ctr"/>
            <a:r>
              <a:rPr lang="kk-KZ" sz="5400" b="1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білігім келеді</a:t>
            </a:r>
            <a:r>
              <a:rPr lang="ru-RU" sz="5400" b="1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61961" y="189612"/>
            <a:ext cx="8164344" cy="408791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«Көңілді аққаланың жұмбақтары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тосын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сыйлары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орта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тобындағы серуеннің қысқаша мазмұны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ауада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 салауатты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 салтын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танымдық-зерттеу қызметі арқылы қыс туралы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идеяларды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 процесінде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 танымдық белсенділігін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беру: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табиғаттағы қысқы өзгерістер туралы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 түсініктерін бекіту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мұзбен, қармен тәжірибе жасау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 бастапқы зерттеу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танымдық қызығушылықты қалыптастыру; әңгіме тыңдау қабілетін қалыптастыру, жұмбақтарды шеше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 бекіту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сөздік қорын жандандыру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Дамытушылық: логикалық ойлауды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тапқырлықты, зейінді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сақтауды дамыту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Тәрбиелік: табиғатқа ұқыпты қарауға тәрбиелеу.</a:t>
            </a:r>
            <a:endParaRPr lang="ru-RU" sz="16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Алдыналу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жұмыс: 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мезгілі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қыс»  өткізу, қыс туралы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шығармаларды оқу, жұмбақтарды болжау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 мүсіндерін, түрлі-түсті мұздықтарды, қағаз қар ұшқындарын, аққала  пішінін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жұмбақтары 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хатты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 сүңгілерін дайындау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05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8" y="409055"/>
            <a:ext cx="2062639" cy="3666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4708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455" y="374117"/>
            <a:ext cx="742368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Билингвальды</a:t>
            </a:r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</a:t>
            </a:r>
            <a:r>
              <a:rPr lang="ru-RU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 – снег, аққала – снеговик, қыс – зима, мұз – лед, көктем – весна.</a:t>
            </a:r>
            <a:endParaRPr lang="ru-RU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kk-KZ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Серуен барысы:</a:t>
            </a:r>
            <a:endParaRPr lang="ru-RU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 хатты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көрсетеді.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 топқа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келді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 ашып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оқимыз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ба? </a:t>
            </a:r>
            <a:r>
              <a:rPr lang="ru-RU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  оқиды </a:t>
            </a:r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сыртқа шығыңдар,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сендерге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тосынсый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дайындап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қойдым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Аққала» </a:t>
            </a:r>
            <a:r>
              <a:rPr lang="ru-RU" dirty="0" err="1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err="1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Тәрбиеші </a:t>
            </a:r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Сендерді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далада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күтіп тұрғанын білгілерің келеді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 жауаптары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ия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Серуендеуге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шығу.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Аққала алаңқайда балаларды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күтеді (үлкен түсті картоннан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 жалпақ сурет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Аққаланың  қолында тапсырмалар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 қар тәріздес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 бар).</a:t>
            </a:r>
            <a:endParaRPr lang="ru-RU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334" y="374117"/>
            <a:ext cx="1787374" cy="239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628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-1" y="-1"/>
            <a:ext cx="5176435" cy="585835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қараңдар, Аққала бізге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 мезгілінен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хат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әкелді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Қанекей, оқып көрейік.</a:t>
            </a:r>
            <a:endParaRPr lang="ru-RU" sz="19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Хат: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«Сәлеметсіңдер ме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 кететін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 келді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білемін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көктемді күтесіңдер.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 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сендерге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қыстың белгілерін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тағы бір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түсіріп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 туралы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жұмбақтар шешіп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 бен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қардың қасиеттері туралы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айтып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бергеніңізді қалаймын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Аққала сендерге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жұмбақтар жасырады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Сонда  мен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көктемге жол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беріп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кететін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боламын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9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дайынсыңдар ма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9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 жұмбақты оқиды:</a:t>
            </a:r>
            <a:endParaRPr lang="ru-RU" sz="19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«Қыста далада</a:t>
            </a:r>
            <a:r>
              <a:rPr lang="ru-RU" sz="19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жатып</a:t>
            </a:r>
            <a:r>
              <a:rPr lang="ru-RU" sz="19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көктемде өзенге жүгірді» 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жауабын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айтады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9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Қолымызға қарды алайық Ол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екенін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айтыңдаршы?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ақ, суық, жұмсақ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9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Оны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лақтырыңдар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(жеңіл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9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Қардан аққалалар жасап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көріңдер.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 қар жауып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ештеңе жаслмайды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?(</a:t>
            </a:r>
            <a:r>
              <a:rPr lang="ru-RU" sz="19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19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 аяз</a:t>
            </a:r>
            <a:r>
              <a:rPr lang="ru-RU" sz="19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қардан бір</a:t>
            </a:r>
            <a:r>
              <a:rPr lang="ru-RU" sz="19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 жасау</a:t>
            </a:r>
            <a:r>
              <a:rPr lang="ru-RU" sz="19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 қиын</a:t>
            </a:r>
            <a:r>
              <a:rPr lang="ru-RU" sz="19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900" i="1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Аққала бізге</a:t>
            </a:r>
            <a:r>
              <a:rPr lang="ru-RU" sz="1900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1900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жұмбағын жасырмақшы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9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9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төңкеріліп өседі, жазда</a:t>
            </a:r>
            <a:r>
              <a:rPr lang="ru-RU" sz="19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9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қыста өседі.</a:t>
            </a:r>
            <a:r>
              <a:rPr lang="ru-RU" sz="19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 </a:t>
            </a:r>
            <a:r>
              <a:rPr lang="ru-RU" sz="19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 </a:t>
            </a:r>
            <a:r>
              <a:rPr lang="ru-RU" sz="1900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жылытқан кезде</a:t>
            </a:r>
            <a:r>
              <a:rPr lang="ru-RU" sz="19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9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жылайды</a:t>
            </a:r>
            <a:r>
              <a:rPr lang="ru-RU" sz="19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өледі</a:t>
            </a:r>
            <a:r>
              <a:rPr lang="ru-RU" sz="19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9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 сүңгілер</a:t>
            </a:r>
            <a:r>
              <a:rPr lang="ru-RU" sz="19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900" i="1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 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Ал,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 сүңгілер қай жерде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 екенін</a:t>
            </a:r>
            <a:r>
              <a:rPr lang="ru-RU" sz="19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көрейік?</a:t>
            </a:r>
            <a:endParaRPr lang="ru-RU" sz="19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www.maam.ru/upload/blogs/detsad-355303-1438334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54" y="734495"/>
            <a:ext cx="2927698" cy="2194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486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471" y="144379"/>
            <a:ext cx="9682677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ИЯ,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 жағында.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 жылынып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 ериді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тамшылары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тамшылайды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 батады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тамшылары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қатып қалады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 сүңгілер осылай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ұстап көріңдер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қандай?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(қатты, суық, мөлдір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шынымен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қыста өсетін ақ сәбізге ұқсайды.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 сүңгілер қауіпті, сондықтан сіз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 мүңгілердің астында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 алмайсыз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шатырдан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құлап, сізге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тигізуі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мүмкін.</a:t>
            </a:r>
            <a:endParaRPr lang="ru-RU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Қараңдар, балалар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Аққала өте қуанышты, сендер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жұмбақтарғадұрыс жауап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беріп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жатырсыңдар.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тағы біреуі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«Пальто мен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шарфта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жұлдыздар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бар,   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 оюланған, боялған, егер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алсаңыз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сіздің қолыңыз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Ия,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 қар (үлкен қарды көрсетеді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 ақ,  жұп-жұмсақ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батыл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Барлығыңыз қарға айналдыңыз деп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елестетіп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көріңдерші.</a:t>
            </a:r>
            <a:endParaRPr lang="ru-RU" i="1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«Қар» ойыны</a:t>
            </a:r>
            <a:endParaRPr lang="ru-RU" b="1" i="1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Ертегідегідей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аспаннан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 жауып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қолымызбен ұстап, үйде аналарға көрсетеміз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алақанымызды соғып аздап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жылынып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аламыз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Бораннан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қорықпаймыз, біз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қолғап киеміз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04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6"/>
          <p:cNvSpPr txBox="1">
            <a:spLocks/>
          </p:cNvSpPr>
          <p:nvPr/>
        </p:nvSpPr>
        <p:spPr>
          <a:xfrm>
            <a:off x="469458" y="442076"/>
            <a:ext cx="9027755" cy="4136799"/>
          </a:xfrm>
          <a:prstGeom prst="rect">
            <a:avLst/>
          </a:prstGeom>
        </p:spPr>
        <p:txBody>
          <a:bodyPr>
            <a:noAutofit/>
          </a:bodyPr>
          <a:lstStyle>
            <a:lvl1pPr marL="722507" indent="-722507" algn="l" defTabSz="2890027" rtl="0" eaLnBrk="1" latinLnBrk="0" hangingPunct="1">
              <a:lnSpc>
                <a:spcPct val="90000"/>
              </a:lnSpc>
              <a:spcBef>
                <a:spcPts val="3161"/>
              </a:spcBef>
              <a:buFont typeface="Arial" panose="020B0604020202020204" pitchFamily="34" charset="0"/>
              <a:buChar char="•"/>
              <a:defRPr sz="8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7520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7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2534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63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57549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02563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947577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92590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37604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2618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Аяқтарды 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жылытамыз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тезірек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секіреміз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аязбен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достастық, қарлар бізді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айналды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 бойынша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қозғалыстар жасайды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Тәрбиеш: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Балалар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аққаланың бізге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тағы бір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жұмбағы 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«Ешқандай тақтай, балта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жоқ, өзен арқылы өтетін көпір дайын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 әйнек тәрізді көпір, тайғақ, көңілді, әрі жеңіл»</a:t>
            </a:r>
            <a:endParaRPr lang="ru-RU" sz="14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Дұрыс, бұл 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 (мұз бөліктерін көрсету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 </a:t>
            </a:r>
            <a:r>
              <a:rPr lang="ru-RU" sz="14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</a:t>
            </a:r>
            <a:endParaRPr lang="ru-RU" sz="1400" b="1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алақанымызда ұстасақ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сезіне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аламыз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қандай?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(суық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 өте әдемі, жылтыр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және, мүмкін, дәмді.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жеуге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Мұзды ауызға салуға болмайды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 суық, ауырып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қалуларың мұмкін.</a:t>
            </a:r>
            <a:endParaRPr lang="ru-RU" sz="14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 </a:t>
            </a:r>
            <a:r>
              <a:rPr lang="ru-RU" sz="14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</a:t>
            </a:r>
            <a:endParaRPr lang="ru-RU" sz="1400" b="1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сіздермен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 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жұмсақ, сынғыш немесе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қатты ма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 дегеніміз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Тексерейік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саусағыңызбен қысуға тырысыңыз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 ойлайсыз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жұмсақ 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қатты ма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(қатты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Мен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мұзды қатырып көрдім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 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тастасам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сынады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ойлайсыз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ба?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(нәзік, сынғыш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-Ал,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тексерейік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 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сынды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құлады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 </a:t>
            </a:r>
            <a:r>
              <a:rPr lang="ru-RU" sz="14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</a:t>
            </a:r>
            <a:endParaRPr lang="ru-RU" sz="1400" b="1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Мұзға қараңыз, ол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түсті деп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ойлайсыз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(түссіз, Ақ, сұр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Мұны білу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 бізге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түрлі-түсті шеңберлер көмектеседі.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Сізге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ұнайтын түстің бір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квадратын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таңдаңыз.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алақаныңызға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түрлі-түсті жағын жоғары қаратып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үстіне мұз кесектерін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салыңыз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мұздың түсі қандай?</a:t>
            </a:r>
            <a:endParaRPr lang="ru-RU" sz="14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163286"/>
            <a:ext cx="2062639" cy="316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2995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6"/>
          <p:cNvSpPr txBox="1">
            <a:spLocks/>
          </p:cNvSpPr>
          <p:nvPr/>
        </p:nvSpPr>
        <p:spPr>
          <a:xfrm>
            <a:off x="7139601" y="-6647818"/>
            <a:ext cx="16301154" cy="18408416"/>
          </a:xfrm>
          <a:prstGeom prst="rect">
            <a:avLst/>
          </a:prstGeom>
        </p:spPr>
        <p:txBody>
          <a:bodyPr vert="horz" lIns="288996" tIns="144498" rIns="288996" bIns="14449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4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94199" y="0"/>
            <a:ext cx="5539374" cy="58881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 </a:t>
            </a:r>
            <a:r>
              <a:rPr lang="ru-RU" sz="15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</a:t>
            </a:r>
            <a:endParaRPr lang="ru-RU" sz="1500" b="1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 ойлайсыз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мұздың иісі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бар-жоғын қалай білуге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Мұздың иісі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ойлайсыз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ба? (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 бен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құлпынай кәмпиттерінің иісін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салыстырады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5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sz="15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«Қар </a:t>
            </a:r>
            <a:r>
              <a:rPr lang="ru-RU" sz="15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1500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</a:t>
            </a:r>
            <a:r>
              <a:rPr lang="ru-RU" sz="15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500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ойынын</a:t>
            </a:r>
            <a:r>
              <a:rPr lang="ru-RU" sz="15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ойнайық</a:t>
            </a:r>
            <a:r>
              <a:rPr lang="ru-RU" sz="15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 ойын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«Қар 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Жүргізуші таңдалады.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бұрылып, «қар» дейді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осы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 барлық ойыншылар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жүгіріп келеді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секіріп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 көтереді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жүргізуші «мұз» деген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 айтады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осы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 бірден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ұйықтап кетуі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сәтте болған орындарында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қатып қалу керек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Осы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сәтте жүргізуші бұрылып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қозғалмайтын ойыншыны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жүргізуші таңдайды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қайталанады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Аққалаға сендердің қалай жауап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бергендерің жұмбақтарды тапқандарың қатты ұнапты, және ол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сендерге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тосын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жасауды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 көрді 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Аққаланың жанына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қорапты ашып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мұз, түсті фигураларды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табады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бізге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снеговик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дайындаған тосын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бір-бірден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фигура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тексереді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Түрлі-түсті мұз қалай шықты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(түрлі-түсті судан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-Ағашты 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түрлі-түсті мұз кесектерімен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безендірейік.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Көктем көреді және бізге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түрлі-түсті мұз кесектерін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ағашқа іліп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қоямыз</a:t>
            </a:r>
            <a:r>
              <a:rPr lang="ru-RU" sz="15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-Жарайсыңдар балалар</a:t>
            </a:r>
            <a:r>
              <a:rPr lang="ru-RU" sz="15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Снеговик </a:t>
            </a:r>
            <a:r>
              <a:rPr lang="ru-RU" sz="15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саған айтады</a:t>
            </a:r>
            <a:r>
              <a:rPr lang="ru-RU" sz="15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рахмет</a:t>
            </a:r>
            <a:r>
              <a:rPr lang="ru-RU" sz="15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!(</a:t>
            </a:r>
            <a:r>
              <a:rPr lang="ru-RU" sz="15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топқа </a:t>
            </a:r>
            <a:r>
              <a:rPr lang="ru-RU" sz="15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оралу)</a:t>
            </a:r>
            <a:endParaRPr lang="ru-RU" sz="1500" i="1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 hidden="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965" y="633958"/>
            <a:ext cx="5322545" cy="245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8503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3983179" y="1374377"/>
            <a:ext cx="5709741" cy="632145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("түсініксіз" білім</a:t>
            </a:r>
            <a:r>
              <a:rPr lang="ru-RU" sz="2000" b="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сөресіндегі экспонаттарды</a:t>
            </a:r>
            <a:r>
              <a:rPr lang="ru-RU" sz="2000" b="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қарау-әртүрлі материалдардан</a:t>
            </a:r>
            <a:r>
              <a:rPr lang="ru-RU" sz="2000" b="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 заттар</a:t>
            </a:r>
            <a:r>
              <a:rPr lang="ru-RU" sz="2000" b="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 </a:t>
            </a:r>
            <a:r>
              <a:rPr lang="ru-RU" sz="2000" b="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ойындарына</a:t>
            </a:r>
            <a:r>
              <a:rPr lang="ru-RU" sz="2000" b="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 ойыншықтар</a:t>
            </a:r>
            <a:r>
              <a:rPr lang="ru-RU" sz="2000" b="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қайықтар</a:t>
            </a:r>
            <a:r>
              <a:rPr lang="ru-RU" sz="2000" b="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74" y="2992309"/>
            <a:ext cx="2799875" cy="2099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19" y="2098384"/>
            <a:ext cx="2703075" cy="2027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3" y="2098384"/>
            <a:ext cx="2753956" cy="206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"/>
          <a:stretch/>
        </p:blipFill>
        <p:spPr>
          <a:xfrm>
            <a:off x="391323" y="616262"/>
            <a:ext cx="2479338" cy="1359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230251" y="0"/>
            <a:ext cx="5388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</a:t>
            </a:r>
            <a:r>
              <a:rPr lang="ru-RU" sz="3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сиқыршылар»</a:t>
            </a:r>
            <a:endParaRPr lang="ru-RU" sz="36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67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6830" y="-6254356"/>
            <a:ext cx="16381433" cy="19646101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565774" y="242697"/>
            <a:ext cx="10844348" cy="56484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сиқыршылар»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тобындағы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эксперименттерінің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ОҚН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қысқаша мазмұны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жансыз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 қасиеттерін зерттеу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 зерттеу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қызметіне тарту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беру: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судың барлық тіршілік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иелері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үшін маңызы туралы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айту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судың қасиеттерімен таныстыру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(түс, иіс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сұйықтық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сабақ тақырыбы бойынша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есімдермен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сын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есімдермен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етістіктермен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балалардың сөздік қорын белсендіру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және байыту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Дамытушылық: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алғашқы тәжірибелерді жүргізу дағдыларын дамыту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балалардың ойлау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сөйлеу, дүниетанымы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қызығушылықтарын дамыту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балалардың танымдық қызығушылығын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тәуелсіздігін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байқауын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салыстыру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қабілетін дамыту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Түзету: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есте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сақтау, зейін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байқау, салыстыру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орындалатын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әрекеттер арасында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қарапайым байланыс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орнату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қабілеттерін дамыту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Тәрбиелік: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суға ұқыпты қарауға, топта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жұмыс істей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білуге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тәрбиелеу.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Сөздікті байыту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түссіз, мөлдір, иіссіз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Матер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иалдар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жабдықтар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сиқырлы кеуде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құманы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мөлдір 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ыдысы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стақандар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кофе,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бояу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түрлі материалдардан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жасалған заттар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(ағаш, резеңке,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металл,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пластмасса).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51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51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51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51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51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51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51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51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390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390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390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877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39" y="215288"/>
            <a:ext cx="6096000" cy="43845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Ұйымдастырылған оқу іс-әрекетінің барысы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Мотивациялық-ынталандыру кезеңі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шеңберге тұрамыз, амандасамыз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бәріміз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саған сәлем айтамын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күліп  жауап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беріңіз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 ұстасып бәріміз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көңілді жүрейік.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 таңертең біздің топтың есігінде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әдемі сандық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шақыру қағаз таптым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білгіңіз келеді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«Құрметті балалар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сіздерді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сиқыршылар еліне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шақырамын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 сендер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 қызықты нәрселерді біліп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фокустарды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көрсетуді үйренесіңдер.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Сәттілік тілеймін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879" y="340044"/>
            <a:ext cx="5322545" cy="245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3524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4" y="363537"/>
            <a:ext cx="85344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кімге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білесіздер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суреттерді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 және қарау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құстар және адамдарға.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Сондай-ақ, өсімдіктер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құрғап қалмас үшін оларға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Ия,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сусыз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әлемде тіршілік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етушілердің бәрі өледі.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-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өмір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бәрін дұрыс айттыңыз: өсімдіктерге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суару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әйтпесе олар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өледі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Адамдарға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 пісіру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жуу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Бірде-бір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иесі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сусыз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 сүре алмайды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 сөз:</a:t>
            </a:r>
            <a:endParaRPr lang="ru-RU" b="1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естідіңіз бе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жерде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айтылады</a:t>
            </a:r>
            <a:endParaRPr lang="ru-RU" i="1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тоғаннан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 орман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батпағынан</a:t>
            </a:r>
            <a:endParaRPr lang="ru-RU" i="1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Шұңқырда, теңізде, мұхиттан табасыз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 сүңгілер қатады, орманға тұман түскенде</a:t>
            </a:r>
            <a:endParaRPr lang="ru-RU" i="1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 пеште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қайнап тұр, Шайнек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буы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ысқырып</a:t>
            </a:r>
            <a:endParaRPr lang="ru-RU" i="1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Онсыз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жуына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алмаймыз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  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алмаймыз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сізге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батыл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 айтамын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онсыз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бізге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 өмір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0217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1777" y="371502"/>
            <a:ext cx="70258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экспериментін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танымал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етудегі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 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отбасының өзара әрекеті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0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sz="2000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 algn="just">
              <a:buAutoNum type="arabicPeriod"/>
            </a:pP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 балаларды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практикалық-танымдық іс-әрекетке тарту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 олардың табиғи-танымдық дамуы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 жұмысын жетілдіру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 algn="just">
              <a:buAutoNum type="arabicPeriod"/>
            </a:pP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.Эксперимент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іздеу-зерттеу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іс-әрекеті процесінде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жасына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 танымдық белсенділігі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қызығушылығын дамыту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балаларда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тұтас 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 бейнесі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идеяларын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endParaRPr lang="en-US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xn--80aaahdfci7gqakbg.xn--p1ai/images/photos/normal/1508700137-detskiy-sadik-16-oktyabrya-2017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9972" y="371502"/>
            <a:ext cx="2620877" cy="2174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xn--h1aaawkeh.xn--p1ai/wp-content/uploads/2017/08/8TEb49G7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85" y="3720624"/>
            <a:ext cx="1321090" cy="114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xn--h1aaawkeh.xn--p1ai/wp-content/uploads/2017/08/8TEb49G7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295" y="4401254"/>
            <a:ext cx="1321090" cy="114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xn--h1aaawkeh.xn--p1ai/wp-content/uploads/2017/08/8TEb49G7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644" y="4255569"/>
            <a:ext cx="1321090" cy="114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xn--h1aaawkeh.xn--p1ai/wp-content/uploads/2017/08/8TEb49G7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4" y="4094812"/>
            <a:ext cx="1321090" cy="114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xn--h1aaawkeh.xn--p1ai/wp-content/uploads/2017/08/8TEb49G7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94" y="4401254"/>
            <a:ext cx="1321090" cy="114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xn--h1aaawkeh.xn--p1ai/wp-content/uploads/2017/08/8TEb49G7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60" y="2946423"/>
            <a:ext cx="1321090" cy="114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77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752518" y="387927"/>
            <a:ext cx="1013715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сиқырлар еліне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аттанамыз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ба?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(балалардың жауаптары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айтыңдаршы, сиқыршы  деген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(балалардың жауаптары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сиқыр көрсете аласыңдар  ма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(балалардың жауаптары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 бұл елге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жету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 көзіңізді жұмып, Сиқырлы сөздер айту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бұрыламын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бұрыламын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айналамын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айналамын</a:t>
            </a:r>
            <a:endParaRPr lang="ru-RU" i="1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балалармен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сиқыршылар еліне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тап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боламын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 басты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сиқыршы боламын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 шәкірттерім және көмекшіслерім боласыңдар Сендердің міндеттерің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сиқырды көру және оның құпиясын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табу.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Қараңдаршы балалар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сиқырлы сандықта тағы бір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бар. Ой,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қызық онда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бар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Ал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сендерге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қызық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 ?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қараймын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…(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графинді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 ойлайсыңдар графинде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бар?, су. Суды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қайдан табуға болады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Өзен, теңіз, мұхит(балалардың әртүрлі жауаптары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4253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9529" y="260969"/>
            <a:ext cx="9144604" cy="553023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сендермен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ағын судың қалай шу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шығаратынын еске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түсірейік.</a:t>
            </a:r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 су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қайнаған шайнектерде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 шу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шығарады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Фрр</a:t>
            </a:r>
            <a:r>
              <a:rPr lang="en-US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фрр</a:t>
            </a:r>
            <a:r>
              <a:rPr lang="en-US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фрр</a:t>
            </a:r>
            <a:r>
              <a:rPr lang="en-US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Бұлақтағы 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 шу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шығарады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ш-ш-ш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Балалар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сумен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 сиқыр жасауды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үйренгілерің келе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Ұйымдастырушылық-іздеу кезеңі</a:t>
            </a:r>
            <a:endParaRPr lang="ru-RU" sz="2000" b="1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Олай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сендермен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зертханаға барайық, онда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сендерге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сумен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жасалатын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сиқырларды көрсетемін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No1</a:t>
            </a:r>
            <a:r>
              <a:rPr lang="ru-RU" sz="2000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сиқыр </a:t>
            </a:r>
            <a:r>
              <a:rPr lang="ru-RU" sz="2000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 «Мөлдір </a:t>
            </a:r>
            <a:r>
              <a:rPr lang="ru-RU" sz="2000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стакан су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алыңыз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Сіздің ойыңызша 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мөлдір ме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 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па?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Тексерейік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қасықты стаканға салыңыз, егер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қасық көрініп тұрса, 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мөлдір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сен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қасықты көре аласың 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ба?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жарайсыңдар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қасық көрініп тұр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ендеше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бізде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бар?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(мөлдір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s://im0-tub-ru.yandex.net/i?id=9f58ac80eb8b18255493617ddaa32cc2-l&amp;ref=rim&amp;n=13&amp;w=999&amp;h=10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 b="8006"/>
          <a:stretch/>
        </p:blipFill>
        <p:spPr bwMode="auto">
          <a:xfrm>
            <a:off x="10638297" y="120408"/>
            <a:ext cx="1274164" cy="12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m0-tub-ru.yandex.net/i?id=9f58ac80eb8b18255493617ddaa32cc2-l&amp;ref=rim&amp;n=13&amp;w=999&amp;h=10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 b="8006"/>
          <a:stretch/>
        </p:blipFill>
        <p:spPr bwMode="auto">
          <a:xfrm>
            <a:off x="9364133" y="1263180"/>
            <a:ext cx="1274164" cy="12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m0-tub-ru.yandex.net/i?id=9f58ac80eb8b18255493617ddaa32cc2-l&amp;ref=rim&amp;n=13&amp;w=999&amp;h=10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 b="8006"/>
          <a:stretch/>
        </p:blipFill>
        <p:spPr bwMode="auto">
          <a:xfrm>
            <a:off x="7910920" y="2237075"/>
            <a:ext cx="1274164" cy="12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929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266" y="410050"/>
            <a:ext cx="8720667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2сиқыр - </a:t>
            </a:r>
            <a:r>
              <a:rPr lang="ru-RU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 </a:t>
            </a:r>
            <a:r>
              <a:rPr lang="ru-RU" b="1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Су </a:t>
            </a:r>
            <a:r>
              <a:rPr lang="ru-RU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түске ұмтылады</a:t>
            </a:r>
            <a:r>
              <a:rPr lang="ru-RU" b="1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20000"/>
              </a:lnSpc>
            </a:pPr>
            <a:r>
              <a:rPr lang="ru-RU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Қасықпен кішкене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сиқырлы бояу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алыңыз,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стаканға қосып араластырыңыз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не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жатқанын көріңіз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түсті болды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 солай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қызыл.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сен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маған сиқыр көрсетіңдер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түсті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Жарайсыңдар, қызыл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айтыңдаршы,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па?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Тексеріп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көрейік.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қасықты стаканға саламыз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қасық көрінбесе, онда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мөлдір емес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қасықты көре аласыңдар ма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 солай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көрінбейді, сондықтан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мөлдір емес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b="1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No3 </a:t>
            </a:r>
            <a:r>
              <a:rPr lang="ru-RU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сиқыр </a:t>
            </a:r>
            <a:r>
              <a:rPr lang="ru-RU" b="1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 </a:t>
            </a:r>
            <a:r>
              <a:rPr lang="ru-RU" b="1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«Лава </a:t>
            </a:r>
            <a:r>
              <a:rPr lang="ru-RU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шамы</a:t>
            </a:r>
            <a:r>
              <a:rPr lang="ru-RU" b="1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Контейнерге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боялған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құйыңыз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 майын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қосыңыз.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Біртіндеп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ас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қасықтан салып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 әсерге қараңыз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күшейткіңіз келсе-тұздың орнына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көпіршікті таблетканы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тастаңыз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ru-RU" b="1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 </a:t>
            </a:r>
            <a:r>
              <a:rPr lang="ru-RU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сиқыр тәжірибе </a:t>
            </a:r>
            <a:r>
              <a:rPr lang="ru-RU" b="1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«Бату - </a:t>
            </a:r>
            <a:r>
              <a:rPr lang="ru-RU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батпау</a:t>
            </a:r>
            <a:r>
              <a:rPr lang="ru-RU" b="1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серпімді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үлкен, Балалар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қатты ұрады</a:t>
            </a:r>
            <a:endParaRPr lang="ru-RU" i="1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 неге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ұрады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үрленген.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өзенге құлады,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 Таня оны ала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алмай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туралы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тіпті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 жазылған.</a:t>
            </a:r>
            <a:endParaRPr lang="ru-RU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өзенде, ол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жағадан алыс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жүзіп кетті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6" descr="https://im0-tub-ru.yandex.net/i?id=9f58ac80eb8b18255493617ddaa32cc2-l&amp;ref=rim&amp;n=13&amp;w=999&amp;h=10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 b="8006"/>
          <a:stretch/>
        </p:blipFill>
        <p:spPr bwMode="auto">
          <a:xfrm>
            <a:off x="9553453" y="831608"/>
            <a:ext cx="1274164" cy="12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42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5"/>
          <p:cNvSpPr txBox="1">
            <a:spLocks/>
          </p:cNvSpPr>
          <p:nvPr/>
        </p:nvSpPr>
        <p:spPr>
          <a:xfrm>
            <a:off x="428681" y="210053"/>
            <a:ext cx="10347158" cy="3633814"/>
          </a:xfrm>
          <a:prstGeom prst="rect">
            <a:avLst/>
          </a:prstGeom>
        </p:spPr>
        <p:txBody>
          <a:bodyPr>
            <a:noAutofit/>
          </a:bodyPr>
          <a:lstStyle>
            <a:lvl1pPr marL="722507" indent="-722507" algn="l" defTabSz="2890027" rtl="0" eaLnBrk="1" latinLnBrk="0" hangingPunct="1">
              <a:lnSpc>
                <a:spcPct val="90000"/>
              </a:lnSpc>
              <a:spcBef>
                <a:spcPts val="3161"/>
              </a:spcBef>
              <a:buFont typeface="Arial" panose="020B0604020202020204" pitchFamily="34" charset="0"/>
              <a:buChar char="•"/>
              <a:defRPr sz="8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7520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7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2534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63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57549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02563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947577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92590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37604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2618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Оған жету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 нені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пайдалануға болады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(Қайықпен, пароходпен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салмен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қайықпен барсаңыз, 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жасаудың ең жақсы жолы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Бізде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ағаш, тас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әйнек, 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пластик, металл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қағаз 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бар.-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кезекпен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суға түсірейік және ол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зат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бізге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қайыққа жарамды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 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анықтайық.</a:t>
            </a:r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sz="20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 </a:t>
            </a:r>
            <a:r>
              <a:rPr lang="ru-RU" sz="20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жеңіл, берік</a:t>
            </a:r>
            <a:r>
              <a:rPr lang="ru-RU" sz="20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батпайды</a:t>
            </a:r>
            <a:r>
              <a:rPr lang="ru-RU" sz="20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sz="20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</a:t>
            </a:r>
            <a:r>
              <a:rPr lang="ru-RU" sz="20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</a:t>
            </a:r>
            <a:r>
              <a:rPr lang="ru-RU" sz="20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берік</a:t>
            </a:r>
            <a:r>
              <a:rPr lang="ru-RU" sz="20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батады</a:t>
            </a:r>
            <a:r>
              <a:rPr lang="ru-RU" sz="20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sz="20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металл - </a:t>
            </a:r>
            <a:r>
              <a:rPr lang="ru-RU" sz="20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</a:t>
            </a:r>
            <a:r>
              <a:rPr lang="ru-RU" sz="20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берік</a:t>
            </a:r>
            <a:r>
              <a:rPr lang="ru-RU" sz="20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батады</a:t>
            </a:r>
            <a:endParaRPr lang="ru-RU" sz="2000" i="1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sz="20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.* </a:t>
            </a:r>
            <a:r>
              <a:rPr lang="ru-RU" sz="20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әйнек </a:t>
            </a:r>
            <a:r>
              <a:rPr lang="ru-RU" sz="20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нәзік, ауыр</a:t>
            </a:r>
            <a:r>
              <a:rPr lang="ru-RU" sz="20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батпды</a:t>
            </a:r>
            <a:endParaRPr lang="ru-RU" sz="2000" i="1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sz="20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резеңке </a:t>
            </a:r>
            <a:r>
              <a:rPr lang="ru-RU" sz="20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жеңіл, берік</a:t>
            </a:r>
            <a:r>
              <a:rPr lang="ru-RU" sz="20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суға батпайды</a:t>
            </a:r>
            <a:r>
              <a:rPr lang="ru-RU" sz="20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sz="20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қағаз </a:t>
            </a:r>
            <a:r>
              <a:rPr lang="ru-RU" sz="20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жеңіл, сынғыш, суға батпайды</a:t>
            </a:r>
            <a:r>
              <a:rPr lang="ru-RU" sz="20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Қорытынды: қайықты ағаштан немесе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резеңкеден жасаған дұрыс, өйткені 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жеңіл, батып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кетпейді.Тәрбиеші: сиқыршы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қаншалықты қиын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Біраз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демалып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ойнайық.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30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400" y="413026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«Жаңбыр» сергіту</a:t>
            </a:r>
            <a:r>
              <a:rPr lang="ru-RU" b="1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сәті</a:t>
            </a:r>
            <a:endParaRPr lang="ru-RU" b="1" u="sng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тамшы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тамшы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(бақай ұшымен секіреді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қолдары белде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Алғашында өте баяу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секіру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(қарқын өсуде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Қолшатырымызды аштық,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демімізді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тартыңыз, қолдарыңызды екі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жаққа жайыңыз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 жаңбырдан қорғады (қолдарыңызды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жарты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шеңберге басыңыздың үстіне жабыңыз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Біз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демалдық, енді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сиқырды үйрене береміз</a:t>
            </a:r>
            <a:endParaRPr lang="ru-RU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 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сиқырлы тәжірибе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Судың иісі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бар»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Сиқырлы сандықта тағы 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нәрсе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бар?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Қалай қызық,...Бұл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не?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балалар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Сиқырлы ұнтақ.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Шыныаяқты алайық.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Судың иісі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жоқ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па?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Жақсы, судың иісі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жоқ.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сендерге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тағы 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сиқырды үйретемін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су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 иіске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оған сиқырлы ұнтақ қоссаңыз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иіске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Тексереміз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52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6981" y="353844"/>
            <a:ext cx="88033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мұны қалай жасайтынымды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қараңыз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қасықпен сиқырлы ұнтақ алыңыз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стаканға қосып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араластырыңыз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 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суды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иіскеңіз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Суда,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 иісі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какао, кофе, шоколад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 иіс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шығарады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бізден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иіс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Сиқыр болды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600" b="1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 </a:t>
            </a:r>
            <a:r>
              <a:rPr lang="ru-RU" sz="16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сиқыр тәжірбие </a:t>
            </a:r>
            <a:r>
              <a:rPr lang="ru-RU" sz="1600" b="1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</a:t>
            </a:r>
            <a:r>
              <a:rPr lang="ru-RU" sz="1600" b="1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тазалағыштар биі</a:t>
            </a:r>
            <a:r>
              <a:rPr lang="ru-RU" sz="1600" b="1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u="sng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Тіс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тазалағышты екіге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бөліп, оларды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 үсіне жайып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су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тамызып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көреміз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біздің қаршалардың қалай қозғалатынын көріңіз 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билейді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</a:t>
            </a:r>
          </a:p>
          <a:p>
            <a:pPr fontAlgn="base"/>
            <a:r>
              <a:rPr lang="ru-RU" sz="1600" b="1" u="sng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7" </a:t>
            </a:r>
            <a:r>
              <a:rPr lang="ru-RU" sz="16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сиқырлы тәжірибе </a:t>
            </a:r>
            <a:r>
              <a:rPr lang="ru-RU" sz="1600" b="1" u="sng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Гүлденген гүлдер </a:t>
            </a:r>
            <a:r>
              <a:rPr lang="ru-RU" sz="1600" b="1" u="sng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</a:p>
          <a:p>
            <a:pPr fontAlgn="base"/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түрлі-түсті қағаздан гүлдер кесіп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жапырақшаларын кезекпен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бүгіңіз.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бүршіктерді суға лақтырып, 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болғанын көреміз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1600" b="1" u="sng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№8 </a:t>
            </a:r>
            <a:r>
              <a:rPr lang="ru-RU" sz="16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сиқырлы тәжірибе </a:t>
            </a:r>
            <a:r>
              <a:rPr lang="ru-RU" sz="1600" b="1" u="sng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Қағазды сумен</a:t>
            </a:r>
            <a:r>
              <a:rPr lang="ru-RU" sz="1600" b="1" u="sng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желімдеуге</a:t>
            </a:r>
            <a:r>
              <a:rPr lang="ru-RU" sz="1600" b="1" u="sng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бола </a:t>
            </a:r>
            <a:r>
              <a:rPr lang="ru-RU" sz="16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1600" b="1" u="sng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?«</a:t>
            </a:r>
          </a:p>
          <a:p>
            <a:pPr fontAlgn="base"/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малынған гүлденген гүлдерімізді алыңыз, аздап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қысыңыз, жылжытуға тырысыңыз 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сәтсіз.Қорытынды: 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байланыстырушы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әсерге ие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B145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518" y="95159"/>
            <a:ext cx="2471897" cy="192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5891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035" y="32234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3Рефлексивті </a:t>
            </a: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түзету кезеңі</a:t>
            </a:r>
            <a:endParaRPr lang="ru-RU" b="1" dirty="0" smtClean="0">
              <a:solidFill>
                <a:srgbClr val="0B145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Тәрбиеші: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біздің зертхана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жабылып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 Біз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балабақшаға оралуымыз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Мен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сізге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кілемге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барып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шеңберге тұруды ұсынамын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көзімізді жұмып, Сиқырлы сөздер айтамыз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бұрыламын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бұрыламын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бұрыламын, шляпаны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шешемін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балалармен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балабақшаға ораламын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Рефлексия:</a:t>
            </a:r>
          </a:p>
          <a:p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бүгінгі күн сендерге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ұнады ма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 Ал 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сендерге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көбірек 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ұнады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rgbClr val="0B145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757946" y="415766"/>
            <a:ext cx="3010780" cy="234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0324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1"/>
          <p:cNvSpPr txBox="1">
            <a:spLocks/>
          </p:cNvSpPr>
          <p:nvPr/>
        </p:nvSpPr>
        <p:spPr>
          <a:xfrm>
            <a:off x="174813" y="1138538"/>
            <a:ext cx="9388287" cy="6329062"/>
          </a:xfrm>
          <a:prstGeom prst="rect">
            <a:avLst/>
          </a:prstGeom>
        </p:spPr>
        <p:txBody>
          <a:bodyPr>
            <a:normAutofit/>
          </a:bodyPr>
          <a:lstStyle>
            <a:lvl1pPr marL="722507" indent="-722507" algn="l" defTabSz="2890027" rtl="0" eaLnBrk="1" latinLnBrk="0" hangingPunct="1">
              <a:lnSpc>
                <a:spcPct val="90000"/>
              </a:lnSpc>
              <a:spcBef>
                <a:spcPts val="3161"/>
              </a:spcBef>
              <a:buFont typeface="Arial" panose="020B0604020202020204" pitchFamily="34" charset="0"/>
              <a:buChar char="•"/>
              <a:defRPr sz="8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7520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7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2534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63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57549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02563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947577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92590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37604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2618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tabLst>
                <a:tab pos="0" algn="l"/>
              </a:tabLst>
            </a:pPr>
            <a:r>
              <a:rPr lang="ru-RU" sz="20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 картоп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білімдерін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жалпылау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кеңейту.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000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беру: 			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тауардың шығу тегі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картоптуралы</a:t>
            </a:r>
            <a:r>
              <a:rPr lang="ru-RU" sz="2000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 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беру, .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Картоптың адамдарға пайдасы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 ой-өрісін кеңей.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 картоп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 өнімі ретінде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 белгілі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құралы ретінде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нақтылаңыз және толықтыру .Картоптың құрамындағы негізгі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компоненттермен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мұғаліммен сөйлесуге үйрету: сұрақтарға жауап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беру.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Әрқайсысын айта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 тұжырымдар жасауға үйрету.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 сөздік қорын зат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есімдермен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сын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есімдермен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белсендіріңіз және кеңейту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ru-RU" sz="20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Дамытушылық:			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балалардағы іздеу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әрекеттерін дамыту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 гипотезаларды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ұсыну, 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 іс-әрекеттерінің кезеңдерін жоспарлау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Топта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 істеу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 дамыту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Зертханалық тәжірибелер жүргізу дағдыларын дамыту:Шыны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мөлдір ыдыстармен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 істеу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 бекіту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Йодпен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 істеу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 бекіту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ретте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 қауіпсіздік шараларын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сақтау.</a:t>
            </a:r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482" y="1228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Үлкен топтағы </a:t>
            </a:r>
            <a:r>
              <a:rPr lang="ru-RU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Картоп</a:t>
            </a:r>
            <a:r>
              <a:rPr lang="ru-RU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үстелге қалай түсті?»</a:t>
            </a:r>
            <a:r>
              <a:rPr lang="ru-RU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эксперименттік-топтық  </a:t>
            </a:r>
            <a:r>
              <a:rPr lang="ru-RU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ОҚН  </a:t>
            </a:r>
            <a:r>
              <a:rPr lang="ru-RU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конспектісі</a:t>
            </a:r>
            <a:r>
              <a:rPr lang="ru-RU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163226" y="281117"/>
            <a:ext cx="2086828" cy="162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8463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8836" y="0"/>
            <a:ext cx="7355541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Сөздік жұмыс:</a:t>
            </a:r>
            <a:endParaRPr lang="ru-RU" b="1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 сөздік қорын белсендіру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байыту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(түйнек,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крахмал,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үгінді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20000"/>
              </a:lnSpc>
            </a:pP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жұмыс:</a:t>
            </a:r>
            <a:endParaRPr lang="ru-RU" b="1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 сөйлеуін бақылау, сұрақтарға жауап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беруге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көмектесу, эксперименттерді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 бетінше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қоюға көмектесу.</a:t>
            </a:r>
            <a:endParaRPr lang="ru-RU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Көкөністер туралы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әңгімелер, олардың адам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өміріндегі рөлі.2</a:t>
            </a:r>
            <a:endParaRPr lang="ru-RU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Картопты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отырғызу және жинау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тақырыбына иллюстрациялар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қарастыру.</a:t>
            </a:r>
            <a:endParaRPr lang="ru-RU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3Көкөністер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дидактикалық ойындарды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Қайда өседі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?», «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Суреттерді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қиып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ал», «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Сиқырлы көкөністер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т.б.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 бойынша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әдебиеттерді оқу (көркем, энциклопедиялық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Картоптың өсуін бақылау.</a:t>
            </a:r>
            <a:endParaRPr lang="ru-RU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163226" y="281117"/>
            <a:ext cx="2086828" cy="162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3246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3123" y="237744"/>
            <a:ext cx="7919630" cy="6236208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Сабаққа арналған материалдар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Мөлдір, шыны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ыдыстар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		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крахмалға арналған мөлдір пакеттер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кішкентай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Крахмалға қосылатын зат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(йод).	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Тәжірибе үшін әртүрлі өнімдері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табақтар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сәбіз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картоп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ақ 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крахмал,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Сабақ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барысы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Тәрбиеші: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тәрбиеші балаларға «қуаныш шеңберіне« тұруды ұсынады.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Қол ұстасып, бірге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айтайық: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0" algn="l"/>
              </a:tabLst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Біреу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ойлап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тапты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Қарапайым және ақылды			Кездесу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сәлем айтыңыз:		Қайырлы таң!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Қайырлы таң-күн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құстар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!		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Қайырлы таң-күлімсіреген жүздер!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Және бәрі мейірімді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сенімді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,Қайырлы таң-кешке дейін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созылсын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03351911"/>
              </p:ext>
            </p:extLst>
          </p:nvPr>
        </p:nvGraphicFramePr>
        <p:xfrm>
          <a:off x="7059322" y="-6254358"/>
          <a:ext cx="15313442" cy="419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83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25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904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8996" marR="288996" marT="144498" marB="144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88996" marR="288996" marT="144498" marB="144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163226" y="281117"/>
            <a:ext cx="2086828" cy="162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0881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80aaahdfci7gqakbg.xn--p1ai/images/photos/normal/1508700137-detskiy-sadik-16-oktyabrya-2017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052" y="238198"/>
            <a:ext cx="3267520" cy="2174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s15.admhmansy.ru/upload/iblock/0ee/IMG_6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18" y="2726566"/>
            <a:ext cx="2683659" cy="1787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773" y="965542"/>
            <a:ext cx="55345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 </a:t>
            </a:r>
          </a:p>
          <a:p>
            <a:pPr algn="just"/>
            <a:r>
              <a:rPr lang="ru-RU" sz="16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r>
              <a:rPr lang="ru-RU" sz="1600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музыкалық іс-әрекеттің әртүрлі түрлерін қолдана отырып</a:t>
            </a:r>
            <a:r>
              <a:rPr lang="ru-RU" sz="1600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600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жасына</a:t>
            </a:r>
            <a:r>
              <a:rPr lang="ru-RU" sz="1600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600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 эмоционалды</a:t>
            </a:r>
            <a:r>
              <a:rPr lang="ru-RU" sz="1600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</a:t>
            </a:r>
            <a:r>
              <a:rPr lang="ru-RU" sz="1600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1600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sz="1600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баланың музыкалық қабілетін дамыту;Музыканы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қабылдау, сезіну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түсіну қабілетін дамыту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 ән айту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музыкалық-ырғақты дағдылар мен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қабілеттерді үйрету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1600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16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600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музыкалық аспаптарды</a:t>
            </a:r>
            <a:r>
              <a:rPr lang="ru-RU" sz="1600" b="1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sz="1600" b="1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жұмбақтар </a:t>
            </a:r>
            <a:r>
              <a:rPr lang="ru-RU" sz="1600" b="1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табу.</a:t>
            </a:r>
            <a:r>
              <a:rPr lang="ru-RU" sz="1600" u="sng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44773" y="0"/>
            <a:ext cx="4182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8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</a:t>
            </a:r>
            <a:r>
              <a:rPr lang="ru-RU" sz="28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апталығының ашылуы</a:t>
            </a:r>
            <a:r>
              <a:rPr lang="ru-RU" sz="28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mg2.wikia.nocookie.net/__cb20121208233952/periodictableofelements/images/thumb/e/e2/Stylised_Lithium_Atom.png/907px-Stylised_Lithium_At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538" y="313469"/>
            <a:ext cx="1155136" cy="130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2.wikia.nocookie.net/__cb20121208233952/periodictableofelements/images/thumb/e/e2/Stylised_Lithium_Atom.png/907px-Stylised_Lithium_At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677" y="2557665"/>
            <a:ext cx="1155136" cy="130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2.wikia.nocookie.net/__cb20121208233952/periodictableofelements/images/thumb/e/e2/Stylised_Lithium_Atom.png/907px-Stylised_Lithium_At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94" y="3734160"/>
            <a:ext cx="1155136" cy="130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2.wikia.nocookie.net/__cb20121208233952/periodictableofelements/images/thumb/e/e2/Stylised_Lithium_Atom.png/907px-Stylised_Lithium_At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60" y="4636824"/>
            <a:ext cx="1155136" cy="130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2.wikia.nocookie.net/__cb20121208233952/periodictableofelements/images/thumb/e/e2/Stylised_Lithium_Atom.png/907px-Stylised_Lithium_At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0" y="3861810"/>
            <a:ext cx="1155136" cy="130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255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832" y="25619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орындықтарға отырыңыздар.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(түзу отыру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керектігін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салады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20000"/>
              </a:lnSpc>
            </a:pP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 бүгін ерекше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сабағымыз 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бар.</a:t>
            </a:r>
          </a:p>
          <a:p>
            <a:pPr>
              <a:lnSpc>
                <a:spcPct val="120000"/>
              </a:lnSpc>
            </a:pPr>
            <a:r>
              <a:rPr lang="ru-RU" sz="20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ертегілерді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 көресіңдер ме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ru-RU" sz="20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Иә!</a:t>
            </a:r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 жақсы!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Мұқият тыңдап, бүгін қандай көкөніс туралы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сөйлесетінімізді айтыңыз.</a:t>
            </a:r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 және ауруды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 жеңеді.</a:t>
            </a:r>
            <a:endParaRPr lang="ru-RU" sz="20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</a:t>
            </a:r>
            <a:r>
              <a:rPr lang="ru-RU" sz="20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иеші: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көкөністің қай түрін айтатынымызды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тауып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көрдіңдер ме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ru-RU" sz="20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62442" y="1067501"/>
            <a:ext cx="2086828" cy="162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1616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248974"/>
              </p:ext>
            </p:extLst>
          </p:nvPr>
        </p:nvGraphicFramePr>
        <p:xfrm>
          <a:off x="1188720" y="697991"/>
          <a:ext cx="8511005" cy="2712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8662">
                  <a:extLst>
                    <a:ext uri="{9D8B030D-6E8A-4147-A177-3AD203B41FA5}">
                      <a16:colId xmlns="" xmlns:a16="http://schemas.microsoft.com/office/drawing/2014/main" val="1938636563"/>
                    </a:ext>
                  </a:extLst>
                </a:gridCol>
                <a:gridCol w="4182343">
                  <a:extLst>
                    <a:ext uri="{9D8B030D-6E8A-4147-A177-3AD203B41FA5}">
                      <a16:colId xmlns="" xmlns:a16="http://schemas.microsoft.com/office/drawing/2014/main" val="2132606719"/>
                    </a:ext>
                  </a:extLst>
                </a:gridCol>
              </a:tblGrid>
              <a:tr h="271202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ru-RU" sz="2000" b="1" i="0" dirty="0" smtClean="0">
                          <a:solidFill>
                            <a:srgbClr val="0B14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Воспитатель: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ru-RU" sz="2000" b="1" i="0" dirty="0" smtClean="0">
                          <a:solidFill>
                            <a:srgbClr val="0B14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- не репка. Я – Картошка!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ru-RU" sz="2000" b="1" i="0" dirty="0" smtClean="0">
                          <a:solidFill>
                            <a:srgbClr val="0B14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Это знает даже кошка.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ru-RU" sz="2000" b="1" i="0" dirty="0" smtClean="0">
                          <a:solidFill>
                            <a:srgbClr val="0B14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Всем плодам я голова,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ru-RU" sz="2000" b="1" i="0" dirty="0" smtClean="0">
                          <a:solidFill>
                            <a:srgbClr val="0B14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Ясно ведь как дважды два: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ru-RU" sz="2000" b="1" i="0" dirty="0" smtClean="0">
                          <a:solidFill>
                            <a:srgbClr val="0B14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Если в супе нет картошки,</a:t>
                      </a:r>
                      <a:endParaRPr lang="ru-RU" sz="2000" b="1" i="0" dirty="0">
                        <a:solidFill>
                          <a:srgbClr val="0B145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96" marR="288996" marT="144498" marB="144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endParaRPr lang="ru-RU" sz="2000" b="1" i="0" dirty="0" smtClean="0">
                        <a:solidFill>
                          <a:srgbClr val="0B145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ru-RU" sz="2000" b="1" i="0" dirty="0" smtClean="0">
                          <a:solidFill>
                            <a:srgbClr val="0B14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 к чему брать в руки ложку.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ru-RU" sz="2000" b="1" i="0" dirty="0" smtClean="0">
                          <a:solidFill>
                            <a:srgbClr val="0B14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жарком масле, вот смотри,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ru-RU" sz="2000" b="1" i="0" dirty="0" smtClean="0">
                          <a:solidFill>
                            <a:srgbClr val="0B14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Стать могу картошкой фри!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ru-RU" sz="2000" b="1" i="0" dirty="0" smtClean="0">
                          <a:solidFill>
                            <a:srgbClr val="0B14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для чипсов – веришь, нет –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ru-RU" sz="2000" b="1" i="0" dirty="0" smtClean="0">
                          <a:solidFill>
                            <a:srgbClr val="0B14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 – главнейший компонент!</a:t>
                      </a:r>
                      <a:endParaRPr lang="ru-RU" sz="2000" b="1" i="0" dirty="0">
                        <a:solidFill>
                          <a:srgbClr val="0B145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96" marR="288996" marT="144498" marB="1444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10047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659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9996" y="288528"/>
            <a:ext cx="2298309" cy="174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66" y="244595"/>
            <a:ext cx="2568546" cy="192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54" y="2541882"/>
            <a:ext cx="1883859" cy="251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122" y="235934"/>
            <a:ext cx="1387338" cy="1849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96" y="244594"/>
            <a:ext cx="2454831" cy="184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841553" y="2414016"/>
            <a:ext cx="1979759" cy="263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rcRect l="-289" t="3496" r="46937"/>
          <a:stretch>
            <a:fillRect/>
          </a:stretch>
        </p:blipFill>
        <p:spPr>
          <a:xfrm>
            <a:off x="802174" y="2628499"/>
            <a:ext cx="2085094" cy="26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60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472" y="514280"/>
            <a:ext cx="8686800" cy="27797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Атақты көкөніс бізді</a:t>
            </a:r>
            <a:r>
              <a:rPr lang="ru-RU" sz="18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осында</a:t>
            </a:r>
            <a:r>
              <a:rPr lang="ru-RU" sz="18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қарсы алады</a:t>
            </a:r>
            <a:r>
              <a:rPr lang="ru-RU" sz="18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Дөңгелек, ақ,ұнтақ,</a:t>
            </a:r>
            <a:r>
              <a:rPr lang="ru-RU" sz="18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8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бақшадан үстелге келді</a:t>
            </a:r>
            <a:r>
              <a:rPr lang="ru-RU" sz="18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 </a:t>
            </a:r>
            <a:r>
              <a:rPr lang="ru-RU" sz="18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аздап</a:t>
            </a:r>
            <a:r>
              <a:rPr lang="ru-RU" sz="18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тұздаңыз</a:t>
            </a:r>
            <a:endParaRPr lang="ru-RU" sz="18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ru-RU" sz="18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рас, </a:t>
            </a:r>
            <a:r>
              <a:rPr lang="ru-RU" sz="18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дәмді </a:t>
            </a:r>
            <a:r>
              <a:rPr lang="ru-RU" sz="18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картошка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</a:t>
            </a:r>
            <a:r>
              <a:rPr lang="ru-RU" sz="18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</a:t>
            </a:r>
            <a:r>
              <a:rPr lang="ru-RU" sz="18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тәтті әрі дәмді</a:t>
            </a:r>
            <a:endParaRPr lang="ru-RU" sz="18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Тәрбиеші:Е</a:t>
            </a:r>
            <a:r>
              <a:rPr lang="ru-RU" sz="18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нді біз</a:t>
            </a:r>
            <a:r>
              <a:rPr lang="ru-RU" sz="18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картоптың құрамына қандай заттар</a:t>
            </a:r>
            <a:r>
              <a:rPr lang="ru-RU" sz="18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кіретінін</a:t>
            </a:r>
            <a:r>
              <a:rPr lang="ru-RU" sz="18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көреміз.</a:t>
            </a:r>
            <a:endParaRPr lang="ru-RU" sz="18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070" y="1062990"/>
            <a:ext cx="1811296" cy="168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0147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664" y="245781"/>
            <a:ext cx="118323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Тәжірибелік-эксперименттік іс-шаралар</a:t>
            </a:r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AutoNum type="arabicParenR"/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Шикі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картопты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үккіштен өткізіңіз.</a:t>
            </a:r>
            <a:endParaRPr lang="ru-RU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Нәтижесі: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жұқа сұйықтау</a:t>
            </a:r>
            <a:endParaRPr lang="ru-RU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Қорытынды: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картопта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бар.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(Мұғалім мольбертке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карточканы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іліп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қояды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/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Картоптың үгітілген сығындысын суға араластырыңыз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/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Стакандағы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суды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қарастырайық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қандай түсті?</a:t>
            </a:r>
            <a:endParaRPr lang="ru-RU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Нәтижесі: </a:t>
            </a:r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ақшыл түсті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бұлтты болды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(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бұлтты болды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342900" indent="-342900" algn="just"/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Қорытынды: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 крахмал бар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ол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онымен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 ерімейді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/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Суды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електен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өткізіңіз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 қойып қоямыз</a:t>
            </a:r>
            <a:endParaRPr lang="ru-RU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Нәтижесі: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 түсті тұнба пайда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/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Қорытынды: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Картопта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 зат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  <a:p>
            <a:pPr marL="342900" indent="-342900" algn="just"/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шөгінділерді құрғатамыз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ұн сияқты құрғақ болады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/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білесіз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крахмал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ұны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/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Крахмал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сөзін қайталаңыз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/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Қорытынды: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картопта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крахмал бар.</a:t>
            </a:r>
          </a:p>
          <a:p>
            <a:pPr marL="342900" indent="-342900" algn="just"/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бізге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крахмал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/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қайнатыңыз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крахмалмен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жуыңыз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 тағамдар дайындауға пайдаланыңыз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сұлулыққа арналған маскалар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/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қорытынды: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картоптан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оқшауладық: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су, крахмал.</a:t>
            </a:r>
            <a:endParaRPr lang="ru-RU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29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1" y="413145"/>
            <a:ext cx="5742431" cy="518298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722507" indent="-722507" algn="l" defTabSz="2890027" rtl="0" eaLnBrk="1" latinLnBrk="0" hangingPunct="1">
              <a:lnSpc>
                <a:spcPct val="90000"/>
              </a:lnSpc>
              <a:spcBef>
                <a:spcPts val="3161"/>
              </a:spcBef>
              <a:buFont typeface="Arial" panose="020B0604020202020204" pitchFamily="34" charset="0"/>
              <a:buChar char="•"/>
              <a:defRPr sz="8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7520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7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2534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63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57549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02563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947577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92590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37604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2618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Тәрбиеші: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Әрине, картоптың құрамында басқа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пайдалы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бар (С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дәрумендері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түрлі микробөлшектер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Бірақ оларды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көру үшін сізге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неғұрлым күрделі жабдық қажет.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25488" algn="l"/>
              </a:tabLst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Тәрбиеші: Енді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бізде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зертханада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үзіліс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бәрінен тұруды сұраймын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айтсам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қайталаңыз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	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шынықтыру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		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Қолды жоғары көтеріңіз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Иілмей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бүгілді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алыңыз және дем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алыңыз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күлімсіреңіз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Біртіндеп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отырыңыз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Тәрбиеші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Бізде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бүгін түскі асқа ыстық картоп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Шеңберге тұрыңыз.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ыстық картоп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ойынын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ойнауды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ұсынамын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.Музыка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ойнап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тұрған кезде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бір-біріне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бересіз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Музыка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қай балаға тоқтады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картоп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мақал немесе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мақал айтылады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758" y="413145"/>
            <a:ext cx="1811296" cy="168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897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8197" y="219456"/>
            <a:ext cx="8724272" cy="5705856"/>
          </a:xfrm>
        </p:spPr>
        <p:txBody>
          <a:bodyPr>
            <a:noAutofit/>
          </a:bodyPr>
          <a:lstStyle/>
          <a:p>
            <a:pPr>
              <a:tabLst>
                <a:tab pos="803275" algn="l"/>
              </a:tabLst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Қорытынды: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крахмал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ақ түсті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Тәрбиеші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Бидай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картоп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крахмалын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түртіп көріңіз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Ұнды ұстағанда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сезгендерің туралы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аламыз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			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жұмсақ.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Қорытынды: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Ұн жұмсақ,сықырламайды.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Тәрбиеші: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Крахмалға тигенде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сездгендерің туралы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аламыз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			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Қорытынды: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крахмал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қытырлақты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	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Тәрбиеші: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Заттардың иісі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қандай?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Ұнның иісі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		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ұнның иісі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жоқ.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Қорытынды: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ұн иіссіз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		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Крахмалдың иісі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аласыз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	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крахмалдың иісі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жоқ.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Қорытынды: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крахмал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иіссіз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	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Тәрбиеші: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Өнімнің құрамында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крахмал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бар-жоғын білу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үшін өнімге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йод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тамызу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Сонда крахмал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қою көкке айналады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Мұғалім тәжірибе көрсетеді: пробиркаға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крахмал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қосылған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йод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ерітіндісін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қосады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 жағдайда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крахмал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қою көкке айналады.Балалар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қазір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істедім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Өз ойларыңдыы тұжырымдаңыз.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938516" y="610729"/>
            <a:ext cx="2258054" cy="21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8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488" y="256800"/>
            <a:ext cx="839419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крахмал,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йодпен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әрекеттескенде қою көкке айналады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Крахмалдың басқа көкөністерде бар-жоғын қалай анықтауға болады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лалар</a:t>
            </a:r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йодтың көмегімен қай көкөністерде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крахмал бар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аламыз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.(Педагог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 туралған көкөністер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жемістер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салынған табақтарды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йод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банкалары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пипетканы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таратады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 </a:t>
            </a:r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</a:t>
            </a: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жүргізеді</a:t>
            </a:r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өнімге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йод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тамызады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 йодтың түсін өзгерткен-өзгертпегенін біледі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тағамдарда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крахмал бар?(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түйнегін йодпен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кескіндемен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бояу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йодтың басқа тағамдарға реакциясымен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Крахмал бар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йод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 өзгертеді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 жауаптары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нағыз зерттеушілер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 тәжірибелеріңіздің нәтижелерін карточкаларға жазыңыз.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табақтарда тұрған көкөністер бейнеленген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Көкөністің алдына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қою көк немесе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қоңыр түсті шеңбер қою керек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көкөністе крахмалдың болуына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lnSpc>
                <a:spcPct val="120000"/>
              </a:lnSpc>
            </a:pP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Қорытынды: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крахмал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нанның құрамында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</a:t>
            </a:r>
            <a:endParaRPr lang="ru-RU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228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984" y="441743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Тәрбиеші: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бүгін біз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сіздермен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жаңалық аштық:</a:t>
            </a:r>
            <a:endParaRPr lang="ru-RU" sz="20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Картоп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су мен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крахмалдан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Ең көп 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крахмал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картопта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бірақ алма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сәбізде болмайды</a:t>
            </a:r>
            <a:endParaRPr lang="ru-RU" sz="20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.- Крахмал,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йодпен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әрекеттескенде қою көк түске айналады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20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Сабақты қорытындылау:</a:t>
            </a:r>
            <a:endParaRPr lang="ru-RU" sz="2000" b="1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Тәрбиеші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: Сіз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бүгін картоп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қандай жаңа мәліметтер білдіңіздер?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сабақ ұнады ма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Сабақта сізге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көбірек ұнады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ru-RU" sz="20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Балалардың жауаптары</a:t>
            </a:r>
            <a:r>
              <a:rPr lang="ru-RU" sz="20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20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Тәрбиеші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: Жарайсыңдар!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Бүгін сендер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зерттеуші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болдыңдар!</a:t>
            </a:r>
            <a:endParaRPr lang="ru-RU" sz="2000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947" y="0"/>
            <a:ext cx="5237239" cy="36494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6458" y="3463657"/>
            <a:ext cx="2139104" cy="21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23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634" y="320266"/>
            <a:ext cx="785937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Іс-әрекет түрлері: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танымдық, ойын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моторлы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Қатысушылар: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тәрбиеші, балалар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Мақсаты: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Балаларды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ауа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қозғалысы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сияқты табиғи құбылыспен таныстыру</a:t>
            </a:r>
            <a:endParaRPr lang="ru-RU" sz="1400" dirty="0" smtClean="0">
              <a:solidFill>
                <a:srgbClr val="0B145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Міндеттері</a:t>
            </a:r>
            <a:r>
              <a:rPr lang="ru-RU" sz="1400" b="1" u="sng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4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1400" b="1" u="sng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беру: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балаларды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желдің табиғи құбылысымен таныстыруды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жалғастыру, желдің бағыты, күші, температурасы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 екенін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нақтылау.</a:t>
            </a:r>
            <a:endParaRPr lang="ru-RU" sz="1400" dirty="0" smtClean="0">
              <a:solidFill>
                <a:srgbClr val="0B145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Дамытушылық: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табиғат құбылыстары 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олардың әр түрлі объектілермен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өзара байланысы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арасындағы байланысты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орнату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қабілеттерін дамыту.Ойлау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процестерін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балалардың сөйлеу әрекетін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логикалық және қиялдық ойлауды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дамыту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Тәрбиелік: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табиғат құбылыстарына деген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қызығушылықты тәрбиелеу.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Жүру кезіндегі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физикалық белсенділік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ұжымында, ересектермен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өзара әрекеттесу барысында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өзара сыйластық 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пен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түсіністік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Құрал-жабдықтар: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диірмендері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сұлтандар, сабын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көпіршіктері</a:t>
            </a:r>
            <a:endParaRPr lang="ru-RU" sz="1400" dirty="0" smtClean="0">
              <a:solidFill>
                <a:srgbClr val="0B145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Орындалу</a:t>
            </a:r>
            <a:r>
              <a:rPr lang="ru-RU" sz="1400" b="1" u="sng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барысы</a:t>
            </a:r>
            <a:endParaRPr lang="ru-RU" sz="1400" b="1" u="sng" dirty="0" smtClean="0">
              <a:solidFill>
                <a:srgbClr val="0B145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Тәрбиеші: 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көрінбейтін нәрсе туралы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жұмбақ жасырамын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сендер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тауп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көріңдер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Қанатсыз болса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ұшады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Ысқырған кезде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дыбыссыз</a:t>
            </a:r>
            <a:endParaRPr lang="ru-RU" sz="1400" i="1" dirty="0" smtClean="0">
              <a:solidFill>
                <a:srgbClr val="0B145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Қолсыз болса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да, </a:t>
            </a:r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алайда</a:t>
            </a:r>
            <a:endParaRPr lang="ru-RU" sz="1400" i="1" dirty="0" smtClean="0">
              <a:solidFill>
                <a:srgbClr val="0B145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Бұлттарды қозғай алады</a:t>
            </a:r>
            <a:endParaRPr lang="ru-RU" sz="1400" i="1" dirty="0" smtClean="0">
              <a:solidFill>
                <a:srgbClr val="0B145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Тамыры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жұлынған қарағайлар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-Сондықтан кейде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ашуланады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Ашуланған сәттерде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Қарағайды тамырмен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жұлып алады</a:t>
            </a:r>
            <a:endParaRPr lang="ru-RU" sz="1400" i="1" dirty="0" smtClean="0">
              <a:solidFill>
                <a:srgbClr val="0B145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Кей-кезде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сәтте  жоқ 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 </a:t>
            </a:r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алады</a:t>
            </a:r>
            <a:endParaRPr lang="ru-RU" sz="1400" i="1" dirty="0" smtClean="0">
              <a:solidFill>
                <a:srgbClr val="0B145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1400" b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алалар</a:t>
            </a:r>
            <a:r>
              <a:rPr lang="ru-RU" sz="1400" b="1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1400" b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Тәрбиеші: 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дегеніміз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не?</a:t>
            </a:r>
          </a:p>
          <a:p>
            <a:pPr algn="just"/>
            <a:r>
              <a:rPr lang="ru-RU" sz="1400" b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</a:t>
            </a:r>
            <a:r>
              <a:rPr lang="ru-RU" sz="1400" b="1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ауа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қозғалысы.</a:t>
            </a:r>
            <a:endParaRPr lang="ru-RU" sz="1400" dirty="0" smtClean="0">
              <a:solidFill>
                <a:srgbClr val="0B145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Тәрбиеші: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қандай?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істей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алады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қатты болған кезде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ауа-райы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қалай аталады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400" dirty="0">
              <a:solidFill>
                <a:srgbClr val="0B145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548" y="28038"/>
            <a:ext cx="1372528" cy="1318946"/>
          </a:xfrm>
          <a:prstGeom prst="rect">
            <a:avLst/>
          </a:prstGeom>
        </p:spPr>
      </p:pic>
      <p:pic>
        <p:nvPicPr>
          <p:cNvPr id="8" name="Picture 2" descr="http://www.batutkhv.ru/zagruzka/images/%D1%83%D1%81%D0%BB%D0%BE%D0%B2%D0%B8%D1%8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750900" y="2215713"/>
            <a:ext cx="4405991" cy="17253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2388" y="-18288"/>
            <a:ext cx="3752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қозғалысы»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30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6279" y="162393"/>
            <a:ext cx="561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Мереке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u="sng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сендерге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тосын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сыйлар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ұнайды ма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Сіздермен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залына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барайық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тосын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күтіп тұр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Дайынсыздар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Екі-екіден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тұрып, менің соңымнан еріңіздер.</a:t>
            </a:r>
            <a:endParaRPr lang="ru-RU" sz="16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1600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 </a:t>
            </a:r>
            <a:r>
              <a:rPr lang="ru-RU" sz="1600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залына</a:t>
            </a:r>
            <a:r>
              <a:rPr lang="ru-RU" sz="1600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барады</a:t>
            </a:r>
            <a:r>
              <a:rPr lang="ru-RU" sz="1600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r>
              <a:rPr lang="ru-RU" sz="1600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залында</a:t>
            </a:r>
            <a:r>
              <a:rPr lang="ru-RU" sz="1600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 жайылған шабындықта чеширлік</a:t>
            </a:r>
            <a:r>
              <a:rPr lang="ru-RU" sz="1600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мысық отыр</a:t>
            </a:r>
            <a:r>
              <a:rPr lang="ru-RU" sz="1600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600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жартылай</a:t>
            </a:r>
            <a:r>
              <a:rPr lang="ru-RU" sz="1600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шеңберге тұрады.</a:t>
            </a:r>
            <a:endParaRPr lang="ru-RU" sz="1600" u="sng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Ч/М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Мяу,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сәлем балалар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маған келдіңдер ме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Мен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қуаныштымын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 қуаныштымын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 алдымен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 кім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екенімді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табыңдаршы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(балалардың жауаптары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Ия, мен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мысықпын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 жай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мысық емес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Чешир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мысығымын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Мен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сиқырлы ғана емес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музыканы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 көремін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музыканы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ұнатасыз 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ба?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(балалардың жауаптары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сіздермен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тексереміз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Оған дейін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мен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әдемі шалғынды жерде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тұрғанымды қарашы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Қанша әдемі және ашық түстер 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бар. Осы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гүлдермен ойнайық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Мен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тіпті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дерімді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білемін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көбелек боламыз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мен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әрқашан көбелек болғым келетін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 бұған дейін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қолымнан келмеді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Сіздермен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бұны жасай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аламын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ойлаймын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алға?</a:t>
            </a:r>
            <a:endParaRPr lang="ru-RU" sz="16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https://im0-tub-ru.yandex.net/i?id=9f58ac80eb8b18255493617ddaa32cc2-l&amp;ref=rim&amp;n=13&amp;w=999&amp;h=10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 b="8006"/>
          <a:stretch/>
        </p:blipFill>
        <p:spPr bwMode="auto">
          <a:xfrm>
            <a:off x="6985417" y="2678740"/>
            <a:ext cx="1274164" cy="12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m0-tub-ru.yandex.net/i?id=9f58ac80eb8b18255493617ddaa32cc2-l&amp;ref=rim&amp;n=13&amp;w=999&amp;h=10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 b="8006"/>
          <a:stretch/>
        </p:blipFill>
        <p:spPr bwMode="auto">
          <a:xfrm>
            <a:off x="8342026" y="741112"/>
            <a:ext cx="1274164" cy="12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im0-tub-ru.yandex.net/i?id=9f58ac80eb8b18255493617ddaa32cc2-l&amp;ref=rim&amp;n=13&amp;w=999&amp;h=10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 b="8006"/>
          <a:stretch/>
        </p:blipFill>
        <p:spPr bwMode="auto">
          <a:xfrm>
            <a:off x="6410794" y="282314"/>
            <a:ext cx="1274164" cy="12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176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39" y="216140"/>
            <a:ext cx="705033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err="1" smtClean="0">
                <a:latin typeface="Times New Roman" pitchFamily="18" charset="0"/>
                <a:cs typeface="Times New Roman" pitchFamily="18" charset="0"/>
              </a:rPr>
              <a:t>Бақылау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u="sng" dirty="0" err="1" smtClean="0"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600" b="1" u="sng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algn="just"/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желдің болуын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күші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бағытын анықтау үшін әртүрлі құралдарды қолданыңыз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Тәрбиеші: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қараңызшы, бүгін жел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бүгін жел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жоқ.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Тәрбиеші: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қайдан білдіңдер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ағаштар тербелмейді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Тәрбиеші: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Менде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диірмендері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бар!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Олардың көмегімен жел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бар-жоғын тексерейік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just"/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тауық етін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алады-олар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айнала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Тәрбиеші: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қандай қорытынды жасай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аламыз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әлі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 бар,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бірақ оның күші ағаштарды шайқау үшін жеткіліксіз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Желді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көруге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қай бағытта соққанын қалай білуге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Балалардың жауаптары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Тәрбиеші: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сіздермен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ойнайық: "маған жүгір!»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шарттарын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орындайды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Тәрбиеші: сіз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жүгірген кезде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желді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көре алдыңыз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ба? Ал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есту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 Ал,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сезіну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Балалардың жауаптары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Тәрбиеші: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қашып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бара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жатқанда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сізді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кездесуге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жүгіріп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бетіңізге тиді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Менде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үшін тағы бір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құпия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бар: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Дөңгелек және  көпіршікті,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қатты ұшады.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Мынау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не?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сабын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көпіршігі.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Тәрбиеші: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сабын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көпіршіктерін жіберуге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тырысайық.</a:t>
            </a:r>
            <a:endParaRPr lang="ru-RU" sz="1600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393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221" y="376729"/>
            <a:ext cx="97210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b="1" i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көпіршіктерді ұшырады.</a:t>
            </a:r>
            <a:endParaRPr lang="ru-RU" sz="2000" b="1" i="1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Тәрбиеші: көпіршіктер қай бағытта ұшады?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Бұл нені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қай бағытта соғып тұр?Мүмкін сұлтандардың көмегімен желдің бағыты 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күшін тексеруге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тырысайық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Сұлтандарды бақылаңыз.</a:t>
            </a:r>
            <a:endParaRPr lang="ru-RU" sz="20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Қорытынды жасайды</a:t>
            </a:r>
            <a:r>
              <a:rPr lang="ru-RU" sz="20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Тәрбиеші: 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сіздермен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тағы бір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ойнағым келді:ол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үрлейді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диірмендерінің пышақтары айналады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бұлттар қозғалады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шұңқырлар кептіріледі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ыстық күнде салқындатып  қуантады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өзіңіздің сүйікті жел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ойыншықтарыңызды алып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онымен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ойнаңыз!</a:t>
            </a:r>
            <a:endParaRPr lang="ru-RU" sz="20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Ұсынылған атрибуттармен</a:t>
            </a:r>
            <a:r>
              <a:rPr lang="ru-RU" sz="20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қалауы бойынша.ойнайды</a:t>
            </a:r>
            <a:endParaRPr lang="ru-RU" sz="2000" b="1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278" y="520357"/>
            <a:ext cx="1660118" cy="159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76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7280" y="411171"/>
            <a:ext cx="72069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</a:t>
            </a:r>
            <a:r>
              <a:rPr lang="ru-RU" sz="24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соққысы»</a:t>
            </a:r>
            <a:endParaRPr lang="ru-RU" sz="2400" b="1" i="1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сізге</a:t>
            </a:r>
            <a:r>
              <a:rPr lang="ru-RU" sz="2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мұрын арқылы өзіңізге ауаны</a:t>
            </a:r>
            <a:r>
              <a:rPr lang="ru-RU" sz="2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тартып</a:t>
            </a:r>
            <a:r>
              <a:rPr lang="ru-RU" sz="2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2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аузыңыз арқылы босатуды</a:t>
            </a:r>
            <a:r>
              <a:rPr lang="ru-RU" sz="2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ұсынамын</a:t>
            </a:r>
            <a:r>
              <a:rPr lang="ru-RU" sz="2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 не </a:t>
            </a:r>
            <a:r>
              <a:rPr lang="ru-RU" sz="2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көрдің</a:t>
            </a:r>
            <a:r>
              <a:rPr lang="ru-RU" sz="2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Аузыңнан шыққан бу</a:t>
            </a:r>
            <a:r>
              <a:rPr lang="ru-RU" sz="2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түтінге ұқсайды, бірақ жеңіл жел</a:t>
            </a:r>
            <a:r>
              <a:rPr lang="ru-RU" sz="2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2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бірден</a:t>
            </a:r>
            <a:r>
              <a:rPr lang="ru-RU" sz="2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таратады</a:t>
            </a:r>
            <a:r>
              <a:rPr lang="ru-RU" sz="2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 бізбен</a:t>
            </a:r>
            <a:r>
              <a:rPr lang="ru-RU" sz="2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серуенде</a:t>
            </a:r>
            <a:r>
              <a:rPr lang="ru-RU" sz="2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көрінбейтін нәрсе ойнады</a:t>
            </a:r>
            <a:r>
              <a:rPr lang="ru-RU" sz="2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4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400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</a:t>
            </a:r>
            <a:r>
              <a:rPr lang="ru-RU" sz="2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24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 </a:t>
            </a:r>
            <a:r>
              <a:rPr lang="ru-RU" sz="2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Әрине жел</a:t>
            </a:r>
            <a:r>
              <a:rPr lang="ru-RU" sz="2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</a:t>
            </a:r>
            <a:r>
              <a:rPr lang="ru-RU" sz="2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ағаштарды шайқап қана қоймай, кемелерді</a:t>
            </a:r>
            <a:r>
              <a:rPr lang="ru-RU" sz="2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жүзіп өтеді екен</a:t>
            </a:r>
            <a:endParaRPr lang="ru-RU" sz="24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278" y="520357"/>
            <a:ext cx="1660118" cy="159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56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F:\%D0%B3%D1%80%D1%83%D0%BF%D0%BF%D1%8B %D0%9D%D0%95%D0%94%D0%95%D0%9B%D0%AF %D0%95%D0%A1%D0%A2%D0%95%D0%A1%D0%A2%D0%92 %D0%9F%D0%9E%D0%97%D0%9D%D0%90%D0%92%D0%90%D0%A2\11\soap-bubble-png.webp"/>
          <p:cNvSpPr>
            <a:spLocks noChangeAspect="1" noChangeArrowheads="1"/>
          </p:cNvSpPr>
          <p:nvPr/>
        </p:nvSpPr>
        <p:spPr bwMode="auto">
          <a:xfrm>
            <a:off x="-12678677" y="-7864906"/>
            <a:ext cx="963319" cy="963321"/>
          </a:xfrm>
          <a:prstGeom prst="rect">
            <a:avLst/>
          </a:prstGeom>
          <a:noFill/>
        </p:spPr>
        <p:txBody>
          <a:bodyPr vert="horz" wrap="square" lIns="288996" tIns="144498" rIns="288996" bIns="144498" numCol="1" anchor="t" anchorCtr="0" compatLnSpc="1">
            <a:prstTxWarp prst="textNoShape">
              <a:avLst/>
            </a:prstTxWarp>
          </a:bodyPr>
          <a:lstStyle/>
          <a:p>
            <a:endParaRPr lang="ru-RU" sz="5689"/>
          </a:p>
        </p:txBody>
      </p:sp>
      <p:pic>
        <p:nvPicPr>
          <p:cNvPr id="6" name="Содержимое 5" descr="IMG_20210309_1036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3284"/>
          <a:stretch>
            <a:fillRect/>
          </a:stretch>
        </p:blipFill>
        <p:spPr>
          <a:xfrm>
            <a:off x="655736" y="146852"/>
            <a:ext cx="1457078" cy="1426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10309_1039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2759495" y="247502"/>
            <a:ext cx="1559588" cy="1325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10309_1037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366" y="2151613"/>
            <a:ext cx="3670285" cy="2752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29765" y="-82919"/>
            <a:ext cx="12743659" cy="84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8996" tIns="144498" rIns="288996" bIns="144498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«Өлшеу аспаптары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зертханасына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саяхат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дайындық тобындағы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ОУД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конспектісі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16447" y="1068279"/>
            <a:ext cx="6770297" cy="373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8996" tIns="144498" rIns="288996" bIns="144498" numCol="1" anchor="ctr" anchorCtr="0" compatLnSpc="1">
            <a:prstTxWarp prst="textNoShape">
              <a:avLst/>
            </a:prstTxWarp>
            <a:spAutoFit/>
          </a:bodyPr>
          <a:lstStyle/>
          <a:p>
            <a:pPr defTabSz="289002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445014" algn="l"/>
              </a:tabLst>
            </a:pPr>
            <a:r>
              <a:rPr lang="ru-RU" sz="16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Саласы</a:t>
            </a:r>
            <a:r>
              <a:rPr lang="ru-RU" sz="16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Таным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289002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445014" algn="l"/>
              </a:tabLst>
            </a:pPr>
            <a:r>
              <a:rPr lang="ru-RU" sz="16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Бөлім: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жаратылыстану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289002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445014" algn="l"/>
              </a:tabLst>
            </a:pPr>
            <a:r>
              <a:rPr lang="ru-RU" sz="16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салмақ ұғымымен, өлшеу құралымен таныстыру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289002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445014" algn="l"/>
              </a:tabLst>
            </a:pPr>
            <a:r>
              <a:rPr lang="ru-RU" sz="16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Міндеттері: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Эксперименттік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іс-әрекетке жағдай жасау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танымдық қызығушылықты дамыту.Т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289002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445014" algn="l"/>
              </a:tabLst>
            </a:pP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аразы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термометр, термометр, тонометр,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сағат, тамшуыр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безмен, рулетка,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сызғыш, 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компас, протектор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т.б.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ұғымымен танысу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289002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445014" algn="l"/>
              </a:tabLst>
            </a:pP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Өлшеу технологиясының 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тарихымен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танысу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289002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445014" algn="l"/>
              </a:tabLst>
            </a:pP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Тәжірибе негізінде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қорытынды жасау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қабілетін дамыту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физикалық құбылыстар 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заңдарға қызығушылықты дамыту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289002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445014" algn="l"/>
              </a:tabLst>
            </a:pP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Балалардың монологтық және диалогтық сөйлеуін дамыту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289002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445014" algn="l"/>
              </a:tabLst>
            </a:pP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Жұптасып достық 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өзара әрекеттестікке тәрбиелеу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289002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445014" algn="l"/>
              </a:tabLst>
            </a:pPr>
            <a:r>
              <a:rPr lang="ru-RU" sz="16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Сабақ барысы</a:t>
            </a:r>
            <a:r>
              <a:rPr lang="ru-RU" sz="16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41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912" y="291697"/>
            <a:ext cx="8412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Тәрбиеші: 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Бүгінгі көңіл-күйіңіз қандай?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Бүгін сізді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көптеген қызықты нәрселер күтеді!Біз балабақшада Винни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Пухтан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пакет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алдық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не бар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көрейік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! (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доптарды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шығарады.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сендер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айта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аласыңдар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не? (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бір-бірінен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түсі, мөлшері, салмағы бойынша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ерекшеленетінін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айтады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Тәрбиеші: 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Әрине, дұрыс!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элементтер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мүмкін екенін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білемізжеңіл және басқалары ауыр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неге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(Бұл олардың жасалынған мөлшері 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материалына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дегенде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заттардың салмағы туралы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айтамыз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және олардың қаншалықты дәл ерекшеленетінін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оның көмегімен біле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аламыз</a:t>
            </a:r>
            <a:r>
              <a:rPr lang="ru-RU" sz="24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... .</a:t>
            </a:r>
            <a:endParaRPr lang="ru-RU" sz="2400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05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02335" y="288157"/>
            <a:ext cx="5010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Жұмбақты </a:t>
            </a:r>
            <a:r>
              <a:rPr lang="ru-RU" b="1" i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тап:</a:t>
            </a:r>
          </a:p>
          <a:p>
            <a:r>
              <a:rPr lang="ru-RU" i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Әткеншекке жемістер</a:t>
            </a:r>
            <a:r>
              <a:rPr lang="ru-RU" i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тербелуге</a:t>
            </a:r>
            <a:r>
              <a:rPr lang="ru-RU" i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отырды</a:t>
            </a:r>
            <a:endParaRPr lang="ru-RU" i="1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тоқтату үшін оларды</a:t>
            </a:r>
            <a:r>
              <a:rPr lang="ru-RU" i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i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Ақысын төлеу керек</a:t>
            </a:r>
            <a:r>
              <a:rPr lang="ru-RU" i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пе</a:t>
            </a:r>
            <a:r>
              <a:rPr lang="ru-RU" i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i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Таразы</a:t>
            </a:r>
            <a:r>
              <a:rPr lang="ru-RU" i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i="1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75264" y="1314114"/>
            <a:ext cx="8528051" cy="373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8996" tIns="144498" rIns="288996" bIns="144498" numCol="1" anchor="ctr" anchorCtr="0" compatLnSpc="1">
            <a:prstTxWarp prst="textNoShape">
              <a:avLst/>
            </a:prstTxWarp>
            <a:spAutoFit/>
          </a:bodyPr>
          <a:lstStyle/>
          <a:p>
            <a:pPr defTabSz="2890027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Тәрбиеші: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Дұрыс!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Таразымен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Таразы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не? (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таразы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заттардың салмағын өлшеуге арналған құрылғы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(Көрсетеді.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Таразыны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қалай пайдалануға болады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таразының бір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жағына салмағы 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10 грамм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салмақ салынады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таразының екінші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жағында 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таразыларды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бір-біріне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теңестіру үшін осындай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кубиктер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текшенің салмағы 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1 грамм.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таразыға қанша текше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қоюымыз керек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Дұрыс 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текше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2890027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Тәрбиеші: 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таразы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? (еден,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дүкен, электронды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таразыны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саудагерлер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баяғыда ойлап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тапқан.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Бірақ алдымен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таразы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ақшаны өлшеу үшін пайдаланылды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Тауарлардың бейнесі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салмақтарды таразының бір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жағына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жағына күміс немесе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алтыннан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салатын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Тауардың құны осылай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анықталды.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таразы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салмақты ойлап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таппаса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және өлшеу мүмкін болмас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еді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елде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бананмен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екіншісінде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раковиналармен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өлшенетін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Сондықтан адамдар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өлшем бірлігі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килограмм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келісті.Бір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килограмм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қанша тұрады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Барлығын қолыңызға салмағы 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1 кг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қант салынған қапшықпен ұстаңыз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Бұл қаншалықты ауыр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сезінесіз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будильник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7908" y="288157"/>
            <a:ext cx="1922492" cy="208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22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722" y="36587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Тәрбиеші: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сендерге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нағыз ғалымдар 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лаборанттар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болуды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ұсынамын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көргілерің келе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менің артымнан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ер!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өлшеу құралдарының зертханасына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өтіп, бізді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күтіп тұрғанын көреміз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Зертхана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ғалымдары ұсақ заттармен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жұмыс жасауы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сондықтан қол 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саусақты созу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біздің көмекшіміз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«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Апельсин» </a:t>
            </a:r>
            <a:r>
              <a:rPr lang="ru-RU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саусақ гимнастикасы</a:t>
            </a:r>
            <a:endParaRPr lang="ru-RU" b="1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28900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B145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28900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721" y="3045447"/>
            <a:ext cx="2525071" cy="1469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апельсинмен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бөлістік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көппіз, бірақ олбіреу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Бұл тілім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кірпіге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Бұл тілім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теріге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Бұл тілім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үйрекке</a:t>
            </a:r>
            <a:endParaRPr lang="ru-RU" sz="1600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4544" y="3294993"/>
            <a:ext cx="2926711" cy="1538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Бұл кесінді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мысыққа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Бұл  тілімі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құндызға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қасқырға  қабығы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ашуланса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бізге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Қашып кет жан-жаққа</a:t>
            </a:r>
            <a:endParaRPr lang="ru-RU" sz="1600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удильник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7476" y="893816"/>
            <a:ext cx="1922492" cy="208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5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992582" y="370986"/>
            <a:ext cx="6972300" cy="2948940"/>
          </a:xfrm>
        </p:spPr>
        <p:txBody>
          <a:bodyPr>
            <a:normAutofit fontScale="85000" lnSpcReduction="1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Тәрбиеші.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Зертханашылар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өте мұқият болуы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Сендер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дайынсыңдар ма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үстелдегі заттарға қараңдаршы, сендер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мұнда 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көріп тұрсыңдар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?(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Балалардың жауаптары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таразы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термометр, термометр, тонометр,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сағат, 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пипетка,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болат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ауласы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рулетка,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сызғыш.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Сіздің ойыңызша адамдар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бұл заттарды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үшін пайдаланады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(Балалардың жауаптары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салмақты, температураны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көлемді, қашықтықты немен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өлшеуге болады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6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Тәрбиеші.</a:t>
            </a:r>
            <a:r>
              <a:rPr lang="ru-RU" sz="16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ең маңыздысы 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таразыға көшейік.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сендердің үстелдеріңде таразы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бар,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не?Мұғалім әр құрылғы туралы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айтады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қайда қолдануға болатындығы туралы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мысалдар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келтіреді.Енді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тапсырманы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қалай орындағаныңызды көрейік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қандай заттарды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байқағанын айтады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6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Тәрбиеші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Жарайсыңдар, балалар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сендер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нағыз зертханашысыңдар!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6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Тәрбиеші.</a:t>
            </a:r>
            <a:r>
              <a:rPr lang="ru-RU" sz="16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бақылаулардан кейін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физикалық жаттығулар жасаймыз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ru-RU" sz="1600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8170" y="3206873"/>
            <a:ext cx="2873101" cy="1531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rgbClr val="0B145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ногами топ, топ,</a:t>
            </a:r>
            <a:endParaRPr lang="ru-RU" sz="1600" i="1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rgbClr val="0B145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руками хлоп, хлоп.</a:t>
            </a:r>
            <a:endParaRPr lang="ru-RU" sz="1600" i="1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rgbClr val="0B145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глазами миг, миг.</a:t>
            </a:r>
            <a:endParaRPr lang="ru-RU" sz="1600" i="1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rgbClr val="0B145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плечами- чик, чик.</a:t>
            </a:r>
            <a:endParaRPr lang="ru-RU" sz="1600" i="1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rgbClr val="0B145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 - сюда, два - сюда:</a:t>
            </a:r>
            <a:endParaRPr lang="ru-RU" sz="1600" i="1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rgbClr val="0B145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Повернись вокруг себя.</a:t>
            </a:r>
            <a:endParaRPr lang="ru-RU" sz="1600" i="1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02282" y="3319926"/>
            <a:ext cx="4955826" cy="2047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rgbClr val="0B145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 - присели, два - привстали,</a:t>
            </a:r>
            <a:endParaRPr lang="ru-RU" sz="1600" i="1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rgbClr val="0B145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кверху все подняли.</a:t>
            </a:r>
            <a:endParaRPr lang="ru-RU" sz="1600" i="1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rgbClr val="0B145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Сели, встали, сели, встали</a:t>
            </a:r>
            <a:endParaRPr lang="ru-RU" sz="1600" i="1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rgbClr val="0B145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подскоки делать стали.</a:t>
            </a:r>
            <a:endParaRPr lang="ru-RU" sz="1600" i="1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rgbClr val="0B145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 два, раз, два.</a:t>
            </a:r>
            <a:endParaRPr lang="ru-RU" sz="1600" i="1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rgbClr val="0B145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Заниматься нам пора!</a:t>
            </a:r>
            <a:endParaRPr lang="ru-RU" sz="1600" i="1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solnyishko-03.png"/>
          <p:cNvPicPr>
            <a:picLocks noChangeAspect="1"/>
          </p:cNvPicPr>
          <p:nvPr/>
        </p:nvPicPr>
        <p:blipFill>
          <a:blip r:embed="rId2" cstate="print"/>
          <a:srcRect l="2812" t="6750" r="10864" b="9769"/>
          <a:stretch>
            <a:fillRect/>
          </a:stretch>
        </p:blipFill>
        <p:spPr>
          <a:xfrm>
            <a:off x="414418" y="370986"/>
            <a:ext cx="2103007" cy="203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69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30352" y="421159"/>
            <a:ext cx="8180448" cy="226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8996" tIns="144498" rIns="288996" bIns="144498" numCol="1" anchor="ctr" anchorCtr="0" compatLnSpc="1">
            <a:prstTxWarp prst="textNoShape">
              <a:avLst/>
            </a:prstTxWarp>
            <a:spAutoFit/>
          </a:bodyPr>
          <a:lstStyle/>
          <a:p>
            <a:pPr defTabSz="28900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Дыбыс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естіледі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defTabSz="28900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Тәрбиеші.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Винни-Пух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бізге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хат жіберді.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Жақынырақ қарап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қызық екенін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көрейік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ғылыми зертханада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жұмыс ұнады ма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(Балалардың жауаптары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defTabSz="28900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Тәрбиеші.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көбірек ұнады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?(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Балалардың жауаптары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өлшеу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өлшеу және 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т.б.)</a:t>
            </a:r>
          </a:p>
          <a:p>
            <a:pPr defTabSz="28900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Тәрбиеші.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сендер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тапсырмаларды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жақсы орындағаныңыз үшін Винни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Пух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сендерге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сыйлықтар жіберді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мұғалім балаларға доп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defTabSz="28900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Тәрбиеші.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Біздің саяхатымыз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аяқталды.</a:t>
            </a:r>
            <a:endParaRPr lang="ru-RU" sz="1600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vraki.net/sites/default/files/test/1_44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3254374"/>
            <a:ext cx="2765425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949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150" y="374812"/>
            <a:ext cx="116205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«Жұмбақ қонақтар» мектепалды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даярлық тобының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балаларына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ойын-сауық сценарийі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Мақсаты.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Қозғалтқыш және ойын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әрекеттері әсерінен балаларда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көктемгі көңіл-күй қалыптастыру.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Міндеттері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түрінде, көктем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қыс мезгілдерінің артықшылықтарын анықтаңыз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балалардың қимыл-қозғалыс қиялын және шығармашылық қиялын, ән айту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қабілеттерін, сөйлеу белсенділігін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.-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Табиғатқа деген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сүйіспеншілікке және оның әсемдігін көре білуге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​​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тәрбиелеу.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Құрал-жабдықтар: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«Көңілді шаңғы трегі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ойынының атрибуттары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(шаңғылар, бағдарлар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Репертуар: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«Күн сәулесі» ойыны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Көңілді шаңғы трассасы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эстафетасы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«Ақшақарлар» әні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Тамшылар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ағындар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ойыны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«Көктем» әні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«Көктем келді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defTabSz="28900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62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461" y="342274"/>
            <a:ext cx="83936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507"/>
            <a:r>
              <a:rPr lang="ru-RU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«Гүлдегі көбелектер»</a:t>
            </a:r>
            <a:endParaRPr lang="ru-RU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507"/>
            <a:r>
              <a:rPr lang="ru-RU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Балалардың зейіні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ептілігін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жалғастыру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507"/>
            <a:r>
              <a:rPr lang="ru-RU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тәртібі: </a:t>
            </a:r>
            <a:r>
              <a:rPr lang="ru-RU" i="1" u="sng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гүлдермен шалғынды айнала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жүгіреді,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жүргізуші оларды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ұстап алады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ұсталса сол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орындықта отырады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сол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 соңғы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 дейін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22507"/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ережелерін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түсіндіремін</a:t>
            </a:r>
            <a:r>
              <a:rPr lang="ru-RU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722507"/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 ойнауды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түсіндіңдер ме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Олай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1, 2, 3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бастайық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Кеттік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722507"/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ұзақтығы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 минут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22507"/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жарадыңдар 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сендермен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жеткілікті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 ойнадым.Сендер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сондай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жылдамсыңдар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сендермен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музыкалық саяхатқа барайық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сендермен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паровозбен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барамыз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«Паровоз букашка»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әнін бәрің білесіңдер ме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Олай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кішкене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пойыз</a:t>
            </a:r>
            <a:r>
              <a:rPr lang="ru-RU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құрып, алға жүрейік!</a:t>
            </a:r>
            <a:endParaRPr lang="ru-RU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formulaznaniy.ru/images/20160930/%D0%9C%D0%B0%D1%81%D1%82%D0%B5%D1%80-%D0%BA%D0%BB%D0%B0%D1%81%D1%81%20%D0%BF%D0%BE%20%D0%A4%D0%B8%D0%B7%D0%B8%D0%BA%D0%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383" y="174346"/>
            <a:ext cx="2651931" cy="1876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0-tub-ru.yandex.net/i?id=9f58ac80eb8b18255493617ddaa32cc2-l&amp;ref=rim&amp;n=13&amp;w=999&amp;h=1080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 b="8006"/>
          <a:stretch/>
        </p:blipFill>
        <p:spPr bwMode="auto">
          <a:xfrm>
            <a:off x="605461" y="4231322"/>
            <a:ext cx="1274164" cy="12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im0-tub-ru.yandex.net/i?id=9f58ac80eb8b18255493617ddaa32cc2-l&amp;ref=rim&amp;n=13&amp;w=999&amp;h=1080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 b="8006"/>
          <a:stretch/>
        </p:blipFill>
        <p:spPr bwMode="auto">
          <a:xfrm>
            <a:off x="6395802" y="3607431"/>
            <a:ext cx="1274164" cy="12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m0-tub-ru.yandex.net/i?id=9f58ac80eb8b18255493617ddaa32cc2-l&amp;ref=rim&amp;n=13&amp;w=999&amp;h=1080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 b="8006"/>
          <a:stretch/>
        </p:blipFill>
        <p:spPr bwMode="auto">
          <a:xfrm>
            <a:off x="4975699" y="4043407"/>
            <a:ext cx="1274164" cy="12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m0-tub-ru.yandex.net/i?id=9f58ac80eb8b18255493617ddaa32cc2-l&amp;ref=rim&amp;n=13&amp;w=999&amp;h=1080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 b="8006"/>
          <a:stretch/>
        </p:blipFill>
        <p:spPr bwMode="auto">
          <a:xfrm>
            <a:off x="3555596" y="4231322"/>
            <a:ext cx="1274164" cy="12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m0-tub-ru.yandex.net/i?id=9f58ac80eb8b18255493617ddaa32cc2-l&amp;ref=rim&amp;n=13&amp;w=999&amp;h=1080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 b="8006"/>
          <a:stretch/>
        </p:blipFill>
        <p:spPr bwMode="auto">
          <a:xfrm>
            <a:off x="2226468" y="4231322"/>
            <a:ext cx="1274164" cy="12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271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197346"/>
            <a:ext cx="88011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Ойын-сауық барысы</a:t>
            </a:r>
            <a:r>
              <a:rPr lang="ru-RU" sz="20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Жүргізуші: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бүгін сыртта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қандай жақсы ауа-райы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суық ауа-райы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бірақ жерде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әлі 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қар 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бар.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Терезеге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қараңызшы, күн қалай қуанышпен жарқырайды.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Бұлт артынан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бізге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ұнау үшін әдейі қарағандай болды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Онымен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ойнайық.</a:t>
            </a:r>
            <a:endParaRPr lang="ru-RU" sz="20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«Күн сәулесі» ойыны</a:t>
            </a:r>
            <a:r>
              <a:rPr lang="ru-RU" sz="20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мәтінге сәйкес қимылдар жасайды)Сіздің көзіңізге нәзік күн сәулесі қарады.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Кірпігіңізді жыпылықтаңыз.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Көзіңді жұм.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әрі қарай жүгірді; 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өз қолдарыңызбен ақырын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еркелетіп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сипаңыз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маңдайда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мұрында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щекте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иекте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Шатастыру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үшін басын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мойнын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ішін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қолын, аяғын жайлап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сипаңыз.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бұзық адам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сіздердің бәріңізді жақсы көреді, 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еркелетіп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онымен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достасасыз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Күн көктеммен бірге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келді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Қыс көктеммен кездеседі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және оған 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қуанады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сенімен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қуанамыз, Қысты Көктемде жақсы сөздермен еске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аламыз.Қыс 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көктем әуенге әр тараптан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билеп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шығады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Қыс: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Сәлеметсіңдер ме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амандасады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Қыс сендерге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ұнай ма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? Сен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нені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ұнатасың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қыста 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істегенді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ұнатасыз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(Балалардың жауаптары</a:t>
            </a:r>
            <a:r>
              <a:rPr lang="ru-RU" sz="20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pic>
        <p:nvPicPr>
          <p:cNvPr id="3" name="Picture 2" descr="https://vraki.net/sites/default/files/test/1_44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0"/>
            <a:ext cx="2968626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09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19" r="1319"/>
          <a:stretch>
            <a:fillRect/>
          </a:stretch>
        </p:blipFill>
        <p:spPr>
          <a:xfrm rot="8873134" flipV="1">
            <a:off x="19489276" y="-1479026"/>
            <a:ext cx="813161" cy="83525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071" y="151468"/>
            <a:ext cx="3952079" cy="400143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Жүргізуші: Балалар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Қысқа  қыста 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ұнайтынын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істейтінді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жылдың 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уақытында қандай қызықты сәттер болатынын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айтайық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«Көңілді шаңғы трассасы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эстафетасы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(Әр 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шаңғы алады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Қыс мезгілінің белгісі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трассада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бағдаршамға дейін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жүгіріп өтіп, 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айналып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өтіп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оралып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шаңғы командасының келесі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мүшесіне өтуіңіз керек</a:t>
            </a:r>
            <a:r>
              <a:rPr lang="ru-RU" sz="18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b="1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B1459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035622" y="797359"/>
            <a:ext cx="3756078" cy="226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8996" tIns="144498" rIns="288996" bIns="144498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2890027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Тамшылар</a:t>
            </a:r>
            <a:r>
              <a:rPr lang="ru-RU" sz="16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ағындар</a:t>
            </a:r>
            <a:r>
              <a:rPr lang="ru-RU" sz="1600" b="1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b="1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  <a:p>
            <a:pPr algn="just" defTabSz="2890027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Ярановтың авторлық пьесасы</a:t>
            </a:r>
            <a:r>
              <a:rPr lang="ru-RU" sz="16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defTabSz="2890027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Көктем</a:t>
            </a:r>
            <a:endParaRPr lang="ru-RU" sz="1600" b="1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2890027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сенің көктемге қуанышты екеніңді көремін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2890027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 және сұлулық.</a:t>
            </a:r>
            <a:endParaRPr lang="ru-RU" sz="16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2890027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 кетеді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2890027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 уақытым келді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2464" y="325541"/>
            <a:ext cx="4550536" cy="521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8996" tIns="144498" rIns="288996" bIns="144498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Жүргізуші:</a:t>
            </a:r>
            <a:endParaRPr lang="ru-RU" sz="1600" b="1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қысты аяз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үшін жақсы көреміз,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Шана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шаңғы, күлкі үшін.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Коньки,, шайба, хоккей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таяқшалары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Қуанышты ақ қарлар!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көктемді күтеміз.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күн жарқырайды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балалардың күлкісі естіледі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Көктем: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Мен сізге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өзімнің жылулығымды әкелемін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Бәрі айнала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гүлдейді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Жапырақтары гүлдейді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Құстар ән салып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жатады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айтыңызшы.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білесіз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Көктем: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жарқыра кү жарқыра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Жерді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тезірек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жылытып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тез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тұр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Менімен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ойна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28900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1.bp.blogspot.com/-ESzS6rCGbkQ/XnGzbhEBpGI/AAAAAAAAEcA/WLdGz6mbpLo47uXMT6P8JJFAi1T6xXlaQCLcBGAsYHQ/s1600/%25D0%25BF%25D1%2580%25D0%25BE%25D0%25B5%25D0%25BA%25D1%2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49" y="1045369"/>
            <a:ext cx="3581401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926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/>
          <p:cNvSpPr txBox="1">
            <a:spLocks/>
          </p:cNvSpPr>
          <p:nvPr/>
        </p:nvSpPr>
        <p:spPr>
          <a:xfrm>
            <a:off x="564181" y="0"/>
            <a:ext cx="6378486" cy="502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722507" indent="-722507" algn="l" defTabSz="2890027" rtl="0" eaLnBrk="1" latinLnBrk="0" hangingPunct="1">
              <a:lnSpc>
                <a:spcPct val="90000"/>
              </a:lnSpc>
              <a:spcBef>
                <a:spcPts val="3161"/>
              </a:spcBef>
              <a:buFont typeface="Arial" panose="020B0604020202020204" pitchFamily="34" charset="0"/>
              <a:buChar char="•"/>
              <a:defRPr sz="8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7520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7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2534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63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57549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02563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947577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92590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37604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2618" indent="-722507" algn="l" defTabSz="2890027" rtl="0" eaLnBrk="1" latinLnBrk="0" hangingPunct="1">
              <a:lnSpc>
                <a:spcPct val="90000"/>
              </a:lnSpc>
              <a:spcBef>
                <a:spcPts val="1580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Қыс: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Бізге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көңілді және қуанышты.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Мен,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қайғырмаймын.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түрде сендерге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ораламын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(Қыс балаларға жылы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қабылдағаны үшін рахмет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айтады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қоштасады, кетеді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Жүргізуші: Біз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сендерге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ән үйрендік, 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Весна.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оны 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айтамыз</a:t>
            </a:r>
            <a:r>
              <a:rPr lang="ru-RU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600" b="1" i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Көктем</a:t>
            </a:r>
            <a:r>
              <a:rPr lang="ru-RU" sz="1600" b="1" i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1600" b="1" i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әні</a:t>
            </a:r>
            <a:r>
              <a:rPr lang="ru-RU" sz="1600" i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(Муз. А. </a:t>
            </a:r>
            <a:r>
              <a:rPr lang="ru-RU" sz="1600" i="1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Куатбаевой</a:t>
            </a:r>
            <a:r>
              <a:rPr lang="ru-RU" sz="1600" i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k-KZ" sz="16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k-KZ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Ортамызға көктем келді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k-KZ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Күннің көзің ертіп келді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k-KZ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Қыздар әдемі әң шырқайды,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k-KZ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 қуанады.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k-KZ" sz="16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Қайырмасы: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k-KZ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Ля-ля-ля, ля-ля-ля, 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k-KZ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 қуанады.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k-KZ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Ля-ля-ля, ля-ля-ля, 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k-KZ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 қуанады.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k-KZ" sz="1600" b="1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k-KZ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Далада гүлдер жайнайды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k-KZ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Бақшада бұлбұл сайрады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k-KZ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Өзеңде балық жүзеді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k-KZ" sz="1600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Балалар қуанады.</a:t>
            </a:r>
            <a:endParaRPr lang="ru-RU" sz="1600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6000" y="1468357"/>
            <a:ext cx="6096000" cy="26130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kk-KZ" b="1" dirty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Қайырмасы</a:t>
            </a:r>
            <a:r>
              <a:rPr lang="ru-RU" b="1" dirty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: 4р.</a:t>
            </a:r>
            <a:endParaRPr lang="ru-RU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Жүргізуші: Біздің мерекеміз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endParaRPr lang="ru-RU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Қысқа рахмет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Көктемге рахмет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Ойындар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үшін көңілді, көңілді, күлімсіреу.</a:t>
            </a:r>
            <a:endParaRPr lang="ru-RU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Балалық күлкілі және қуанышты күлкі үшін.</a:t>
            </a:r>
            <a:endParaRPr lang="ru-RU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«Көктем келді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биі</a:t>
            </a:r>
            <a:endParaRPr lang="ru-RU" dirty="0" smtClean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Билеуден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Көктем балаларға рахмет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айтады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қоштасады, кетеді</a:t>
            </a:r>
            <a:r>
              <a:rPr lang="ru-RU" dirty="0" smtClean="0">
                <a:solidFill>
                  <a:srgbClr val="0B1459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>
              <a:solidFill>
                <a:srgbClr val="0B145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85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User\AppData\Local\Temp\WhatsApp Image 2021-03-15 at 11.57.16.jpeg"/>
          <p:cNvPicPr>
            <a:picLocks noGrp="1"/>
          </p:cNvPicPr>
          <p:nvPr>
            <p:ph type="pic" idx="1"/>
          </p:nvPr>
        </p:nvPicPr>
        <p:blipFill>
          <a:blip r:embed="rId2"/>
          <a:srcRect l="256" r="-169"/>
          <a:stretch>
            <a:fillRect/>
          </a:stretch>
        </p:blipFill>
        <p:spPr bwMode="auto">
          <a:xfrm>
            <a:off x="293077" y="934101"/>
            <a:ext cx="4396873" cy="3485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10310_120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1732" y="256767"/>
            <a:ext cx="2964309" cy="296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s://im0-tub-ru.yandex.net/i?id=9f58ac80eb8b18255493617ddaa32cc2-l&amp;ref=rim&amp;n=13&amp;w=999&amp;h=1080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 b="8006"/>
          <a:stretch/>
        </p:blipFill>
        <p:spPr bwMode="auto">
          <a:xfrm>
            <a:off x="10129186" y="562615"/>
            <a:ext cx="1274164" cy="12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m0-tub-ru.yandex.net/i?id=9f58ac80eb8b18255493617ddaa32cc2-l&amp;ref=rim&amp;n=13&amp;w=999&amp;h=1080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 b="8006"/>
          <a:stretch/>
        </p:blipFill>
        <p:spPr bwMode="auto">
          <a:xfrm>
            <a:off x="5191036" y="3865316"/>
            <a:ext cx="1274164" cy="12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im0-tub-ru.yandex.net/i?id=9f58ac80eb8b18255493617ddaa32cc2-l&amp;ref=rim&amp;n=13&amp;w=999&amp;h=1080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 b="8006"/>
          <a:stretch/>
        </p:blipFill>
        <p:spPr bwMode="auto">
          <a:xfrm>
            <a:off x="5026271" y="2052959"/>
            <a:ext cx="1274164" cy="12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im0-tub-ru.yandex.net/i?id=9f58ac80eb8b18255493617ddaa32cc2-l&amp;ref=rim&amp;n=13&amp;w=999&amp;h=1080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 b="8006"/>
          <a:stretch/>
        </p:blipFill>
        <p:spPr bwMode="auto">
          <a:xfrm>
            <a:off x="5026271" y="256767"/>
            <a:ext cx="1274164" cy="12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iki.soiro.ru/images/%D0%9E%D0%BF%D1%8B%D1%82_%D0%98%D0%B7%D0%B2%D0%B5%D1%80%D0%B6%D0%B5%D0%BD%D0%B8%D0%B5_%D0%B2%D1%83%D0%BB%D0%BA%D0%B0%D0%BD%D0%B0_%D0%B2_%D0%BF%D0%BE%D0%B4%D0%B3%D0%BE%D1%82%D0%BE%D0%B2%D0%B8%D1%82%D0%B5%D0%BB%D1%8C%D0%BD%D0%BE%D0%B9_%D0%B3%D1%80%D1%83%D0%BF%D0%BF%D0%B5_%D0%94%D0%9E%D0%A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08" y="392804"/>
            <a:ext cx="3311729" cy="2483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1.wp.com/ds04.infourok.ru/uploads/ex/0128/0002c047-cab87ff8/hello_html_m4794e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16" y="3178161"/>
            <a:ext cx="3263183" cy="2445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i.siteapi.org/qFZzqQrw8fYBcV5S2GnPYvHLvCg=/0x0:1200x800/ebecb7c1063f156.ru.s.siteapi.org/img/p08kt9r7mqs40oookcsgggks88o00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06" y="392804"/>
            <a:ext cx="3746090" cy="2497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ds02.infourok.ru/uploads/ex/0da0/00052a37-df0eeb70/hello_html_m67f7d0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534" y="3088451"/>
            <a:ext cx="3714647" cy="2785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799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897" y="219356"/>
            <a:ext cx="24072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507"/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 ойнап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  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 </a:t>
            </a:r>
            <a:r>
              <a:rPr lang="ru-RU" sz="16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букашка </a:t>
            </a:r>
            <a:r>
              <a:rPr lang="ru-RU" sz="16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қайырмасы</a:t>
            </a:r>
            <a:r>
              <a:rPr lang="ru-RU" sz="16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507"/>
            <a:r>
              <a:rPr lang="ru-RU" sz="1600" u="sng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u="sng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«Ал, </a:t>
            </a:r>
            <a:r>
              <a:rPr lang="ru-RU" sz="16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қане тауып</a:t>
            </a:r>
            <a:r>
              <a:rPr lang="ru-RU" sz="16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көр».</a:t>
            </a:r>
            <a:endParaRPr lang="ru-RU" sz="16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507"/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сендерге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жұмбақтар жасырамын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табуларың керек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722507">
              <a:buAutoNum type="arabicPeriod"/>
            </a:pP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 көңілді досымыз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</a:t>
            </a:r>
          </a:p>
          <a:p>
            <a:pPr indent="722507"/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Қатты соққыны ұнатады</a:t>
            </a:r>
            <a:endParaRPr lang="ru-RU" sz="16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507"/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қатарынан жүз рет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ұрыңыз</a:t>
            </a:r>
            <a:endParaRPr lang="ru-RU" sz="16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507"/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соққыларға қуанады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.Ж</a:t>
            </a:r>
          </a:p>
          <a:p>
            <a:pPr indent="722507"/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екпе-жек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ұрыс-керіс емес</a:t>
            </a:r>
            <a:endParaRPr lang="ru-RU" sz="16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507"/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,Бұл қарапайым 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..…</a:t>
            </a:r>
            <a:endParaRPr lang="ru-RU" sz="16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507"/>
            <a:r>
              <a:rPr lang="ru-RU" sz="1600" i="1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(Барабан).</a:t>
            </a:r>
            <a:endParaRPr lang="ru-RU" sz="16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78271" y="364484"/>
            <a:ext cx="44050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507"/>
            <a:r>
              <a:rPr lang="ru-RU" sz="16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 самый сказочный момент вступит этот 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инструмент.</a:t>
            </a:r>
          </a:p>
          <a:p>
            <a:pPr indent="722507"/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6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не каждый знает, что в оркестре он играет!</a:t>
            </a:r>
          </a:p>
          <a:p>
            <a:pPr indent="722507"/>
            <a:r>
              <a:rPr lang="ru-RU" sz="16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Тихо, нежно зазвенит, будто всё посеребрит.</a:t>
            </a:r>
          </a:p>
          <a:p>
            <a:pPr indent="722507"/>
            <a:r>
              <a:rPr lang="ru-RU" sz="16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затем умолкнет скоро по сигналу дирижёра.</a:t>
            </a:r>
          </a:p>
          <a:p>
            <a:pPr indent="722507"/>
            <a:r>
              <a:rPr lang="ru-RU" sz="16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это каждый школьник. Что такое.</a:t>
            </a:r>
          </a:p>
          <a:p>
            <a:pPr indent="722507"/>
            <a:r>
              <a:rPr lang="ru-RU" sz="16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(Үшбұрыш</a:t>
            </a:r>
            <a:r>
              <a:rPr lang="ru-RU" sz="16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lit-yaz.ru/pars_docs/refs/92/91588/91588_html_m1aa3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719" y="364484"/>
            <a:ext cx="2124693" cy="1412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bs.twimg.com/media/EZcd07tWkAApio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13" y="2477897"/>
            <a:ext cx="3356228" cy="2237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im0-tub-ru.yandex.net/i?id=9f58ac80eb8b18255493617ddaa32cc2-l&amp;ref=rim&amp;n=13&amp;w=999&amp;h=1080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 b="8006"/>
          <a:stretch/>
        </p:blipFill>
        <p:spPr bwMode="auto">
          <a:xfrm>
            <a:off x="7078271" y="3087073"/>
            <a:ext cx="1274164" cy="12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691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354" y="282211"/>
            <a:ext cx="359092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507"/>
            <a:r>
              <a:rPr lang="ru-RU" sz="16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Заливается трехрядка,</a:t>
            </a:r>
          </a:p>
          <a:p>
            <a:pPr indent="722507"/>
            <a:r>
              <a:rPr lang="ru-RU" sz="16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народ идет вприсядку!</a:t>
            </a:r>
          </a:p>
          <a:p>
            <a:pPr indent="722507"/>
            <a:r>
              <a:rPr lang="ru-RU" sz="16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трехрядка неплоха –</a:t>
            </a:r>
          </a:p>
          <a:p>
            <a:pPr indent="722507"/>
            <a:r>
              <a:rPr lang="ru-RU" sz="16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и кнопки, и меха.</a:t>
            </a:r>
          </a:p>
          <a:p>
            <a:pPr indent="722507"/>
            <a:r>
              <a:rPr lang="ru-RU" sz="16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веселые старушки</a:t>
            </a:r>
          </a:p>
          <a:p>
            <a:pPr indent="722507"/>
            <a:r>
              <a:rPr lang="ru-RU" sz="16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нее поют частушки! </a:t>
            </a:r>
            <a:r>
              <a:rPr lang="ru-RU" sz="1600" i="1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(Гармонь, гармошка).</a:t>
            </a:r>
            <a:endParaRPr lang="ru-RU" sz="16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507"/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Жарайсыңдар, балалар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Мен осы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станциядан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тапқанымды қараңдар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әдемі сандық.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бар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көрейік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Сандықта 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музыкалық аспап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бар: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қасық, үшбұрыш және дабыл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507"/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қараңыздар, мұнда музыкалық аспаптар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 аталатынын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айтады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6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(қасық, үшбұрыш және дабыл</a:t>
            </a:r>
            <a:r>
              <a:rPr lang="ru-RU" sz="16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олармен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ойнайық.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(Топтағы </a:t>
            </a:r>
            <a:r>
              <a:rPr lang="ru-RU" sz="16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 </a:t>
            </a:r>
            <a:r>
              <a:rPr lang="ru-RU" sz="16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музыкалық аспаптарды</a:t>
            </a:r>
            <a:r>
              <a:rPr lang="ru-RU" sz="16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беремін</a:t>
            </a:r>
            <a:r>
              <a:rPr lang="ru-RU" sz="16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6325" y="189878"/>
            <a:ext cx="51869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507" algn="r"/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Ал,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 қарай кеттік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Алға!</a:t>
            </a:r>
            <a:endParaRPr lang="ru-RU" sz="14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507" algn="r"/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Паровозбукашка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әні ойналады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22507" algn="r"/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 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Бишілер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507" algn="r"/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станцияда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билейміз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үйректердің биін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 біледі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Келіңдер бәріміз қайталайық.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Биде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 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 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бар. 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(Мен </a:t>
            </a:r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қимылдарын көрсетемін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2-3 минут </a:t>
            </a:r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билейміз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722507" algn="r"/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Ал,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қане, әрі қарай кеттік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Алға.</a:t>
            </a:r>
            <a:endParaRPr lang="ru-RU" sz="14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507" algn="r"/>
            <a:r>
              <a:rPr lang="ru-RU" sz="14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i="1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«Паровоз букашка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әні ойналады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507" algn="r"/>
            <a:r>
              <a:rPr lang="ru-RU" sz="14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Станция 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 шырқайық</a:t>
            </a:r>
            <a:r>
              <a:rPr lang="ru-RU" sz="14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507" algn="r"/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түсінгендей, 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станцияда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сіздермен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 айтамыз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әндер барлығыңа таныс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Ал, мен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бастаймын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жалғастырасыңдар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722507" algn="r"/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 таныс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әндер шырқалады, фонограммаға қосыдлып ән айтамыз</a:t>
            </a:r>
            <a:r>
              <a:rPr lang="ru-RU" sz="14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s://im0-tub-ru.yandex.net/i?id=9f58ac80eb8b18255493617ddaa32cc2-l&amp;ref=rim&amp;n=13&amp;w=999&amp;h=10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 b="8006"/>
          <a:stretch/>
        </p:blipFill>
        <p:spPr bwMode="auto">
          <a:xfrm>
            <a:off x="4497050" y="3761630"/>
            <a:ext cx="1274164" cy="12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im0-tub-ru.yandex.net/i?id=9f58ac80eb8b18255493617ddaa32cc2-l&amp;ref=rim&amp;n=13&amp;w=999&amp;h=10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 b="8006"/>
          <a:stretch/>
        </p:blipFill>
        <p:spPr bwMode="auto">
          <a:xfrm>
            <a:off x="3525187" y="391342"/>
            <a:ext cx="1274164" cy="12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032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2148" y="281722"/>
            <a:ext cx="43642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507"/>
            <a:r>
              <a:rPr lang="ru-RU" sz="1600" i="1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«Антошка»</a:t>
            </a:r>
            <a:r>
              <a:rPr lang="ru-RU" sz="16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i="1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улыбки».</a:t>
            </a:r>
            <a:endParaRPr lang="ru-RU" sz="16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507"/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әдемі ән саласыңдар Маған қатты ұнайды.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 қарай кеттік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Алға!</a:t>
            </a:r>
            <a:endParaRPr lang="ru-RU" sz="1600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507"/>
            <a:r>
              <a:rPr lang="ru-RU" sz="16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i="1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 букашка</a:t>
            </a:r>
            <a:r>
              <a:rPr lang="ru-RU" sz="16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әні ойналады</a:t>
            </a:r>
            <a:endParaRPr lang="ru-RU" sz="16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507"/>
            <a:r>
              <a:rPr lang="ru-RU" sz="16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Станция </a:t>
            </a:r>
            <a:r>
              <a:rPr lang="ru-RU" sz="16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i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Сыйлық</a:t>
            </a:r>
            <a:r>
              <a:rPr lang="ru-RU" sz="1600" i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507"/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бекетте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сіздің марапаттарыңыз күтіп тұр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 тосын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сыйым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қорапшам қайда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мен оны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алмай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отырмын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Маған іздеуге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көмектесіңдер!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залда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жасырылған Маған көмектесесіңдер ме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722507"/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медальдары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қорапты іздейміз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табамыз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22507"/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Рахмет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сендердің марапаттарың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Сендерге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көп-көп рахмет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Маған сіздермен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 көңілді болды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 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 балабақшаға баруым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Мен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сендерге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әлі келемін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22507"/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әуенімен шығып кетеді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 балаларды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екі-екіден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топқа кіргізеді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мысық балаларға келді</a:t>
            </a:r>
            <a:r>
              <a:rPr lang="ru-RU" sz="1600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ad19podr.edumsko.ru/uploads/3000/2759/section/187012/an/.thumbs/DSCN5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11" y="1092010"/>
            <a:ext cx="2030615" cy="1522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maam.ru/upload/blogs/detsad-355303-1438334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99" y="2128927"/>
            <a:ext cx="2927698" cy="2194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maam.ru/upload/blogs/detsad-234516-150867456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055" b="11817"/>
          <a:stretch/>
        </p:blipFill>
        <p:spPr bwMode="auto">
          <a:xfrm>
            <a:off x="5999976" y="281722"/>
            <a:ext cx="2840826" cy="1620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909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988" y="2205673"/>
            <a:ext cx="1787374" cy="239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01763" y="248249"/>
            <a:ext cx="1797122" cy="24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217475" y="428685"/>
            <a:ext cx="2506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 </a:t>
            </a: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топтағы </a:t>
            </a:r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Көңілді аққала</a:t>
            </a:r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серуені</a:t>
            </a:r>
            <a:endParaRPr lang="ru-RU" b="1" dirty="0" smtClean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(алаңқайдағы </a:t>
            </a:r>
            <a:r>
              <a:rPr lang="ru-RU" b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тосын</a:t>
            </a:r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сыйлар</a:t>
            </a:r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dirty="0" err="1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жұмбақтар</a:t>
            </a:r>
            <a:r>
              <a:rPr lang="ru-RU" b="1" dirty="0" smtClean="0">
                <a:solidFill>
                  <a:srgbClr val="0B1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0B14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099" y="3522592"/>
            <a:ext cx="2903362" cy="1383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/>
          <a:srcRect l="7603" t="11506"/>
          <a:stretch/>
        </p:blipFill>
        <p:spPr>
          <a:xfrm>
            <a:off x="279650" y="282050"/>
            <a:ext cx="3869850" cy="2086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/>
          <a:srcRect t="10640"/>
          <a:stretch/>
        </p:blipFill>
        <p:spPr>
          <a:xfrm>
            <a:off x="4498027" y="186938"/>
            <a:ext cx="2370921" cy="2380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293" y="2414600"/>
            <a:ext cx="3516534" cy="330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0664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листание 1" id="{6EB41901-E906-4F5D-92CE-8CC78677F874}" vid="{66B04ABB-2228-4FAF-99D5-43E267AA4B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2875</TotalTime>
  <Words>4967</Words>
  <Application>Microsoft Office PowerPoint</Application>
  <PresentationFormat>Произвольный</PresentationFormat>
  <Paragraphs>534</Paragraphs>
  <Slides>55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листание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262</cp:revision>
  <dcterms:created xsi:type="dcterms:W3CDTF">2016-11-15T09:14:47Z</dcterms:created>
  <dcterms:modified xsi:type="dcterms:W3CDTF">2021-04-13T08:38:32Z</dcterms:modified>
</cp:coreProperties>
</file>