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2" r:id="rId1"/>
  </p:sldMasterIdLst>
  <p:notesMasterIdLst>
    <p:notesMasterId r:id="rId57"/>
  </p:notesMasterIdLst>
  <p:sldIdLst>
    <p:sldId id="256" r:id="rId2"/>
    <p:sldId id="287" r:id="rId3"/>
    <p:sldId id="266" r:id="rId4"/>
    <p:sldId id="267" r:id="rId5"/>
    <p:sldId id="288" r:id="rId6"/>
    <p:sldId id="282" r:id="rId7"/>
    <p:sldId id="283" r:id="rId8"/>
    <p:sldId id="284" r:id="rId9"/>
    <p:sldId id="258" r:id="rId10"/>
    <p:sldId id="265" r:id="rId11"/>
    <p:sldId id="292" r:id="rId12"/>
    <p:sldId id="259" r:id="rId13"/>
    <p:sldId id="293" r:id="rId14"/>
    <p:sldId id="289" r:id="rId15"/>
    <p:sldId id="260" r:id="rId16"/>
    <p:sldId id="268" r:id="rId17"/>
    <p:sldId id="269" r:id="rId18"/>
    <p:sldId id="294" r:id="rId19"/>
    <p:sldId id="295" r:id="rId20"/>
    <p:sldId id="290" r:id="rId21"/>
    <p:sldId id="270" r:id="rId22"/>
    <p:sldId id="296" r:id="rId23"/>
    <p:sldId id="291" r:id="rId24"/>
    <p:sldId id="297" r:id="rId25"/>
    <p:sldId id="271" r:id="rId26"/>
    <p:sldId id="299" r:id="rId27"/>
    <p:sldId id="298" r:id="rId28"/>
    <p:sldId id="308" r:id="rId29"/>
    <p:sldId id="272" r:id="rId30"/>
    <p:sldId id="309" r:id="rId31"/>
    <p:sldId id="300" r:id="rId32"/>
    <p:sldId id="275" r:id="rId33"/>
    <p:sldId id="273" r:id="rId34"/>
    <p:sldId id="310" r:id="rId35"/>
    <p:sldId id="301" r:id="rId36"/>
    <p:sldId id="274" r:id="rId37"/>
    <p:sldId id="303" r:id="rId38"/>
    <p:sldId id="302" r:id="rId39"/>
    <p:sldId id="261" r:id="rId40"/>
    <p:sldId id="304" r:id="rId41"/>
    <p:sldId id="285" r:id="rId42"/>
    <p:sldId id="305" r:id="rId43"/>
    <p:sldId id="276" r:id="rId44"/>
    <p:sldId id="311" r:id="rId45"/>
    <p:sldId id="263" r:id="rId46"/>
    <p:sldId id="306" r:id="rId47"/>
    <p:sldId id="264" r:id="rId48"/>
    <p:sldId id="312" r:id="rId49"/>
    <p:sldId id="307" r:id="rId50"/>
    <p:sldId id="313" r:id="rId51"/>
    <p:sldId id="277" r:id="rId52"/>
    <p:sldId id="315" r:id="rId53"/>
    <p:sldId id="316" r:id="rId54"/>
    <p:sldId id="278" r:id="rId55"/>
    <p:sldId id="317" r:id="rId56"/>
  </p:sldIdLst>
  <p:sldSz cx="12192000" cy="6858000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1459"/>
    <a:srgbClr val="0033CC"/>
    <a:srgbClr val="395A9D"/>
    <a:srgbClr val="FF0066"/>
    <a:srgbClr val="FF6600"/>
    <a:srgbClr val="9B1788"/>
    <a:srgbClr val="0000FF"/>
    <a:srgbClr val="2C467A"/>
    <a:srgbClr val="978073"/>
    <a:srgbClr val="E2E2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221" autoAdjust="0"/>
    <p:restoredTop sz="94712" autoAdjust="0"/>
  </p:normalViewPr>
  <p:slideViewPr>
    <p:cSldViewPr snapToGrid="0">
      <p:cViewPr>
        <p:scale>
          <a:sx n="60" d="100"/>
          <a:sy n="60" d="100"/>
        </p:scale>
        <p:origin x="-492" y="-10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25558A-9414-4101-B7A6-44F100D8FECB}" type="datetimeFigureOut">
              <a:rPr lang="ru-RU" smtClean="0"/>
              <a:pPr/>
              <a:t>13.04.2021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DA4019-E986-4DDE-9274-7285AE6C774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915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DA4019-E986-4DDE-9274-7285AE6C7747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22886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8200" y="665163"/>
            <a:ext cx="4708162" cy="2387600"/>
          </a:xfrm>
        </p:spPr>
        <p:txBody>
          <a:bodyPr anchor="b"/>
          <a:lstStyle>
            <a:lvl1pPr algn="ctr">
              <a:defRPr sz="18964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4708162" cy="1655762"/>
          </a:xfrm>
        </p:spPr>
        <p:txBody>
          <a:bodyPr/>
          <a:lstStyle>
            <a:lvl1pPr marL="0" indent="0" algn="ctr">
              <a:buNone/>
              <a:defRPr sz="7586"/>
            </a:lvl1pPr>
            <a:lvl2pPr marL="1445014" indent="0" algn="ctr">
              <a:buNone/>
              <a:defRPr sz="6322"/>
            </a:lvl2pPr>
            <a:lvl3pPr marL="2890027" indent="0" algn="ctr">
              <a:buNone/>
              <a:defRPr sz="5689"/>
            </a:lvl3pPr>
            <a:lvl4pPr marL="4335041" indent="0" algn="ctr">
              <a:buNone/>
              <a:defRPr sz="5056"/>
            </a:lvl4pPr>
            <a:lvl5pPr marL="5780056" indent="0" algn="ctr">
              <a:buNone/>
              <a:defRPr sz="5056"/>
            </a:lvl5pPr>
            <a:lvl6pPr marL="7225070" indent="0" algn="ctr">
              <a:buNone/>
              <a:defRPr sz="5056"/>
            </a:lvl6pPr>
            <a:lvl7pPr marL="8670083" indent="0" algn="ctr">
              <a:buNone/>
              <a:defRPr sz="5056"/>
            </a:lvl7pPr>
            <a:lvl8pPr marL="10115097" indent="0" algn="ctr">
              <a:buNone/>
              <a:defRPr sz="5056"/>
            </a:lvl8pPr>
            <a:lvl9pPr marL="11560111" indent="0" algn="ctr">
              <a:buNone/>
              <a:defRPr sz="5056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pPr/>
              <a:t>13.04.2021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0283353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pPr/>
              <a:t>13.04.2021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бъект 2"/>
          <p:cNvSpPr>
            <a:spLocks noGrp="1"/>
          </p:cNvSpPr>
          <p:nvPr>
            <p:ph idx="13"/>
          </p:nvPr>
        </p:nvSpPr>
        <p:spPr>
          <a:xfrm>
            <a:off x="719528" y="1825625"/>
            <a:ext cx="508791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66640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11978" y="765359"/>
            <a:ext cx="4916670" cy="2852737"/>
          </a:xfrm>
        </p:spPr>
        <p:txBody>
          <a:bodyPr anchor="b"/>
          <a:lstStyle>
            <a:lvl1pPr algn="ctr">
              <a:defRPr sz="18964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511977" y="4589464"/>
            <a:ext cx="4835474" cy="1500187"/>
          </a:xfrm>
        </p:spPr>
        <p:txBody>
          <a:bodyPr/>
          <a:lstStyle>
            <a:lvl1pPr marL="0" indent="0" algn="ctr">
              <a:buNone/>
              <a:defRPr sz="7586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1445014" indent="0">
              <a:buNone/>
              <a:defRPr sz="6322">
                <a:solidFill>
                  <a:schemeClr val="tx1">
                    <a:tint val="75000"/>
                  </a:schemeClr>
                </a:solidFill>
              </a:defRPr>
            </a:lvl2pPr>
            <a:lvl3pPr marL="2890027" indent="0">
              <a:buNone/>
              <a:defRPr sz="5689">
                <a:solidFill>
                  <a:schemeClr val="tx1">
                    <a:tint val="75000"/>
                  </a:schemeClr>
                </a:solidFill>
              </a:defRPr>
            </a:lvl3pPr>
            <a:lvl4pPr marL="4335041" indent="0">
              <a:buNone/>
              <a:defRPr sz="5056">
                <a:solidFill>
                  <a:schemeClr val="tx1">
                    <a:tint val="75000"/>
                  </a:schemeClr>
                </a:solidFill>
              </a:defRPr>
            </a:lvl4pPr>
            <a:lvl5pPr marL="5780056" indent="0">
              <a:buNone/>
              <a:defRPr sz="5056">
                <a:solidFill>
                  <a:schemeClr val="tx1">
                    <a:tint val="75000"/>
                  </a:schemeClr>
                </a:solidFill>
              </a:defRPr>
            </a:lvl5pPr>
            <a:lvl6pPr marL="7225070" indent="0">
              <a:buNone/>
              <a:defRPr sz="5056">
                <a:solidFill>
                  <a:schemeClr val="tx1">
                    <a:tint val="75000"/>
                  </a:schemeClr>
                </a:solidFill>
              </a:defRPr>
            </a:lvl6pPr>
            <a:lvl7pPr marL="8670083" indent="0">
              <a:buNone/>
              <a:defRPr sz="5056">
                <a:solidFill>
                  <a:schemeClr val="tx1">
                    <a:tint val="75000"/>
                  </a:schemeClr>
                </a:solidFill>
              </a:defRPr>
            </a:lvl7pPr>
            <a:lvl8pPr marL="10115097" indent="0">
              <a:buNone/>
              <a:defRPr sz="5056">
                <a:solidFill>
                  <a:schemeClr val="tx1">
                    <a:tint val="75000"/>
                  </a:schemeClr>
                </a:solidFill>
              </a:defRPr>
            </a:lvl8pPr>
            <a:lvl9pPr marL="11560111" indent="0">
              <a:buNone/>
              <a:defRPr sz="505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pPr/>
              <a:t>13.04.2021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117175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83367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pPr/>
              <a:t>13.04.2021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1238875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72202" y="365125"/>
            <a:ext cx="5183188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7586" b="1"/>
            </a:lvl1pPr>
            <a:lvl2pPr marL="1445014" indent="0">
              <a:buNone/>
              <a:defRPr sz="6322" b="1"/>
            </a:lvl2pPr>
            <a:lvl3pPr marL="2890027" indent="0">
              <a:buNone/>
              <a:defRPr sz="5689" b="1"/>
            </a:lvl3pPr>
            <a:lvl4pPr marL="4335041" indent="0">
              <a:buNone/>
              <a:defRPr sz="5056" b="1"/>
            </a:lvl4pPr>
            <a:lvl5pPr marL="5780056" indent="0">
              <a:buNone/>
              <a:defRPr sz="5056" b="1"/>
            </a:lvl5pPr>
            <a:lvl6pPr marL="7225070" indent="0">
              <a:buNone/>
              <a:defRPr sz="5056" b="1"/>
            </a:lvl6pPr>
            <a:lvl7pPr marL="8670083" indent="0">
              <a:buNone/>
              <a:defRPr sz="5056" b="1"/>
            </a:lvl7pPr>
            <a:lvl8pPr marL="10115097" indent="0">
              <a:buNone/>
              <a:defRPr sz="5056" b="1"/>
            </a:lvl8pPr>
            <a:lvl9pPr marL="11560111" indent="0">
              <a:buNone/>
              <a:defRPr sz="5056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7586" b="1"/>
            </a:lvl1pPr>
            <a:lvl2pPr marL="1445014" indent="0">
              <a:buNone/>
              <a:defRPr sz="6322" b="1"/>
            </a:lvl2pPr>
            <a:lvl3pPr marL="2890027" indent="0">
              <a:buNone/>
              <a:defRPr sz="5689" b="1"/>
            </a:lvl3pPr>
            <a:lvl4pPr marL="4335041" indent="0">
              <a:buNone/>
              <a:defRPr sz="5056" b="1"/>
            </a:lvl4pPr>
            <a:lvl5pPr marL="5780056" indent="0">
              <a:buNone/>
              <a:defRPr sz="5056" b="1"/>
            </a:lvl5pPr>
            <a:lvl6pPr marL="7225070" indent="0">
              <a:buNone/>
              <a:defRPr sz="5056" b="1"/>
            </a:lvl6pPr>
            <a:lvl7pPr marL="8670083" indent="0">
              <a:buNone/>
              <a:defRPr sz="5056" b="1"/>
            </a:lvl7pPr>
            <a:lvl8pPr marL="10115097" indent="0">
              <a:buNone/>
              <a:defRPr sz="5056" b="1"/>
            </a:lvl8pPr>
            <a:lvl9pPr marL="11560111" indent="0">
              <a:buNone/>
              <a:defRPr sz="5056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pPr/>
              <a:t>13.04.2021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978616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9547" y="260194"/>
            <a:ext cx="5087911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pPr/>
              <a:t>13.04.2021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7298248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pPr/>
              <a:t>13.04.2021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688541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4586651" cy="1401580"/>
          </a:xfrm>
        </p:spPr>
        <p:txBody>
          <a:bodyPr anchor="b"/>
          <a:lstStyle>
            <a:lvl1pPr>
              <a:defRPr sz="10114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80683" y="457201"/>
            <a:ext cx="4774706" cy="5643796"/>
          </a:xfrm>
        </p:spPr>
        <p:txBody>
          <a:bodyPr/>
          <a:lstStyle>
            <a:lvl1pPr>
              <a:defRPr sz="10114"/>
            </a:lvl1pPr>
            <a:lvl2pPr>
              <a:defRPr sz="8850"/>
            </a:lvl2pPr>
            <a:lvl3pPr>
              <a:defRPr sz="7586"/>
            </a:lvl3pPr>
            <a:lvl4pPr>
              <a:defRPr sz="6322"/>
            </a:lvl4pPr>
            <a:lvl5pPr>
              <a:defRPr sz="6322"/>
            </a:lvl5pPr>
            <a:lvl6pPr>
              <a:defRPr sz="6322"/>
            </a:lvl6pPr>
            <a:lvl7pPr>
              <a:defRPr sz="6322"/>
            </a:lvl7pPr>
            <a:lvl8pPr>
              <a:defRPr sz="6322"/>
            </a:lvl8pPr>
            <a:lvl9pPr>
              <a:defRPr sz="6322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4586651" cy="3811588"/>
          </a:xfrm>
        </p:spPr>
        <p:txBody>
          <a:bodyPr/>
          <a:lstStyle>
            <a:lvl1pPr marL="0" indent="0">
              <a:buNone/>
              <a:defRPr sz="5056"/>
            </a:lvl1pPr>
            <a:lvl2pPr marL="1445014" indent="0">
              <a:buNone/>
              <a:defRPr sz="4425"/>
            </a:lvl2pPr>
            <a:lvl3pPr marL="2890027" indent="0">
              <a:buNone/>
              <a:defRPr sz="3792"/>
            </a:lvl3pPr>
            <a:lvl4pPr marL="4335041" indent="0">
              <a:buNone/>
              <a:defRPr sz="3161"/>
            </a:lvl4pPr>
            <a:lvl5pPr marL="5780056" indent="0">
              <a:buNone/>
              <a:defRPr sz="3161"/>
            </a:lvl5pPr>
            <a:lvl6pPr marL="7225070" indent="0">
              <a:buNone/>
              <a:defRPr sz="3161"/>
            </a:lvl6pPr>
            <a:lvl7pPr marL="8670083" indent="0">
              <a:buNone/>
              <a:defRPr sz="3161"/>
            </a:lvl7pPr>
            <a:lvl8pPr marL="10115097" indent="0">
              <a:buNone/>
              <a:defRPr sz="3161"/>
            </a:lvl8pPr>
            <a:lvl9pPr marL="11560111" indent="0">
              <a:buNone/>
              <a:defRPr sz="316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pPr/>
              <a:t>13.04.2021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4471110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10114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610663" y="987425"/>
            <a:ext cx="4744725" cy="4873625"/>
          </a:xfrm>
        </p:spPr>
        <p:txBody>
          <a:bodyPr/>
          <a:lstStyle>
            <a:lvl1pPr marL="0" indent="0">
              <a:buNone/>
              <a:defRPr sz="10114"/>
            </a:lvl1pPr>
            <a:lvl2pPr marL="1445014" indent="0">
              <a:buNone/>
              <a:defRPr sz="8850"/>
            </a:lvl2pPr>
            <a:lvl3pPr marL="2890027" indent="0">
              <a:buNone/>
              <a:defRPr sz="7586"/>
            </a:lvl3pPr>
            <a:lvl4pPr marL="4335041" indent="0">
              <a:buNone/>
              <a:defRPr sz="6322"/>
            </a:lvl4pPr>
            <a:lvl5pPr marL="5780056" indent="0">
              <a:buNone/>
              <a:defRPr sz="6322"/>
            </a:lvl5pPr>
            <a:lvl6pPr marL="7225070" indent="0">
              <a:buNone/>
              <a:defRPr sz="6322"/>
            </a:lvl6pPr>
            <a:lvl7pPr marL="8670083" indent="0">
              <a:buNone/>
              <a:defRPr sz="6322"/>
            </a:lvl7pPr>
            <a:lvl8pPr marL="10115097" indent="0">
              <a:buNone/>
              <a:defRPr sz="6322"/>
            </a:lvl8pPr>
            <a:lvl9pPr marL="11560111" indent="0">
              <a:buNone/>
              <a:defRPr sz="6322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5056"/>
            </a:lvl1pPr>
            <a:lvl2pPr marL="1445014" indent="0">
              <a:buNone/>
              <a:defRPr sz="4425"/>
            </a:lvl2pPr>
            <a:lvl3pPr marL="2890027" indent="0">
              <a:buNone/>
              <a:defRPr sz="3792"/>
            </a:lvl3pPr>
            <a:lvl4pPr marL="4335041" indent="0">
              <a:buNone/>
              <a:defRPr sz="3161"/>
            </a:lvl4pPr>
            <a:lvl5pPr marL="5780056" indent="0">
              <a:buNone/>
              <a:defRPr sz="3161"/>
            </a:lvl5pPr>
            <a:lvl6pPr marL="7225070" indent="0">
              <a:buNone/>
              <a:defRPr sz="3161"/>
            </a:lvl6pPr>
            <a:lvl7pPr marL="8670083" indent="0">
              <a:buNone/>
              <a:defRPr sz="3161"/>
            </a:lvl7pPr>
            <a:lvl8pPr marL="10115097" indent="0">
              <a:buNone/>
              <a:defRPr sz="3161"/>
            </a:lvl8pPr>
            <a:lvl9pPr marL="11560111" indent="0">
              <a:buNone/>
              <a:defRPr sz="316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pPr/>
              <a:t>13.04.2021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12328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pPr/>
              <a:t>13.04.2021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8620133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4933013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pPr/>
              <a:t>13.04.2021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7087004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65888" y="365125"/>
            <a:ext cx="508791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65889" y="1825625"/>
            <a:ext cx="50879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46D937-DF1D-41E6-B9D6-316CB067AABE}" type="datetimeFigureOut">
              <a:rPr lang="ru-RU" smtClean="0"/>
              <a:pPr/>
              <a:t>13.04.2021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921711-B3F4-4B1C-942E-FC3CB36048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2863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ctr" defTabSz="2890027" rtl="0" eaLnBrk="1" latinLnBrk="0" hangingPunct="1">
        <a:lnSpc>
          <a:spcPct val="90000"/>
        </a:lnSpc>
        <a:spcBef>
          <a:spcPct val="0"/>
        </a:spcBef>
        <a:buNone/>
        <a:defRPr sz="13906" b="1" kern="1200">
          <a:solidFill>
            <a:srgbClr val="64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722507" indent="-722507" algn="l" defTabSz="2890027" rtl="0" eaLnBrk="1" latinLnBrk="0" hangingPunct="1">
        <a:lnSpc>
          <a:spcPct val="90000"/>
        </a:lnSpc>
        <a:spcBef>
          <a:spcPts val="3161"/>
        </a:spcBef>
        <a:buFont typeface="Arial" panose="020B0604020202020204" pitchFamily="34" charset="0"/>
        <a:buChar char="•"/>
        <a:defRPr sz="8850" kern="1200">
          <a:solidFill>
            <a:schemeClr val="tx1"/>
          </a:solidFill>
          <a:latin typeface="+mn-lt"/>
          <a:ea typeface="+mn-ea"/>
          <a:cs typeface="+mn-cs"/>
        </a:defRPr>
      </a:lvl1pPr>
      <a:lvl2pPr marL="2167520" indent="-722507" algn="l" defTabSz="2890027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7586" kern="1200">
          <a:solidFill>
            <a:schemeClr val="tx1"/>
          </a:solidFill>
          <a:latin typeface="+mn-lt"/>
          <a:ea typeface="+mn-ea"/>
          <a:cs typeface="+mn-cs"/>
        </a:defRPr>
      </a:lvl2pPr>
      <a:lvl3pPr marL="3612534" indent="-722507" algn="l" defTabSz="2890027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6322" kern="1200">
          <a:solidFill>
            <a:schemeClr val="tx1"/>
          </a:solidFill>
          <a:latin typeface="+mn-lt"/>
          <a:ea typeface="+mn-ea"/>
          <a:cs typeface="+mn-cs"/>
        </a:defRPr>
      </a:lvl3pPr>
      <a:lvl4pPr marL="5057549" indent="-722507" algn="l" defTabSz="2890027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89" kern="1200">
          <a:solidFill>
            <a:schemeClr val="tx1"/>
          </a:solidFill>
          <a:latin typeface="+mn-lt"/>
          <a:ea typeface="+mn-ea"/>
          <a:cs typeface="+mn-cs"/>
        </a:defRPr>
      </a:lvl4pPr>
      <a:lvl5pPr marL="6502563" indent="-722507" algn="l" defTabSz="2890027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89" kern="1200">
          <a:solidFill>
            <a:schemeClr val="tx1"/>
          </a:solidFill>
          <a:latin typeface="+mn-lt"/>
          <a:ea typeface="+mn-ea"/>
          <a:cs typeface="+mn-cs"/>
        </a:defRPr>
      </a:lvl5pPr>
      <a:lvl6pPr marL="7947577" indent="-722507" algn="l" defTabSz="2890027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89" kern="1200">
          <a:solidFill>
            <a:schemeClr val="tx1"/>
          </a:solidFill>
          <a:latin typeface="+mn-lt"/>
          <a:ea typeface="+mn-ea"/>
          <a:cs typeface="+mn-cs"/>
        </a:defRPr>
      </a:lvl6pPr>
      <a:lvl7pPr marL="9392590" indent="-722507" algn="l" defTabSz="2890027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89" kern="1200">
          <a:solidFill>
            <a:schemeClr val="tx1"/>
          </a:solidFill>
          <a:latin typeface="+mn-lt"/>
          <a:ea typeface="+mn-ea"/>
          <a:cs typeface="+mn-cs"/>
        </a:defRPr>
      </a:lvl7pPr>
      <a:lvl8pPr marL="10837604" indent="-722507" algn="l" defTabSz="2890027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89" kern="1200">
          <a:solidFill>
            <a:schemeClr val="tx1"/>
          </a:solidFill>
          <a:latin typeface="+mn-lt"/>
          <a:ea typeface="+mn-ea"/>
          <a:cs typeface="+mn-cs"/>
        </a:defRPr>
      </a:lvl8pPr>
      <a:lvl9pPr marL="12282618" indent="-722507" algn="l" defTabSz="2890027" rtl="0" eaLnBrk="1" latinLnBrk="0" hangingPunct="1">
        <a:lnSpc>
          <a:spcPct val="90000"/>
        </a:lnSpc>
        <a:spcBef>
          <a:spcPts val="1580"/>
        </a:spcBef>
        <a:buFont typeface="Arial" panose="020B0604020202020204" pitchFamily="34" charset="0"/>
        <a:buChar char="•"/>
        <a:defRPr sz="568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2890027" rtl="0" eaLnBrk="1" latinLnBrk="0" hangingPunct="1">
        <a:defRPr sz="5689" kern="1200">
          <a:solidFill>
            <a:schemeClr val="tx1"/>
          </a:solidFill>
          <a:latin typeface="+mn-lt"/>
          <a:ea typeface="+mn-ea"/>
          <a:cs typeface="+mn-cs"/>
        </a:defRPr>
      </a:lvl1pPr>
      <a:lvl2pPr marL="1445014" algn="l" defTabSz="2890027" rtl="0" eaLnBrk="1" latinLnBrk="0" hangingPunct="1">
        <a:defRPr sz="5689" kern="1200">
          <a:solidFill>
            <a:schemeClr val="tx1"/>
          </a:solidFill>
          <a:latin typeface="+mn-lt"/>
          <a:ea typeface="+mn-ea"/>
          <a:cs typeface="+mn-cs"/>
        </a:defRPr>
      </a:lvl2pPr>
      <a:lvl3pPr marL="2890027" algn="l" defTabSz="2890027" rtl="0" eaLnBrk="1" latinLnBrk="0" hangingPunct="1">
        <a:defRPr sz="5689" kern="1200">
          <a:solidFill>
            <a:schemeClr val="tx1"/>
          </a:solidFill>
          <a:latin typeface="+mn-lt"/>
          <a:ea typeface="+mn-ea"/>
          <a:cs typeface="+mn-cs"/>
        </a:defRPr>
      </a:lvl3pPr>
      <a:lvl4pPr marL="4335041" algn="l" defTabSz="2890027" rtl="0" eaLnBrk="1" latinLnBrk="0" hangingPunct="1">
        <a:defRPr sz="5689" kern="1200">
          <a:solidFill>
            <a:schemeClr val="tx1"/>
          </a:solidFill>
          <a:latin typeface="+mn-lt"/>
          <a:ea typeface="+mn-ea"/>
          <a:cs typeface="+mn-cs"/>
        </a:defRPr>
      </a:lvl4pPr>
      <a:lvl5pPr marL="5780056" algn="l" defTabSz="2890027" rtl="0" eaLnBrk="1" latinLnBrk="0" hangingPunct="1">
        <a:defRPr sz="5689" kern="1200">
          <a:solidFill>
            <a:schemeClr val="tx1"/>
          </a:solidFill>
          <a:latin typeface="+mn-lt"/>
          <a:ea typeface="+mn-ea"/>
          <a:cs typeface="+mn-cs"/>
        </a:defRPr>
      </a:lvl5pPr>
      <a:lvl6pPr marL="7225070" algn="l" defTabSz="2890027" rtl="0" eaLnBrk="1" latinLnBrk="0" hangingPunct="1">
        <a:defRPr sz="5689" kern="1200">
          <a:solidFill>
            <a:schemeClr val="tx1"/>
          </a:solidFill>
          <a:latin typeface="+mn-lt"/>
          <a:ea typeface="+mn-ea"/>
          <a:cs typeface="+mn-cs"/>
        </a:defRPr>
      </a:lvl6pPr>
      <a:lvl7pPr marL="8670083" algn="l" defTabSz="2890027" rtl="0" eaLnBrk="1" latinLnBrk="0" hangingPunct="1">
        <a:defRPr sz="5689" kern="1200">
          <a:solidFill>
            <a:schemeClr val="tx1"/>
          </a:solidFill>
          <a:latin typeface="+mn-lt"/>
          <a:ea typeface="+mn-ea"/>
          <a:cs typeface="+mn-cs"/>
        </a:defRPr>
      </a:lvl7pPr>
      <a:lvl8pPr marL="10115097" algn="l" defTabSz="2890027" rtl="0" eaLnBrk="1" latinLnBrk="0" hangingPunct="1">
        <a:defRPr sz="5689" kern="1200">
          <a:solidFill>
            <a:schemeClr val="tx1"/>
          </a:solidFill>
          <a:latin typeface="+mn-lt"/>
          <a:ea typeface="+mn-ea"/>
          <a:cs typeface="+mn-cs"/>
        </a:defRPr>
      </a:lvl8pPr>
      <a:lvl9pPr marL="11560111" algn="l" defTabSz="2890027" rtl="0" eaLnBrk="1" latinLnBrk="0" hangingPunct="1">
        <a:defRPr sz="568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4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6000" b="-7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914" y="385432"/>
            <a:ext cx="1984242" cy="1612196"/>
          </a:xfrm>
          <a:prstGeom prst="rect">
            <a:avLst/>
          </a:prstGeom>
        </p:spPr>
      </p:pic>
      <p:pic>
        <p:nvPicPr>
          <p:cNvPr id="8" name="Рисунок 7" descr="kisspng-science-project-laboratory-art-cience-5b15e6d9599221.868492011528162009366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3035" y="3901020"/>
            <a:ext cx="2404251" cy="2404251"/>
          </a:xfrm>
          <a:prstGeom prst="rect">
            <a:avLst/>
          </a:prstGeom>
        </p:spPr>
      </p:pic>
      <p:pic>
        <p:nvPicPr>
          <p:cNvPr id="9" name="Picture 18" descr="maxresdefault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4318" y="274556"/>
            <a:ext cx="3258729" cy="1833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2936" y="3550800"/>
            <a:ext cx="57433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5400" b="1" dirty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«Мен бәрін </a:t>
            </a:r>
          </a:p>
          <a:p>
            <a:pPr algn="ctr"/>
            <a:r>
              <a:rPr lang="kk-KZ" sz="5400" b="1" dirty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білігім келеді</a:t>
            </a:r>
            <a:r>
              <a:rPr lang="ru-RU" sz="5400" b="1" dirty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7559274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21777" y="371502"/>
            <a:ext cx="702589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000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Мақсаты: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экспериментін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танымал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kk-KZ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етудегі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балабақша 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отбасының өзара әрекеті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r>
              <a:rPr lang="ru-RU" sz="2000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</a:t>
            </a:r>
            <a:r>
              <a:rPr lang="ru-RU" sz="2000" b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lvl="0" indent="-457200" algn="just">
              <a:buAutoNum type="arabicPeriod"/>
            </a:pP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Мектепке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дейінгі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жастағы балаларды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практикалық-танымдық іс-әрекетке тарту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арқылы олардың табиғи-танымдық дамуы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балабақша жұмысын жетілдіру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lvl="0" indent="-457200" algn="just">
              <a:buAutoNum type="arabicPeriod"/>
            </a:pP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.Эксперимент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 іздеу-зерттеу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іс-әрекеті процесінде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жасына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дейінгі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 танымдық белсенділігі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қызығушылығын дамыту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балаларда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тұтас 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әлем бейнесі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идеяларын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endParaRPr lang="en-US" sz="2000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https://xn--80aaahdfci7gqakbg.xn--p1ai/images/photos/normal/1508700137-detskiy-sadik-16-oktyabrya-2017-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989972" y="371502"/>
            <a:ext cx="2620877" cy="21747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xn--h1aaawkeh.xn--p1ai/wp-content/uploads/2017/08/8TEb49G7c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385" y="3720624"/>
            <a:ext cx="1321090" cy="1148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xn--h1aaawkeh.xn--p1ai/wp-content/uploads/2017/08/8TEb49G7c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9295" y="4401254"/>
            <a:ext cx="1321090" cy="1148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s://xn--h1aaawkeh.xn--p1ai/wp-content/uploads/2017/08/8TEb49G7c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644" y="4255569"/>
            <a:ext cx="1321090" cy="1148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xn--h1aaawkeh.xn--p1ai/wp-content/uploads/2017/08/8TEb49G7c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174" y="4094812"/>
            <a:ext cx="1321090" cy="1148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xn--h1aaawkeh.xn--p1ai/wp-content/uploads/2017/08/8TEb49G7c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194" y="4401254"/>
            <a:ext cx="1321090" cy="1148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s://xn--h1aaawkeh.xn--p1ai/wp-content/uploads/2017/08/8TEb49G7c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360" y="2946423"/>
            <a:ext cx="1321090" cy="1148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08778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xn--80aaahdfci7gqakbg.xn--p1ai/images/photos/normal/1508700137-detskiy-sadik-16-oktyabrya-2017-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052" y="238198"/>
            <a:ext cx="3267520" cy="21747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ds15.admhmansy.ru/upload/iblock/0ee/IMG_624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718" y="2726566"/>
            <a:ext cx="2683659" cy="17873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44773" y="965542"/>
            <a:ext cx="5534532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 </a:t>
            </a:r>
          </a:p>
          <a:p>
            <a:pPr algn="just"/>
            <a:r>
              <a:rPr lang="ru-RU" sz="1600" b="1" u="sng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Мақсаты: </a:t>
            </a:r>
            <a:r>
              <a:rPr lang="ru-RU" sz="1600" u="sng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музыкалық іс-әрекеттің әртүрлі түрлерін қолдана отырып</a:t>
            </a:r>
            <a:r>
              <a:rPr lang="ru-RU" sz="1600" u="sng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u="sng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1600" u="sng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u="sng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жасына</a:t>
            </a:r>
            <a:r>
              <a:rPr lang="ru-RU" sz="1600" u="sng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u="sng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дейінгі</a:t>
            </a:r>
            <a:r>
              <a:rPr lang="ru-RU" sz="1600" u="sng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u="sng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 эмоционалды</a:t>
            </a:r>
            <a:r>
              <a:rPr lang="ru-RU" sz="1600" u="sng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u="sng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</a:t>
            </a:r>
            <a:r>
              <a:rPr lang="ru-RU" sz="1600" u="sng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u="sng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sz="1600" u="sng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600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</a:t>
            </a:r>
            <a:r>
              <a:rPr lang="ru-RU" sz="1600" b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 баланың музыкалық қабілетін дамыту;Музыканы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қабылдау, сезіну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 түсіну қабілетін дамыту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Балаларға ән айту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музыкалық-ырғақты дағдылар мен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қабілеттерді үйрету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600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1600" b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ала </a:t>
            </a:r>
            <a:r>
              <a:rPr lang="ru-RU" sz="1600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1600" b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b="1" u="sng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музыкалық аспаптарды</a:t>
            </a:r>
            <a:r>
              <a:rPr lang="ru-RU" sz="1600" b="1" u="sng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u="sng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пайдаланып</a:t>
            </a:r>
            <a:r>
              <a:rPr lang="ru-RU" sz="1600" b="1" u="sng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u="sng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жұмбақтар </a:t>
            </a:r>
            <a:r>
              <a:rPr lang="ru-RU" sz="1600" b="1" u="sng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табу.</a:t>
            </a:r>
            <a:r>
              <a:rPr lang="ru-RU" sz="1600" u="sng" dirty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ru-RU" sz="1200" dirty="0"/>
          </a:p>
        </p:txBody>
      </p:sp>
      <p:sp>
        <p:nvSpPr>
          <p:cNvPr id="3" name="TextBox 2"/>
          <p:cNvSpPr txBox="1"/>
          <p:nvPr/>
        </p:nvSpPr>
        <p:spPr>
          <a:xfrm>
            <a:off x="344773" y="0"/>
            <a:ext cx="41827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Ерекше</a:t>
            </a:r>
            <a:r>
              <a:rPr lang="ru-RU" sz="28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кейіпкерлер</a:t>
            </a:r>
            <a:r>
              <a:rPr lang="ru-RU" sz="28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8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апталығының ашылуы</a:t>
            </a:r>
            <a:r>
              <a:rPr lang="ru-RU" sz="28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8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://img2.wikia.nocookie.net/__cb20121208233952/periodictableofelements/images/thumb/e/e2/Stylised_Lithium_Atom.png/907px-Stylised_Lithium_Atom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2538" y="313469"/>
            <a:ext cx="1155136" cy="1304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img2.wikia.nocookie.net/__cb20121208233952/periodictableofelements/images/thumb/e/e2/Stylised_Lithium_Atom.png/907px-Stylised_Lithium_Atom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0677" y="2557665"/>
            <a:ext cx="1155136" cy="1304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img2.wikia.nocookie.net/__cb20121208233952/periodictableofelements/images/thumb/e/e2/Stylised_Lithium_Atom.png/907px-Stylised_Lithium_Atom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8594" y="3734160"/>
            <a:ext cx="1155136" cy="1304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img2.wikia.nocookie.net/__cb20121208233952/periodictableofelements/images/thumb/e/e2/Stylised_Lithium_Atom.png/907px-Stylised_Lithium_Atom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1060" y="4636824"/>
            <a:ext cx="1155136" cy="1304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img2.wikia.nocookie.net/__cb20121208233952/periodictableofelements/images/thumb/e/e2/Stylised_Lithium_Atom.png/907px-Stylised_Lithium_Atom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30" y="3861810"/>
            <a:ext cx="1155136" cy="1304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92551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36279" y="162393"/>
            <a:ext cx="561481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Мереке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барысы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dirty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1600" u="sng" dirty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сендерге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тосын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сыйлар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ұнайды ма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Сіздермен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бірге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музыка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залына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барайық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бізді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тосын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сый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күтіп тұр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Дайынсыздар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Екі-екіден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тұрып, менің соңымнан еріңіздер.</a:t>
            </a:r>
            <a:endParaRPr lang="ru-RU" sz="1600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u="sng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1600" u="sng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акт </a:t>
            </a:r>
            <a:r>
              <a:rPr lang="ru-RU" sz="1600" u="sng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залына</a:t>
            </a:r>
            <a:r>
              <a:rPr lang="ru-RU" sz="1600" u="sng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u="sng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барады</a:t>
            </a:r>
            <a:r>
              <a:rPr lang="ru-RU" sz="1600" u="sng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u="sng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</a:t>
            </a:r>
            <a:r>
              <a:rPr lang="ru-RU" sz="1600" u="sng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u="sng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залында</a:t>
            </a:r>
            <a:r>
              <a:rPr lang="ru-RU" sz="1600" u="sng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u="sng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гүлдер жайылған шабындықта чеширлік</a:t>
            </a:r>
            <a:r>
              <a:rPr lang="ru-RU" sz="1600" u="sng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u="sng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мысық отыр</a:t>
            </a:r>
            <a:r>
              <a:rPr lang="ru-RU" sz="1600" u="sng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u="sng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1600" u="sng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u="sng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жартылай</a:t>
            </a:r>
            <a:r>
              <a:rPr lang="ru-RU" sz="1600" u="sng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u="sng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шеңберге тұрады.</a:t>
            </a:r>
            <a:endParaRPr lang="ru-RU" sz="1600" u="sng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u="sng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Ч/М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Мяу,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сәлем балалар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сендер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маған келдіңдер ме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Мен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қуаныштымын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өте қуаныштымын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бірақ алдымен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менің кім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екенімді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табыңдаршы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(балалардың жауаптары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/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Ия, мен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мысықпын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бірақ жай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мысық емес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Чешир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мысығымын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Мен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сиқырлы ғана емес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музыканы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жақсы көремін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музыканы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ұнатасыз 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ба?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(балалардың жауаптары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Міне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сіздермен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бірге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оны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тексереміз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Оған дейін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мен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қандай әдемі шалғынды жерде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тұрғанымды қарашы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Қанша әдемі және ашық түстер 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бар. Осы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гүлдермен ойнайық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Мен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тіпті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дерімді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білемін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бен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көбелек боламыз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мен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әрқашан көбелек болғым келетін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бірақ бұған дейін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қолымнан келмеді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Сіздермен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бірге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бұны жасай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аламын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ойлаймын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Ал,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алға?</a:t>
            </a:r>
            <a:endParaRPr lang="ru-RU" sz="16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6" descr="https://im0-tub-ru.yandex.net/i?id=9f58ac80eb8b18255493617ddaa32cc2-l&amp;ref=rim&amp;n=13&amp;w=999&amp;h=1080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556" b="8006"/>
          <a:stretch/>
        </p:blipFill>
        <p:spPr bwMode="auto">
          <a:xfrm>
            <a:off x="6985417" y="2678740"/>
            <a:ext cx="1274164" cy="1247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s://im0-tub-ru.yandex.net/i?id=9f58ac80eb8b18255493617ddaa32cc2-l&amp;ref=rim&amp;n=13&amp;w=999&amp;h=1080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556" b="8006"/>
          <a:stretch/>
        </p:blipFill>
        <p:spPr bwMode="auto">
          <a:xfrm>
            <a:off x="8342026" y="741112"/>
            <a:ext cx="1274164" cy="1247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https://im0-tub-ru.yandex.net/i?id=9f58ac80eb8b18255493617ddaa32cc2-l&amp;ref=rim&amp;n=13&amp;w=999&amp;h=1080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556" b="8006"/>
          <a:stretch/>
        </p:blipFill>
        <p:spPr bwMode="auto">
          <a:xfrm>
            <a:off x="6410794" y="282314"/>
            <a:ext cx="1274164" cy="1247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51769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5461" y="342274"/>
            <a:ext cx="839363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22507"/>
            <a:r>
              <a:rPr lang="ru-RU" u="sng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Ойын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«Гүлдегі көбелектер»</a:t>
            </a:r>
            <a:endParaRPr lang="ru-RU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22507"/>
            <a:r>
              <a:rPr lang="ru-RU" u="sng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Балалардың зейіні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ептілігін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дамытуды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жалғастыру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22507"/>
            <a:r>
              <a:rPr lang="ru-RU" u="sng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Ойын</a:t>
            </a:r>
            <a:r>
              <a:rPr lang="ru-RU" u="sng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u="sng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тәртібі: </a:t>
            </a:r>
            <a:r>
              <a:rPr lang="ru-RU" i="1" u="sng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алалар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гүлдермен шалғынды айнала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жүгіреді,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жүргізуші оларды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ұстап алады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кім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ұсталса сол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орындықта отырады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 сол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сияқты соңғы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балаға дейін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722507"/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Ойын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ережелерін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түсіндіремін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indent="722507"/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қалай ойнауды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түсіндіңдер ме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Олай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1, 2, 3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бастайық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Кеттік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indent="722507"/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Ойын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ұзақтығы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dirty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-10 минут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722507"/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сендер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жарадыңдар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сендермен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жеткілікті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деңгейде ойнадым.Сендер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сондай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жылдамсыңдар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Ал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енді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сендермен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бірге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музыкалық саяхатқа барайық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сендермен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бірге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паровозбен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барамыз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«Паровоз букашка»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әнін бәрің білесіңдер ме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Олай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кішкене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пойыз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құрып, алға жүрейік!</a:t>
            </a:r>
            <a:endParaRPr lang="ru-RU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s://formulaznaniy.ru/images/20160930/%D0%9C%D0%B0%D1%81%D1%82%D0%B5%D1%80-%D0%BA%D0%BB%D0%B0%D1%81%D1%81%20%D0%BF%D0%BE%20%D0%A4%D0%B8%D0%B7%D0%B8%D0%BA%D0%B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3383" y="174346"/>
            <a:ext cx="2651931" cy="18760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im0-tub-ru.yandex.net/i?id=9f58ac80eb8b18255493617ddaa32cc2-l&amp;ref=rim&amp;n=13&amp;w=999&amp;h=1080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556" b="8006"/>
          <a:stretch/>
        </p:blipFill>
        <p:spPr bwMode="auto">
          <a:xfrm>
            <a:off x="605461" y="4231322"/>
            <a:ext cx="1274164" cy="1247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s://im0-tub-ru.yandex.net/i?id=9f58ac80eb8b18255493617ddaa32cc2-l&amp;ref=rim&amp;n=13&amp;w=999&amp;h=1080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556" b="8006"/>
          <a:stretch/>
        </p:blipFill>
        <p:spPr bwMode="auto">
          <a:xfrm>
            <a:off x="6395802" y="3607431"/>
            <a:ext cx="1274164" cy="1247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s://im0-tub-ru.yandex.net/i?id=9f58ac80eb8b18255493617ddaa32cc2-l&amp;ref=rim&amp;n=13&amp;w=999&amp;h=1080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556" b="8006"/>
          <a:stretch/>
        </p:blipFill>
        <p:spPr bwMode="auto">
          <a:xfrm>
            <a:off x="4975699" y="4043407"/>
            <a:ext cx="1274164" cy="1247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https://im0-tub-ru.yandex.net/i?id=9f58ac80eb8b18255493617ddaa32cc2-l&amp;ref=rim&amp;n=13&amp;w=999&amp;h=1080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556" b="8006"/>
          <a:stretch/>
        </p:blipFill>
        <p:spPr bwMode="auto">
          <a:xfrm>
            <a:off x="3555596" y="4231322"/>
            <a:ext cx="1274164" cy="1247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s://im0-tub-ru.yandex.net/i?id=9f58ac80eb8b18255493617ddaa32cc2-l&amp;ref=rim&amp;n=13&amp;w=999&amp;h=1080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556" b="8006"/>
          <a:stretch/>
        </p:blipFill>
        <p:spPr bwMode="auto">
          <a:xfrm>
            <a:off x="2226468" y="4231322"/>
            <a:ext cx="1274164" cy="1247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62710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7897" y="219356"/>
            <a:ext cx="240728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22507"/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Ән ойнап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тұрады  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паровоз </a:t>
            </a:r>
            <a:r>
              <a:rPr lang="ru-RU" sz="1600" dirty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букашка </a:t>
            </a:r>
            <a:r>
              <a:rPr lang="ru-RU" sz="16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қайырмасы</a:t>
            </a:r>
            <a:r>
              <a:rPr lang="ru-RU" sz="16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6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22507"/>
            <a:r>
              <a:rPr lang="ru-RU" sz="1600" u="sng" dirty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600" u="sng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dirty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«Ал, </a:t>
            </a:r>
            <a:r>
              <a:rPr lang="ru-RU" sz="1600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қане тауып</a:t>
            </a:r>
            <a:r>
              <a:rPr lang="ru-RU" sz="16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көр».</a:t>
            </a:r>
            <a:endParaRPr lang="ru-RU" sz="16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22507"/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Енді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сендерге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жұмбақтар жасырамын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сендер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табуларың керек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indent="722507">
              <a:buAutoNum type="arabicPeriod"/>
            </a:pP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Біздің көңілді досымыз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</a:t>
            </a:r>
          </a:p>
          <a:p>
            <a:pPr indent="722507"/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Қатты соққыны ұнатады</a:t>
            </a:r>
            <a:endParaRPr lang="ru-RU" sz="1600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22507"/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қатарынан жүз рет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ұрыңыз</a:t>
            </a:r>
            <a:endParaRPr lang="ru-RU" sz="1600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22507"/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тек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соққыларға қуанады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.Ж</a:t>
            </a:r>
          </a:p>
          <a:p>
            <a:pPr indent="722507"/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екпе-жек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ұрыс-керіс емес</a:t>
            </a:r>
            <a:endParaRPr lang="ru-RU" sz="1600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22507"/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,Бұл қарапайым 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..…</a:t>
            </a:r>
            <a:endParaRPr lang="ru-RU" sz="16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22507"/>
            <a:r>
              <a:rPr lang="ru-RU" sz="1600" i="1" dirty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(Барабан).</a:t>
            </a:r>
            <a:endParaRPr lang="ru-RU" sz="16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078271" y="364484"/>
            <a:ext cx="440502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22507"/>
            <a:r>
              <a:rPr lang="ru-RU" sz="1600" dirty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В самый сказочный момент вступит этот 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инструмент.</a:t>
            </a:r>
          </a:p>
          <a:p>
            <a:pPr indent="722507"/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</a:t>
            </a:r>
            <a:r>
              <a:rPr lang="ru-RU" sz="1600" dirty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совсем не каждый знает, что в оркестре он играет!</a:t>
            </a:r>
          </a:p>
          <a:p>
            <a:pPr indent="722507"/>
            <a:r>
              <a:rPr lang="ru-RU" sz="1600" dirty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Тихо, нежно зазвенит, будто всё посеребрит.</a:t>
            </a:r>
          </a:p>
          <a:p>
            <a:pPr indent="722507"/>
            <a:r>
              <a:rPr lang="ru-RU" sz="1600" dirty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затем умолкнет скоро по сигналу дирижёра.</a:t>
            </a:r>
          </a:p>
          <a:p>
            <a:pPr indent="722507"/>
            <a:r>
              <a:rPr lang="ru-RU" sz="1600" dirty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Знает это каждый школьник. Что такое.</a:t>
            </a:r>
          </a:p>
          <a:p>
            <a:pPr indent="722507"/>
            <a:r>
              <a:rPr lang="ru-RU" sz="1600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(Үшбұрыш</a:t>
            </a:r>
            <a:r>
              <a:rPr lang="ru-RU" sz="16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s://lit-yaz.ru/pars_docs/refs/92/91588/91588_html_m1aa38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719" y="364484"/>
            <a:ext cx="2124693" cy="14127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pbs.twimg.com/media/EZcd07tWkAApio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3613" y="2477897"/>
            <a:ext cx="3356228" cy="22374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s://im0-tub-ru.yandex.net/i?id=9f58ac80eb8b18255493617ddaa32cc2-l&amp;ref=rim&amp;n=13&amp;w=999&amp;h=1080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556" b="8006"/>
          <a:stretch/>
        </p:blipFill>
        <p:spPr bwMode="auto">
          <a:xfrm>
            <a:off x="7078271" y="3087073"/>
            <a:ext cx="1274164" cy="1247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36912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1354" y="282211"/>
            <a:ext cx="3590926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22507"/>
            <a:r>
              <a:rPr lang="ru-RU" sz="1600" dirty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Заливается трехрядка,</a:t>
            </a:r>
          </a:p>
          <a:p>
            <a:pPr indent="722507"/>
            <a:r>
              <a:rPr lang="ru-RU" sz="1600" dirty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народ идет вприсядку!</a:t>
            </a:r>
          </a:p>
          <a:p>
            <a:pPr indent="722507"/>
            <a:r>
              <a:rPr lang="ru-RU" sz="1600" dirty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трехрядка неплоха –</a:t>
            </a:r>
          </a:p>
          <a:p>
            <a:pPr indent="722507"/>
            <a:r>
              <a:rPr lang="ru-RU" sz="1600" dirty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Есть и кнопки, и меха.</a:t>
            </a:r>
          </a:p>
          <a:p>
            <a:pPr indent="722507"/>
            <a:r>
              <a:rPr lang="ru-RU" sz="1600" dirty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веселые старушки</a:t>
            </a:r>
          </a:p>
          <a:p>
            <a:pPr indent="722507"/>
            <a:r>
              <a:rPr lang="ru-RU" sz="1600" dirty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 нее поют частушки! </a:t>
            </a:r>
            <a:r>
              <a:rPr lang="ru-RU" sz="1600" i="1" dirty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(Гармонь, гармошка).</a:t>
            </a:r>
            <a:endParaRPr lang="ru-RU" sz="16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22507"/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Жарайсыңдар, балалар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Мен осы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станциядан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тапқанымды қараңдар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Қандай әдемі сандық.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Онда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бар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екенін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көрейік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Сандықта 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музыкалық аспап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бар: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қасық, үшбұрыш және дабыл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22507"/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қараңыздар, мұнда музыкалық аспаптар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бар,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қалай аталатынын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кім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айтады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ru-RU" sz="1600" dirty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(қасық, үшбұрыш және дабыл</a:t>
            </a:r>
            <a:r>
              <a:rPr lang="ru-RU" sz="16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Енді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олармен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ойын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ойнайық.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(Топтағы </a:t>
            </a:r>
            <a:r>
              <a:rPr lang="ru-RU" sz="16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 </a:t>
            </a:r>
            <a:r>
              <a:rPr lang="ru-RU" sz="1600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музыкалық аспаптарды</a:t>
            </a:r>
            <a:r>
              <a:rPr lang="ru-RU" sz="16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беремін</a:t>
            </a:r>
            <a:r>
              <a:rPr lang="ru-RU" sz="16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006325" y="189878"/>
            <a:ext cx="5186988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22507" algn="r"/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Ал,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әрі қарай кеттік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Алға!</a:t>
            </a:r>
            <a:endParaRPr lang="ru-RU" sz="1400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22507" algn="r"/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Паровозбукашка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әні ойналады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722507" algn="r"/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400" dirty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 </a:t>
            </a:r>
            <a:r>
              <a:rPr lang="ru-RU" sz="14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400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Бишілер</a:t>
            </a:r>
            <a:r>
              <a:rPr lang="ru-RU" sz="14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14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22507" algn="r"/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станцияда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билейміз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Кішкентай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үйректердің биін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бәрі біледі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Келіңдер бәріміз қайталайық.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Биде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барлығы 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 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бар. </a:t>
            </a:r>
            <a:r>
              <a:rPr lang="ru-RU" sz="14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(Мен </a:t>
            </a:r>
            <a:r>
              <a:rPr lang="ru-RU" sz="1400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</a:t>
            </a:r>
            <a:r>
              <a:rPr lang="ru-RU" sz="14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қимылдарын көрсетемін</a:t>
            </a:r>
            <a:r>
              <a:rPr lang="ru-RU" sz="14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содан</a:t>
            </a:r>
            <a:r>
              <a:rPr lang="ru-RU" sz="14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14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sz="14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2-3 минут </a:t>
            </a:r>
            <a:r>
              <a:rPr lang="ru-RU" sz="1400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билейміз</a:t>
            </a:r>
            <a:r>
              <a:rPr lang="ru-RU" sz="14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indent="722507" algn="r"/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Ал,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қане, әрі қарай кеттік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Алға.</a:t>
            </a:r>
            <a:endParaRPr lang="ru-RU" sz="14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22507" algn="r"/>
            <a:r>
              <a:rPr lang="ru-RU" sz="1400" dirty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i="1" dirty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«Паровоз букашка</a:t>
            </a:r>
            <a:r>
              <a:rPr lang="ru-RU" sz="14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әні ойналады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22507" algn="r"/>
            <a:r>
              <a:rPr lang="ru-RU" sz="1400" dirty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Станция </a:t>
            </a:r>
            <a:r>
              <a:rPr lang="ru-RU" sz="14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400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Ән шырқайық</a:t>
            </a:r>
            <a:r>
              <a:rPr lang="ru-RU" sz="14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14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22507" algn="r"/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түсінгендей, 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осы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станцияда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сіздермен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бірге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ән айтамыз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 әндер барлығыңа таныс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Ал, мен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бастаймын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ал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сендер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жалғастырасыңдар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722507" algn="r"/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Балаларға таныс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әндер шырқалады, фонограммаға қосыдлып ән айтамыз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6" descr="https://im0-tub-ru.yandex.net/i?id=9f58ac80eb8b18255493617ddaa32cc2-l&amp;ref=rim&amp;n=13&amp;w=999&amp;h=1080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556" b="8006"/>
          <a:stretch/>
        </p:blipFill>
        <p:spPr bwMode="auto">
          <a:xfrm>
            <a:off x="4497050" y="3761630"/>
            <a:ext cx="1274164" cy="1247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https://im0-tub-ru.yandex.net/i?id=9f58ac80eb8b18255493617ddaa32cc2-l&amp;ref=rim&amp;n=13&amp;w=999&amp;h=1080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556" b="8006"/>
          <a:stretch/>
        </p:blipFill>
        <p:spPr bwMode="auto">
          <a:xfrm>
            <a:off x="3525187" y="391342"/>
            <a:ext cx="1274164" cy="1247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50327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62148" y="281722"/>
            <a:ext cx="4364292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22507"/>
            <a:r>
              <a:rPr lang="ru-RU" sz="1600" i="1" dirty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«Антошка»</a:t>
            </a:r>
            <a:r>
              <a:rPr lang="ru-RU" sz="1600" dirty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1600" i="1" dirty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«От улыбки».</a:t>
            </a:r>
            <a:endParaRPr lang="ru-RU" sz="16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22507"/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Қандай әдемі ән саласыңдар Маған қатты ұнайды.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Ал,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әрі қарай кеттік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Алға!</a:t>
            </a:r>
            <a:endParaRPr lang="ru-RU" sz="1600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22507"/>
            <a:r>
              <a:rPr lang="ru-RU" sz="16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i="1" dirty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Паровоз букашка</a:t>
            </a:r>
            <a:r>
              <a:rPr lang="ru-RU" sz="16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әні ойналады</a:t>
            </a:r>
            <a:endParaRPr lang="ru-RU" sz="16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22507"/>
            <a:r>
              <a:rPr lang="ru-RU" sz="1600" dirty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Станция </a:t>
            </a:r>
            <a:r>
              <a:rPr lang="ru-RU" sz="16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Сыйлық</a:t>
            </a:r>
            <a:r>
              <a:rPr lang="ru-RU" sz="16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16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22507"/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Бізді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бекетте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сіздің марапаттарыңыз күтіп тұр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Менің тосын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сыйым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қорапшам қайда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мен оны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таба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алмай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отырмын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Маған іздеуге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көмектесіңдер!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залда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жерде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жасырылған Маған көмектесесіңдер ме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indent="722507"/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медальдары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қорапты іздейміз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табамыз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722507"/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Рахмет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міне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сендердің марапаттарың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Сендерге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көп-көп рахмет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Маған сіздермен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өте көңілді болды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бірақ 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 балабақшаға баруым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Мен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сендерге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әлі келемін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722507"/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Музыка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әуенімен шығып кетеді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ал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 балаларды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екі-екіден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топқа кіргізеді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Міне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осындай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мысық балаларға келді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s://sad19podr.edumsko.ru/uploads/3000/2759/section/187012/an/.thumbs/DSCN523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8911" y="1092010"/>
            <a:ext cx="2030615" cy="15229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www.maam.ru/upload/blogs/detsad-355303-143833404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6799" y="2128927"/>
            <a:ext cx="2927698" cy="21946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www.maam.ru/upload/blogs/detsad-234516-150867456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3055" b="11817"/>
          <a:stretch/>
        </p:blipFill>
        <p:spPr bwMode="auto">
          <a:xfrm>
            <a:off x="5999976" y="281722"/>
            <a:ext cx="2840826" cy="16205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19094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988" y="2205673"/>
            <a:ext cx="1787374" cy="2390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901763" y="248249"/>
            <a:ext cx="1797122" cy="24478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7217475" y="428685"/>
            <a:ext cx="250619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 </a:t>
            </a:r>
            <a:r>
              <a:rPr lang="ru-RU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топтағы </a:t>
            </a:r>
            <a:r>
              <a:rPr lang="ru-RU" b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Көңілді аққала</a:t>
            </a:r>
            <a:r>
              <a:rPr lang="ru-RU" b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ойын</a:t>
            </a:r>
            <a:r>
              <a:rPr lang="ru-RU" b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серуені</a:t>
            </a:r>
            <a:endParaRPr lang="ru-RU" b="1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(алаңқайдағы </a:t>
            </a:r>
            <a:r>
              <a:rPr lang="ru-RU" b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тосын</a:t>
            </a:r>
            <a:r>
              <a:rPr lang="ru-RU" b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сыйлар</a:t>
            </a:r>
            <a:r>
              <a:rPr lang="ru-RU" b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жұмбақтар</a:t>
            </a:r>
            <a:r>
              <a:rPr lang="ru-RU" b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6099" y="3522592"/>
            <a:ext cx="2903362" cy="13833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" name="Рисунок 33"/>
          <p:cNvPicPr>
            <a:picLocks noChangeAspect="1"/>
          </p:cNvPicPr>
          <p:nvPr/>
        </p:nvPicPr>
        <p:blipFill rotWithShape="1">
          <a:blip r:embed="rId5"/>
          <a:srcRect l="7603" t="11506"/>
          <a:stretch/>
        </p:blipFill>
        <p:spPr>
          <a:xfrm>
            <a:off x="279650" y="282050"/>
            <a:ext cx="3869850" cy="20869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" name="Рисунок 34"/>
          <p:cNvPicPr>
            <a:picLocks noChangeAspect="1"/>
          </p:cNvPicPr>
          <p:nvPr/>
        </p:nvPicPr>
        <p:blipFill rotWithShape="1">
          <a:blip r:embed="rId6"/>
          <a:srcRect t="10640"/>
          <a:stretch/>
        </p:blipFill>
        <p:spPr>
          <a:xfrm>
            <a:off x="4498027" y="186938"/>
            <a:ext cx="2370921" cy="23802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293" y="2414600"/>
            <a:ext cx="3516534" cy="33050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406649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61961" y="189612"/>
            <a:ext cx="8164344" cy="4087919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«Көңілді аққаланың жұмбақтары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тосын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сыйлары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орта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тобындағы серуеннің қысқаша мазмұны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Мақсаты: 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таза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ауада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 салауатты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 салтын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танымдық-зерттеу қызметі арқылы қыс туралы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идеяларды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 процесінде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 танымдық белсенділігін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беру: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табиғаттағы қысқы өзгерістер туралы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 түсініктерін бекіту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мұзбен, қармен тәжірибе жасау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арқылы бастапқы зерттеу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 танымдық қызығушылықты қалыптастыру; әңгіме тыңдау қабілетін қалыптастыру, жұмбақтарды шеше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білу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қабілетін бекіту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сөздік қорын жандандыру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Дамытушылық: логикалық ойлауды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тапқырлықты, зейінді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есте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сақтауды дамыту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Тәрбиелік: табиғатқа ұқыпты қарауға тәрбиелеу.</a:t>
            </a:r>
            <a:endParaRPr lang="ru-RU" sz="1600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Алдыналу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жұмыс: 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мезгілі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қыс»  өткізу, қыс туралы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шығармаларды оқу, жұмбақтарды болжау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мұз мүсіндерін, түрлі-түсті мұздықтарды, қағаз қар ұшқындарын, аққала  пішінін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жұмбақтары 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хатты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мұз сүңгілерін дайындау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105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08" y="409055"/>
            <a:ext cx="2062639" cy="36669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847089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8455" y="374117"/>
            <a:ext cx="7423688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Билингвальды</a:t>
            </a:r>
            <a:r>
              <a:rPr lang="ru-RU" b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компонент</a:t>
            </a:r>
            <a:r>
              <a:rPr lang="ru-RU" dirty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kk-KZ" dirty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 – снег, аққала – снеговик, қыс – зима, мұз – лед, көктем – весна.</a:t>
            </a:r>
            <a:endParaRPr lang="ru-RU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kk-KZ" b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Серуен барысы:</a:t>
            </a:r>
            <a:endParaRPr lang="ru-RU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ru-RU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Тәрбиеші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балаларға хатты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көрсетеді.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біздің топқа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хат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келді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 ашып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оқимыз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ба? </a:t>
            </a:r>
            <a:r>
              <a:rPr lang="ru-RU" dirty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Тәрбиеші  оқиды </a:t>
            </a:r>
            <a:r>
              <a:rPr lang="ru-RU" b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сыртқа шығыңдар,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сендерге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тосынсый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дайындап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қойдым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Аққала» </a:t>
            </a:r>
            <a:r>
              <a:rPr lang="ru-RU" dirty="0" err="1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err="1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Тәрбиеші </a:t>
            </a:r>
            <a:r>
              <a:rPr lang="ru-RU" b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Сендерді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далада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кім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күтіп тұрғанын білгілерің келеді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 жауаптары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ия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>
              <a:lnSpc>
                <a:spcPct val="120000"/>
              </a:lnSpc>
            </a:pP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Серуендеуге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шығу.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Аққала алаңқайда балаларды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күтеді (үлкен түсті картоннан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жасалған жалпақ сурет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Аққаланың  қолында тапсырмалар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жазылған қар тәріздес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хат бар).</a:t>
            </a:r>
            <a:endParaRPr lang="ru-RU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334" y="374117"/>
            <a:ext cx="1787374" cy="2390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66282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half" idx="1"/>
          </p:nvPr>
        </p:nvSpPr>
        <p:spPr>
          <a:xfrm>
            <a:off x="-1" y="-1"/>
            <a:ext cx="5176435" cy="5858359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900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Тәрбиеші: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қараңдар, Аққала бізге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қыс мезгілінен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хат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әкелді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Қанекей, оқып көрейік.</a:t>
            </a:r>
            <a:endParaRPr lang="ru-RU" sz="19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Хат: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«Сәлеметсіңдер ме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Менің кететін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уақыт келді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білемін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сендер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көктемді күтесіңдер.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Бірақ 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сендерге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қыстың белгілерін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тағы бір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еске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түсіріп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қыс туралы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жұмбақтар шешіп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мұз бен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қардың қасиеттері туралы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айтып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бергеніңізді қалаймын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Аққала сендерге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жұмбақтар жасырады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Сонда  мен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көктемге жол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беріп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кететін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боламын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sz="19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сендер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дайынсыңдар ма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19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900" b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Тәрбиеші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 жұмбақты оқиды:</a:t>
            </a:r>
            <a:endParaRPr lang="ru-RU" sz="19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900" b="1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«Қыста далада</a:t>
            </a:r>
            <a:r>
              <a:rPr lang="ru-RU" sz="1900" b="1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жатып</a:t>
            </a:r>
            <a:r>
              <a:rPr lang="ru-RU" sz="1900" b="1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b="1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көктемде өзенге жүгірді» 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жауабын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айтады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900" dirty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900" dirty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900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Тәрбиеші: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Қолымызға қарды алайық Ол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қандай екенін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айтыңдаршы?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900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ақ, суық, жұмсақ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9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Оны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лақтырыңдар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(жеңіл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9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900" dirty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Қардан аққалалар жасап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көріңдер.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Бүгін қар жауып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одан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ештеңе жаслмайды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Неліктен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?(</a:t>
            </a:r>
            <a:r>
              <a:rPr lang="ru-RU" sz="1900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себебі</a:t>
            </a:r>
            <a:r>
              <a:rPr lang="ru-RU" sz="19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бүгін аяз</a:t>
            </a:r>
            <a:r>
              <a:rPr lang="ru-RU" sz="19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 қардан бір</a:t>
            </a:r>
            <a:r>
              <a:rPr lang="ru-RU" sz="19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нәрсе жасау</a:t>
            </a:r>
            <a:r>
              <a:rPr lang="ru-RU" sz="19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өте қиын</a:t>
            </a:r>
            <a:r>
              <a:rPr lang="ru-RU" sz="19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900" i="1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900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Тәрбиеші: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Аққала бізге</a:t>
            </a:r>
            <a:r>
              <a:rPr lang="ru-RU" sz="1900" b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келесі</a:t>
            </a:r>
            <a:r>
              <a:rPr lang="ru-RU" sz="1900" b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жұмбағын жасырмақшы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9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900" b="1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900" b="1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1900" b="1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төңкеріліп өседі, жазда</a:t>
            </a:r>
            <a:r>
              <a:rPr lang="ru-RU" sz="1900" b="1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1900" b="1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b="1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қыста өседі.</a:t>
            </a:r>
            <a:r>
              <a:rPr lang="ru-RU" sz="1900" b="1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Күн </a:t>
            </a:r>
            <a:r>
              <a:rPr lang="ru-RU" sz="1900" b="1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 </a:t>
            </a:r>
            <a:r>
              <a:rPr lang="ru-RU" sz="1900" b="1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жылытқан кезде</a:t>
            </a:r>
            <a:r>
              <a:rPr lang="ru-RU" sz="1900" b="1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b="1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1900" b="1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жылайды</a:t>
            </a:r>
            <a:r>
              <a:rPr lang="ru-RU" sz="1900" b="1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 өледі</a:t>
            </a:r>
            <a:r>
              <a:rPr lang="ru-RU" sz="1900" b="1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9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900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мұз сүңгілер</a:t>
            </a:r>
            <a:r>
              <a:rPr lang="ru-RU" sz="19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900" i="1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900" dirty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Дұрыс 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Ал,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мұз сүңгілер қай жерде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 екенін</a:t>
            </a:r>
            <a:r>
              <a:rPr lang="ru-RU" sz="19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көрейік?</a:t>
            </a:r>
            <a:endParaRPr lang="ru-RU" sz="19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4" descr="https://www.maam.ru/upload/blogs/detsad-355303-143833404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5254" y="734495"/>
            <a:ext cx="2927698" cy="21946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54869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3471" y="144379"/>
            <a:ext cx="9682677" cy="5410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ИЯ,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күн жағында.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Күн жылынып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 ериді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су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тамшылары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тамшылайды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күн батады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тамшылары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қатып қалады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мұз сүңгілер осылай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ұстап көріңдер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қандай?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(қатты, суық, мөлдір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 шынымен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қыста өсетін ақ сәбізге ұқсайды.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Мұз сүңгілер қауіпті, сондықтан сіз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мұз мүңгілердің астында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жүре алмайсыз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шатырдан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құлап, сізге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зиян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тигізуі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мүмкін.</a:t>
            </a:r>
            <a:endParaRPr lang="ru-RU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ru-RU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Тәрбиеші: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Қараңдар, балалар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Аққала өте қуанышты, сендер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жұмбақтарғадұрыс жауап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беріп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жатырсыңдар.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Міне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тағы біреуі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120000"/>
              </a:lnSpc>
            </a:pP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«Пальто мен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шарфта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қандай жұлдыздар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бар,   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Бәрі оюланған, боялған, егер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оны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алсаңыз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сіздің қолыңыз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>
              <a:lnSpc>
                <a:spcPct val="120000"/>
              </a:lnSpc>
            </a:pP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Ия,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  қар (үлкен қарды көрсетеді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 ақ,  жұп-жұмсақ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таза,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батыл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Барлығыңыз қарға айналдыңыз деп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елестетіп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көріңдерші.</a:t>
            </a:r>
            <a:endParaRPr lang="ru-RU" i="1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ru-RU" b="1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«Қар» ойыны</a:t>
            </a:r>
            <a:endParaRPr lang="ru-RU" b="1" i="1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Ертегідегідей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аспаннан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 жауып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жатыр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>
              <a:lnSpc>
                <a:spcPct val="120000"/>
              </a:lnSpc>
            </a:pP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қолымызбен ұстап, үйде аналарға көрсетеміз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>
              <a:lnSpc>
                <a:spcPct val="120000"/>
              </a:lnSpc>
            </a:pP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алақанымызды соғып аздап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жылынып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аламыз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>
              <a:lnSpc>
                <a:spcPct val="120000"/>
              </a:lnSpc>
            </a:pP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Бораннан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қорықпаймыз, біз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қолғап киеміз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09043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6"/>
          <p:cNvSpPr txBox="1">
            <a:spLocks/>
          </p:cNvSpPr>
          <p:nvPr/>
        </p:nvSpPr>
        <p:spPr>
          <a:xfrm>
            <a:off x="469458" y="442076"/>
            <a:ext cx="9027755" cy="4136799"/>
          </a:xfrm>
          <a:prstGeom prst="rect">
            <a:avLst/>
          </a:prstGeom>
        </p:spPr>
        <p:txBody>
          <a:bodyPr>
            <a:noAutofit/>
          </a:bodyPr>
          <a:lstStyle>
            <a:lvl1pPr marL="722507" indent="-722507" algn="l" defTabSz="2890027" rtl="0" eaLnBrk="1" latinLnBrk="0" hangingPunct="1">
              <a:lnSpc>
                <a:spcPct val="90000"/>
              </a:lnSpc>
              <a:spcBef>
                <a:spcPts val="3161"/>
              </a:spcBef>
              <a:buFont typeface="Arial" panose="020B0604020202020204" pitchFamily="34" charset="0"/>
              <a:buChar char="•"/>
              <a:defRPr sz="8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67520" indent="-722507" algn="l" defTabSz="2890027" rtl="0" eaLnBrk="1" latinLnBrk="0" hangingPunct="1">
              <a:lnSpc>
                <a:spcPct val="90000"/>
              </a:lnSpc>
              <a:spcBef>
                <a:spcPts val="1580"/>
              </a:spcBef>
              <a:buFont typeface="Arial" panose="020B0604020202020204" pitchFamily="34" charset="0"/>
              <a:buChar char="•"/>
              <a:defRPr sz="75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2534" indent="-722507" algn="l" defTabSz="2890027" rtl="0" eaLnBrk="1" latinLnBrk="0" hangingPunct="1">
              <a:lnSpc>
                <a:spcPct val="90000"/>
              </a:lnSpc>
              <a:spcBef>
                <a:spcPts val="1580"/>
              </a:spcBef>
              <a:buFont typeface="Arial" panose="020B0604020202020204" pitchFamily="34" charset="0"/>
              <a:buChar char="•"/>
              <a:defRPr sz="63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57549" indent="-722507" algn="l" defTabSz="2890027" rtl="0" eaLnBrk="1" latinLnBrk="0" hangingPunct="1">
              <a:lnSpc>
                <a:spcPct val="90000"/>
              </a:lnSpc>
              <a:spcBef>
                <a:spcPts val="1580"/>
              </a:spcBef>
              <a:buFont typeface="Arial" panose="020B0604020202020204" pitchFamily="34" charset="0"/>
              <a:buChar char="•"/>
              <a:defRPr sz="56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502563" indent="-722507" algn="l" defTabSz="2890027" rtl="0" eaLnBrk="1" latinLnBrk="0" hangingPunct="1">
              <a:lnSpc>
                <a:spcPct val="90000"/>
              </a:lnSpc>
              <a:spcBef>
                <a:spcPts val="1580"/>
              </a:spcBef>
              <a:buFont typeface="Arial" panose="020B0604020202020204" pitchFamily="34" charset="0"/>
              <a:buChar char="•"/>
              <a:defRPr sz="56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947577" indent="-722507" algn="l" defTabSz="2890027" rtl="0" eaLnBrk="1" latinLnBrk="0" hangingPunct="1">
              <a:lnSpc>
                <a:spcPct val="90000"/>
              </a:lnSpc>
              <a:spcBef>
                <a:spcPts val="1580"/>
              </a:spcBef>
              <a:buFont typeface="Arial" panose="020B0604020202020204" pitchFamily="34" charset="0"/>
              <a:buChar char="•"/>
              <a:defRPr sz="56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392590" indent="-722507" algn="l" defTabSz="2890027" rtl="0" eaLnBrk="1" latinLnBrk="0" hangingPunct="1">
              <a:lnSpc>
                <a:spcPct val="90000"/>
              </a:lnSpc>
              <a:spcBef>
                <a:spcPts val="1580"/>
              </a:spcBef>
              <a:buFont typeface="Arial" panose="020B0604020202020204" pitchFamily="34" charset="0"/>
              <a:buChar char="•"/>
              <a:defRPr sz="56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837604" indent="-722507" algn="l" defTabSz="2890027" rtl="0" eaLnBrk="1" latinLnBrk="0" hangingPunct="1">
              <a:lnSpc>
                <a:spcPct val="90000"/>
              </a:lnSpc>
              <a:spcBef>
                <a:spcPts val="1580"/>
              </a:spcBef>
              <a:buFont typeface="Arial" panose="020B0604020202020204" pitchFamily="34" charset="0"/>
              <a:buChar char="•"/>
              <a:defRPr sz="56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282618" indent="-722507" algn="l" defTabSz="2890027" rtl="0" eaLnBrk="1" latinLnBrk="0" hangingPunct="1">
              <a:lnSpc>
                <a:spcPct val="90000"/>
              </a:lnSpc>
              <a:spcBef>
                <a:spcPts val="1580"/>
              </a:spcBef>
              <a:buFont typeface="Arial" panose="020B0604020202020204" pitchFamily="34" charset="0"/>
              <a:buChar char="•"/>
              <a:defRPr sz="56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Аяқтарды 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жылытамыз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тезірек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секіреміз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аязбен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достастық, қарлар бізді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айналды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мәтін бойынша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қозғалыстар жасайды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400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Тәрбиеш: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Балалар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аққаланың бізге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тағы бір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жұмбағы 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екен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«Ешқандай тақтай, балта</a:t>
            </a:r>
            <a:r>
              <a:rPr lang="ru-RU" sz="14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жоқ, өзен арқылы өтетін көпір дайын</a:t>
            </a:r>
            <a:r>
              <a:rPr lang="ru-RU" sz="14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Көк әйнек тәрізді көпір, тайғақ, көңілді, әрі жеңіл»</a:t>
            </a:r>
            <a:endParaRPr lang="ru-RU" sz="1400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Дұрыс, бұл 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мұз (мұз бөліктерін көрсету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b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1 </a:t>
            </a:r>
            <a:r>
              <a:rPr lang="ru-RU" sz="1400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</a:t>
            </a:r>
            <a:endParaRPr lang="ru-RU" sz="1400" b="1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оны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алақанымызда ұстасақ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онда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сезіне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аламыз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қандай?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(суық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Мұз өте әдемі, жылтыр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және, мүмкін, дәмді.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Оны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жеуге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Мұзды ауызға салуға болмайды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Мұз суық, ауырып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қалуларың мұмкін.</a:t>
            </a:r>
            <a:endParaRPr lang="ru-RU" sz="1400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b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2 </a:t>
            </a:r>
            <a:r>
              <a:rPr lang="ru-RU" sz="1400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</a:t>
            </a:r>
            <a:endParaRPr lang="ru-RU" sz="1400" b="1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сіздермен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біле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алатын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келесі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қасиет 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жұмсақ, сынғыш немесе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қатты ма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Мұз дегеніміз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не?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Тексерейік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оны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саусағыңызбен қысуға тырысыңыз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Қалай ойлайсыз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жұмсақ 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қатты ма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(қатты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Мен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мұзды қатырып көрдім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қазір 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жерге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тастасам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сынады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ойлайсыз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ба?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(нәзік, сынғыш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-Ал,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енді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тексерейік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Мұз 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(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сынды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құлады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b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3 </a:t>
            </a:r>
            <a:r>
              <a:rPr lang="ru-RU" sz="1400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</a:t>
            </a:r>
            <a:endParaRPr lang="ru-RU" sz="1400" b="1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Мұзға қараңыз, ол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қандай түсті деп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ойлайсыз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(түссіз, Ақ, сұр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)-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Мұны білу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 бізге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түрлі-түсті шеңберлер көмектеседі.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Сізге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ұнайтын түстің бір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квадратын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таңдаңыз.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Оны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алақаныңызға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түрлі-түсті жағын жоғары қаратып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үстіне мұз кесектерін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салыңыз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Енді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мұздың түсі қандай?</a:t>
            </a:r>
            <a:endParaRPr lang="ru-RU" sz="1400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2284" y="163286"/>
            <a:ext cx="2062639" cy="31677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129955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бъект 6"/>
          <p:cNvSpPr txBox="1">
            <a:spLocks/>
          </p:cNvSpPr>
          <p:nvPr/>
        </p:nvSpPr>
        <p:spPr>
          <a:xfrm>
            <a:off x="7139601" y="-6647818"/>
            <a:ext cx="16301154" cy="18408416"/>
          </a:xfrm>
          <a:prstGeom prst="rect">
            <a:avLst/>
          </a:prstGeom>
        </p:spPr>
        <p:txBody>
          <a:bodyPr vert="horz" lIns="288996" tIns="144498" rIns="288996" bIns="14449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477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34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194199" y="0"/>
            <a:ext cx="5539374" cy="588810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4 </a:t>
            </a:r>
            <a:r>
              <a:rPr lang="ru-RU" sz="1500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</a:t>
            </a:r>
            <a:endParaRPr lang="ru-RU" sz="1500" b="1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қалай ойлайсыз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мұздың иісі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бар-жоғын қалай білуге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Мұздың иісі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ойлайсыз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ба? (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мұз бен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құлпынай кәмпиттерінің иісін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салыстырады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ru-RU" sz="1500" b="1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500" b="1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Енді</a:t>
            </a:r>
            <a:r>
              <a:rPr lang="ru-RU" sz="1500" b="1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500" b="1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«Қар </a:t>
            </a:r>
            <a:r>
              <a:rPr lang="ru-RU" sz="1500" b="1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ru-RU" sz="1500" b="1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мұз</a:t>
            </a:r>
            <a:r>
              <a:rPr lang="ru-RU" sz="1500" b="1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1500" b="1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ойынын</a:t>
            </a:r>
            <a:r>
              <a:rPr lang="ru-RU" sz="1500" b="1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ойнайық</a:t>
            </a:r>
            <a:r>
              <a:rPr lang="ru-RU" sz="1500" b="1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Ашық ойын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«Қар 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мұз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Ойын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ережелері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Жүргізуші таңдалады.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бұрылып, «қар» дейді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осы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уақытта барлық ойыншылар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жүгіріп келеді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секіріп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көңіл көтереді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Содан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жүргізуші «мұз» деген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сөзді айтады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осы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барлығы бірден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ұйықтап кетуі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сәтте болған орындарында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қатып қалу керек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Осы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сәтте жүргізуші бұрылып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қозғалмайтын ойыншыны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жүргізуші таңдайды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Ойын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4-5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қайталанады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5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1" dirty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Тәрбиеші: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Аққалаға сендердің қалай жауап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бергендерің жұмбақтарды тапқандарың қатты ұнапты, және ол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сендерге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тосын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сый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жасауды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жөн көрді 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Аққаланың жанына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келіп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қорапты ашып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мұз, түсті фигураларды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табады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dirty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500" dirty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Тәрбиеші: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 бізге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снеговик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дайындаған тосын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сый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бір-бірден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фигура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тексереді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Түрлі-түсті мұз қалай шықты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(түрлі-түсті судан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-Ағашты 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осы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түрлі-түсті мұз кесектерімен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безендірейік.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Көктем көреді және бізге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келеді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түрлі-түсті мұз кесектерін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ағашқа іліп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қоямыз</a:t>
            </a:r>
            <a:r>
              <a:rPr lang="ru-RU" sz="15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)-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-Жарайсыңдар балалар</a:t>
            </a:r>
            <a:r>
              <a:rPr lang="ru-RU" sz="15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Снеговик </a:t>
            </a:r>
            <a:r>
              <a:rPr lang="ru-RU" sz="1500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саған айтады</a:t>
            </a:r>
            <a:r>
              <a:rPr lang="ru-RU" sz="15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рахмет</a:t>
            </a:r>
            <a:r>
              <a:rPr lang="ru-RU" sz="15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!(</a:t>
            </a:r>
            <a:r>
              <a:rPr lang="ru-RU" sz="1500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топқа </a:t>
            </a:r>
            <a:r>
              <a:rPr lang="ru-RU" sz="15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оралу)</a:t>
            </a:r>
            <a:endParaRPr lang="ru-RU" sz="1500" i="1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 7" hidden="1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85000" lnSpcReduction="20000"/>
          </a:bodyPr>
          <a:lstStyle/>
          <a:p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2965" y="633958"/>
            <a:ext cx="5322545" cy="24596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385034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 rot="10800000" flipV="1">
            <a:off x="3983179" y="1374377"/>
            <a:ext cx="5709741" cy="632145"/>
          </a:xfrm>
        </p:spPr>
        <p:txBody>
          <a:bodyPr>
            <a:noAutofit/>
          </a:bodyPr>
          <a:lstStyle/>
          <a:p>
            <a:pPr algn="ctr"/>
            <a:r>
              <a:rPr lang="ru-RU" sz="2000" b="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("түсініксіз" білім</a:t>
            </a:r>
            <a:r>
              <a:rPr lang="ru-RU" sz="2000" b="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сөресіндегі экспонаттарды</a:t>
            </a:r>
            <a:r>
              <a:rPr lang="ru-RU" sz="2000" b="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қарау-әртүрлі материалдардан</a:t>
            </a:r>
            <a:r>
              <a:rPr lang="ru-RU" sz="2000" b="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жасалған заттар</a:t>
            </a:r>
            <a:r>
              <a:rPr lang="ru-RU" sz="2000" b="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су </a:t>
            </a:r>
            <a:r>
              <a:rPr lang="ru-RU" sz="2000" b="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ойындарына</a:t>
            </a:r>
            <a:r>
              <a:rPr lang="ru-RU" sz="2000" b="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 ойыншықтар</a:t>
            </a:r>
            <a:r>
              <a:rPr lang="ru-RU" sz="2000" b="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қайықтар</a:t>
            </a:r>
            <a:r>
              <a:rPr lang="ru-RU" sz="2000" b="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b="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174" y="2992309"/>
            <a:ext cx="2799875" cy="20999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719" y="2098384"/>
            <a:ext cx="2703075" cy="20273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23" y="2098384"/>
            <a:ext cx="2753956" cy="20654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9"/>
          <a:stretch/>
        </p:blipFill>
        <p:spPr>
          <a:xfrm>
            <a:off x="391323" y="616262"/>
            <a:ext cx="2479338" cy="13592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4230251" y="0"/>
            <a:ext cx="53885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Кішкентай</a:t>
            </a:r>
            <a:r>
              <a:rPr lang="ru-RU" sz="3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сиқыршылар»</a:t>
            </a:r>
            <a:endParaRPr lang="ru-RU" sz="36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7672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36830" y="-6254356"/>
            <a:ext cx="16381433" cy="19646101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4" name="Объект 13"/>
          <p:cNvSpPr>
            <a:spLocks noGrp="1"/>
          </p:cNvSpPr>
          <p:nvPr>
            <p:ph sz="half" idx="2"/>
          </p:nvPr>
        </p:nvSpPr>
        <p:spPr>
          <a:xfrm>
            <a:off x="565774" y="242697"/>
            <a:ext cx="10844348" cy="5648437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Кішкентай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сиқыршылар»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орта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тобындағы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эксперименттерінің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ОҚН 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қысқаша мазмұны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Мақсаты: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жансыз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табиғаттың қасиеттерін зерттеу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қарапайым зерттеу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қызметіне тарту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Міндеттері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беру: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судың барлық тіршілік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иелері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үшін маңызы туралы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айту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Балаларды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судың қасиеттерімен таныстыру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(түс, иіс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сұйықтық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);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сабақ тақырыбы бойынша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зат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есімдермен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сын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есімдермен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етістіктермен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балалардың сөздік қорын белсендіру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және байыту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Дамытушылық: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алғашқы тәжірибелерді жүргізу дағдыларын дамыту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балалардың ойлау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сөйлеу, дүниетанымы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қызығушылықтарын дамыту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балалардың танымдық қызығушылығын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тәуелсіздігін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байқауын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салыстыру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қабілетін дамыту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Түзету: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есте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сақтау, зейін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байқау, салыстыру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орындалатын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әрекеттер арасында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қарапайым байланыс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орнату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қабілеттерін дамыту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Тәрбиелік: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суға ұқыпты қарауға, топта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жұмыс істей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білуге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тәрбиелеу.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Сөздікті байыту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түссіз, мөлдір, иіссіз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Матер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иалдар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жабдықтар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сиқырлы кеуде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су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құманы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мөлдір су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ыдысы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стақандар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кофе,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бояу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түрлі материалдардан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жасалған заттар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(ағаш, резеңке,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металл,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тас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пластмасса).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517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517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517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517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517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517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517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517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390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390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390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98773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6339" y="215288"/>
            <a:ext cx="6096000" cy="438453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Ұйымдастырылған оқу іс-әрекетінің барысы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Мотивациялық-ынталандыру кезеңі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Тәрбиеші: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шеңберге тұрамыз, амандасамыз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бәріміз</a:t>
            </a:r>
            <a:endParaRPr lang="ru-RU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саған сәлем айтамын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күліп  жауап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беріңіз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Қол ұстасып бәріміз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бірге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көңілді жүрейік.</a:t>
            </a:r>
            <a:endParaRPr lang="ru-RU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Тәрбиеші: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бүгін таңертең біздің топтың есігінде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мен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әдемі сандық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пен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шақыру қағаз таптым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кімнен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екенін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білгіңіз келеді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«Құрметті балалар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мен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сіздерді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сиқыршылар еліне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шақырамын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Мұнда сендер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көптеген қызықты нәрселерді біліп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сумен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фокустарды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көрсетуді үйренесіңдер.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Сәттілік тілеймін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6879" y="340044"/>
            <a:ext cx="5322545" cy="24596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835244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8764" y="363537"/>
            <a:ext cx="8534400" cy="5410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Тәрбиеші: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кімге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екенін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білесіздер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>
              <a:lnSpc>
                <a:spcPct val="120000"/>
              </a:lnSpc>
            </a:pP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суреттерді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 және қарау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ru-RU" b="1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Жануарлар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құстар және адамдарға.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Сондай-ақ, өсімдіктер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құрғап қалмас үшін оларға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ru-RU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Тәрбиеші: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Ия,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сусыз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әлемде тіршілік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етушілердің бәрі өледі.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 -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 өмір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бәрін дұрыс айттыңыз: өсімдіктерге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суару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әйтпесе олар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өледі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Адамдарға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тамақ пісіру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жуу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Бірде-бір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тіршілік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иесі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сусыз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 сүре алмайды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ru-RU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Көркем сөз:</a:t>
            </a:r>
            <a:endParaRPr lang="ru-RU" b="1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 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естідіңіз бе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барлық жерде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айтылады</a:t>
            </a:r>
            <a:endParaRPr lang="ru-RU" i="1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оны 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тоғаннан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ылғалды орман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батпағынан</a:t>
            </a:r>
            <a:endParaRPr lang="ru-RU" i="1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Шұңқырда, теңізде, мұхиттан табасыз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Мұз сүңгілер қатады, орманға тұман түскенде</a:t>
            </a:r>
            <a:endParaRPr lang="ru-RU" i="1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Біздің пеште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қайнап тұр, Шайнек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буы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ысқырып</a:t>
            </a:r>
            <a:endParaRPr lang="ru-RU" i="1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Онсыз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жуына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алмаймыз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Тамақ  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іше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алмаймыз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>
              <a:lnSpc>
                <a:spcPct val="120000"/>
              </a:lnSpc>
            </a:pP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сізге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батыл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түрде айтамын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онсыз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бізге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жоқ өмір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202174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flipH="1">
            <a:off x="752518" y="387927"/>
            <a:ext cx="10137153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Тәрбиеші: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Ал,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сиқырлар еліне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аттанамыз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ба?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(балалардың жауаптары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>
              <a:lnSpc>
                <a:spcPct val="120000"/>
              </a:lnSpc>
            </a:pP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айтыңдаршы, сиқыршы  деген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кім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(балалардың жауаптары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>
              <a:lnSpc>
                <a:spcPct val="120000"/>
              </a:lnSpc>
            </a:pP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сендер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сиқыр көрсете аласыңдар  ма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(балалардың жауаптары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Бірақ бұл елге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жету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 көзіңізді жұмып, Сиқырлы сөздер айту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120000"/>
              </a:lnSpc>
            </a:pP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бұрыламын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бұрыламын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>
              <a:lnSpc>
                <a:spcPct val="120000"/>
              </a:lnSpc>
            </a:pP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айналамын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айналамын</a:t>
            </a:r>
            <a:endParaRPr lang="ru-RU" i="1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балалармен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бірге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сиқыршылар еліне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тап 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боламын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Тәрбиеші: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бүгін басты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сиқыршы боламын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ал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сендер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менің шәкірттерім және көмекшіслерім боласыңдар Сендердің міндеттерің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сиқырды көру және оның құпиясын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табу.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Қараңдаршы балалар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сиқырлы сандықта тағы бір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нәрсе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бар. Ой,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қызық онда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бар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екен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Ал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сендерге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қызық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 ?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Енді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қараймын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…(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суы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графинді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қалай ойлайсыңдар графинде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бар?, су. Суды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қайдан табуға болады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Өзен, теңіз, мұхит(балалардың әртүрлі жауаптары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442539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19529" y="260969"/>
            <a:ext cx="9144604" cy="5530230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Тәрбиеші: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сендермен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бірге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ағын судың қалай шу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шығаратынын еске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түсірейік.</a:t>
            </a:r>
            <a:endParaRPr lang="ru-RU" sz="2000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kk-KZ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kk-KZ" sz="2000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Тәрбиеші: 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 су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қайнаған шайнектерде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қалай шу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шығарады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kk-KZ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Фрр</a:t>
            </a:r>
            <a:r>
              <a:rPr lang="en-US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фрр</a:t>
            </a:r>
            <a:r>
              <a:rPr lang="en-US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фрр</a:t>
            </a:r>
            <a:r>
              <a:rPr lang="en-US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kk-KZ" sz="2000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Тәрбиеші: Бұлақтағы 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қалай шу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шығарады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ш-ш-ш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Тәрбиеші: Балалар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сендер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сумен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қалай сиқыр жасауды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үйренгілерің келе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2000" b="1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000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Ұйымдастырушылық-іздеу кезеңі</a:t>
            </a:r>
            <a:endParaRPr lang="ru-RU" sz="2000" b="1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Тәрбиеші: Олай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сендермен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зертханаға барайық, онда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сендерге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сумен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жасалатын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сиқырларды көрсетемін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000" b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No1</a:t>
            </a:r>
            <a:r>
              <a:rPr lang="ru-RU" sz="2000" b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сиқыр </a:t>
            </a:r>
            <a:r>
              <a:rPr lang="ru-RU" sz="2000" b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 «Мөлдір </a:t>
            </a:r>
            <a:r>
              <a:rPr lang="ru-RU" sz="2000" b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су»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стакан су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алыңыз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Сіздің ойыңызша 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мөлдір ме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жоқ 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па?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Тексерейік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қасықты стаканға салыңыз, егер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қасық көрініп тұрса, 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мөлдір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сен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судан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қасықты көре аласың 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ба?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Дұрыс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жарайсыңдар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қасық көрініп тұр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ендеше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бізде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қандай 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 бар?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(мөлдір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2000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20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2000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20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2000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20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2000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20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2000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20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2000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20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6" descr="https://im0-tub-ru.yandex.net/i?id=9f58ac80eb8b18255493617ddaa32cc2-l&amp;ref=rim&amp;n=13&amp;w=999&amp;h=1080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556" b="8006"/>
          <a:stretch/>
        </p:blipFill>
        <p:spPr bwMode="auto">
          <a:xfrm>
            <a:off x="10638297" y="120408"/>
            <a:ext cx="1274164" cy="1247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s://im0-tub-ru.yandex.net/i?id=9f58ac80eb8b18255493617ddaa32cc2-l&amp;ref=rim&amp;n=13&amp;w=999&amp;h=1080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556" b="8006"/>
          <a:stretch/>
        </p:blipFill>
        <p:spPr bwMode="auto">
          <a:xfrm>
            <a:off x="9364133" y="1263180"/>
            <a:ext cx="1274164" cy="1247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https://im0-tub-ru.yandex.net/i?id=9f58ac80eb8b18255493617ddaa32cc2-l&amp;ref=rim&amp;n=13&amp;w=999&amp;h=1080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556" b="8006"/>
          <a:stretch/>
        </p:blipFill>
        <p:spPr bwMode="auto">
          <a:xfrm>
            <a:off x="7910920" y="2237075"/>
            <a:ext cx="1274164" cy="1247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09296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6266" y="410050"/>
            <a:ext cx="8720667" cy="57431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b="1" u="sng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2сиқыр - </a:t>
            </a:r>
            <a:r>
              <a:rPr lang="ru-RU" b="1" u="sng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 </a:t>
            </a:r>
            <a:r>
              <a:rPr lang="ru-RU" b="1" u="sng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Су </a:t>
            </a:r>
            <a:r>
              <a:rPr lang="ru-RU" b="1" u="sng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түске ұмтылады</a:t>
            </a:r>
            <a:r>
              <a:rPr lang="ru-RU" b="1" u="sng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>
              <a:lnSpc>
                <a:spcPct val="120000"/>
              </a:lnSpc>
            </a:pPr>
            <a:r>
              <a:rPr lang="ru-RU" u="sng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Қасықпен кішкене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сиқырлы бояу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алыңыз,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стаканға қосып араластырыңыз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да, не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жатқанын көріңіз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Су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қандай түсті болды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Дәл солай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қызыл.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Ал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енді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сен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маған сиқыр көрсетіңдер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Сендер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қандай түсті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Жарайсыңдар, қызыл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айтыңдаршы,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қазір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таза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жоқ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па?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Тексеріп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көрейік.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қасықты стаканға саламыз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қасық көрінбесе, онда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мөлдір емес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сендер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қасықты көре аласыңдар ма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Дәл солай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көрінбейді, сондықтан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мөлдір емес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en-US" b="1" u="sng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No3 </a:t>
            </a:r>
            <a:r>
              <a:rPr lang="ru-RU" b="1" u="sng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сиқыр </a:t>
            </a:r>
            <a:r>
              <a:rPr lang="ru-RU" b="1" u="sng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u="sng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 </a:t>
            </a:r>
            <a:r>
              <a:rPr lang="ru-RU" b="1" u="sng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«Лава </a:t>
            </a:r>
            <a:r>
              <a:rPr lang="ru-RU" b="1" u="sng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шамы</a:t>
            </a:r>
            <a:r>
              <a:rPr lang="ru-RU" b="1" u="sng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>
              <a:lnSpc>
                <a:spcPct val="120000"/>
              </a:lnSpc>
            </a:pP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Контейнерге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боялған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құйыңыз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Өсімдік майын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қосыңыз.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Біртіндеп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ас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қасықтан салып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жатқан әсерге қараңыз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күшейткіңіз келсе-тұздың орнына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көпіршікті таблетканы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тастаңыз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>
              <a:lnSpc>
                <a:spcPct val="120000"/>
              </a:lnSpc>
            </a:pPr>
            <a:r>
              <a:rPr lang="ru-RU" b="1" u="sng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4 </a:t>
            </a:r>
            <a:r>
              <a:rPr lang="ru-RU" b="1" u="sng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сиқыр тәжірибе </a:t>
            </a:r>
            <a:r>
              <a:rPr lang="ru-RU" b="1" u="sng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«Бату - </a:t>
            </a:r>
            <a:r>
              <a:rPr lang="ru-RU" b="1" u="sng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батпау</a:t>
            </a:r>
            <a:r>
              <a:rPr lang="ru-RU" b="1" u="sng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>
              <a:lnSpc>
                <a:spcPct val="120000"/>
              </a:lnSpc>
            </a:pP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Тәрбиеші: 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серпімді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 үлкен, Балалар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оны 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қатты ұрады</a:t>
            </a:r>
            <a:endParaRPr lang="ru-RU" i="1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 неге 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ұрады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Себебі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үрленген.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өзенге құлады,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 Таня оны ала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алмай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 туралы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тіпті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өлең жазылған.</a:t>
            </a:r>
            <a:endParaRPr lang="ru-RU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өзенде, ол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жағадан алыс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жүзіп кетті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Picture 6" descr="https://im0-tub-ru.yandex.net/i?id=9f58ac80eb8b18255493617ddaa32cc2-l&amp;ref=rim&amp;n=13&amp;w=999&amp;h=1080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556" b="8006"/>
          <a:stretch/>
        </p:blipFill>
        <p:spPr bwMode="auto">
          <a:xfrm>
            <a:off x="9553453" y="831608"/>
            <a:ext cx="1274164" cy="1247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71424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5"/>
          <p:cNvSpPr txBox="1">
            <a:spLocks/>
          </p:cNvSpPr>
          <p:nvPr/>
        </p:nvSpPr>
        <p:spPr>
          <a:xfrm>
            <a:off x="428681" y="210053"/>
            <a:ext cx="10347158" cy="3633814"/>
          </a:xfrm>
          <a:prstGeom prst="rect">
            <a:avLst/>
          </a:prstGeom>
        </p:spPr>
        <p:txBody>
          <a:bodyPr>
            <a:noAutofit/>
          </a:bodyPr>
          <a:lstStyle>
            <a:lvl1pPr marL="722507" indent="-722507" algn="l" defTabSz="2890027" rtl="0" eaLnBrk="1" latinLnBrk="0" hangingPunct="1">
              <a:lnSpc>
                <a:spcPct val="90000"/>
              </a:lnSpc>
              <a:spcBef>
                <a:spcPts val="3161"/>
              </a:spcBef>
              <a:buFont typeface="Arial" panose="020B0604020202020204" pitchFamily="34" charset="0"/>
              <a:buChar char="•"/>
              <a:defRPr sz="8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67520" indent="-722507" algn="l" defTabSz="2890027" rtl="0" eaLnBrk="1" latinLnBrk="0" hangingPunct="1">
              <a:lnSpc>
                <a:spcPct val="90000"/>
              </a:lnSpc>
              <a:spcBef>
                <a:spcPts val="1580"/>
              </a:spcBef>
              <a:buFont typeface="Arial" panose="020B0604020202020204" pitchFamily="34" charset="0"/>
              <a:buChar char="•"/>
              <a:defRPr sz="75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2534" indent="-722507" algn="l" defTabSz="2890027" rtl="0" eaLnBrk="1" latinLnBrk="0" hangingPunct="1">
              <a:lnSpc>
                <a:spcPct val="90000"/>
              </a:lnSpc>
              <a:spcBef>
                <a:spcPts val="1580"/>
              </a:spcBef>
              <a:buFont typeface="Arial" panose="020B0604020202020204" pitchFamily="34" charset="0"/>
              <a:buChar char="•"/>
              <a:defRPr sz="63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57549" indent="-722507" algn="l" defTabSz="2890027" rtl="0" eaLnBrk="1" latinLnBrk="0" hangingPunct="1">
              <a:lnSpc>
                <a:spcPct val="90000"/>
              </a:lnSpc>
              <a:spcBef>
                <a:spcPts val="1580"/>
              </a:spcBef>
              <a:buFont typeface="Arial" panose="020B0604020202020204" pitchFamily="34" charset="0"/>
              <a:buChar char="•"/>
              <a:defRPr sz="56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502563" indent="-722507" algn="l" defTabSz="2890027" rtl="0" eaLnBrk="1" latinLnBrk="0" hangingPunct="1">
              <a:lnSpc>
                <a:spcPct val="90000"/>
              </a:lnSpc>
              <a:spcBef>
                <a:spcPts val="1580"/>
              </a:spcBef>
              <a:buFont typeface="Arial" panose="020B0604020202020204" pitchFamily="34" charset="0"/>
              <a:buChar char="•"/>
              <a:defRPr sz="56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947577" indent="-722507" algn="l" defTabSz="2890027" rtl="0" eaLnBrk="1" latinLnBrk="0" hangingPunct="1">
              <a:lnSpc>
                <a:spcPct val="90000"/>
              </a:lnSpc>
              <a:spcBef>
                <a:spcPts val="1580"/>
              </a:spcBef>
              <a:buFont typeface="Arial" panose="020B0604020202020204" pitchFamily="34" charset="0"/>
              <a:buChar char="•"/>
              <a:defRPr sz="56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392590" indent="-722507" algn="l" defTabSz="2890027" rtl="0" eaLnBrk="1" latinLnBrk="0" hangingPunct="1">
              <a:lnSpc>
                <a:spcPct val="90000"/>
              </a:lnSpc>
              <a:spcBef>
                <a:spcPts val="1580"/>
              </a:spcBef>
              <a:buFont typeface="Arial" panose="020B0604020202020204" pitchFamily="34" charset="0"/>
              <a:buChar char="•"/>
              <a:defRPr sz="56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837604" indent="-722507" algn="l" defTabSz="2890027" rtl="0" eaLnBrk="1" latinLnBrk="0" hangingPunct="1">
              <a:lnSpc>
                <a:spcPct val="90000"/>
              </a:lnSpc>
              <a:spcBef>
                <a:spcPts val="1580"/>
              </a:spcBef>
              <a:buFont typeface="Arial" panose="020B0604020202020204" pitchFamily="34" charset="0"/>
              <a:buChar char="•"/>
              <a:defRPr sz="56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282618" indent="-722507" algn="l" defTabSz="2890027" rtl="0" eaLnBrk="1" latinLnBrk="0" hangingPunct="1">
              <a:lnSpc>
                <a:spcPct val="90000"/>
              </a:lnSpc>
              <a:spcBef>
                <a:spcPts val="1580"/>
              </a:spcBef>
              <a:buFont typeface="Arial" panose="020B0604020202020204" pitchFamily="34" charset="0"/>
              <a:buChar char="•"/>
              <a:defRPr sz="56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Оған жету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 нені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пайдалануға болады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(Қайықпен, пароходпен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салмен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)-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қайықпен барсаңыз, 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жасаудың ең жақсы жолы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Бізде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ағаш, тас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әйнек, 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пластик, металл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 қағаз 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бар.-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Затты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кезекпен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суға түсірейік және ол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қандай зат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екенін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бізге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қайыққа жарамды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жоқ 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па,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соны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анықтайық.</a:t>
            </a:r>
            <a:endParaRPr lang="ru-RU" sz="2000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charset="0"/>
              <a:buChar char="•"/>
            </a:pPr>
            <a:r>
              <a:rPr lang="ru-RU" sz="2000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ағаш </a:t>
            </a:r>
            <a:r>
              <a:rPr lang="ru-RU" sz="20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жеңіл, берік</a:t>
            </a:r>
            <a:r>
              <a:rPr lang="ru-RU" sz="20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батпайды</a:t>
            </a:r>
            <a:r>
              <a:rPr lang="ru-RU" sz="20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charset="0"/>
              <a:buChar char="•"/>
            </a:pPr>
            <a:r>
              <a:rPr lang="ru-RU" sz="20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2000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тас</a:t>
            </a:r>
            <a:r>
              <a:rPr lang="ru-RU" sz="20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ауыр</a:t>
            </a:r>
            <a:r>
              <a:rPr lang="ru-RU" sz="20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берік</a:t>
            </a:r>
            <a:r>
              <a:rPr lang="ru-RU" sz="20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батады</a:t>
            </a:r>
            <a:r>
              <a:rPr lang="ru-RU" sz="20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charset="0"/>
              <a:buChar char="•"/>
            </a:pPr>
            <a:r>
              <a:rPr lang="ru-RU" sz="20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металл - </a:t>
            </a:r>
            <a:r>
              <a:rPr lang="ru-RU" sz="2000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ауыр</a:t>
            </a:r>
            <a:r>
              <a:rPr lang="ru-RU" sz="20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берік</a:t>
            </a:r>
            <a:r>
              <a:rPr lang="ru-RU" sz="20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батады</a:t>
            </a:r>
            <a:endParaRPr lang="ru-RU" sz="2000" i="1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charset="0"/>
              <a:buChar char="•"/>
            </a:pPr>
            <a:r>
              <a:rPr lang="ru-RU" sz="20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.* </a:t>
            </a:r>
            <a:r>
              <a:rPr lang="ru-RU" sz="2000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әйнек </a:t>
            </a:r>
            <a:r>
              <a:rPr lang="ru-RU" sz="20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нәзік, ауыр</a:t>
            </a:r>
            <a:r>
              <a:rPr lang="ru-RU" sz="20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батпды</a:t>
            </a:r>
            <a:endParaRPr lang="ru-RU" sz="2000" i="1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charset="0"/>
              <a:buChar char="•"/>
            </a:pPr>
            <a:r>
              <a:rPr lang="ru-RU" sz="20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2000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резеңке </a:t>
            </a:r>
            <a:r>
              <a:rPr lang="ru-RU" sz="20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жеңіл, берік</a:t>
            </a:r>
            <a:r>
              <a:rPr lang="ru-RU" sz="20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суға батпайды</a:t>
            </a:r>
            <a:r>
              <a:rPr lang="ru-RU" sz="20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charset="0"/>
              <a:buChar char="•"/>
            </a:pPr>
            <a:r>
              <a:rPr lang="ru-RU" sz="20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2000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қағаз </a:t>
            </a:r>
            <a:r>
              <a:rPr lang="ru-RU" sz="20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жеңіл, сынғыш, суға батпайды</a:t>
            </a:r>
            <a:r>
              <a:rPr lang="ru-RU" sz="20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Қорытынды: қайықты ағаштан немесе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резеңкеден жасаған дұрыс, өйткені ол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берік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жеңіл, батып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кетпейді.Тәрбиеші: сиқыршы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болу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қаншалықты қиын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Біраз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демалып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ойын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ойнайық.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0305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6400" y="413026"/>
            <a:ext cx="91440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b="1" u="sng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«Жаңбыр» сергіту</a:t>
            </a:r>
            <a:r>
              <a:rPr lang="ru-RU" b="1" u="sng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u="sng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сәті</a:t>
            </a:r>
            <a:endParaRPr lang="ru-RU" b="1" u="sng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тамшы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тамшы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(бақай ұшымен секіреді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қолдары белде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>
              <a:lnSpc>
                <a:spcPct val="120000"/>
              </a:lnSpc>
            </a:pP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Алғашында өте баяу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жай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секіру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Содан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содан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содан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Жылдам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жылдам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жылдам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(қарқын өсуде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Қолшатырымызды аштық,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демімізді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ішке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тартыңыз, қолдарыңызды екі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жаққа жайыңыз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>
              <a:lnSpc>
                <a:spcPct val="120000"/>
              </a:lnSpc>
            </a:pP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өздерін жаңбырдан қорғады (қолдарыңызды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жарты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шеңберге басыңыздың үстіне жабыңыз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>
              <a:lnSpc>
                <a:spcPct val="120000"/>
              </a:lnSpc>
            </a:pP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Тәрбиеші: Біз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біраз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демалдық, енді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сиқырды үйрене береміз</a:t>
            </a:r>
            <a:endParaRPr lang="ru-RU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№5 </a:t>
            </a:r>
            <a:r>
              <a:rPr lang="ru-RU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сиқырлы тәжірибе </a:t>
            </a: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Судың иісі</a:t>
            </a: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бар»</a:t>
            </a: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Сиқырлы сандықта тағы бір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нәрсе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 бар?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Қалай қызық,...Бұл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не?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 балалар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Сиқырлы ұнтақ.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Шыныаяқты алайық.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Судың иісі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жоқ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па?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Жақсы, судың иісі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жоқ.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сендерге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тағы бір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сиқырды үйретемін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су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қазір иіске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оған сиқырлы ұнтақ қоссаңыз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иіске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Тексереміз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2522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36981" y="353844"/>
            <a:ext cx="880339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мұны қалай жасайтынымды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қараңыз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қасықпен сиқырлы ұнтақ алыңыз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стаканға қосып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араластырыңыз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Қазір 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суды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иіскеңіз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Суда,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қазір иісі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(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шай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какао, кофе, шоколад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сияқты иіс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шығарады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Дұрыс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су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бізден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иіс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Сиқыр болды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ru-RU" sz="1600" b="1" u="sng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№6 </a:t>
            </a:r>
            <a:r>
              <a:rPr lang="ru-RU" sz="1600" b="1" u="sng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сиқыр тәжірбие </a:t>
            </a:r>
            <a:r>
              <a:rPr lang="ru-RU" sz="1600" b="1" u="sng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1600" b="1" u="sng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Тіс</a:t>
            </a:r>
            <a:r>
              <a:rPr lang="ru-RU" sz="1600" b="1" u="sng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u="sng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тазалағыштар биі</a:t>
            </a:r>
            <a:r>
              <a:rPr lang="ru-RU" sz="1600" b="1" u="sng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600" b="1" u="sng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Тіс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тазалағышты екіге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бөліп, оларды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қар үсіне жайып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су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тамызып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көреміз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біздің қаршалардың қалай қозғалатынын көріңіз 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...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билейді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..</a:t>
            </a:r>
          </a:p>
          <a:p>
            <a:pPr fontAlgn="base"/>
            <a:r>
              <a:rPr lang="ru-RU" sz="1600" b="1" u="sng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№ 7" </a:t>
            </a:r>
            <a:r>
              <a:rPr lang="ru-RU" sz="1600" b="1" u="sng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сиқырлы тәжірибе </a:t>
            </a:r>
            <a:r>
              <a:rPr lang="ru-RU" sz="1600" b="1" u="sng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b="1" u="sng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Гүлденген гүлдер </a:t>
            </a:r>
            <a:r>
              <a:rPr lang="ru-RU" sz="1600" b="1" u="sng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</a:t>
            </a:r>
          </a:p>
          <a:p>
            <a:pPr fontAlgn="base"/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түрлі-түсті қағаздан гүлдер кесіп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жапырақшаларын кезекпен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бүгіңіз.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бүршіктерді суға лақтырып, 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болғанын көреміз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fontAlgn="base"/>
            <a:r>
              <a:rPr lang="ru-RU" sz="1600" b="1" u="sng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№8 </a:t>
            </a:r>
            <a:r>
              <a:rPr lang="ru-RU" sz="1600" b="1" u="sng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сиқырлы тәжірибе </a:t>
            </a:r>
            <a:r>
              <a:rPr lang="ru-RU" sz="1600" b="1" u="sng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1600" b="1" u="sng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Қағазды сумен</a:t>
            </a:r>
            <a:r>
              <a:rPr lang="ru-RU" sz="1600" b="1" u="sng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u="sng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желімдеуге</a:t>
            </a:r>
            <a:r>
              <a:rPr lang="ru-RU" sz="1600" b="1" u="sng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бола </a:t>
            </a:r>
            <a:r>
              <a:rPr lang="ru-RU" sz="1600" b="1" u="sng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</a:t>
            </a:r>
            <a:r>
              <a:rPr lang="ru-RU" sz="1600" b="1" u="sng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?«</a:t>
            </a:r>
          </a:p>
          <a:p>
            <a:pPr fontAlgn="base"/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малынған гүлденген гүлдерімізді алыңыз, аздап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қысыңыз, жылжытуға тырысыңыз 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сәтсіз.Қорытынды: 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байланыстырушы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әсерге ие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solidFill>
                <a:srgbClr val="0B1459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2518" y="95159"/>
            <a:ext cx="2471897" cy="1921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558913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2035" y="322345"/>
            <a:ext cx="6096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3Рефлексивті </a:t>
            </a:r>
            <a:r>
              <a:rPr lang="ru-RU" b="1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түзету кезеңі</a:t>
            </a:r>
            <a:endParaRPr lang="ru-RU" b="1" dirty="0" smtClean="0">
              <a:solidFill>
                <a:srgbClr val="0B1459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Тәрбиеші: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біздің зертхана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жабылып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жатыр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және Біз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балабақшаға оралуымыз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Мен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сізге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кілемге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барып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шеңберге тұруды ұсынамын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көзімізді жұмып, Сиқырлы сөздер айтамыз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бұрыламын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бұрыламын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бұрыламын, шляпаны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шешемін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балалармен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балабақшаға ораламын</a:t>
            </a:r>
            <a:r>
              <a:rPr lang="ru-RU" i="1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1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Рефлексия:</a:t>
            </a:r>
          </a:p>
          <a:p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бүгінгі күн сендерге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ұнады ма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? Ал 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сендерге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көбірек 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ұнады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dirty="0">
              <a:solidFill>
                <a:srgbClr val="0B1459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6757946" y="415766"/>
            <a:ext cx="3010780" cy="23408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703246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1"/>
          <p:cNvSpPr txBox="1">
            <a:spLocks/>
          </p:cNvSpPr>
          <p:nvPr/>
        </p:nvSpPr>
        <p:spPr>
          <a:xfrm>
            <a:off x="174813" y="1138538"/>
            <a:ext cx="9388287" cy="6329062"/>
          </a:xfrm>
          <a:prstGeom prst="rect">
            <a:avLst/>
          </a:prstGeom>
        </p:spPr>
        <p:txBody>
          <a:bodyPr>
            <a:normAutofit/>
          </a:bodyPr>
          <a:lstStyle>
            <a:lvl1pPr marL="722507" indent="-722507" algn="l" defTabSz="2890027" rtl="0" eaLnBrk="1" latinLnBrk="0" hangingPunct="1">
              <a:lnSpc>
                <a:spcPct val="90000"/>
              </a:lnSpc>
              <a:spcBef>
                <a:spcPts val="3161"/>
              </a:spcBef>
              <a:buFont typeface="Arial" panose="020B0604020202020204" pitchFamily="34" charset="0"/>
              <a:buChar char="•"/>
              <a:defRPr sz="8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67520" indent="-722507" algn="l" defTabSz="2890027" rtl="0" eaLnBrk="1" latinLnBrk="0" hangingPunct="1">
              <a:lnSpc>
                <a:spcPct val="90000"/>
              </a:lnSpc>
              <a:spcBef>
                <a:spcPts val="1580"/>
              </a:spcBef>
              <a:buFont typeface="Arial" panose="020B0604020202020204" pitchFamily="34" charset="0"/>
              <a:buChar char="•"/>
              <a:defRPr sz="75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2534" indent="-722507" algn="l" defTabSz="2890027" rtl="0" eaLnBrk="1" latinLnBrk="0" hangingPunct="1">
              <a:lnSpc>
                <a:spcPct val="90000"/>
              </a:lnSpc>
              <a:spcBef>
                <a:spcPts val="1580"/>
              </a:spcBef>
              <a:buFont typeface="Arial" panose="020B0604020202020204" pitchFamily="34" charset="0"/>
              <a:buChar char="•"/>
              <a:defRPr sz="63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57549" indent="-722507" algn="l" defTabSz="2890027" rtl="0" eaLnBrk="1" latinLnBrk="0" hangingPunct="1">
              <a:lnSpc>
                <a:spcPct val="90000"/>
              </a:lnSpc>
              <a:spcBef>
                <a:spcPts val="1580"/>
              </a:spcBef>
              <a:buFont typeface="Arial" panose="020B0604020202020204" pitchFamily="34" charset="0"/>
              <a:buChar char="•"/>
              <a:defRPr sz="56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502563" indent="-722507" algn="l" defTabSz="2890027" rtl="0" eaLnBrk="1" latinLnBrk="0" hangingPunct="1">
              <a:lnSpc>
                <a:spcPct val="90000"/>
              </a:lnSpc>
              <a:spcBef>
                <a:spcPts val="1580"/>
              </a:spcBef>
              <a:buFont typeface="Arial" panose="020B0604020202020204" pitchFamily="34" charset="0"/>
              <a:buChar char="•"/>
              <a:defRPr sz="56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947577" indent="-722507" algn="l" defTabSz="2890027" rtl="0" eaLnBrk="1" latinLnBrk="0" hangingPunct="1">
              <a:lnSpc>
                <a:spcPct val="90000"/>
              </a:lnSpc>
              <a:spcBef>
                <a:spcPts val="1580"/>
              </a:spcBef>
              <a:buFont typeface="Arial" panose="020B0604020202020204" pitchFamily="34" charset="0"/>
              <a:buChar char="•"/>
              <a:defRPr sz="56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392590" indent="-722507" algn="l" defTabSz="2890027" rtl="0" eaLnBrk="1" latinLnBrk="0" hangingPunct="1">
              <a:lnSpc>
                <a:spcPct val="90000"/>
              </a:lnSpc>
              <a:spcBef>
                <a:spcPts val="1580"/>
              </a:spcBef>
              <a:buFont typeface="Arial" panose="020B0604020202020204" pitchFamily="34" charset="0"/>
              <a:buChar char="•"/>
              <a:defRPr sz="56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837604" indent="-722507" algn="l" defTabSz="2890027" rtl="0" eaLnBrk="1" latinLnBrk="0" hangingPunct="1">
              <a:lnSpc>
                <a:spcPct val="90000"/>
              </a:lnSpc>
              <a:spcBef>
                <a:spcPts val="1580"/>
              </a:spcBef>
              <a:buFont typeface="Arial" panose="020B0604020202020204" pitchFamily="34" charset="0"/>
              <a:buChar char="•"/>
              <a:defRPr sz="56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282618" indent="-722507" algn="l" defTabSz="2890027" rtl="0" eaLnBrk="1" latinLnBrk="0" hangingPunct="1">
              <a:lnSpc>
                <a:spcPct val="90000"/>
              </a:lnSpc>
              <a:spcBef>
                <a:spcPts val="1580"/>
              </a:spcBef>
              <a:buFont typeface="Arial" panose="020B0604020202020204" pitchFamily="34" charset="0"/>
              <a:buChar char="•"/>
              <a:defRPr sz="56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0" algn="l"/>
              </a:tabLst>
            </a:pPr>
            <a:r>
              <a:rPr lang="ru-RU" sz="2000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Мақсаты: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 картоп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білімдерін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жалпылау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 кеңейту.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беру: 			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тауардың шығу тегі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картоптуралы</a:t>
            </a:r>
            <a:r>
              <a:rPr lang="ru-RU" sz="2000" b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түсінік 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беру, .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Картоптың адамдарға пайдасы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 ой-өрісін кеңей.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 картоп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білімін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тамақ өнімі ретінде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 белгілі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ауруларды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емдеу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құралы ретінде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нақтылаңыз және толықтыру .Картоптың құрамындағы негізгі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компоненттермен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таныстыру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мұғаліммен сөйлесуге үйрету: сұрақтарға жауап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беру.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Әрқайсысын айта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қарапайым тұжырымдар жасауға үйрету.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 сөздік қорын зат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есімдермен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сын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есімдермен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белсендіріңіз және кеңейту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	</a:t>
            </a:r>
            <a:r>
              <a:rPr lang="ru-RU" sz="2000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Дамытушылық:			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балалардағы іздеу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әрекеттерін дамыту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қарапайым гипотезаларды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ұсыну, 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міндеттерін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 іс-әрекеттерінің кезеңдерін жоспарлау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Топта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 істеу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қабілетін дамыту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Зертханалық тәжірибелер жүргізу дағдыларын дамыту:Шыны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 мөлдір ыдыстармен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 істеу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қабілетін бекіту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Йодпен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 істеу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қабілетін бекіту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 ретте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 қауіпсіздік шараларын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сақтау.</a:t>
            </a:r>
            <a:endParaRPr lang="ru-RU" sz="2000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ru-RU" sz="14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5482" y="12287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Үлкен топтағы </a:t>
            </a:r>
            <a:r>
              <a:rPr lang="ru-RU" b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Картоп</a:t>
            </a:r>
            <a:r>
              <a:rPr lang="ru-RU" b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үстелге қалай түсті?»</a:t>
            </a:r>
            <a:r>
              <a:rPr lang="ru-RU" b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эксперименттік-топтық  </a:t>
            </a:r>
            <a:r>
              <a:rPr lang="ru-RU" b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ОҚН  </a:t>
            </a:r>
            <a:r>
              <a:rPr lang="ru-RU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конспектісі</a:t>
            </a:r>
            <a:r>
              <a:rPr lang="ru-RU" b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9163226" y="281117"/>
            <a:ext cx="2086828" cy="16225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984638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38836" y="0"/>
            <a:ext cx="7355541" cy="4745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Сөздік жұмыс:</a:t>
            </a:r>
            <a:endParaRPr lang="ru-RU" b="1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 сөздік қорын белсендіру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 байыту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(түйнек,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крахмал,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үгінді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>
              <a:lnSpc>
                <a:spcPct val="120000"/>
              </a:lnSpc>
            </a:pPr>
            <a:r>
              <a:rPr lang="ru-RU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b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жұмыс:</a:t>
            </a:r>
            <a:endParaRPr lang="ru-RU" b="1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 сөйлеуін бақылау, сұрақтарға жауап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беруге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көмектесу, эксперименттерді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 бетінше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қоюға көмектесу.</a:t>
            </a:r>
            <a:endParaRPr lang="ru-RU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ru-RU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b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ала </a:t>
            </a:r>
            <a:r>
              <a:rPr lang="ru-RU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b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>
              <a:lnSpc>
                <a:spcPct val="120000"/>
              </a:lnSpc>
              <a:buAutoNum type="arabicPeriod"/>
            </a:pP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Көкөністер туралы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әңгімелер, олардың адам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өміріндегі рөлі.2</a:t>
            </a:r>
            <a:endParaRPr lang="ru-RU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20000"/>
              </a:lnSpc>
              <a:buAutoNum type="arabicPeriod"/>
            </a:pP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«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Картопты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отырғызу және жинау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тақырыбына иллюстрациялар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қарастыру.</a:t>
            </a:r>
            <a:endParaRPr lang="ru-RU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20000"/>
              </a:lnSpc>
              <a:buAutoNum type="arabicPeriod"/>
            </a:pP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3Көкөністер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дидактикалық ойындарды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«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Қайда өседі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?», «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Суреттерді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қиып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ал», «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Сиқырлы көкөністер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т.б.</a:t>
            </a:r>
          </a:p>
          <a:p>
            <a:pPr marL="342900" indent="-342900">
              <a:lnSpc>
                <a:spcPct val="120000"/>
              </a:lnSpc>
              <a:buAutoNum type="arabicPeriod"/>
            </a:pP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 бойынша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әдебиеттерді оқу (көркем, энциклопедиялық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42900" indent="-342900">
              <a:lnSpc>
                <a:spcPct val="120000"/>
              </a:lnSpc>
              <a:buAutoNum type="arabicPeriod"/>
            </a:pP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Картоптың өсуін бақылау.</a:t>
            </a:r>
            <a:endParaRPr lang="ru-RU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9163226" y="281117"/>
            <a:ext cx="2086828" cy="16225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432468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83123" y="237744"/>
            <a:ext cx="7919630" cy="6236208"/>
          </a:xfrm>
        </p:spPr>
        <p:txBody>
          <a:bodyPr>
            <a:noAutofit/>
          </a:bodyPr>
          <a:lstStyle/>
          <a:p>
            <a:pPr marL="0" indent="0">
              <a:buNone/>
              <a:tabLst>
                <a:tab pos="0" algn="l"/>
              </a:tabLst>
            </a:pP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Сабаққа арналған материалдар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Мөлдір, шыны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ыдыстар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			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Ұн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крахмалға арналған мөлдір пакеттер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кішкентай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).	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Крахмалға қосылатын зат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(йод).		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Тәжірибе үшін әртүрлі өнімдері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бар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табақтар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сәбіз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алма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картоп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ақ нан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крахмал,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ұн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 indent="0">
              <a:buNone/>
              <a:tabLst>
                <a:tab pos="0" algn="l"/>
              </a:tabLst>
            </a:pP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Сабақ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барысы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Тәрбиеші: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тәрбиеші балаларға «қуаныш шеңберіне« тұруды ұсынады.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Қол ұстасып, бірге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айтайық: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  <a:tabLst>
                <a:tab pos="0" algn="l"/>
              </a:tabLst>
            </a:pP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Біреу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ойлап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тапты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Қарапайым және ақылды			Кездесу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кезінде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сәлем айтыңыз:		Қайырлы таң!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Қайырлы таң-күн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құстар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!		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Қайырлы таң-күлімсіреген жүздер!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Және бәрі мейірімді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сенімді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,Қайырлы таң-кешке дейін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созылсын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!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Объект 6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803351911"/>
              </p:ext>
            </p:extLst>
          </p:nvPr>
        </p:nvGraphicFramePr>
        <p:xfrm>
          <a:off x="7059322" y="-6254358"/>
          <a:ext cx="15313442" cy="4190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8835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5250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190436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88996" marR="288996" marT="144498" marB="14449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88996" marR="288996" marT="144498" marB="14449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9163226" y="281117"/>
            <a:ext cx="2086828" cy="16225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108817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0832" y="256193"/>
            <a:ext cx="6096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ru-RU" sz="2000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Тәрбиеші: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орындықтарға отырыңыздар.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(түзу отыру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керектігін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еске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салады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>
              <a:lnSpc>
                <a:spcPct val="120000"/>
              </a:lnSpc>
            </a:pP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Біздің бүгін ерекше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сабағымыз 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бар.</a:t>
            </a:r>
          </a:p>
          <a:p>
            <a:pPr>
              <a:lnSpc>
                <a:spcPct val="120000"/>
              </a:lnSpc>
            </a:pPr>
            <a:r>
              <a:rPr lang="ru-RU" sz="2000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Тәрбиеші: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сендер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ертегілерді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жақсы көресіңдер ме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>
              <a:lnSpc>
                <a:spcPct val="120000"/>
              </a:lnSpc>
            </a:pPr>
            <a:r>
              <a:rPr lang="ru-RU" sz="2000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b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Иә!</a:t>
            </a:r>
            <a:endParaRPr lang="ru-RU" sz="2000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ru-RU" sz="2000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Тәрбиеші: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өте жақсы!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Мұқият тыңдап, бүгін қандай көкөніс туралы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сөйлесетінімізді айтыңыз.</a:t>
            </a:r>
            <a:endParaRPr lang="ru-RU" sz="2000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неден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тұрады және ауруды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қалай жеңеді.</a:t>
            </a:r>
            <a:endParaRPr lang="ru-RU" sz="2000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</a:t>
            </a:r>
            <a:r>
              <a:rPr lang="ru-RU" sz="2000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иеші: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көкөністің қай түрін айтатынымызды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ала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тауып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көрдіңдер ме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>
              <a:lnSpc>
                <a:spcPct val="120000"/>
              </a:lnSpc>
            </a:pPr>
            <a:r>
              <a:rPr lang="ru-RU" sz="2000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b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картоп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7462442" y="1067501"/>
            <a:ext cx="2086828" cy="16225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716164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1248974"/>
              </p:ext>
            </p:extLst>
          </p:nvPr>
        </p:nvGraphicFramePr>
        <p:xfrm>
          <a:off x="1188720" y="697991"/>
          <a:ext cx="8511005" cy="27120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8662">
                  <a:extLst>
                    <a:ext uri="{9D8B030D-6E8A-4147-A177-3AD203B41FA5}">
                      <a16:colId xmlns="" xmlns:a16="http://schemas.microsoft.com/office/drawing/2014/main" val="1938636563"/>
                    </a:ext>
                  </a:extLst>
                </a:gridCol>
                <a:gridCol w="4182343">
                  <a:extLst>
                    <a:ext uri="{9D8B030D-6E8A-4147-A177-3AD203B41FA5}">
                      <a16:colId xmlns="" xmlns:a16="http://schemas.microsoft.com/office/drawing/2014/main" val="2132606719"/>
                    </a:ext>
                  </a:extLst>
                </a:gridCol>
              </a:tblGrid>
              <a:tr h="2712029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0"/>
                        </a:spcBef>
                      </a:pPr>
                      <a:r>
                        <a:rPr lang="ru-RU" sz="2000" b="1" i="0" dirty="0" smtClean="0">
                          <a:solidFill>
                            <a:srgbClr val="0B145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Воспитатель: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ts val="0"/>
                        </a:spcBef>
                      </a:pPr>
                      <a:r>
                        <a:rPr lang="ru-RU" sz="2000" b="1" i="0" dirty="0" smtClean="0">
                          <a:solidFill>
                            <a:srgbClr val="0B145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 - не репка. Я – Картошка!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ts val="0"/>
                        </a:spcBef>
                      </a:pPr>
                      <a:r>
                        <a:rPr lang="ru-RU" sz="2000" b="1" i="0" dirty="0" smtClean="0">
                          <a:solidFill>
                            <a:srgbClr val="0B145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Это знает даже кошка.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ts val="0"/>
                        </a:spcBef>
                      </a:pPr>
                      <a:r>
                        <a:rPr lang="ru-RU" sz="2000" b="1" i="0" dirty="0" smtClean="0">
                          <a:solidFill>
                            <a:srgbClr val="0B145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Всем плодам я голова,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ts val="0"/>
                        </a:spcBef>
                      </a:pPr>
                      <a:r>
                        <a:rPr lang="ru-RU" sz="2000" b="1" i="0" dirty="0" smtClean="0">
                          <a:solidFill>
                            <a:srgbClr val="0B145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Ясно ведь как дважды два: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ts val="0"/>
                        </a:spcBef>
                      </a:pPr>
                      <a:r>
                        <a:rPr lang="ru-RU" sz="2000" b="1" i="0" dirty="0" smtClean="0">
                          <a:solidFill>
                            <a:srgbClr val="0B145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Если в супе нет картошки,</a:t>
                      </a:r>
                      <a:endParaRPr lang="ru-RU" sz="2000" b="1" i="0" dirty="0">
                        <a:solidFill>
                          <a:srgbClr val="0B145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8996" marR="288996" marT="144498" marB="14449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0"/>
                        </a:spcBef>
                      </a:pPr>
                      <a:endParaRPr lang="ru-RU" sz="2000" b="1" i="0" dirty="0" smtClean="0">
                        <a:solidFill>
                          <a:srgbClr val="0B145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20000"/>
                        </a:lnSpc>
                        <a:spcBef>
                          <a:spcPts val="0"/>
                        </a:spcBef>
                      </a:pPr>
                      <a:r>
                        <a:rPr lang="ru-RU" sz="2000" b="1" i="0" dirty="0" smtClean="0">
                          <a:solidFill>
                            <a:srgbClr val="0B145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 к чему брать в руки ложку.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ts val="0"/>
                        </a:spcBef>
                      </a:pPr>
                      <a:r>
                        <a:rPr lang="ru-RU" sz="2000" b="1" i="0" dirty="0" smtClean="0">
                          <a:solidFill>
                            <a:srgbClr val="0B145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жарком масле, вот смотри,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ts val="0"/>
                        </a:spcBef>
                      </a:pPr>
                      <a:r>
                        <a:rPr lang="ru-RU" sz="2000" b="1" i="0" dirty="0" smtClean="0">
                          <a:solidFill>
                            <a:srgbClr val="0B145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Стать могу картошкой фри!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ts val="0"/>
                        </a:spcBef>
                      </a:pPr>
                      <a:r>
                        <a:rPr lang="ru-RU" sz="2000" b="1" i="0" dirty="0" smtClean="0">
                          <a:solidFill>
                            <a:srgbClr val="0B145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для чипсов – веришь, нет –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ts val="0"/>
                        </a:spcBef>
                      </a:pPr>
                      <a:r>
                        <a:rPr lang="ru-RU" sz="2000" b="1" i="0" dirty="0" smtClean="0">
                          <a:solidFill>
                            <a:srgbClr val="0B145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Я – главнейший компонент!</a:t>
                      </a:r>
                      <a:endParaRPr lang="ru-RU" sz="2000" b="1" i="0" dirty="0">
                        <a:solidFill>
                          <a:srgbClr val="0B145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8996" marR="288996" marT="144498" marB="14449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4100478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96590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39996" y="288528"/>
            <a:ext cx="2298309" cy="17472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766" y="244595"/>
            <a:ext cx="2568546" cy="19264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7554" y="2541882"/>
            <a:ext cx="1883859" cy="25118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4122" y="235934"/>
            <a:ext cx="1387338" cy="18497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896" y="244594"/>
            <a:ext cx="2454831" cy="18411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3841553" y="2414016"/>
            <a:ext cx="1979759" cy="26396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/>
          <a:srcRect l="-289" t="3496" r="46937"/>
          <a:stretch>
            <a:fillRect/>
          </a:stretch>
        </p:blipFill>
        <p:spPr>
          <a:xfrm>
            <a:off x="802174" y="2628499"/>
            <a:ext cx="2085094" cy="2628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1605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7472" y="514280"/>
            <a:ext cx="8686800" cy="277977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18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Атақты көкөніс бізді</a:t>
            </a:r>
            <a:r>
              <a:rPr lang="ru-RU" sz="18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осында</a:t>
            </a:r>
            <a:r>
              <a:rPr lang="ru-RU" sz="18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қарсы алады</a:t>
            </a:r>
            <a:r>
              <a:rPr lang="ru-RU" sz="18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Дөңгелек, ақ,ұнтақ,</a:t>
            </a:r>
            <a:r>
              <a:rPr lang="ru-RU" sz="18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18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бақшадан үстелге келді</a:t>
            </a:r>
            <a:r>
              <a:rPr lang="ru-RU" sz="18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 </a:t>
            </a:r>
            <a:r>
              <a:rPr lang="ru-RU" sz="18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аздап</a:t>
            </a:r>
            <a:r>
              <a:rPr lang="ru-RU" sz="18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тұздаңыз</a:t>
            </a:r>
            <a:endParaRPr lang="ru-RU" sz="1800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 </a:t>
            </a:r>
            <a:r>
              <a:rPr lang="ru-RU" sz="18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рас, </a:t>
            </a:r>
            <a:r>
              <a:rPr lang="ru-RU" sz="18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дәмді </a:t>
            </a:r>
            <a:r>
              <a:rPr lang="ru-RU" sz="18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 картошка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Тәрбиеші: </a:t>
            </a:r>
            <a:r>
              <a:rPr lang="ru-RU" sz="18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міне</a:t>
            </a:r>
            <a:r>
              <a:rPr lang="ru-RU" sz="18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8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тәтті әрі дәмді</a:t>
            </a:r>
            <a:endParaRPr lang="ru-RU" sz="1800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Тәрбиеші:Е</a:t>
            </a:r>
            <a:r>
              <a:rPr lang="ru-RU" sz="18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нді біз</a:t>
            </a:r>
            <a:r>
              <a:rPr lang="ru-RU" sz="18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картоптың құрамына қандай заттар</a:t>
            </a:r>
            <a:r>
              <a:rPr lang="ru-RU" sz="18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кіретінін</a:t>
            </a:r>
            <a:r>
              <a:rPr lang="ru-RU" sz="18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көреміз.</a:t>
            </a:r>
            <a:endParaRPr lang="ru-RU" sz="18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8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1070" y="1062990"/>
            <a:ext cx="1811296" cy="16823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201473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9664" y="245781"/>
            <a:ext cx="1183233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Тәжірибелік-эксперименттік іс-шаралар</a:t>
            </a:r>
            <a:r>
              <a:rPr lang="ru-RU" b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 algn="just">
              <a:buAutoNum type="arabicParenR"/>
            </a:pP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Шикі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картопты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үккіштен өткізіңіз.</a:t>
            </a:r>
            <a:endParaRPr lang="ru-RU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/>
            <a:r>
              <a:rPr lang="ru-RU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Нәтижесі: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жұқа сұйықтау</a:t>
            </a:r>
            <a:endParaRPr lang="ru-RU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/>
            <a:r>
              <a:rPr lang="ru-RU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Қорытынды: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картопта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 бар.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(Мұғалім мольбертке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белгісі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карточканы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іліп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қояды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42900" indent="-342900" algn="just"/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Картоптың үгітілген сығындысын суға араластырыңыз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/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Стакандағы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суды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қарастырайық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 қандай түсті?</a:t>
            </a:r>
            <a:endParaRPr lang="ru-RU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/>
            <a:r>
              <a:rPr lang="ru-RU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Нәтижесі: </a:t>
            </a:r>
            <a:r>
              <a:rPr lang="ru-RU" b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ақшыл түсті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бұлтты болды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(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Неліктен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бұлтты болды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?)</a:t>
            </a:r>
          </a:p>
          <a:p>
            <a:pPr marL="342900" indent="-342900" algn="just"/>
            <a:r>
              <a:rPr lang="ru-RU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Қорытынды: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суда крахмал бар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 ол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онымен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толық ерімейді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/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Суды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електен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өткізіңіз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сағат қойып қоямыз</a:t>
            </a:r>
            <a:endParaRPr lang="ru-RU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/>
            <a:r>
              <a:rPr lang="ru-RU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Нәтижесі: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 түсті тұнба пайда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/>
            <a:r>
              <a:rPr lang="ru-RU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Қорытынды: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Картопта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 зат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бар.</a:t>
            </a:r>
          </a:p>
          <a:p>
            <a:pPr marL="342900" indent="-342900" algn="just"/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шөгінділерді құрғатамыз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ұн сияқты құрғақ болады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/>
            <a:r>
              <a:rPr lang="ru-RU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Тәрбиеші: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екенін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білесіз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крахмал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картоп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ұны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/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Крахмал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сөзін қайталаңыз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/>
            <a:r>
              <a:rPr lang="ru-RU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Қорытынды: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картопта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крахмал бар.</a:t>
            </a:r>
          </a:p>
          <a:p>
            <a:pPr marL="342900" indent="-342900" algn="just"/>
            <a:r>
              <a:rPr lang="ru-RU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Тәрбиеші: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Неліктен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бізге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крахмал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342900" indent="-342900" algn="just"/>
            <a:r>
              <a:rPr lang="ru-RU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b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желе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қайнатыңыз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крахмалмен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кір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жуыңыз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көптеген тағамдар дайындауға пайдаланыңыз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сұлулыққа арналған маскалар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/>
            <a:r>
              <a:rPr lang="ru-RU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b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қорытынды: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картоптан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оқшауладық: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су, крахмал.</a:t>
            </a:r>
            <a:endParaRPr lang="ru-RU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5293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4"/>
          <p:cNvSpPr txBox="1">
            <a:spLocks/>
          </p:cNvSpPr>
          <p:nvPr/>
        </p:nvSpPr>
        <p:spPr>
          <a:xfrm>
            <a:off x="1" y="413145"/>
            <a:ext cx="5742431" cy="5182983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722507" indent="-722507" algn="l" defTabSz="2890027" rtl="0" eaLnBrk="1" latinLnBrk="0" hangingPunct="1">
              <a:lnSpc>
                <a:spcPct val="90000"/>
              </a:lnSpc>
              <a:spcBef>
                <a:spcPts val="3161"/>
              </a:spcBef>
              <a:buFont typeface="Arial" panose="020B0604020202020204" pitchFamily="34" charset="0"/>
              <a:buChar char="•"/>
              <a:defRPr sz="8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67520" indent="-722507" algn="l" defTabSz="2890027" rtl="0" eaLnBrk="1" latinLnBrk="0" hangingPunct="1">
              <a:lnSpc>
                <a:spcPct val="90000"/>
              </a:lnSpc>
              <a:spcBef>
                <a:spcPts val="1580"/>
              </a:spcBef>
              <a:buFont typeface="Arial" panose="020B0604020202020204" pitchFamily="34" charset="0"/>
              <a:buChar char="•"/>
              <a:defRPr sz="75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2534" indent="-722507" algn="l" defTabSz="2890027" rtl="0" eaLnBrk="1" latinLnBrk="0" hangingPunct="1">
              <a:lnSpc>
                <a:spcPct val="90000"/>
              </a:lnSpc>
              <a:spcBef>
                <a:spcPts val="1580"/>
              </a:spcBef>
              <a:buFont typeface="Arial" panose="020B0604020202020204" pitchFamily="34" charset="0"/>
              <a:buChar char="•"/>
              <a:defRPr sz="63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57549" indent="-722507" algn="l" defTabSz="2890027" rtl="0" eaLnBrk="1" latinLnBrk="0" hangingPunct="1">
              <a:lnSpc>
                <a:spcPct val="90000"/>
              </a:lnSpc>
              <a:spcBef>
                <a:spcPts val="1580"/>
              </a:spcBef>
              <a:buFont typeface="Arial" panose="020B0604020202020204" pitchFamily="34" charset="0"/>
              <a:buChar char="•"/>
              <a:defRPr sz="56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502563" indent="-722507" algn="l" defTabSz="2890027" rtl="0" eaLnBrk="1" latinLnBrk="0" hangingPunct="1">
              <a:lnSpc>
                <a:spcPct val="90000"/>
              </a:lnSpc>
              <a:spcBef>
                <a:spcPts val="1580"/>
              </a:spcBef>
              <a:buFont typeface="Arial" panose="020B0604020202020204" pitchFamily="34" charset="0"/>
              <a:buChar char="•"/>
              <a:defRPr sz="56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947577" indent="-722507" algn="l" defTabSz="2890027" rtl="0" eaLnBrk="1" latinLnBrk="0" hangingPunct="1">
              <a:lnSpc>
                <a:spcPct val="90000"/>
              </a:lnSpc>
              <a:spcBef>
                <a:spcPts val="1580"/>
              </a:spcBef>
              <a:buFont typeface="Arial" panose="020B0604020202020204" pitchFamily="34" charset="0"/>
              <a:buChar char="•"/>
              <a:defRPr sz="56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392590" indent="-722507" algn="l" defTabSz="2890027" rtl="0" eaLnBrk="1" latinLnBrk="0" hangingPunct="1">
              <a:lnSpc>
                <a:spcPct val="90000"/>
              </a:lnSpc>
              <a:spcBef>
                <a:spcPts val="1580"/>
              </a:spcBef>
              <a:buFont typeface="Arial" panose="020B0604020202020204" pitchFamily="34" charset="0"/>
              <a:buChar char="•"/>
              <a:defRPr sz="56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837604" indent="-722507" algn="l" defTabSz="2890027" rtl="0" eaLnBrk="1" latinLnBrk="0" hangingPunct="1">
              <a:lnSpc>
                <a:spcPct val="90000"/>
              </a:lnSpc>
              <a:spcBef>
                <a:spcPts val="1580"/>
              </a:spcBef>
              <a:buFont typeface="Arial" panose="020B0604020202020204" pitchFamily="34" charset="0"/>
              <a:buChar char="•"/>
              <a:defRPr sz="56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282618" indent="-722507" algn="l" defTabSz="2890027" rtl="0" eaLnBrk="1" latinLnBrk="0" hangingPunct="1">
              <a:lnSpc>
                <a:spcPct val="90000"/>
              </a:lnSpc>
              <a:spcBef>
                <a:spcPts val="1580"/>
              </a:spcBef>
              <a:buFont typeface="Arial" panose="020B0604020202020204" pitchFamily="34" charset="0"/>
              <a:buChar char="•"/>
              <a:defRPr sz="56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Тәрбиеші: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Әрине, картоптың құрамында басқа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пайдалы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заттар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бар (С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дәрумендері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түрлі микробөлшектер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Бірақ оларды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көру үшін сізге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неғұрлым күрделі жабдық қажет.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tabLst>
                <a:tab pos="725488" algn="l"/>
              </a:tabLst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Тәрбиеші: Енді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бізде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зертханада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үзіліс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Мен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бәрінен тұруды сұраймын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не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айтсам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содан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кейін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қайталаңыз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		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шынықтыру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		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Қолды жоғары көтеріңіз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Иілмей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бүгілді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		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Тыныс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алыңыз және дем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алыңыз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күлімсіреңіз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Біртіндеп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отырыңыз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Тәрбиеші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Бізде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бүгін түскі асқа ыстық картоп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Шеңберге тұрыңыз.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сізге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ыстық картоп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ойынын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ойнауды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ұсынамын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.Музыка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ойнап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тұрған кезде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сіз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допты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бір-біріне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бересіз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Музыка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қай балаға тоқтады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онда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картоп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мақал немесе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мақал айтылады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758" y="413145"/>
            <a:ext cx="1811296" cy="16823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08976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88197" y="219456"/>
            <a:ext cx="8724272" cy="5705856"/>
          </a:xfrm>
        </p:spPr>
        <p:txBody>
          <a:bodyPr>
            <a:noAutofit/>
          </a:bodyPr>
          <a:lstStyle/>
          <a:p>
            <a:pPr>
              <a:tabLst>
                <a:tab pos="803275" algn="l"/>
              </a:tabLst>
            </a:pP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Қорытынды: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крахмал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ақ түсті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	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Тәрбиеші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Бидай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ұны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картоп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крахмалын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түртіп көріңіз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Ұнды ұстағанда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сезгендерің туралы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айта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аламыз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?				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жұмсақ.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Қорытынды: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Ұн жұмсақ,сықырламайды.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Тәрбиеші: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Крахмалға тигенде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сездгендерің туралы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айта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аламыз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?				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Қорытынды: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крахмал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қытырлақты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		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Тәрбиеші: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Заттардың иісі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қандай?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	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Ұнның иісі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?			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ұнның иісі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жоқ.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Қорытынды: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ұн иіссіз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		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Крахмалдың иісі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айта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аласыз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?		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крахмалдың иісі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жоқ.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Қорытынды: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крахмал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иіссіз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		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Тәрбиеші: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Өнімнің құрамында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крахмал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бар-жоғын білу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үшін өнімге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йод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тамызу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Сонда крахмал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қою көкке айналады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Мұғалім тәжірибе көрсетеді: пробиркаға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крахмал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қосылған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йод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ерітіндісін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қосады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Бұл жағдайда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крахмал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қою көкке айналады.Балалар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мен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қазір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істедім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Өз ойларыңдыы тұжырымдаңыз.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7938516" y="610729"/>
            <a:ext cx="2258054" cy="2139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1820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5488" y="256800"/>
            <a:ext cx="8394192" cy="5410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b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крахмал,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йодпен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әрекеттескенде қою көкке айналады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ru-RU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Тәрбиеші: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Крахмалдың басқа көкөністерде бар-жоғын қалай анықтауға болады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>
              <a:lnSpc>
                <a:spcPct val="120000"/>
              </a:lnSpc>
            </a:pP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</a:t>
            </a:r>
            <a:r>
              <a:rPr lang="ru-RU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лалар</a:t>
            </a:r>
            <a:r>
              <a:rPr lang="ru-RU" b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йодтың көмегімен қай көкөністерде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крахмал бар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екенін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біле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аламыз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.(Педагог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балаларға туралған көкөністер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жемістер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салынған табақтарды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йод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банкалары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пипетканы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таратады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>
              <a:lnSpc>
                <a:spcPct val="120000"/>
              </a:lnSpc>
            </a:pPr>
            <a:r>
              <a:rPr lang="ru-RU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 </a:t>
            </a:r>
            <a:r>
              <a:rPr lang="ru-RU" b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 </a:t>
            </a:r>
            <a:r>
              <a:rPr lang="ru-RU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жүргізеді</a:t>
            </a:r>
            <a:r>
              <a:rPr lang="ru-RU" b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 өнімге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йод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тамызады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барлығы йодтың түсін өзгерткен-өзгертпегенін біледі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ru-RU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Тәрбиеші: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Қандай тағамдарда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крахмал бар?(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Картоп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түйнегін йодпен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кескіндемен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бояу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йодтың басқа тағамдарға реакциясымен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салыстыру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Крахмал бар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жерде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йод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түсін өзгертеді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ru-RU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b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 жауаптары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ru-RU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Тәрбиеші: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Енді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нағыз зерттеушілер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 тәжірибелеріңіздің нәтижелерін карточкаларға жазыңыз.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Балаларда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табақтарда тұрған көкөністер бейнеленген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карточкалар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бар.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Көкөністің алдына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қою көк немесе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қоңыр түсті шеңбер қою керек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 көкөністе крахмалдың болуына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pPr>
              <a:lnSpc>
                <a:spcPct val="120000"/>
              </a:lnSpc>
            </a:pPr>
            <a:r>
              <a:rPr lang="ru-RU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Қорытынды: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крахмал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картоп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нанның құрамында </a:t>
            </a:r>
            <a:r>
              <a:rPr lang="ru-RU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</a:t>
            </a:r>
            <a:endParaRPr lang="ru-RU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42285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33984" y="441743"/>
            <a:ext cx="6096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Тәрбиеші: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бүгін біз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сіздермен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жаңалық аштық:</a:t>
            </a:r>
            <a:endParaRPr lang="ru-RU" sz="2000" dirty="0" smtClean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Картоп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су мен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крахмалдан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тұрады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>
              <a:buFontTx/>
              <a:buChar char="-"/>
            </a:pP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Ең көп 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крахмал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картопта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бірақ алма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сәбізде болмайды</a:t>
            </a:r>
            <a:endParaRPr lang="ru-RU" sz="2000" dirty="0" smtClean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.- Крахмал,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йодпен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әрекеттескенде қою көк түске айналады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Tx/>
              <a:buChar char="-"/>
            </a:pPr>
            <a:r>
              <a:rPr lang="ru-RU" sz="20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Сабақты қорытындылау:</a:t>
            </a:r>
            <a:endParaRPr lang="ru-RU" sz="2000" b="1" dirty="0" smtClean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0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Тәрбиеші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: Сіз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бүгін картоп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қандай жаңа мәліметтер білдіңіздер?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Сізге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сабақ ұнады ма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Сабақта сізге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көбірек ұнады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>
              <a:buFontTx/>
              <a:buChar char="-"/>
            </a:pPr>
            <a:r>
              <a:rPr lang="ru-RU" sz="20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Балалардың жауаптары</a:t>
            </a:r>
            <a:r>
              <a:rPr lang="ru-RU" sz="2000" b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Tx/>
              <a:buChar char="-"/>
            </a:pPr>
            <a:r>
              <a:rPr lang="ru-RU" sz="20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Тәрбиеші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: Жарайсыңдар!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Бүгін сендер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керемет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зерттеуші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болдыңдар!</a:t>
            </a:r>
            <a:endParaRPr lang="ru-RU" sz="2000" dirty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5947" y="0"/>
            <a:ext cx="5237239" cy="364944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46458" y="3463657"/>
            <a:ext cx="2139104" cy="2139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923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05634" y="320266"/>
            <a:ext cx="7859374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u="sng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Іс-әрекет түрлері: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танымдық, ойын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моторлы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400" b="1" u="sng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Қатысушылар: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тәрбиеші, балалар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400" b="1" u="sng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Мақсаты: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Балаларды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жел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ауа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қозғалысы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сияқты табиғи құбылыспен таныстыру</a:t>
            </a:r>
            <a:endParaRPr lang="ru-RU" sz="1400" dirty="0" smtClean="0">
              <a:solidFill>
                <a:srgbClr val="0B1459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b="1" u="sng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Міндеттері</a:t>
            </a:r>
            <a:r>
              <a:rPr lang="ru-RU" sz="1400" b="1" u="sng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1400" b="1" u="sng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sz="1400" b="1" u="sng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беру: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балаларды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желдің табиғи құбылысымен таныстыруды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жалғастыру, желдің бағыты, күші, температурасы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болуы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мүмкін екенін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нақтылау.</a:t>
            </a:r>
            <a:endParaRPr lang="ru-RU" sz="1400" dirty="0" smtClean="0">
              <a:solidFill>
                <a:srgbClr val="0B1459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b="1" u="sng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Дамытушылық: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табиғат құбылыстары 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мен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олардың әр түрлі объектілермен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өзара байланысы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арасындағы байланысты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орнату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қабілеттерін дамыту.Ойлау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процестерін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балалардың сөйлеу әрекетін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логикалық және қиялдық ойлауды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дамыту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400" b="1" u="sng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Тәрбиелік: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табиғат құбылыстарына деген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қызығушылықты тәрбиелеу.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Жүру кезіндегі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физикалық белсенділік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Балалар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ұжымында, ересектермен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өзара әрекеттесу барысында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өзара сыйластық 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пен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түсіністік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400" b="1" u="sng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Құрал-жабдықтар: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жел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диірмендері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сұлтандар, сабын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көпіршіктері</a:t>
            </a:r>
            <a:endParaRPr lang="ru-RU" sz="1400" dirty="0" smtClean="0">
              <a:solidFill>
                <a:srgbClr val="0B1459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u="sng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Орындалу</a:t>
            </a:r>
            <a:r>
              <a:rPr lang="ru-RU" sz="1400" b="1" u="sng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u="sng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барысы</a:t>
            </a:r>
            <a:endParaRPr lang="ru-RU" sz="1400" b="1" u="sng" dirty="0" smtClean="0">
              <a:solidFill>
                <a:srgbClr val="0B1459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b="1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Тәрбиеші: 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Мен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бір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көрінбейтін нәрсе туралы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жұмбақ жасырамын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ал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сендер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тауп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көріңдер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400" i="1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Қанатсыз болса</a:t>
            </a:r>
            <a:r>
              <a:rPr lang="ru-RU" sz="1400" i="1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да </a:t>
            </a:r>
            <a:r>
              <a:rPr lang="ru-RU" sz="1400" i="1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ұшады</a:t>
            </a:r>
            <a:r>
              <a:rPr lang="ru-RU" sz="1400" i="1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algn="just"/>
            <a:r>
              <a:rPr lang="ru-RU" sz="1400" i="1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Ысқырған кезде</a:t>
            </a:r>
            <a:r>
              <a:rPr lang="ru-RU" sz="1400" i="1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дыбыссыз</a:t>
            </a:r>
            <a:endParaRPr lang="ru-RU" sz="1400" i="1" dirty="0" smtClean="0">
              <a:solidFill>
                <a:srgbClr val="0B1459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i="1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Қолсыз болса</a:t>
            </a:r>
            <a:r>
              <a:rPr lang="ru-RU" sz="1400" i="1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да, </a:t>
            </a:r>
            <a:r>
              <a:rPr lang="ru-RU" sz="1400" i="1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алайда</a:t>
            </a:r>
            <a:endParaRPr lang="ru-RU" sz="1400" i="1" dirty="0" smtClean="0">
              <a:solidFill>
                <a:srgbClr val="0B1459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i="1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Бұлттарды қозғай алады</a:t>
            </a:r>
            <a:endParaRPr lang="ru-RU" sz="1400" i="1" dirty="0" smtClean="0">
              <a:solidFill>
                <a:srgbClr val="0B1459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i="1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Тамыры</a:t>
            </a:r>
            <a:r>
              <a:rPr lang="ru-RU" sz="1400" i="1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жұлынған қарағайлар</a:t>
            </a:r>
            <a:r>
              <a:rPr lang="ru-RU" sz="1400" i="1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1400" i="1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-Сондықтан кейде</a:t>
            </a:r>
            <a:r>
              <a:rPr lang="ru-RU" sz="1400" i="1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</a:t>
            </a:r>
            <a:r>
              <a:rPr lang="ru-RU" sz="1400" i="1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ашуланады</a:t>
            </a:r>
            <a:r>
              <a:rPr lang="ru-RU" sz="1400" i="1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</a:p>
          <a:p>
            <a:pPr algn="just"/>
            <a:r>
              <a:rPr lang="ru-RU" sz="1400" i="1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Ашуланған сәттерде</a:t>
            </a:r>
            <a:r>
              <a:rPr lang="ru-RU" sz="1400" i="1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1400" i="1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Қарағайды тамырмен</a:t>
            </a:r>
            <a:r>
              <a:rPr lang="ru-RU" sz="1400" i="1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жұлып алады</a:t>
            </a:r>
            <a:endParaRPr lang="ru-RU" sz="1400" i="1" dirty="0" smtClean="0">
              <a:solidFill>
                <a:srgbClr val="0B1459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i="1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Кей-кезде</a:t>
            </a:r>
            <a:r>
              <a:rPr lang="ru-RU" sz="1400" i="1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</a:t>
            </a:r>
            <a:r>
              <a:rPr lang="ru-RU" sz="1400" i="1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болады</a:t>
            </a:r>
            <a:r>
              <a:rPr lang="ru-RU" sz="1400" i="1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1400" i="1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Бір</a:t>
            </a:r>
            <a:r>
              <a:rPr lang="ru-RU" sz="1400" i="1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сәтте  жоқ </a:t>
            </a:r>
            <a:r>
              <a:rPr lang="ru-RU" sz="1400" i="1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бола </a:t>
            </a:r>
            <a:r>
              <a:rPr lang="ru-RU" sz="1400" i="1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алады</a:t>
            </a:r>
            <a:endParaRPr lang="ru-RU" sz="1400" i="1" dirty="0" smtClean="0">
              <a:solidFill>
                <a:srgbClr val="0B1459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</a:t>
            </a:r>
            <a:r>
              <a:rPr lang="ru-RU" sz="1400" b="1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алалар</a:t>
            </a:r>
            <a:r>
              <a:rPr lang="ru-RU" sz="1400" b="1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жел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</a:p>
          <a:p>
            <a:pPr algn="just"/>
            <a:r>
              <a:rPr lang="ru-RU" sz="1400" b="1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Тәрбиеші: 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жел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дегеніміз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не?</a:t>
            </a:r>
          </a:p>
          <a:p>
            <a:pPr algn="just"/>
            <a:r>
              <a:rPr lang="ru-RU" sz="1400" b="1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Балалар</a:t>
            </a:r>
            <a:r>
              <a:rPr lang="ru-RU" sz="1400" b="1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ауа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қозғалысы.</a:t>
            </a:r>
            <a:endParaRPr lang="ru-RU" sz="1400" dirty="0" smtClean="0">
              <a:solidFill>
                <a:srgbClr val="0B1459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b="1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Тәрбиеші: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Жел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қандай?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істей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алады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Жел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қатты болған кезде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ауа-райы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қалай аталады</a:t>
            </a:r>
            <a:r>
              <a:rPr lang="ru-RU" sz="1400" dirty="0" smtClean="0">
                <a:solidFill>
                  <a:srgbClr val="0B14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ru-RU" sz="1400" dirty="0">
              <a:solidFill>
                <a:srgbClr val="0B1459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6548" y="28038"/>
            <a:ext cx="1372528" cy="1318946"/>
          </a:xfrm>
          <a:prstGeom prst="rect">
            <a:avLst/>
          </a:prstGeom>
        </p:spPr>
      </p:pic>
      <p:pic>
        <p:nvPicPr>
          <p:cNvPr id="8" name="Picture 2" descr="http://www.batutkhv.ru/zagruzka/images/%D1%83%D1%81%D0%BB%D0%BE%D0%B2%D0%B8%D1%8F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5400000">
            <a:off x="6750900" y="2215713"/>
            <a:ext cx="4405991" cy="172530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112388" y="-18288"/>
            <a:ext cx="37522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Ауа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қозғалысы»</a:t>
            </a: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43309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8639" y="216140"/>
            <a:ext cx="705033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u="sng" dirty="0" err="1" smtClean="0">
                <a:latin typeface="Times New Roman" pitchFamily="18" charset="0"/>
                <a:cs typeface="Times New Roman" pitchFamily="18" charset="0"/>
              </a:rPr>
              <a:t>Бақылау </a:t>
            </a:r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b="1" u="sng" dirty="0" err="1" smtClean="0">
                <a:latin typeface="Times New Roman" pitchFamily="18" charset="0"/>
                <a:cs typeface="Times New Roman" pitchFamily="18" charset="0"/>
              </a:rPr>
              <a:t>Жел</a:t>
            </a:r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1600" b="1" u="sng" dirty="0" err="1" smtClean="0">
                <a:latin typeface="Times New Roman" pitchFamily="18" charset="0"/>
                <a:cs typeface="Times New Roman" pitchFamily="18" charset="0"/>
              </a:rPr>
              <a:t>ма</a:t>
            </a:r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?»</a:t>
            </a:r>
          </a:p>
          <a:p>
            <a:pPr algn="just"/>
            <a:endParaRPr lang="ru-RU" sz="16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Мақсаты: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желдің болуын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күші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бағытын анықтау үшін әртүрлі құралдарды қолданыңыз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Тәрбиеші: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қараңызшы, бүгін жел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? </a:t>
            </a:r>
          </a:p>
          <a:p>
            <a:pPr algn="just"/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бүгін жел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жоқ.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Тәрбиеші: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оны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қайдан білдіңдер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? </a:t>
            </a:r>
          </a:p>
          <a:p>
            <a:pPr algn="just"/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ағаштар тербелмейді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Тәрбиеші: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Менде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жел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диірмендері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бар!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Олардың көмегімен жел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бар-жоғын тексерейік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! </a:t>
            </a:r>
          </a:p>
          <a:p>
            <a:pPr algn="just"/>
            <a:r>
              <a:rPr lang="ru-RU" sz="1600" i="1" dirty="0" err="1" smtClean="0"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 smtClean="0">
                <a:latin typeface="Times New Roman" pitchFamily="18" charset="0"/>
                <a:cs typeface="Times New Roman" pitchFamily="18" charset="0"/>
              </a:rPr>
              <a:t>тауық етін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 smtClean="0">
                <a:latin typeface="Times New Roman" pitchFamily="18" charset="0"/>
                <a:cs typeface="Times New Roman" pitchFamily="18" charset="0"/>
              </a:rPr>
              <a:t>алады-олар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 smtClean="0">
                <a:latin typeface="Times New Roman" pitchFamily="18" charset="0"/>
                <a:cs typeface="Times New Roman" pitchFamily="18" charset="0"/>
              </a:rPr>
              <a:t>айнала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 smtClean="0">
                <a:latin typeface="Times New Roman" pitchFamily="18" charset="0"/>
                <a:cs typeface="Times New Roman" pitchFamily="18" charset="0"/>
              </a:rPr>
              <a:t>бастайды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Тәрбиеші: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Біз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қандай қорытынды жасай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аламыз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Жел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әлі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 бар,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бірақ оның күші ағаштарды шайқау үшін жеткіліксіз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Желді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көруге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бола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қай бағытта соққанын қалай білуге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? </a:t>
            </a:r>
          </a:p>
          <a:p>
            <a:pPr algn="ctr"/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Балалардың жауаптары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Тәрбиеші: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сіздермен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ойын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ойнайық: "маған жүгір!»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ойын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шарттарын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орындайды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Тәрбиеші: сіз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жүгірген кезде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желді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көре алдыңыз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ба? Ал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есту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? Ал,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сезіну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Балалардың жауаптары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Тәрбиеші: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сіз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қашып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бара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жатқанда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жел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сізді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кездесуге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жүгіріп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бетіңізге тиді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Менде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сіз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үшін тағы бір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құпия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бар: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Дөңгелек және  көпіршікті,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Жел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қатты ұшады.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Мынау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не?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сабын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көпіршігі.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Тәрбиеші: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сабын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көпіршіктерін жіберуге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тырысайық.</a:t>
            </a:r>
            <a:endParaRPr lang="ru-RU" sz="1600" dirty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3939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4221" y="376729"/>
            <a:ext cx="972102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2000" b="1" i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көпіршіктерді ұшырады.</a:t>
            </a:r>
            <a:endParaRPr lang="ru-RU" sz="2000" b="1" i="1" dirty="0" smtClean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Тәрбиеші: көпіршіктер қай бағытта ұшады?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Бұл нені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білдіреді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Жел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қай бағытта соғып тұр?Мүмкін сұлтандардың көмегімен желдің бағыты 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күшін тексеруге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тырысайық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just"/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Сұлтандарды бақылаңыз.</a:t>
            </a:r>
            <a:endParaRPr lang="ru-RU" sz="2000" dirty="0" smtClean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Қорытынды жасайды</a:t>
            </a:r>
            <a:r>
              <a:rPr lang="ru-RU" sz="2000" b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20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Тәрбиеші: 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сіздермен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тағы бір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ойын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ойнағым келді:ол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үрлейді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жел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диірмендерінің пышақтары айналады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бұлттар қозғалады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шұңқырлар кептіріледі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ал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ыстық күнде салқындатып  қуантады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Енді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өзіңіздің сүйікті жел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ойыншықтарыңызды алып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онымен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ойнаңыз!</a:t>
            </a:r>
            <a:endParaRPr lang="ru-RU" sz="2000" dirty="0" smtClean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Ұсынылған атрибуттармен</a:t>
            </a:r>
            <a:r>
              <a:rPr lang="ru-RU" sz="2000" b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2000" b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қалауы бойынша.ойнайды</a:t>
            </a:r>
            <a:endParaRPr lang="ru-RU" sz="2000" b="1" dirty="0" smtClean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5278" y="520357"/>
            <a:ext cx="1660118" cy="159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3765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97280" y="411171"/>
            <a:ext cx="720699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</a:t>
            </a:r>
            <a:r>
              <a:rPr lang="ru-RU" sz="2400" b="1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соққысы»</a:t>
            </a:r>
            <a:endParaRPr lang="ru-RU" sz="2400" b="1" i="1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ru-RU" sz="2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сізге</a:t>
            </a:r>
            <a:r>
              <a:rPr lang="ru-RU" sz="2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мұрын арқылы өзіңізге ауаны</a:t>
            </a:r>
            <a:r>
              <a:rPr lang="ru-RU" sz="2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тартып</a:t>
            </a:r>
            <a:r>
              <a:rPr lang="ru-RU" sz="2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оны </a:t>
            </a:r>
            <a:r>
              <a:rPr lang="ru-RU" sz="2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аузыңыз арқылы босатуды</a:t>
            </a:r>
            <a:r>
              <a:rPr lang="ru-RU" sz="2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ұсынамын</a:t>
            </a:r>
            <a:r>
              <a:rPr lang="ru-RU" sz="2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 не </a:t>
            </a:r>
            <a:r>
              <a:rPr lang="ru-RU" sz="2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көрдің</a:t>
            </a:r>
            <a:r>
              <a:rPr lang="ru-RU" sz="2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sz="2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Аузыңнан шыққан бу</a:t>
            </a:r>
            <a:r>
              <a:rPr lang="ru-RU" sz="2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түтінге ұқсайды, бірақ жеңіл жел</a:t>
            </a:r>
            <a:r>
              <a:rPr lang="ru-RU" sz="2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оны </a:t>
            </a:r>
            <a:r>
              <a:rPr lang="ru-RU" sz="2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бірден</a:t>
            </a:r>
            <a:r>
              <a:rPr lang="ru-RU" sz="2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таратады</a:t>
            </a:r>
            <a:r>
              <a:rPr lang="ru-RU" sz="2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Бүгін бізбен</a:t>
            </a:r>
            <a:r>
              <a:rPr lang="ru-RU" sz="2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серуенде</a:t>
            </a:r>
            <a:r>
              <a:rPr lang="ru-RU" sz="2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қандай көрінбейтін нәрсе ойнады</a:t>
            </a:r>
            <a:r>
              <a:rPr lang="ru-RU" sz="2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/>
            <a:r>
              <a:rPr lang="ru-RU" sz="2400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400" b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</a:t>
            </a:r>
            <a:r>
              <a:rPr lang="ru-RU" sz="2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algn="just"/>
            <a:r>
              <a:rPr lang="ru-RU" sz="2400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Тәрбиеші: </a:t>
            </a:r>
            <a:r>
              <a:rPr lang="ru-RU" sz="2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Әрине жел</a:t>
            </a:r>
            <a:r>
              <a:rPr lang="ru-RU" sz="2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ru-RU" sz="2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</a:t>
            </a:r>
            <a:r>
              <a:rPr lang="ru-RU" sz="2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ағаштарды шайқап қана қоймай, кемелерді</a:t>
            </a:r>
            <a:r>
              <a:rPr lang="ru-RU" sz="24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sz="24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жүзіп өтеді екен</a:t>
            </a:r>
            <a:endParaRPr lang="ru-RU" sz="24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5278" y="520357"/>
            <a:ext cx="1660118" cy="159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3563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AutoShape 4" descr="F:\%D0%B3%D1%80%D1%83%D0%BF%D0%BF%D1%8B %D0%9D%D0%95%D0%94%D0%95%D0%9B%D0%AF %D0%95%D0%A1%D0%A2%D0%95%D0%A1%D0%A2%D0%92 %D0%9F%D0%9E%D0%97%D0%9D%D0%90%D0%92%D0%90%D0%A2\11\soap-bubble-png.webp"/>
          <p:cNvSpPr>
            <a:spLocks noChangeAspect="1" noChangeArrowheads="1"/>
          </p:cNvSpPr>
          <p:nvPr/>
        </p:nvSpPr>
        <p:spPr bwMode="auto">
          <a:xfrm>
            <a:off x="-12678677" y="-7864906"/>
            <a:ext cx="963319" cy="963321"/>
          </a:xfrm>
          <a:prstGeom prst="rect">
            <a:avLst/>
          </a:prstGeom>
          <a:noFill/>
        </p:spPr>
        <p:txBody>
          <a:bodyPr vert="horz" wrap="square" lIns="288996" tIns="144498" rIns="288996" bIns="144498" numCol="1" anchor="t" anchorCtr="0" compatLnSpc="1">
            <a:prstTxWarp prst="textNoShape">
              <a:avLst/>
            </a:prstTxWarp>
          </a:bodyPr>
          <a:lstStyle/>
          <a:p>
            <a:endParaRPr lang="ru-RU" sz="5689"/>
          </a:p>
        </p:txBody>
      </p:sp>
      <p:pic>
        <p:nvPicPr>
          <p:cNvPr id="6" name="Содержимое 5" descr="IMG_20210309_103636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23284"/>
          <a:stretch>
            <a:fillRect/>
          </a:stretch>
        </p:blipFill>
        <p:spPr>
          <a:xfrm>
            <a:off x="655736" y="146852"/>
            <a:ext cx="1457078" cy="14260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IMG_20210309_10391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V="1">
            <a:off x="2759495" y="247502"/>
            <a:ext cx="1559588" cy="13254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IMG_20210309_10371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366" y="2151613"/>
            <a:ext cx="3670285" cy="27527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1529765" y="-82919"/>
            <a:ext cx="12743659" cy="845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88996" tIns="144498" rIns="288996" bIns="144498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«Өлшеу аспаптары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зертханасына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саяхат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/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мектепке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дайындық тобындағы 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ОУД </a:t>
            </a:r>
            <a:r>
              <a:rPr lang="ru-RU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конспектісі</a:t>
            </a:r>
            <a:endParaRPr lang="ru-RU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4516447" y="1068279"/>
            <a:ext cx="6770297" cy="3738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88996" tIns="144498" rIns="288996" bIns="144498" numCol="1" anchor="ctr" anchorCtr="0" compatLnSpc="1">
            <a:prstTxWarp prst="textNoShape">
              <a:avLst/>
            </a:prstTxWarp>
            <a:spAutoFit/>
          </a:bodyPr>
          <a:lstStyle/>
          <a:p>
            <a:pPr defTabSz="2890027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1445014" algn="l"/>
              </a:tabLst>
            </a:pPr>
            <a:r>
              <a:rPr lang="ru-RU" sz="16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Саласы</a:t>
            </a:r>
            <a:r>
              <a:rPr lang="ru-RU" sz="1600" b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Таным</a:t>
            </a:r>
            <a:endParaRPr lang="ru-RU" sz="1600" dirty="0" smtClean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2890027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1445014" algn="l"/>
              </a:tabLst>
            </a:pPr>
            <a:r>
              <a:rPr lang="ru-RU" sz="16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Бөлім: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жаратылыстану</a:t>
            </a:r>
            <a:endParaRPr lang="ru-RU" sz="1600" dirty="0" smtClean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2890027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1445014" algn="l"/>
              </a:tabLst>
            </a:pPr>
            <a:r>
              <a:rPr lang="ru-RU" sz="16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Мақсаты: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балаларды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салмақ ұғымымен, өлшеу құралымен таныстыру</a:t>
            </a:r>
            <a:endParaRPr lang="ru-RU" sz="1600" dirty="0" smtClean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2890027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1445014" algn="l"/>
              </a:tabLst>
            </a:pPr>
            <a:r>
              <a:rPr lang="ru-RU" sz="16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Міндеттері: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Эксперименттік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іс-әрекетке жағдай жасау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танымдық қызығушылықты дамыту.Т</a:t>
            </a:r>
            <a:endParaRPr lang="ru-RU" sz="1600" dirty="0" smtClean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2890027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1445014" algn="l"/>
              </a:tabLst>
            </a:pP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аразы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термометр, термометр, тонометр,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сағат, тамшуыр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безмен, рулетка,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сызғыш, 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компас, протектор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т.б.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ұғымымен танысу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defTabSz="2890027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1445014" algn="l"/>
              </a:tabLst>
            </a:pP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Өлшеу технологиясының 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даму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тарихымен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танысу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defTabSz="2890027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1445014" algn="l"/>
              </a:tabLst>
            </a:pP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Тәжірибе негізінде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қорытынды жасау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қабілетін дамыту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физикалық құбылыстар 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заңдарға қызығушылықты дамыту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defTabSz="2890027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1445014" algn="l"/>
              </a:tabLst>
            </a:pP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Балалардың монологтық және диалогтық сөйлеуін дамыту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defTabSz="2890027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1445014" algn="l"/>
              </a:tabLst>
            </a:pP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Жұптасып достық 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пен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өзара әрекеттестікке тәрбиелеу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defTabSz="2890027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1445014" algn="l"/>
              </a:tabLst>
            </a:pPr>
            <a:r>
              <a:rPr lang="ru-RU" sz="16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Сабақ барысы</a:t>
            </a:r>
            <a:r>
              <a:rPr lang="ru-RU" sz="1600" b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600" b="1" dirty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6413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8912" y="291697"/>
            <a:ext cx="841248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Тәрбиеші: </a:t>
            </a:r>
            <a:r>
              <a:rPr lang="ru-RU" sz="24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Бүгінгі көңіл-күйіңіз қандай?</a:t>
            </a:r>
            <a:r>
              <a:rPr lang="ru-RU" sz="24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Керемет</a:t>
            </a:r>
            <a:r>
              <a:rPr lang="ru-RU" sz="24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Бүгін сізді</a:t>
            </a:r>
            <a:r>
              <a:rPr lang="ru-RU" sz="24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көптеген қызықты нәрселер күтеді!Біз балабақшада Винни</a:t>
            </a:r>
            <a:r>
              <a:rPr lang="ru-RU" sz="24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Пухтан</a:t>
            </a:r>
            <a:r>
              <a:rPr lang="ru-RU" sz="24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пакет </a:t>
            </a:r>
            <a:r>
              <a:rPr lang="ru-RU" sz="24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алдық</a:t>
            </a:r>
            <a:r>
              <a:rPr lang="ru-RU" sz="24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Онда</a:t>
            </a:r>
            <a:r>
              <a:rPr lang="ru-RU" sz="24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не бар </a:t>
            </a:r>
            <a:r>
              <a:rPr lang="ru-RU" sz="24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екенін</a:t>
            </a:r>
            <a:r>
              <a:rPr lang="ru-RU" sz="24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көрейік</a:t>
            </a:r>
            <a:r>
              <a:rPr lang="ru-RU" sz="24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! (</a:t>
            </a:r>
            <a:r>
              <a:rPr lang="ru-RU" sz="24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24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доптарды</a:t>
            </a:r>
            <a:r>
              <a:rPr lang="ru-RU" sz="24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шығарады.</a:t>
            </a:r>
            <a:r>
              <a:rPr lang="ru-RU" sz="24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4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24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сендер</a:t>
            </a:r>
            <a:r>
              <a:rPr lang="ru-RU" sz="24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sz="24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заттар</a:t>
            </a:r>
            <a:r>
              <a:rPr lang="ru-RU" sz="24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4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4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айта</a:t>
            </a:r>
            <a:r>
              <a:rPr lang="ru-RU" sz="24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аласыңдар</a:t>
            </a:r>
            <a:r>
              <a:rPr lang="ru-RU" sz="24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r>
              <a:rPr lang="ru-RU" sz="24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24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не? (</a:t>
            </a:r>
            <a:r>
              <a:rPr lang="ru-RU" sz="24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24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бір-бірінен</a:t>
            </a:r>
            <a:r>
              <a:rPr lang="ru-RU" sz="24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түсі, мөлшері, салмағы бойынша</a:t>
            </a:r>
            <a:r>
              <a:rPr lang="ru-RU" sz="24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ерекшеленетінін</a:t>
            </a:r>
            <a:r>
              <a:rPr lang="ru-RU" sz="24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айтады</a:t>
            </a:r>
            <a:r>
              <a:rPr lang="ru-RU" sz="24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r>
              <a:rPr lang="ru-RU" sz="24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Тәрбиеші: </a:t>
            </a:r>
            <a:r>
              <a:rPr lang="ru-RU" sz="24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Әрине, дұрыс!</a:t>
            </a:r>
            <a:r>
              <a:rPr lang="ru-RU" sz="24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Кейбір</a:t>
            </a:r>
            <a:r>
              <a:rPr lang="ru-RU" sz="24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элементтер</a:t>
            </a:r>
            <a:r>
              <a:rPr lang="ru-RU" sz="24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болуы</a:t>
            </a:r>
            <a:r>
              <a:rPr lang="ru-RU" sz="24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мүмкін екенін</a:t>
            </a:r>
            <a:r>
              <a:rPr lang="ru-RU" sz="24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білемізжеңіл және басқалары ауыр</a:t>
            </a:r>
            <a:r>
              <a:rPr lang="ru-RU" sz="24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Бұл </a:t>
            </a:r>
            <a:r>
              <a:rPr lang="ru-RU" sz="24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неге </a:t>
            </a:r>
            <a:r>
              <a:rPr lang="ru-RU" sz="24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24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ru-RU" sz="24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(Бұл олардың жасалынған мөлшері </a:t>
            </a:r>
            <a:r>
              <a:rPr lang="ru-RU" sz="24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4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материалына</a:t>
            </a:r>
            <a:r>
              <a:rPr lang="ru-RU" sz="24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24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.) </a:t>
            </a:r>
            <a:r>
              <a:rPr lang="ru-RU" sz="24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Біз</a:t>
            </a:r>
            <a:r>
              <a:rPr lang="ru-RU" sz="24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4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жеңіл</a:t>
            </a:r>
            <a:r>
              <a:rPr lang="ru-RU" sz="24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4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4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4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ауыр</a:t>
            </a:r>
            <a:r>
              <a:rPr lang="ru-RU" sz="24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4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дегенде</a:t>
            </a:r>
            <a:r>
              <a:rPr lang="ru-RU" sz="24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заттардың салмағы туралы</a:t>
            </a:r>
            <a:r>
              <a:rPr lang="ru-RU" sz="24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айтамыз</a:t>
            </a:r>
            <a:r>
              <a:rPr lang="ru-RU" sz="24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және олардың қаншалықты дәл ерекшеленетінін</a:t>
            </a:r>
            <a:r>
              <a:rPr lang="ru-RU" sz="24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біз</a:t>
            </a:r>
            <a:r>
              <a:rPr lang="ru-RU" sz="24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оның көмегімен біле</a:t>
            </a:r>
            <a:r>
              <a:rPr lang="ru-RU" sz="24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аламыз</a:t>
            </a:r>
            <a:r>
              <a:rPr lang="ru-RU" sz="24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... .</a:t>
            </a:r>
            <a:endParaRPr lang="ru-RU" sz="2400" dirty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16052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402335" y="288157"/>
            <a:ext cx="501091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Жұмбақты </a:t>
            </a:r>
            <a:r>
              <a:rPr lang="ru-RU" b="1" i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тап:</a:t>
            </a:r>
          </a:p>
          <a:p>
            <a:r>
              <a:rPr lang="ru-RU" i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Әткеншекке жемістер</a:t>
            </a:r>
            <a:r>
              <a:rPr lang="ru-RU" i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тербелуге</a:t>
            </a:r>
            <a:r>
              <a:rPr lang="ru-RU" i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отырды</a:t>
            </a:r>
            <a:endParaRPr lang="ru-RU" i="1" dirty="0" smtClean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i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тоқтату үшін оларды</a:t>
            </a:r>
            <a:r>
              <a:rPr lang="ru-RU" i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i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Ақысын төлеу керек</a:t>
            </a:r>
            <a:r>
              <a:rPr lang="ru-RU" i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пе</a:t>
            </a:r>
            <a:r>
              <a:rPr lang="ru-RU" i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? (</a:t>
            </a:r>
            <a:r>
              <a:rPr lang="ru-RU" i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Таразы</a:t>
            </a:r>
            <a:r>
              <a:rPr lang="ru-RU" i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.)</a:t>
            </a:r>
            <a:endParaRPr lang="ru-RU" i="1" dirty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275264" y="1314114"/>
            <a:ext cx="8528051" cy="3738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88996" tIns="144498" rIns="288996" bIns="144498" numCol="1" anchor="ctr" anchorCtr="0" compatLnSpc="1">
            <a:prstTxWarp prst="textNoShape">
              <a:avLst/>
            </a:prstTxWarp>
            <a:spAutoFit/>
          </a:bodyPr>
          <a:lstStyle/>
          <a:p>
            <a:pPr defTabSz="2890027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Тәрбиеші: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Дұрыс!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Таразымен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Таразы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дегеніміз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не? (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таразы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заттардың салмағын өлшеуге арналған құрылғы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(Көрсетеді.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Таразыны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қалай пайдалануға болады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таразының бір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жағына салмағы 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10 грамм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салмақ салынады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ал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таразының екінші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жағында 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таразыларды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бір-біріне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теңестіру үшін осындай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кубиктер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бар.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текшенің салмағы 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1 грамм.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таразыға қанша текше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қоюымыз керек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Дұрыс 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текше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defTabSz="2890027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Тәрбиеші: 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Ал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таразы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қандай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? (еден,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дүкен, электронды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таразыны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саудагерлер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баяғыда ойлап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тапқан.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Бірақ алдымен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таразы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ақшаны өлшеу үшін пайдаланылды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Тауарлардың бейнесі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салмақтарды таразының бір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жағына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ал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екінші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жағына күміс немесе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алтыннан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салатын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Тауардың құны осылай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анықталды.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адамдар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таразы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салмақты ойлап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таппаса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сауда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жасау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және өлшеу мүмкін болмас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еді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елде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бананмен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ал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екіншісінде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раковиналармен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өлшенетін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Сондықтан адамдар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өлшем бірлігі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килограмм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келісті.Бір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килограмм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қанша тұрады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Барлығын қолыңызға салмағы 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1 кг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қант салынған қапшықпен ұстаңыз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Бұл қаншалықты ауыр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екенін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сезінесіз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бе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1600" dirty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Рисунок 17" descr="будильник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897908" y="288157"/>
            <a:ext cx="1922492" cy="2083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0226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2722" y="365879"/>
            <a:ext cx="6096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Тәрбиеші: </a:t>
            </a:r>
            <a:r>
              <a:rPr lang="ru-RU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енді</a:t>
            </a:r>
            <a:r>
              <a:rPr lang="ru-RU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сендерге</a:t>
            </a:r>
            <a:r>
              <a:rPr lang="ru-RU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нағыз ғалымдар </a:t>
            </a:r>
            <a:r>
              <a:rPr lang="ru-RU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лаборанттар</a:t>
            </a:r>
            <a:r>
              <a:rPr lang="ru-RU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болуды</a:t>
            </a:r>
            <a:r>
              <a:rPr lang="ru-RU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ұсынамын</a:t>
            </a:r>
            <a:r>
              <a:rPr lang="ru-RU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көргілерің келе</a:t>
            </a:r>
            <a:r>
              <a:rPr lang="ru-RU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ме</a:t>
            </a:r>
            <a:r>
              <a:rPr lang="ru-RU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ru-RU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Онда</a:t>
            </a:r>
            <a:r>
              <a:rPr lang="ru-RU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менің артымнан</a:t>
            </a:r>
            <a:r>
              <a:rPr lang="ru-RU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ер! </a:t>
            </a:r>
            <a:r>
              <a:rPr lang="ru-RU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Біз</a:t>
            </a:r>
            <a:r>
              <a:rPr lang="ru-RU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өлшеу құралдарының зертханасына</a:t>
            </a:r>
            <a:r>
              <a:rPr lang="ru-RU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өтіп, бізді</a:t>
            </a:r>
            <a:r>
              <a:rPr lang="ru-RU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күтіп тұрғанын көреміз</a:t>
            </a:r>
            <a:r>
              <a:rPr lang="ru-RU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Зертхана</a:t>
            </a:r>
            <a:r>
              <a:rPr lang="ru-RU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ғалымдары ұсақ заттармен</a:t>
            </a:r>
            <a:r>
              <a:rPr lang="ru-RU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жұмыс жасауы</a:t>
            </a:r>
            <a:r>
              <a:rPr lang="ru-RU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сондықтан қол </a:t>
            </a:r>
            <a:r>
              <a:rPr lang="ru-RU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саусақты созу</a:t>
            </a:r>
            <a:r>
              <a:rPr lang="ru-RU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біздің көмекшіміз</a:t>
            </a:r>
            <a:r>
              <a:rPr lang="ru-RU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«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Апельсин» </a:t>
            </a:r>
            <a:r>
              <a:rPr lang="ru-RU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саусақ гимнастикасы</a:t>
            </a:r>
            <a:endParaRPr lang="ru-RU" b="1" dirty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2890027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rgbClr val="0B1459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defTabSz="2890027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2721" y="3045447"/>
            <a:ext cx="2525071" cy="14692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Біз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апельсинмен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бөлістік</a:t>
            </a:r>
            <a:endParaRPr lang="ru-RU" sz="1600" dirty="0" smtClean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Біз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көппіз, бірақ олбіреу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Бұл тілім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кірпіге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Бұл тілім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теріге</a:t>
            </a:r>
            <a:endParaRPr lang="ru-RU" sz="1600" dirty="0" smtClean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Бұл тілім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үйрекке</a:t>
            </a:r>
            <a:endParaRPr lang="ru-RU" sz="1600" dirty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74544" y="3294993"/>
            <a:ext cx="2926711" cy="15386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Бұл кесінді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мысыққа</a:t>
            </a:r>
            <a:endParaRPr lang="ru-RU" sz="1600" dirty="0" smtClean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Бұл  тілімі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құндызға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Ал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қасқырға  қабығы</a:t>
            </a:r>
            <a:endParaRPr lang="ru-RU" sz="1600" dirty="0" smtClean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ашуланса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бізге</a:t>
            </a:r>
            <a:endParaRPr lang="ru-RU" sz="1600" dirty="0" smtClean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Қашып кет жан-жаққа</a:t>
            </a:r>
            <a:endParaRPr lang="ru-RU" sz="1600" dirty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будильник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27476" y="893816"/>
            <a:ext cx="1922492" cy="2083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352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2992582" y="370986"/>
            <a:ext cx="6972300" cy="2948940"/>
          </a:xfrm>
        </p:spPr>
        <p:txBody>
          <a:bodyPr>
            <a:normAutofit fontScale="85000" lnSpcReduction="10000"/>
          </a:bodyPr>
          <a:lstStyle/>
          <a:p>
            <a:pPr algn="r">
              <a:lnSpc>
                <a:spcPct val="120000"/>
              </a:lnSpc>
              <a:spcBef>
                <a:spcPts val="0"/>
              </a:spcBef>
            </a:pP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Тәрбиеші.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Зертханашылар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өте мұқият болуы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Сендер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дайынсыңдар ма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r">
              <a:lnSpc>
                <a:spcPct val="120000"/>
              </a:lnSpc>
              <a:spcBef>
                <a:spcPts val="0"/>
              </a:spcBef>
            </a:pP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үстелдегі заттарға қараңдаршы, сендер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мұнда 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көріп тұрсыңдар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?(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Балалардың жауаптары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таразы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термометр, термометр, тонометр,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сағат, 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пипетка,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болат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ауласы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рулетка,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сызғыш.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Сіздің ойыңызша адамдар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бұл заттарды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үшін пайдаланады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(Балалардың жауаптары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салмақты, температураны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көлемді, қашықтықты немен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өлшеуге болады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pPr algn="r">
              <a:lnSpc>
                <a:spcPct val="120000"/>
              </a:lnSpc>
              <a:spcBef>
                <a:spcPts val="0"/>
              </a:spcBef>
            </a:pPr>
            <a:r>
              <a:rPr lang="ru-RU" sz="16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Тәрбиеші.</a:t>
            </a:r>
            <a:r>
              <a:rPr lang="ru-RU" sz="1600" b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Енді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ең маңыздысы 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таразыға көшейік.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сендердің үстелдеріңде таразы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бар,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не?Мұғалім әр құрылғы туралы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айтады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ал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оларды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қайда қолдануға болатындығы туралы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мысалдар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келтіреді.Енді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тапсырманы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қалай орындағаныңызды көрейік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.(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қандай заттарды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алып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не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байқағанын айтады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r">
              <a:lnSpc>
                <a:spcPct val="120000"/>
              </a:lnSpc>
              <a:spcBef>
                <a:spcPts val="0"/>
              </a:spcBef>
            </a:pPr>
            <a:r>
              <a:rPr lang="ru-RU" sz="16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Тәрбиеші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Жарайсыңдар, балалар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сендер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нағыз зертханашысыңдар!</a:t>
            </a:r>
            <a:endParaRPr lang="ru-RU" sz="1600" dirty="0" smtClean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lnSpc>
                <a:spcPct val="120000"/>
              </a:lnSpc>
              <a:spcBef>
                <a:spcPts val="0"/>
              </a:spcBef>
            </a:pPr>
            <a:r>
              <a:rPr lang="ru-RU" sz="16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Тәрбиеші.</a:t>
            </a:r>
            <a:r>
              <a:rPr lang="ru-RU" sz="1600" b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Ал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енді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бақылаулардан кейін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біз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физикалық жаттығулар жасаймыз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:</a:t>
            </a:r>
            <a:endParaRPr lang="ru-RU" sz="1600" dirty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68170" y="3206873"/>
            <a:ext cx="2873101" cy="15313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i="1" dirty="0">
                <a:solidFill>
                  <a:srgbClr val="0B1459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Мы ногами топ, топ,</a:t>
            </a:r>
            <a:endParaRPr lang="ru-RU" sz="1600" i="1" dirty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i="1" dirty="0">
                <a:solidFill>
                  <a:srgbClr val="0B1459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Мы руками хлоп, хлоп.</a:t>
            </a:r>
            <a:endParaRPr lang="ru-RU" sz="1600" i="1" dirty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i="1" dirty="0">
                <a:solidFill>
                  <a:srgbClr val="0B1459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Мы глазами миг, миг.</a:t>
            </a:r>
            <a:endParaRPr lang="ru-RU" sz="1600" i="1" dirty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i="1" dirty="0">
                <a:solidFill>
                  <a:srgbClr val="0B1459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Мы плечами- чик, чик.</a:t>
            </a:r>
            <a:endParaRPr lang="ru-RU" sz="1600" i="1" dirty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i="1" dirty="0">
                <a:solidFill>
                  <a:srgbClr val="0B1459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 - сюда, два - сюда:</a:t>
            </a:r>
            <a:endParaRPr lang="ru-RU" sz="1600" i="1" dirty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i="1" dirty="0">
                <a:solidFill>
                  <a:srgbClr val="0B1459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Повернись вокруг себя.</a:t>
            </a:r>
            <a:endParaRPr lang="ru-RU" sz="1600" i="1" dirty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402282" y="3319926"/>
            <a:ext cx="4955826" cy="20478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i="1" dirty="0">
                <a:solidFill>
                  <a:srgbClr val="0B1459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 - присели, два - привстали,</a:t>
            </a:r>
            <a:endParaRPr lang="ru-RU" sz="1600" i="1" dirty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i="1" dirty="0">
                <a:solidFill>
                  <a:srgbClr val="0B1459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Руки кверху все подняли.</a:t>
            </a:r>
            <a:endParaRPr lang="ru-RU" sz="1600" i="1" dirty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i="1" dirty="0">
                <a:solidFill>
                  <a:srgbClr val="0B1459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Сели, встали, сели, встали</a:t>
            </a:r>
            <a:endParaRPr lang="ru-RU" sz="1600" i="1" dirty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i="1" dirty="0">
                <a:solidFill>
                  <a:srgbClr val="0B1459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подскоки делать стали.</a:t>
            </a:r>
            <a:endParaRPr lang="ru-RU" sz="1600" i="1" dirty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i="1" dirty="0">
                <a:solidFill>
                  <a:srgbClr val="0B1459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Раз, два, раз, два.</a:t>
            </a:r>
            <a:endParaRPr lang="ru-RU" sz="1600" i="1" dirty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i="1" dirty="0">
                <a:solidFill>
                  <a:srgbClr val="0B1459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Заниматься нам пора!</a:t>
            </a:r>
            <a:endParaRPr lang="ru-RU" sz="1600" i="1" dirty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Рисунок 14" descr="solnyishko-03.png"/>
          <p:cNvPicPr>
            <a:picLocks noChangeAspect="1"/>
          </p:cNvPicPr>
          <p:nvPr/>
        </p:nvPicPr>
        <p:blipFill>
          <a:blip r:embed="rId2" cstate="print"/>
          <a:srcRect l="2812" t="6750" r="10864" b="9769"/>
          <a:stretch>
            <a:fillRect/>
          </a:stretch>
        </p:blipFill>
        <p:spPr>
          <a:xfrm>
            <a:off x="414418" y="370986"/>
            <a:ext cx="2103007" cy="2033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7693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030352" y="421159"/>
            <a:ext cx="8180448" cy="226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88996" tIns="144498" rIns="288996" bIns="144498" numCol="1" anchor="ctr" anchorCtr="0" compatLnSpc="1">
            <a:prstTxWarp prst="textNoShape">
              <a:avLst/>
            </a:prstTxWarp>
            <a:spAutoFit/>
          </a:bodyPr>
          <a:lstStyle/>
          <a:p>
            <a:pPr defTabSz="289002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Дыбыс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естіледі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.)</a:t>
            </a:r>
          </a:p>
          <a:p>
            <a:pPr defTabSz="289002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Тәрбиеші.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Винни-Пух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бізге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электронды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хат жіберді.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Жақынырақ қарап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не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қызық екенін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көрейік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Сізге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ғылыми зертханада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жұмыс ұнады ма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(Балалардың жауаптары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.)</a:t>
            </a:r>
          </a:p>
          <a:p>
            <a:pPr defTabSz="289002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Тәрбиеші.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Сізге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көбірек ұнады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?(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Балалардың жауаптары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өлшеу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өлшеу және 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т.б.)</a:t>
            </a:r>
          </a:p>
          <a:p>
            <a:pPr defTabSz="289002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Тәрбиеші.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сендер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тапсырмаларды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жақсы орындағаныңыз үшін Винни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Пух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сендерге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сыйлықтар жіберді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мұғалім балаларға доп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береді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defTabSz="289002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Тәрбиеші.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Біздің саяхатымыз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аяқталды.</a:t>
            </a:r>
            <a:endParaRPr lang="ru-RU" sz="1600" dirty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s://vraki.net/sites/default/files/test/1_449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49" y="3254374"/>
            <a:ext cx="2765425" cy="276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79493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8150" y="374812"/>
            <a:ext cx="116205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«Жұмбақ қонақтар» мектепалды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даярлық тобының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балаларына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ойын-сауық сценарийі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u="sng" dirty="0" err="1" smtClean="0">
                <a:latin typeface="Times New Roman" pitchFamily="18" charset="0"/>
                <a:cs typeface="Times New Roman" pitchFamily="18" charset="0"/>
              </a:rPr>
              <a:t>Мақсаты.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Қозғалтқыш және ойын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әрекеттері әсерінен балаларда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көктемгі көңіл-күй қалыптастыру.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Міндеттері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Ойын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түрінде, көктем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қыс мезгілдерінің артықшылықтарын анықтаңыз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балалардың қимыл-қозғалыс қиялын және шығармашылық қиялын, ән айту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қабілеттерін, сөйлеу белсенділігін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дамыту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.-</a:t>
            </a:r>
          </a:p>
          <a:p>
            <a:pPr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Табиғатқа деген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сүйіспеншілікке және оның әсемдігін көре білуге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​​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тәрбиелеу.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Құрал-жабдықтар: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«Көңілді шаңғы трегі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ойынының атрибуттары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(шаңғылар, бағдарлар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Репертуар:</a:t>
            </a:r>
          </a:p>
          <a:p>
            <a:pPr>
              <a:buFontTx/>
              <a:buChar char="-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«Күн сәулесі» ойыны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</a:t>
            </a:r>
          </a:p>
          <a:p>
            <a:pPr>
              <a:buFontTx/>
              <a:buChar char="-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Көңілді шаңғы трассасы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эстафетасы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«Ақшақарлар» әні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Тамшылар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ағындар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ойыны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«Көктем» әні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«Көктем келді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биі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 defTabSz="2890027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67627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2900" y="197346"/>
            <a:ext cx="88011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Ойын-сауық барысы</a:t>
            </a:r>
            <a:r>
              <a:rPr lang="ru-RU" sz="2000" b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Жүргізуші: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бүгін сыртта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қандай жақсы ауа-райы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Енді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суық ауа-райы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болмайды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бірақ жерде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әлі 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де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қар 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бар.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Терезеге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қараңызшы, күн қалай қуанышпен жарқырайды.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Бұлт артынан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бізге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ұнау үшін әдейі қарағандай болды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Онымен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ойнайық.</a:t>
            </a:r>
            <a:endParaRPr lang="ru-RU" sz="2000" dirty="0" smtClean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«Күн сәулесі» ойыны</a:t>
            </a:r>
            <a:r>
              <a:rPr lang="ru-RU" sz="2000" b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мәтінге сәйкес қимылдар жасайды)Сіздің көзіңізге нәзік күн сәулесі қарады.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Кірпігіңізді жыпылықтаңыз.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Көзіңді жұм.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одан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әрі қарай жүгірді; 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оны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өз қолдарыңызбен ақырын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еркелетіп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сипаңыз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маңдайда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мұрында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щекте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иекте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Шатастыру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үшін басын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мойнын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ішін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қолын, аяғын жайлап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сипаңыз.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бұзық адам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сіздердің бәріңізді жақсы көреді, 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ал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сіз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оны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еркелетіп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онымен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достасасыз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Күн көктеммен бірге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жерге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келді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Қыс көктеммен кездеседі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және оған 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қуанады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Біз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сенімен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бірге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қуанамыз, Қысты Көктемде жақсы сөздермен еске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аламыз.Қыс 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пен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көктем әуенге әр тараптан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билеп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шығады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Қыс: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Сәлеметсіңдер ме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. (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амандасады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.)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Қыс сендерге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ұнай ма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? Сен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нені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ұнатасың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Сіз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қыста 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істегенді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ұнатасыз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ru-RU" sz="20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(Балалардың жауаптары</a:t>
            </a:r>
            <a:r>
              <a:rPr lang="ru-RU" sz="20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.)</a:t>
            </a:r>
          </a:p>
        </p:txBody>
      </p:sp>
      <p:pic>
        <p:nvPicPr>
          <p:cNvPr id="3" name="Picture 2" descr="https://vraki.net/sites/default/files/test/1_449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144000" y="0"/>
            <a:ext cx="2968626" cy="276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68094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319" r="1319"/>
          <a:stretch>
            <a:fillRect/>
          </a:stretch>
        </p:blipFill>
        <p:spPr>
          <a:xfrm rot="8873134" flipV="1">
            <a:off x="19489276" y="-1479026"/>
            <a:ext cx="813161" cy="835252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7071" y="151468"/>
            <a:ext cx="3952079" cy="4001431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8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Жүргізуші: Балалар</a:t>
            </a:r>
            <a:r>
              <a:rPr lang="ru-RU" sz="1800" b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ru-RU" sz="18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Енді</a:t>
            </a:r>
            <a:r>
              <a:rPr lang="ru-RU" sz="1800" b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Қысқа  қыста </a:t>
            </a:r>
            <a:r>
              <a:rPr lang="ru-RU" sz="1800" b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18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ұнайтынын</a:t>
            </a:r>
            <a:r>
              <a:rPr lang="ru-RU" sz="1800" b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не</a:t>
            </a:r>
            <a:r>
              <a:rPr lang="ru-RU" sz="1800" b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істейтінді</a:t>
            </a:r>
            <a:r>
              <a:rPr lang="ru-RU" sz="1800" b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жылдың </a:t>
            </a:r>
            <a:r>
              <a:rPr lang="ru-RU" sz="1800" b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sz="18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уақытында қандай қызықты сәттер болатынын</a:t>
            </a:r>
            <a:r>
              <a:rPr lang="ru-RU" sz="1800" b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айтайық</a:t>
            </a:r>
            <a:r>
              <a:rPr lang="ru-RU" sz="1800" b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«Көңілді шаңғы трассасы</a:t>
            </a:r>
            <a:r>
              <a:rPr lang="ru-RU" sz="1800" b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8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эстафетасы</a:t>
            </a:r>
            <a:r>
              <a:rPr lang="ru-RU" sz="1800" b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(Әр </a:t>
            </a:r>
            <a:r>
              <a:rPr lang="ru-RU" sz="1800" b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команда </a:t>
            </a:r>
            <a:r>
              <a:rPr lang="ru-RU" sz="18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1800" b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шаңғы алады</a:t>
            </a:r>
            <a:r>
              <a:rPr lang="ru-RU" sz="1800" b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Қыс мезгілінің белгісі</a:t>
            </a:r>
            <a:r>
              <a:rPr lang="ru-RU" sz="1800" b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800" b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сіз</a:t>
            </a:r>
            <a:r>
              <a:rPr lang="ru-RU" sz="1800" b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1800" b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трассада</a:t>
            </a:r>
            <a:r>
              <a:rPr lang="ru-RU" sz="1800" b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бағдаршамға дейін</a:t>
            </a:r>
            <a:r>
              <a:rPr lang="ru-RU" sz="1800" b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жүгіріп өтіп, </a:t>
            </a:r>
            <a:r>
              <a:rPr lang="ru-RU" sz="1800" b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оны </a:t>
            </a:r>
            <a:r>
              <a:rPr lang="ru-RU" sz="18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айналып</a:t>
            </a:r>
            <a:r>
              <a:rPr lang="ru-RU" sz="1800" b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өтіп</a:t>
            </a:r>
            <a:r>
              <a:rPr lang="ru-RU" sz="1800" b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оралып</a:t>
            </a:r>
            <a:r>
              <a:rPr lang="ru-RU" sz="1800" b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шаңғы командасының келесі</a:t>
            </a:r>
            <a:r>
              <a:rPr lang="ru-RU" sz="1800" b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мүшесіне өтуіңіз керек</a:t>
            </a:r>
            <a:r>
              <a:rPr lang="ru-RU" sz="1800" b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ru-RU" sz="1800" b="1" dirty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solidFill>
                <a:srgbClr val="0B1459"/>
              </a:solidFill>
            </a:endParaRPr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6035622" y="797359"/>
            <a:ext cx="3756078" cy="226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88996" tIns="144498" rIns="288996" bIns="144498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2890027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b="1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Тамшылар</a:t>
            </a:r>
            <a:r>
              <a:rPr lang="ru-RU" sz="1600" b="1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600" b="1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ағындар</a:t>
            </a:r>
            <a:r>
              <a:rPr lang="ru-RU" sz="1600" b="1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600" b="1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ойыны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</a:p>
          <a:p>
            <a:pPr algn="just" defTabSz="2890027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6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i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Ярановтың авторлық пьесасы</a:t>
            </a:r>
            <a:r>
              <a:rPr lang="ru-RU" sz="1600" i="1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 defTabSz="2890027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Көктем</a:t>
            </a:r>
            <a:endParaRPr lang="ru-RU" sz="1600" b="1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2890027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сенің көктемге қуанышты екеніңді көремін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defTabSz="2890027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Күн және сұлулық.</a:t>
            </a:r>
            <a:endParaRPr lang="ru-RU" sz="1600" dirty="0" smtClean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2890027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Енді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қыс кетеді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defTabSz="2890027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err="1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Менің уақытым келді</a:t>
            </a:r>
            <a:r>
              <a:rPr lang="ru-RU" sz="1600" dirty="0" smtClean="0">
                <a:solidFill>
                  <a:srgbClr val="0B14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solidFill>
                <a:srgbClr val="0B14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402464" y="325541"/>
            <a:ext cx="4550536" cy="5216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88996" tIns="144498" rIns="288996" bIns="144498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6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Жүргізуші:</a:t>
            </a:r>
            <a:endParaRPr lang="ru-RU" sz="1600" b="1" dirty="0" smtClean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Біз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қысты аяз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үшін жақсы көреміз,</a:t>
            </a:r>
            <a:endParaRPr lang="ru-RU" sz="1600" dirty="0" smtClean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Шана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шаңғы, күлкі үшін.</a:t>
            </a:r>
            <a:endParaRPr lang="ru-RU" sz="1600" dirty="0" smtClean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Коньки,, шайба, хоккей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таяқшалары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Қуанышты ақ қарлар!</a:t>
            </a:r>
            <a:endParaRPr lang="ru-RU" sz="1600" dirty="0" smtClean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Біз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көктемді күтеміз.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жылы</a:t>
            </a:r>
            <a:endParaRPr lang="ru-RU" sz="1600" dirty="0" smtClean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Ал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күн жарқырайды</a:t>
            </a:r>
            <a:endParaRPr lang="ru-RU" sz="1600" dirty="0" smtClean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балалардың күлкісі естіледі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Көктем: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Мен сізге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өзімнің жылулығымды әкелемін</a:t>
            </a:r>
            <a:endParaRPr lang="ru-RU" sz="1600" dirty="0" smtClean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Бәрі айнала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гүлдейді</a:t>
            </a:r>
            <a:endParaRPr lang="ru-RU" sz="1600" dirty="0" smtClean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Жапырақтары гүлдейді</a:t>
            </a:r>
            <a:endParaRPr lang="ru-RU" sz="1600" dirty="0" smtClean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Құстар ән салып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жатады</a:t>
            </a:r>
            <a:endParaRPr lang="ru-RU" sz="1600" dirty="0" smtClean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Енді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айтыңызшы.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білесіз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Көктем: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жарқыра кү жарқыра</a:t>
            </a:r>
            <a:endParaRPr lang="ru-RU" sz="1600" dirty="0" smtClean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Жерді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тезірек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жылытып</a:t>
            </a:r>
            <a:endParaRPr lang="ru-RU" sz="1600" dirty="0" smtClean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Енді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тез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тұр</a:t>
            </a:r>
            <a:endParaRPr lang="ru-RU" sz="1600" dirty="0" smtClean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Менімен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ойна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lang="ru-RU" sz="1600" dirty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defTabSz="2890027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600" dirty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https://1.bp.blogspot.com/-ESzS6rCGbkQ/XnGzbhEBpGI/AAAAAAAAEcA/WLdGz6mbpLo47uXMT6P8JJFAi1T6xXlaQCLcBGAsYHQ/s1600/%25D0%25BF%25D1%2580%25D0%25BE%25D0%25B5%25D0%25BA%25D1%258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549" y="1045369"/>
            <a:ext cx="3581401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09263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3"/>
          <p:cNvSpPr txBox="1">
            <a:spLocks/>
          </p:cNvSpPr>
          <p:nvPr/>
        </p:nvSpPr>
        <p:spPr>
          <a:xfrm>
            <a:off x="564181" y="0"/>
            <a:ext cx="6378486" cy="50292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722507" indent="-722507" algn="l" defTabSz="2890027" rtl="0" eaLnBrk="1" latinLnBrk="0" hangingPunct="1">
              <a:lnSpc>
                <a:spcPct val="90000"/>
              </a:lnSpc>
              <a:spcBef>
                <a:spcPts val="3161"/>
              </a:spcBef>
              <a:buFont typeface="Arial" panose="020B0604020202020204" pitchFamily="34" charset="0"/>
              <a:buChar char="•"/>
              <a:defRPr sz="8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67520" indent="-722507" algn="l" defTabSz="2890027" rtl="0" eaLnBrk="1" latinLnBrk="0" hangingPunct="1">
              <a:lnSpc>
                <a:spcPct val="90000"/>
              </a:lnSpc>
              <a:spcBef>
                <a:spcPts val="1580"/>
              </a:spcBef>
              <a:buFont typeface="Arial" panose="020B0604020202020204" pitchFamily="34" charset="0"/>
              <a:buChar char="•"/>
              <a:defRPr sz="75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2534" indent="-722507" algn="l" defTabSz="2890027" rtl="0" eaLnBrk="1" latinLnBrk="0" hangingPunct="1">
              <a:lnSpc>
                <a:spcPct val="90000"/>
              </a:lnSpc>
              <a:spcBef>
                <a:spcPts val="1580"/>
              </a:spcBef>
              <a:buFont typeface="Arial" panose="020B0604020202020204" pitchFamily="34" charset="0"/>
              <a:buChar char="•"/>
              <a:defRPr sz="63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57549" indent="-722507" algn="l" defTabSz="2890027" rtl="0" eaLnBrk="1" latinLnBrk="0" hangingPunct="1">
              <a:lnSpc>
                <a:spcPct val="90000"/>
              </a:lnSpc>
              <a:spcBef>
                <a:spcPts val="1580"/>
              </a:spcBef>
              <a:buFont typeface="Arial" panose="020B0604020202020204" pitchFamily="34" charset="0"/>
              <a:buChar char="•"/>
              <a:defRPr sz="56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502563" indent="-722507" algn="l" defTabSz="2890027" rtl="0" eaLnBrk="1" latinLnBrk="0" hangingPunct="1">
              <a:lnSpc>
                <a:spcPct val="90000"/>
              </a:lnSpc>
              <a:spcBef>
                <a:spcPts val="1580"/>
              </a:spcBef>
              <a:buFont typeface="Arial" panose="020B0604020202020204" pitchFamily="34" charset="0"/>
              <a:buChar char="•"/>
              <a:defRPr sz="56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947577" indent="-722507" algn="l" defTabSz="2890027" rtl="0" eaLnBrk="1" latinLnBrk="0" hangingPunct="1">
              <a:lnSpc>
                <a:spcPct val="90000"/>
              </a:lnSpc>
              <a:spcBef>
                <a:spcPts val="1580"/>
              </a:spcBef>
              <a:buFont typeface="Arial" panose="020B0604020202020204" pitchFamily="34" charset="0"/>
              <a:buChar char="•"/>
              <a:defRPr sz="56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392590" indent="-722507" algn="l" defTabSz="2890027" rtl="0" eaLnBrk="1" latinLnBrk="0" hangingPunct="1">
              <a:lnSpc>
                <a:spcPct val="90000"/>
              </a:lnSpc>
              <a:spcBef>
                <a:spcPts val="1580"/>
              </a:spcBef>
              <a:buFont typeface="Arial" panose="020B0604020202020204" pitchFamily="34" charset="0"/>
              <a:buChar char="•"/>
              <a:defRPr sz="56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837604" indent="-722507" algn="l" defTabSz="2890027" rtl="0" eaLnBrk="1" latinLnBrk="0" hangingPunct="1">
              <a:lnSpc>
                <a:spcPct val="90000"/>
              </a:lnSpc>
              <a:spcBef>
                <a:spcPts val="1580"/>
              </a:spcBef>
              <a:buFont typeface="Arial" panose="020B0604020202020204" pitchFamily="34" charset="0"/>
              <a:buChar char="•"/>
              <a:defRPr sz="56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282618" indent="-722507" algn="l" defTabSz="2890027" rtl="0" eaLnBrk="1" latinLnBrk="0" hangingPunct="1">
              <a:lnSpc>
                <a:spcPct val="90000"/>
              </a:lnSpc>
              <a:spcBef>
                <a:spcPts val="1580"/>
              </a:spcBef>
              <a:buFont typeface="Arial" panose="020B0604020202020204" pitchFamily="34" charset="0"/>
              <a:buChar char="•"/>
              <a:defRPr sz="56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b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Қыс: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Бізге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көңілді және қуанышты.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Мен,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қайғырмаймын.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келесі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міндетті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түрде сендерге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ораламын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(Қыс балаларға жылы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қабылдағаны үшін рахмет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айтады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қоштасады, кетеді</a:t>
            </a:r>
            <a:endParaRPr lang="ru-RU" sz="1600" dirty="0" smtClean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Жүргізуші: Біз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сендерге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ән үйрендік, 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Весна.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Енді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біз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оны 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бірге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айтамыз</a:t>
            </a:r>
            <a:r>
              <a:rPr lang="ru-RU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b="1" i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1600" b="1" i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Көктем</a:t>
            </a:r>
            <a:r>
              <a:rPr lang="ru-RU" sz="1600" b="1" i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»  </a:t>
            </a:r>
            <a:r>
              <a:rPr lang="ru-RU" sz="1600" b="1" i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әні</a:t>
            </a:r>
            <a:r>
              <a:rPr lang="ru-RU" sz="1600" i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(Муз. А. </a:t>
            </a:r>
            <a:r>
              <a:rPr lang="ru-RU" sz="1600" i="1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Куатбаевой</a:t>
            </a:r>
            <a:r>
              <a:rPr lang="ru-RU" sz="1600" i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1600" dirty="0" smtClean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kk-KZ" sz="1600" b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kk-KZ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Ортамызға көктем келді</a:t>
            </a:r>
            <a:endParaRPr lang="ru-RU" sz="1600" dirty="0" smtClean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kk-KZ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Күннің көзің ертіп келді</a:t>
            </a:r>
            <a:endParaRPr lang="ru-RU" sz="1600" dirty="0" smtClean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kk-KZ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Қыздар әдемі әң шырқайды,</a:t>
            </a:r>
            <a:endParaRPr lang="ru-RU" sz="1600" dirty="0" smtClean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kk-KZ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Балалар қуанады.</a:t>
            </a:r>
            <a:endParaRPr lang="ru-RU" sz="1600" dirty="0" smtClean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kk-KZ" sz="1600" b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Қайырмасы:</a:t>
            </a:r>
            <a:endParaRPr lang="ru-RU" sz="1600" dirty="0" smtClean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kk-KZ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Ля-ля-ля, ля-ля-ля, </a:t>
            </a:r>
            <a:endParaRPr lang="ru-RU" sz="1600" dirty="0" smtClean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kk-KZ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Балалар қуанады.</a:t>
            </a:r>
            <a:endParaRPr lang="ru-RU" sz="1600" dirty="0" smtClean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kk-KZ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Ля-ля-ля, ля-ля-ля, </a:t>
            </a:r>
            <a:endParaRPr lang="ru-RU" sz="1600" dirty="0" smtClean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kk-KZ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Балалар қуанады.</a:t>
            </a:r>
            <a:endParaRPr lang="ru-RU" sz="1600" dirty="0" smtClean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kk-KZ" sz="1600" b="1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kk-KZ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Далада гүлдер жайнайды</a:t>
            </a:r>
            <a:endParaRPr lang="ru-RU" sz="1600" dirty="0" smtClean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kk-KZ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Бақшада бұлбұл сайрады</a:t>
            </a:r>
            <a:endParaRPr lang="ru-RU" sz="1600" dirty="0" smtClean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kk-KZ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Өзеңде балық жүзеді</a:t>
            </a:r>
            <a:endParaRPr lang="ru-RU" sz="1600" dirty="0" smtClean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kk-KZ" sz="1600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Балалар қуанады.</a:t>
            </a:r>
            <a:endParaRPr lang="ru-RU" sz="1600" dirty="0" smtClean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826000" y="1468357"/>
            <a:ext cx="6096000" cy="261302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kk-KZ" b="1" dirty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Қайырмасы</a:t>
            </a:r>
            <a:r>
              <a:rPr lang="ru-RU" b="1" dirty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: 4р.</a:t>
            </a:r>
            <a:endParaRPr lang="ru-RU" dirty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Жүргізуші: Біздің мерекеміз</a:t>
            </a:r>
            <a:r>
              <a:rPr lang="ru-RU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керемет</a:t>
            </a:r>
            <a:r>
              <a:rPr lang="ru-RU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болды</a:t>
            </a:r>
            <a:endParaRPr lang="ru-RU" dirty="0" smtClean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Қысқа рахмет</a:t>
            </a:r>
            <a:r>
              <a:rPr lang="ru-RU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r>
              <a:rPr lang="ru-RU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Көктемге рахмет</a:t>
            </a:r>
            <a:r>
              <a:rPr lang="ru-RU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r>
              <a:rPr lang="ru-RU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Ойындар</a:t>
            </a:r>
            <a:r>
              <a:rPr lang="ru-RU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үшін көңілді, көңілді, күлімсіреу.</a:t>
            </a:r>
            <a:endParaRPr lang="ru-RU" dirty="0" smtClean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Балалық күлкілі және қуанышты күлкі үшін.</a:t>
            </a:r>
            <a:endParaRPr lang="ru-RU" dirty="0" smtClean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«Көктем келді</a:t>
            </a:r>
            <a:r>
              <a:rPr lang="ru-RU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биі</a:t>
            </a:r>
            <a:endParaRPr lang="ru-RU" dirty="0" smtClean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Билеуден</a:t>
            </a:r>
            <a:r>
              <a:rPr lang="ru-RU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кейін</a:t>
            </a:r>
            <a:r>
              <a:rPr lang="ru-RU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Көктем балаларға рахмет</a:t>
            </a:r>
            <a:r>
              <a:rPr lang="ru-RU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айтады</a:t>
            </a:r>
            <a:r>
              <a:rPr lang="ru-RU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қоштасады, кетеді</a:t>
            </a:r>
            <a:r>
              <a:rPr lang="ru-RU" dirty="0" smtClean="0">
                <a:solidFill>
                  <a:srgbClr val="0B1459"/>
                </a:solidFill>
                <a:latin typeface="Times New Roman" pitchFamily="18" charset="0"/>
                <a:cs typeface="Times New Roman" pitchFamily="18" charset="0"/>
              </a:rPr>
              <a:t>.)</a:t>
            </a:r>
            <a:endParaRPr lang="ru-RU" dirty="0">
              <a:solidFill>
                <a:srgbClr val="0B145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11852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C:\Users\User\AppData\Local\Temp\WhatsApp Image 2021-03-15 at 11.57.16.jpeg"/>
          <p:cNvPicPr>
            <a:picLocks noGrp="1"/>
          </p:cNvPicPr>
          <p:nvPr>
            <p:ph type="pic" idx="1"/>
          </p:nvPr>
        </p:nvPicPr>
        <p:blipFill>
          <a:blip r:embed="rId2"/>
          <a:srcRect l="256" r="-169"/>
          <a:stretch>
            <a:fillRect/>
          </a:stretch>
        </p:blipFill>
        <p:spPr bwMode="auto">
          <a:xfrm>
            <a:off x="293077" y="934101"/>
            <a:ext cx="4396873" cy="34854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20210310_12050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71732" y="256767"/>
            <a:ext cx="2964309" cy="29643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6" descr="https://im0-tub-ru.yandex.net/i?id=9f58ac80eb8b18255493617ddaa32cc2-l&amp;ref=rim&amp;n=13&amp;w=999&amp;h=1080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556" b="8006"/>
          <a:stretch/>
        </p:blipFill>
        <p:spPr bwMode="auto">
          <a:xfrm>
            <a:off x="10129186" y="562615"/>
            <a:ext cx="1274164" cy="1247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s://im0-tub-ru.yandex.net/i?id=9f58ac80eb8b18255493617ddaa32cc2-l&amp;ref=rim&amp;n=13&amp;w=999&amp;h=1080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556" b="8006"/>
          <a:stretch/>
        </p:blipFill>
        <p:spPr bwMode="auto">
          <a:xfrm>
            <a:off x="5191036" y="3865316"/>
            <a:ext cx="1274164" cy="1247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https://im0-tub-ru.yandex.net/i?id=9f58ac80eb8b18255493617ddaa32cc2-l&amp;ref=rim&amp;n=13&amp;w=999&amp;h=1080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556" b="8006"/>
          <a:stretch/>
        </p:blipFill>
        <p:spPr bwMode="auto">
          <a:xfrm>
            <a:off x="5026271" y="2052959"/>
            <a:ext cx="1274164" cy="1247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https://im0-tub-ru.yandex.net/i?id=9f58ac80eb8b18255493617ddaa32cc2-l&amp;ref=rim&amp;n=13&amp;w=999&amp;h=1080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556" b="8006"/>
          <a:stretch/>
        </p:blipFill>
        <p:spPr bwMode="auto">
          <a:xfrm>
            <a:off x="5026271" y="256767"/>
            <a:ext cx="1274164" cy="1247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wiki.soiro.ru/images/%D0%9E%D0%BF%D1%8B%D1%82_%D0%98%D0%B7%D0%B2%D0%B5%D1%80%D0%B6%D0%B5%D0%BD%D0%B8%D0%B5_%D0%B2%D1%83%D0%BB%D0%BA%D0%B0%D0%BD%D0%B0_%D0%B2_%D0%BF%D0%BE%D0%B4%D0%B3%D0%BE%D1%82%D0%BE%D0%B2%D0%B8%D1%82%D0%B5%D0%BB%D1%8C%D0%BD%D0%BE%D0%B9_%D0%B3%D1%80%D1%83%D0%BF%D0%BF%D0%B5_%D0%94%D0%9E%D0%A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408" y="392804"/>
            <a:ext cx="3311729" cy="24837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s://i1.wp.com/ds04.infourok.ru/uploads/ex/0128/0002c047-cab87ff8/hello_html_m4794e6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4016" y="3178161"/>
            <a:ext cx="3263183" cy="24458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http://i.siteapi.org/qFZzqQrw8fYBcV5S2GnPYvHLvCg=/0x0:1200x800/ebecb7c1063f156.ru.s.siteapi.org/img/p08kt9r7mqs40oookcsgggks88o00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1806" y="392804"/>
            <a:ext cx="3746090" cy="24973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8" name="Picture 10" descr="https://ds02.infourok.ru/uploads/ex/0da0/00052a37-df0eeb70/hello_html_m67f7d0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534" y="3088451"/>
            <a:ext cx="3714647" cy="27852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07992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истание 1">
  <a:themeElements>
    <a:clrScheme name="Синий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листание 1" id="{6EB41901-E906-4F5D-92CE-8CC78677F874}" vid="{66B04ABB-2228-4FAF-99D5-43E267AA4B8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2875</TotalTime>
  <Words>4967</Words>
  <Application>Microsoft Office PowerPoint</Application>
  <PresentationFormat>Произвольный</PresentationFormat>
  <Paragraphs>534</Paragraphs>
  <Slides>55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55</vt:i4>
      </vt:variant>
    </vt:vector>
  </HeadingPairs>
  <TitlesOfParts>
    <vt:vector size="56" baseType="lpstr">
      <vt:lpstr>листание 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1</cp:lastModifiedBy>
  <cp:revision>262</cp:revision>
  <dcterms:created xsi:type="dcterms:W3CDTF">2016-11-15T09:14:47Z</dcterms:created>
  <dcterms:modified xsi:type="dcterms:W3CDTF">2021-04-13T08:38:32Z</dcterms:modified>
</cp:coreProperties>
</file>