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sldIdLst>
    <p:sldId id="265" r:id="rId2"/>
    <p:sldId id="266" r:id="rId3"/>
    <p:sldId id="257" r:id="rId4"/>
    <p:sldId id="267" r:id="rId5"/>
    <p:sldId id="269" r:id="rId6"/>
    <p:sldId id="268" r:id="rId7"/>
    <p:sldId id="270" r:id="rId8"/>
    <p:sldId id="271" r:id="rId9"/>
    <p:sldId id="272" r:id="rId10"/>
    <p:sldId id="273" r:id="rId11"/>
    <p:sldId id="274" r:id="rId12"/>
    <p:sldId id="258" r:id="rId13"/>
    <p:sldId id="275" r:id="rId14"/>
    <p:sldId id="316" r:id="rId15"/>
    <p:sldId id="276" r:id="rId16"/>
    <p:sldId id="317" r:id="rId17"/>
    <p:sldId id="277" r:id="rId18"/>
    <p:sldId id="278" r:id="rId19"/>
    <p:sldId id="279" r:id="rId20"/>
    <p:sldId id="280" r:id="rId21"/>
    <p:sldId id="281" r:id="rId22"/>
    <p:sldId id="259" r:id="rId23"/>
    <p:sldId id="282" r:id="rId24"/>
    <p:sldId id="283" r:id="rId25"/>
    <p:sldId id="318" r:id="rId26"/>
    <p:sldId id="284" r:id="rId27"/>
    <p:sldId id="285" r:id="rId28"/>
    <p:sldId id="286" r:id="rId29"/>
    <p:sldId id="287" r:id="rId30"/>
    <p:sldId id="288" r:id="rId31"/>
    <p:sldId id="289" r:id="rId32"/>
    <p:sldId id="290" r:id="rId33"/>
    <p:sldId id="291" r:id="rId34"/>
    <p:sldId id="319" r:id="rId35"/>
    <p:sldId id="292" r:id="rId36"/>
    <p:sldId id="293" r:id="rId37"/>
    <p:sldId id="294" r:id="rId38"/>
    <p:sldId id="295" r:id="rId39"/>
    <p:sldId id="320" r:id="rId40"/>
    <p:sldId id="296" r:id="rId41"/>
    <p:sldId id="321" r:id="rId42"/>
    <p:sldId id="297" r:id="rId43"/>
    <p:sldId id="260" r:id="rId44"/>
    <p:sldId id="261" r:id="rId45"/>
    <p:sldId id="298" r:id="rId46"/>
    <p:sldId id="322" r:id="rId47"/>
    <p:sldId id="299" r:id="rId48"/>
    <p:sldId id="300" r:id="rId49"/>
    <p:sldId id="301" r:id="rId50"/>
    <p:sldId id="302" r:id="rId51"/>
    <p:sldId id="303" r:id="rId52"/>
    <p:sldId id="304" r:id="rId53"/>
    <p:sldId id="305" r:id="rId54"/>
    <p:sldId id="306" r:id="rId55"/>
    <p:sldId id="307" r:id="rId56"/>
    <p:sldId id="308" r:id="rId57"/>
    <p:sldId id="262" r:id="rId58"/>
    <p:sldId id="263" r:id="rId59"/>
    <p:sldId id="309" r:id="rId60"/>
    <p:sldId id="310" r:id="rId61"/>
    <p:sldId id="311" r:id="rId62"/>
    <p:sldId id="312" r:id="rId63"/>
    <p:sldId id="313" r:id="rId64"/>
    <p:sldId id="314" r:id="rId65"/>
    <p:sldId id="315" r:id="rId66"/>
    <p:sldId id="264" r:id="rId6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6232" autoAdjust="0"/>
  </p:normalViewPr>
  <p:slideViewPr>
    <p:cSldViewPr>
      <p:cViewPr>
        <p:scale>
          <a:sx n="68" d="100"/>
          <a:sy n="68" d="100"/>
        </p:scale>
        <p:origin x="-816" y="-36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7C7002-C395-409A-9480-AFC516D464D5}" type="datetimeFigureOut">
              <a:rPr lang="ru-RU" smtClean="0"/>
              <a:pPr/>
              <a:t>14.03.2021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CFF094-39AF-488D-B37E-8D0DC2247506}"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2CFF094-39AF-488D-B37E-8D0DC2247506}" type="slidenum">
              <a:rPr lang="ru-RU" smtClean="0"/>
              <a:pPr/>
              <a:t>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14.03.2021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14.03.2021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14.03.2021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14.03.2021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14.03.2021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14.03.2021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14.03.2021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14.03.2021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7.jpeg"/><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2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 Id="rId4" Type="http://schemas.openxmlformats.org/officeDocument/2006/relationships/image" Target="../media/image53.gif"/></Relationships>
</file>

<file path=ppt/slides/_rels/slide3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4.jpeg"/><Relationship Id="rId1" Type="http://schemas.openxmlformats.org/officeDocument/2006/relationships/slideLayout" Target="../slideLayouts/slideLayout7.xml"/><Relationship Id="rId4" Type="http://schemas.openxmlformats.org/officeDocument/2006/relationships/image" Target="../media/image53.gif"/></Relationships>
</file>

<file path=ppt/slides/_rels/slide3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4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 Id="rId5" Type="http://schemas.openxmlformats.org/officeDocument/2006/relationships/image" Target="../media/image68.jpeg"/><Relationship Id="rId4" Type="http://schemas.openxmlformats.org/officeDocument/2006/relationships/image" Target="../media/image67.jpeg"/></Relationships>
</file>

<file path=ppt/slides/_rels/slide4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 Id="rId5" Type="http://schemas.openxmlformats.org/officeDocument/2006/relationships/image" Target="../media/image72.jpeg"/><Relationship Id="rId4" Type="http://schemas.openxmlformats.org/officeDocument/2006/relationships/image" Target="../media/image71.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s>
</file>

<file path=ppt/slides/_rels/slide5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2.xml"/><Relationship Id="rId5" Type="http://schemas.openxmlformats.org/officeDocument/2006/relationships/image" Target="../media/image88.jpeg"/><Relationship Id="rId4" Type="http://schemas.openxmlformats.org/officeDocument/2006/relationships/image" Target="../media/image80.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2" descr="C:\Users\Metodist\Desktop\logo_1.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621454" y="288032"/>
            <a:ext cx="1970493" cy="16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18" descr="maxresdefault"/>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748094" y="335089"/>
            <a:ext cx="2382400" cy="13407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Прямоугольник 8"/>
          <p:cNvSpPr/>
          <p:nvPr/>
        </p:nvSpPr>
        <p:spPr>
          <a:xfrm>
            <a:off x="1522577" y="1916832"/>
            <a:ext cx="5929322" cy="1754326"/>
          </a:xfrm>
          <a:prstGeom prst="rect">
            <a:avLst/>
          </a:prstGeom>
        </p:spPr>
        <p:txBody>
          <a:bodyPr wrap="square">
            <a:spAutoFit/>
          </a:bodyPr>
          <a:lstStyle/>
          <a:p>
            <a:pPr algn="ctr" fontAlgn="auto">
              <a:spcBef>
                <a:spcPts val="0"/>
              </a:spcBef>
              <a:spcAft>
                <a:spcPts val="0"/>
              </a:spcAft>
              <a:defRPr/>
            </a:pPr>
            <a:r>
              <a:rPr lang="kk-KZ" sz="3600" b="1" kern="10" dirty="0" smtClean="0">
                <a:ln w="9525">
                  <a:solidFill>
                    <a:srgbClr val="FF0000"/>
                  </a:solidFill>
                  <a:round/>
                  <a:headEnd/>
                  <a:tailEnd/>
                </a:ln>
                <a:solidFill>
                  <a:srgbClr val="002060"/>
                </a:solidFill>
                <a:effectLst>
                  <a:outerShdw dist="35921" dir="2700000" algn="ctr" rotWithShape="0">
                    <a:srgbClr val="808080">
                      <a:alpha val="80000"/>
                    </a:srgbClr>
                  </a:outerShdw>
                </a:effectLst>
                <a:latin typeface="Times New Roman" pitchFamily="18" charset="0"/>
                <a:cs typeface="Times New Roman" pitchFamily="18" charset="0"/>
              </a:rPr>
              <a:t> </a:t>
            </a:r>
            <a:r>
              <a:rPr lang="ru-RU" sz="3600" b="1" dirty="0" smtClean="0">
                <a:solidFill>
                  <a:srgbClr val="002060"/>
                </a:solidFill>
                <a:latin typeface="Times New Roman" pitchFamily="18" charset="0"/>
                <a:cs typeface="Times New Roman" pitchFamily="18" charset="0"/>
              </a:rPr>
              <a:t>Оқу сауаттылық апталығы </a:t>
            </a:r>
          </a:p>
          <a:p>
            <a:pPr algn="ctr" fontAlgn="auto">
              <a:spcBef>
                <a:spcPts val="0"/>
              </a:spcBef>
              <a:spcAft>
                <a:spcPts val="0"/>
              </a:spcAft>
              <a:defRPr/>
            </a:pPr>
            <a:r>
              <a:rPr lang="ru-RU" sz="3600" b="1" dirty="0" smtClean="0">
                <a:solidFill>
                  <a:srgbClr val="002060"/>
                </a:solidFill>
                <a:latin typeface="Times New Roman" pitchFamily="18" charset="0"/>
                <a:cs typeface="Times New Roman" pitchFamily="18" charset="0"/>
              </a:rPr>
              <a:t> « Кітаппен достасамыз»</a:t>
            </a:r>
            <a:endParaRPr lang="kk-KZ" sz="3600" b="1" kern="10" dirty="0">
              <a:ln w="9525">
                <a:solidFill>
                  <a:srgbClr val="FF0000"/>
                </a:solidFill>
                <a:round/>
                <a:headEnd/>
                <a:tailEnd/>
              </a:ln>
              <a:solidFill>
                <a:srgbClr val="002060"/>
              </a:solidFill>
              <a:effectLst>
                <a:outerShdw dist="35921" dir="2700000" algn="ctr" rotWithShape="0">
                  <a:srgbClr val="808080">
                    <a:alpha val="80000"/>
                  </a:srgbClr>
                </a:outerShdw>
              </a:effectLst>
              <a:latin typeface="Times New Roman" pitchFamily="18" charset="0"/>
              <a:cs typeface="Times New Roman" pitchFamily="18" charset="0"/>
            </a:endParaRPr>
          </a:p>
        </p:txBody>
      </p:sp>
      <p:pic>
        <p:nvPicPr>
          <p:cNvPr id="1028" name="Picture 4" descr="https://www.riverforestlibrary.org/wp-content/uploads/2017/10/family-reading.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2987824" y="4437112"/>
            <a:ext cx="2770261" cy="2125520"/>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https://im0-tub-kz.yandex.net/i?id=ce2547d7178fdf0a1892c57a7aed19b2-l&amp;n=13"/>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rot="5400000">
            <a:off x="7673739" y="5373216"/>
            <a:ext cx="1454004" cy="1454004"/>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6" descr="https://im0-tub-kz.yandex.net/i?id=ce2547d7178fdf0a1892c57a7aed19b2-l&amp;n=13"/>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rot="16200000">
            <a:off x="-1" y="59537"/>
            <a:ext cx="1454004" cy="1454004"/>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6" descr="https://im0-tub-kz.yandex.net/i?id=ce2547d7178fdf0a1892c57a7aed19b2-l&amp;n=13"/>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rot="5400000" flipV="1">
            <a:off x="182356" y="5221640"/>
            <a:ext cx="1454004" cy="1818717"/>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6" descr="https://im0-tub-kz.yandex.net/i?id=ce2547d7178fdf0a1892c57a7aed19b2-l&amp;n=13"/>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rot="199266">
            <a:off x="7632843" y="100431"/>
            <a:ext cx="1454004" cy="145400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955311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357158" y="3357562"/>
            <a:ext cx="8786842" cy="2462213"/>
          </a:xfrm>
          <a:prstGeom prst="rect">
            <a:avLst/>
          </a:prstGeom>
        </p:spPr>
        <p:txBody>
          <a:bodyPr wrap="square">
            <a:spAutoFit/>
          </a:bodyPr>
          <a:lstStyle/>
          <a:p>
            <a:pPr>
              <a:spcBef>
                <a:spcPct val="0"/>
              </a:spcBef>
            </a:pPr>
            <a:r>
              <a:rPr lang="ru-RU" sz="1400" dirty="0" smtClean="0">
                <a:latin typeface="Times New Roman" pitchFamily="18" charset="0"/>
                <a:cs typeface="Times New Roman" pitchFamily="18" charset="0"/>
              </a:rPr>
              <a:t>1.«</a:t>
            </a:r>
            <a:r>
              <a:rPr lang="ru-RU" sz="1400" dirty="0" err="1" smtClean="0">
                <a:latin typeface="Times New Roman" pitchFamily="18" charset="0"/>
                <a:cs typeface="Times New Roman" pitchFamily="18" charset="0"/>
              </a:rPr>
              <a:t>Алпамыс</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Читландия</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елінде</a:t>
            </a:r>
            <a:r>
              <a:rPr lang="ru-RU" sz="1400" dirty="0" smtClean="0">
                <a:latin typeface="Times New Roman" pitchFamily="18" charset="0"/>
                <a:cs typeface="Times New Roman" pitchFamily="18" charset="0"/>
              </a:rPr>
              <a:t>»………................................................................3</a:t>
            </a:r>
            <a:endParaRPr lang="ru-RU" altLang="ru-RU" sz="1400" dirty="0">
              <a:latin typeface="Times New Roman" pitchFamily="18" charset="0"/>
              <a:cs typeface="Times New Roman" pitchFamily="18" charset="0"/>
            </a:endParaRPr>
          </a:p>
          <a:p>
            <a:pPr>
              <a:spcBef>
                <a:spcPct val="0"/>
              </a:spcBef>
            </a:pPr>
            <a:r>
              <a:rPr lang="ru-RU" altLang="ru-RU" sz="1400" dirty="0" smtClean="0">
                <a:latin typeface="Times New Roman" pitchFamily="18" charset="0"/>
                <a:cs typeface="Times New Roman" pitchFamily="18" charset="0"/>
              </a:rPr>
              <a:t>2</a:t>
            </a:r>
            <a:r>
              <a:rPr lang="kk-KZ" altLang="ru-RU" sz="1400" dirty="0" smtClean="0">
                <a:latin typeface="Times New Roman" pitchFamily="18" charset="0"/>
                <a:cs typeface="Times New Roman" pitchFamily="18" charset="0"/>
              </a:rPr>
              <a:t>. </a:t>
            </a:r>
            <a:r>
              <a:rPr lang="ru-RU" altLang="ru-RU" sz="1400" dirty="0" smtClean="0">
                <a:latin typeface="Times New Roman" pitchFamily="18" charset="0"/>
                <a:cs typeface="Times New Roman" pitchFamily="18" charset="0"/>
              </a:rPr>
              <a:t>«</a:t>
            </a:r>
            <a:r>
              <a:rPr lang="ru-RU" sz="1400" dirty="0" err="1" smtClean="0">
                <a:latin typeface="Times New Roman" pitchFamily="18" charset="0"/>
                <a:cs typeface="Times New Roman" pitchFamily="18" charset="0"/>
              </a:rPr>
              <a:t>Ыбырай</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Алтынсарин</a:t>
            </a:r>
            <a:r>
              <a:rPr lang="ru-RU" sz="1400" dirty="0" smtClean="0">
                <a:latin typeface="Times New Roman" pitchFamily="18" charset="0"/>
                <a:cs typeface="Times New Roman" pitchFamily="18" charset="0"/>
              </a:rPr>
              <a:t> - «</a:t>
            </a:r>
            <a:r>
              <a:rPr lang="ru-RU" sz="1400" dirty="0" err="1" smtClean="0">
                <a:latin typeface="Times New Roman" pitchFamily="18" charset="0"/>
                <a:cs typeface="Times New Roman" pitchFamily="18" charset="0"/>
              </a:rPr>
              <a:t>Кел</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балалар,оқылық!»</a:t>
            </a:r>
            <a:r>
              <a:rPr lang="ru-RU" sz="1400" dirty="0" smtClean="0">
                <a:latin typeface="Times New Roman" pitchFamily="18" charset="0"/>
                <a:cs typeface="Times New Roman" pitchFamily="18" charset="0"/>
              </a:rPr>
              <a:t>………………………………4</a:t>
            </a:r>
            <a:endParaRPr lang="ru-RU" sz="1400" dirty="0">
              <a:latin typeface="Times New Roman" pitchFamily="18" charset="0"/>
              <a:cs typeface="Times New Roman" pitchFamily="18" charset="0"/>
            </a:endParaRPr>
          </a:p>
          <a:p>
            <a:pPr>
              <a:spcBef>
                <a:spcPct val="0"/>
              </a:spcBef>
            </a:pPr>
            <a:r>
              <a:rPr lang="ru-RU" altLang="ru-RU" sz="1400" dirty="0" smtClean="0">
                <a:latin typeface="Times New Roman" pitchFamily="18" charset="0"/>
                <a:cs typeface="Times New Roman" pitchFamily="18" charset="0"/>
              </a:rPr>
              <a:t>3  «</a:t>
            </a:r>
            <a:r>
              <a:rPr lang="ru-RU" sz="1400" dirty="0" err="1" smtClean="0">
                <a:latin typeface="Times New Roman" pitchFamily="18" charset="0"/>
                <a:cs typeface="Times New Roman" pitchFamily="18" charset="0"/>
              </a:rPr>
              <a:t>Әдеби қонақжай</a:t>
            </a:r>
            <a:r>
              <a:rPr lang="ru-RU" sz="1400" dirty="0" smtClean="0">
                <a:latin typeface="Times New Roman" pitchFamily="18" charset="0"/>
                <a:cs typeface="Times New Roman" pitchFamily="18" charset="0"/>
              </a:rPr>
              <a:t>«С. Я Маршак </a:t>
            </a:r>
            <a:r>
              <a:rPr lang="ru-RU" sz="1400" dirty="0" err="1" smtClean="0">
                <a:latin typeface="Times New Roman" pitchFamily="18" charset="0"/>
                <a:cs typeface="Times New Roman" pitchFamily="18" charset="0"/>
              </a:rPr>
              <a:t>қонақта</a:t>
            </a:r>
            <a:r>
              <a:rPr lang="ru-RU" sz="1400" dirty="0" smtClean="0">
                <a:latin typeface="Times New Roman" pitchFamily="18" charset="0"/>
                <a:cs typeface="Times New Roman" pitchFamily="18" charset="0"/>
              </a:rPr>
              <a:t>»……………………………………...</a:t>
            </a:r>
            <a:r>
              <a:rPr lang="kk-KZ" sz="1400" dirty="0" smtClean="0">
                <a:latin typeface="Times New Roman" pitchFamily="18" charset="0"/>
                <a:cs typeface="Times New Roman" pitchFamily="18" charset="0"/>
              </a:rPr>
              <a:t> .5</a:t>
            </a:r>
            <a:endParaRPr lang="en-US" altLang="ru-RU" sz="1400" dirty="0">
              <a:latin typeface="Times New Roman" pitchFamily="18" charset="0"/>
              <a:cs typeface="Times New Roman" pitchFamily="18" charset="0"/>
            </a:endParaRPr>
          </a:p>
          <a:p>
            <a:pPr>
              <a:spcBef>
                <a:spcPct val="0"/>
              </a:spcBef>
            </a:pPr>
            <a:r>
              <a:rPr lang="ru-RU" altLang="ru-RU" sz="1400" dirty="0" err="1" smtClean="0">
                <a:latin typeface="Times New Roman" pitchFamily="18" charset="0"/>
                <a:cs typeface="Times New Roman" pitchFamily="18" charset="0"/>
              </a:rPr>
              <a:t>4.</a:t>
            </a:r>
            <a:r>
              <a:rPr lang="ru-RU" sz="1400" dirty="0" err="1" smtClean="0">
                <a:latin typeface="Times New Roman" pitchFamily="18" charset="0"/>
                <a:cs typeface="Times New Roman" pitchFamily="18" charset="0"/>
              </a:rPr>
              <a:t>«Ы.Алтынсариннің «Өрмекші, құмырсқа және қарлығаш» ертегісін</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жоғары,</a:t>
            </a:r>
            <a:endParaRPr lang="ru-RU" sz="1400" dirty="0" smtClean="0">
              <a:latin typeface="Times New Roman" pitchFamily="18" charset="0"/>
              <a:cs typeface="Times New Roman" pitchFamily="18" charset="0"/>
            </a:endParaRPr>
          </a:p>
          <a:p>
            <a:pPr>
              <a:spcBef>
                <a:spcPct val="0"/>
              </a:spcBef>
            </a:pPr>
            <a:r>
              <a:rPr lang="ru-RU" sz="1400" dirty="0" smtClean="0">
                <a:latin typeface="Times New Roman" pitchFamily="18" charset="0"/>
                <a:cs typeface="Times New Roman" pitchFamily="18" charset="0"/>
              </a:rPr>
              <a:t> орта, </a:t>
            </a:r>
            <a:r>
              <a:rPr lang="ru-RU" sz="1400" dirty="0" err="1" smtClean="0">
                <a:latin typeface="Times New Roman" pitchFamily="18" charset="0"/>
                <a:cs typeface="Times New Roman" pitchFamily="18" charset="0"/>
              </a:rPr>
              <a:t>кіші</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топтарға арналған театрландыруды</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мектепалды</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даярлық</a:t>
            </a:r>
            <a:endParaRPr lang="ru-RU" sz="1400" dirty="0" smtClean="0">
              <a:latin typeface="Times New Roman" pitchFamily="18" charset="0"/>
              <a:cs typeface="Times New Roman" pitchFamily="18" charset="0"/>
            </a:endParaRPr>
          </a:p>
          <a:p>
            <a:pPr>
              <a:spcBef>
                <a:spcPct val="0"/>
              </a:spcBef>
            </a:pP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топтарының тәрбиеленушілері көрсетеді</a:t>
            </a:r>
            <a:r>
              <a:rPr lang="ru-RU" sz="1400" dirty="0" smtClean="0">
                <a:latin typeface="Times New Roman" pitchFamily="18" charset="0"/>
                <a:cs typeface="Times New Roman" pitchFamily="18" charset="0"/>
              </a:rPr>
              <a:t>……..........................................................6</a:t>
            </a:r>
            <a:endParaRPr lang="ru-RU" altLang="ru-RU" sz="1400" dirty="0">
              <a:latin typeface="Times New Roman" pitchFamily="18" charset="0"/>
              <a:cs typeface="Times New Roman" pitchFamily="18" charset="0"/>
            </a:endParaRPr>
          </a:p>
          <a:p>
            <a:r>
              <a:rPr lang="ru-RU" altLang="ru-RU" sz="1400" dirty="0" smtClean="0">
                <a:latin typeface="Times New Roman" pitchFamily="18" charset="0"/>
                <a:cs typeface="Times New Roman" pitchFamily="18" charset="0"/>
              </a:rPr>
              <a:t>5.</a:t>
            </a:r>
            <a:r>
              <a:rPr lang="ru-RU" sz="1400" dirty="0" smtClean="0"/>
              <a:t> </a:t>
            </a:r>
            <a:r>
              <a:rPr lang="ru-RU" sz="1400" dirty="0" err="1" smtClean="0">
                <a:latin typeface="Times New Roman" pitchFamily="18" charset="0"/>
                <a:cs typeface="Times New Roman" pitchFamily="18" charset="0"/>
              </a:rPr>
              <a:t>А.Құнанбаев және </a:t>
            </a:r>
            <a:r>
              <a:rPr lang="ru-RU" sz="1400" dirty="0" smtClean="0">
                <a:latin typeface="Times New Roman" pitchFamily="18" charset="0"/>
                <a:cs typeface="Times New Roman" pitchFamily="18" charset="0"/>
              </a:rPr>
              <a:t>А.С.Пушкин</a:t>
            </a:r>
          </a:p>
          <a:p>
            <a:r>
              <a:rPr lang="ru-RU" sz="1400" dirty="0" smtClean="0">
                <a:latin typeface="Times New Roman" pitchFamily="18" charset="0"/>
                <a:cs typeface="Times New Roman" pitchFamily="18" charset="0"/>
              </a:rPr>
              <a:t>«</a:t>
            </a:r>
            <a:r>
              <a:rPr lang="ru-RU" sz="1400" dirty="0" err="1" smtClean="0">
                <a:latin typeface="Times New Roman" pitchFamily="18" charset="0"/>
                <a:cs typeface="Times New Roman" pitchFamily="18" charset="0"/>
              </a:rPr>
              <a:t>Поэзияда</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біздің ақыл-ойымыз туады</a:t>
            </a:r>
            <a:r>
              <a:rPr lang="ru-RU" sz="1400" dirty="0" smtClean="0">
                <a:latin typeface="Times New Roman" pitchFamily="18" charset="0"/>
                <a:cs typeface="Times New Roman" pitchFamily="18" charset="0"/>
              </a:rPr>
              <a:t>»…...................................................................7</a:t>
            </a:r>
            <a:endParaRPr lang="ru-RU" sz="1400" dirty="0">
              <a:latin typeface="Times New Roman" pitchFamily="18" charset="0"/>
              <a:cs typeface="Times New Roman" pitchFamily="18" charset="0"/>
            </a:endParaRPr>
          </a:p>
          <a:p>
            <a:r>
              <a:rPr lang="kk-KZ" altLang="ru-RU" sz="1400" dirty="0" smtClean="0">
                <a:latin typeface="Times New Roman" pitchFamily="18" charset="0"/>
                <a:cs typeface="Times New Roman" pitchFamily="18" charset="0"/>
              </a:rPr>
              <a:t>6.</a:t>
            </a:r>
            <a:r>
              <a:rPr lang="ru-RU" sz="1400" dirty="0" smtClean="0">
                <a:latin typeface="Times New Roman" pitchFamily="18" charset="0"/>
                <a:cs typeface="Times New Roman" pitchFamily="18" charset="0"/>
              </a:rPr>
              <a:t>«А. </a:t>
            </a:r>
            <a:r>
              <a:rPr lang="ru-RU" sz="1400" dirty="0" err="1" smtClean="0">
                <a:latin typeface="Times New Roman" pitchFamily="18" charset="0"/>
                <a:cs typeface="Times New Roman" pitchFamily="18" charset="0"/>
              </a:rPr>
              <a:t>Құнанбаев және </a:t>
            </a:r>
            <a:r>
              <a:rPr lang="ru-RU" sz="1400" dirty="0" smtClean="0">
                <a:latin typeface="Times New Roman" pitchFamily="18" charset="0"/>
                <a:cs typeface="Times New Roman" pitchFamily="18" charset="0"/>
              </a:rPr>
              <a:t>А.Пушкин </a:t>
            </a:r>
            <a:r>
              <a:rPr lang="ru-RU" sz="1400" dirty="0" err="1" smtClean="0">
                <a:latin typeface="Times New Roman" pitchFamily="18" charset="0"/>
                <a:cs typeface="Times New Roman" pitchFamily="18" charset="0"/>
              </a:rPr>
              <a:t>ертегілері</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бойынша</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ең жақсы </a:t>
            </a:r>
            <a:r>
              <a:rPr lang="ru-RU" sz="1400" dirty="0" smtClean="0">
                <a:latin typeface="Times New Roman" pitchFamily="18" charset="0"/>
                <a:cs typeface="Times New Roman" pitchFamily="18" charset="0"/>
              </a:rPr>
              <a:t>маска </a:t>
            </a:r>
            <a:r>
              <a:rPr lang="ru-RU" sz="1400" dirty="0" err="1" smtClean="0">
                <a:latin typeface="Times New Roman" pitchFamily="18" charset="0"/>
                <a:cs typeface="Times New Roman" pitchFamily="18" charset="0"/>
              </a:rPr>
              <a:t>жасау</a:t>
            </a:r>
            <a:r>
              <a:rPr lang="ru-RU" sz="1400" dirty="0" smtClean="0">
                <a:latin typeface="Times New Roman" pitchFamily="18" charset="0"/>
                <a:cs typeface="Times New Roman" pitchFamily="18" charset="0"/>
              </a:rPr>
              <a:t> </a:t>
            </a:r>
          </a:p>
          <a:p>
            <a:r>
              <a:rPr lang="ru-RU" sz="1400" dirty="0" err="1" smtClean="0">
                <a:latin typeface="Times New Roman" pitchFamily="18" charset="0"/>
                <a:cs typeface="Times New Roman" pitchFamily="18" charset="0"/>
              </a:rPr>
              <a:t>Байқауы……………………………………………………………………………...…8</a:t>
            </a:r>
            <a:endParaRPr lang="ru-RU" sz="1400" dirty="0" smtClean="0">
              <a:latin typeface="Times New Roman" pitchFamily="18" charset="0"/>
              <a:cs typeface="Times New Roman" pitchFamily="18" charset="0"/>
            </a:endParaRPr>
          </a:p>
          <a:p>
            <a:pPr>
              <a:spcBef>
                <a:spcPct val="0"/>
              </a:spcBef>
            </a:pPr>
            <a:r>
              <a:rPr lang="ru-RU" altLang="ru-RU" sz="1400" dirty="0" smtClean="0">
                <a:latin typeface="Times New Roman" pitchFamily="18" charset="0"/>
                <a:cs typeface="Times New Roman" pitchFamily="18" charset="0"/>
              </a:rPr>
              <a:t>7</a:t>
            </a:r>
            <a:r>
              <a:rPr lang="kk-KZ" altLang="ru-RU" sz="1400" dirty="0" smtClean="0">
                <a:latin typeface="Times New Roman" pitchFamily="18" charset="0"/>
                <a:cs typeface="Times New Roman" pitchFamily="18" charset="0"/>
              </a:rPr>
              <a:t>.</a:t>
            </a:r>
            <a:r>
              <a:rPr lang="ru-RU" sz="1400" dirty="0" smtClean="0">
                <a:latin typeface="Times New Roman" pitchFamily="18" charset="0"/>
                <a:cs typeface="Times New Roman" pitchFamily="18" charset="0"/>
              </a:rPr>
              <a:t>«</a:t>
            </a:r>
            <a:r>
              <a:rPr lang="ru-RU" sz="1400" dirty="0" err="1" smtClean="0">
                <a:latin typeface="Times New Roman" pitchFamily="18" charset="0"/>
                <a:cs typeface="Times New Roman" pitchFamily="18" charset="0"/>
              </a:rPr>
              <a:t>Аптаның</a:t>
            </a:r>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жабылуы</a:t>
            </a:r>
            <a:r>
              <a:rPr lang="ru-RU" sz="1400" dirty="0" smtClean="0">
                <a:latin typeface="Times New Roman" pitchFamily="18" charset="0"/>
                <a:cs typeface="Times New Roman" pitchFamily="18" charset="0"/>
              </a:rPr>
              <a:t> «Кітаппен достасамыз…………………………………….…9</a:t>
            </a:r>
          </a:p>
        </p:txBody>
      </p:sp>
      <p:sp>
        <p:nvSpPr>
          <p:cNvPr id="7" name="Прямоугольник 6"/>
          <p:cNvSpPr/>
          <p:nvPr/>
        </p:nvSpPr>
        <p:spPr>
          <a:xfrm>
            <a:off x="3786182" y="3000372"/>
            <a:ext cx="1250599" cy="369332"/>
          </a:xfrm>
          <a:prstGeom prst="rect">
            <a:avLst/>
          </a:prstGeom>
        </p:spPr>
        <p:txBody>
          <a:bodyPr wrap="none">
            <a:spAutoFit/>
          </a:bodyPr>
          <a:lstStyle/>
          <a:p>
            <a:pPr algn="ctr"/>
            <a:r>
              <a:rPr lang="ru-RU" b="1" dirty="0" err="1">
                <a:latin typeface="Times New Roman" panose="02020603050405020304" pitchFamily="18" charset="0"/>
                <a:cs typeface="Times New Roman" panose="02020603050405020304" pitchFamily="18" charset="0"/>
              </a:rPr>
              <a:t>Ма</a:t>
            </a:r>
            <a:r>
              <a:rPr lang="kk-KZ" b="1" dirty="0">
                <a:latin typeface="Times New Roman" panose="02020603050405020304" pitchFamily="18" charset="0"/>
                <a:cs typeface="Times New Roman" panose="02020603050405020304" pitchFamily="18" charset="0"/>
              </a:rPr>
              <a:t>змұны</a:t>
            </a:r>
            <a:r>
              <a:rPr lang="ru-RU" b="1" dirty="0">
                <a:latin typeface="Times New Roman" panose="02020603050405020304" pitchFamily="18" charset="0"/>
                <a:cs typeface="Times New Roman" panose="02020603050405020304" pitchFamily="18" charset="0"/>
              </a:rPr>
              <a:t> </a:t>
            </a:r>
          </a:p>
        </p:txBody>
      </p:sp>
      <p:pic>
        <p:nvPicPr>
          <p:cNvPr id="17416" name="Picture 8" descr="https://ds04.infourok.ru/uploads/ex/003a/001a17e9-6786e14e/hello_html_m250f5668.jpg"/>
          <p:cNvPicPr>
            <a:picLocks noChangeAspect="1" noChangeArrowheads="1"/>
          </p:cNvPicPr>
          <p:nvPr/>
        </p:nvPicPr>
        <p:blipFill>
          <a:blip r:embed="rId3" cstate="print">
            <a:clrChange>
              <a:clrFrom>
                <a:srgbClr val="FBFBFB"/>
              </a:clrFrom>
              <a:clrTo>
                <a:srgbClr val="FBFBFB">
                  <a:alpha val="0"/>
                </a:srgbClr>
              </a:clrTo>
            </a:clrChange>
          </a:blip>
          <a:srcRect/>
          <a:stretch>
            <a:fillRect/>
          </a:stretch>
        </p:blipFill>
        <p:spPr bwMode="auto">
          <a:xfrm>
            <a:off x="6357950" y="5005422"/>
            <a:ext cx="2584523" cy="1852578"/>
          </a:xfrm>
          <a:prstGeom prst="rect">
            <a:avLst/>
          </a:prstGeom>
          <a:noFill/>
        </p:spPr>
      </p:pic>
      <p:pic>
        <p:nvPicPr>
          <p:cNvPr id="17418" name="Picture 10" descr="https://avatars.mds.yandex.net/get-pdb/368827/8a36e26a-4fa5-4f54-ba78-2ae61c8f24e4/s1200?webp=false"/>
          <p:cNvPicPr>
            <a:picLocks noChangeAspect="1" noChangeArrowheads="1"/>
          </p:cNvPicPr>
          <p:nvPr/>
        </p:nvPicPr>
        <p:blipFill>
          <a:blip r:embed="rId4" cstate="print"/>
          <a:srcRect/>
          <a:stretch>
            <a:fillRect/>
          </a:stretch>
        </p:blipFill>
        <p:spPr bwMode="auto">
          <a:xfrm>
            <a:off x="969738" y="163205"/>
            <a:ext cx="6883486" cy="2204864"/>
          </a:xfrm>
          <a:prstGeom prst="rect">
            <a:avLst/>
          </a:prstGeom>
          <a:noFill/>
        </p:spPr>
      </p:pic>
    </p:spTree>
    <p:extLst>
      <p:ext uri="{BB962C8B-B14F-4D97-AF65-F5344CB8AC3E}">
        <p14:creationId xmlns:p14="http://schemas.microsoft.com/office/powerpoint/2010/main" xmlns="" val="33026220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10-19\Desktop\фото\IMG-20210120-WA0061.jpg"/>
          <p:cNvPicPr>
            <a:picLocks noChangeAspect="1" noChangeArrowheads="1"/>
          </p:cNvPicPr>
          <p:nvPr/>
        </p:nvPicPr>
        <p:blipFill>
          <a:blip r:embed="rId2" cstate="print"/>
          <a:srcRect l="12632" t="2807" r="11578" b="7368"/>
          <a:stretch>
            <a:fillRect/>
          </a:stretch>
        </p:blipFill>
        <p:spPr bwMode="auto">
          <a:xfrm>
            <a:off x="3131840" y="2708920"/>
            <a:ext cx="3374507" cy="2249671"/>
          </a:xfrm>
          <a:prstGeom prst="rect">
            <a:avLst/>
          </a:prstGeom>
          <a:ln>
            <a:noFill/>
          </a:ln>
          <a:effectLst>
            <a:softEdge rad="112500"/>
          </a:effectLst>
        </p:spPr>
      </p:pic>
      <p:pic>
        <p:nvPicPr>
          <p:cNvPr id="2" name="Picture 2" descr="D:\Desktop\Новая папка\20210118_074810.jpg"/>
          <p:cNvPicPr>
            <a:picLocks noChangeAspect="1" noChangeArrowheads="1"/>
          </p:cNvPicPr>
          <p:nvPr/>
        </p:nvPicPr>
        <p:blipFill>
          <a:blip r:embed="rId3" cstate="print"/>
          <a:srcRect l="27164" r="33044"/>
          <a:stretch>
            <a:fillRect/>
          </a:stretch>
        </p:blipFill>
        <p:spPr bwMode="auto">
          <a:xfrm>
            <a:off x="615475" y="261653"/>
            <a:ext cx="2016224" cy="2285053"/>
          </a:xfrm>
          <a:prstGeom prst="rect">
            <a:avLst/>
          </a:prstGeom>
          <a:ln>
            <a:noFill/>
          </a:ln>
          <a:effectLst>
            <a:softEdge rad="112500"/>
          </a:effectLst>
        </p:spPr>
      </p:pic>
      <p:pic>
        <p:nvPicPr>
          <p:cNvPr id="1027" name="Picture 3" descr="D:\Desktop\Новая папка\20210115_160703.jpg"/>
          <p:cNvPicPr>
            <a:picLocks noChangeAspect="1" noChangeArrowheads="1"/>
          </p:cNvPicPr>
          <p:nvPr/>
        </p:nvPicPr>
        <p:blipFill>
          <a:blip r:embed="rId4" cstate="print"/>
          <a:srcRect l="12837" r="22444"/>
          <a:stretch>
            <a:fillRect/>
          </a:stretch>
        </p:blipFill>
        <p:spPr bwMode="auto">
          <a:xfrm rot="5400000">
            <a:off x="6338954" y="4098957"/>
            <a:ext cx="2979606" cy="2071738"/>
          </a:xfrm>
          <a:prstGeom prst="rect">
            <a:avLst/>
          </a:prstGeom>
          <a:ln>
            <a:noFill/>
          </a:ln>
          <a:effectLst>
            <a:softEdge rad="112500"/>
          </a:effectLst>
        </p:spPr>
      </p:pic>
      <p:sp>
        <p:nvSpPr>
          <p:cNvPr id="8" name="Прямоугольник 7"/>
          <p:cNvSpPr/>
          <p:nvPr/>
        </p:nvSpPr>
        <p:spPr>
          <a:xfrm>
            <a:off x="2987824" y="604711"/>
            <a:ext cx="5750677" cy="461665"/>
          </a:xfrm>
          <a:prstGeom prst="rect">
            <a:avLst/>
          </a:prstGeom>
        </p:spPr>
        <p:txBody>
          <a:bodyPr wrap="none">
            <a:spAutoFit/>
          </a:bodyPr>
          <a:lstStyle/>
          <a:p>
            <a:r>
              <a:rPr lang="ru-RU" sz="2400" b="1" dirty="0" smtClean="0">
                <a:solidFill>
                  <a:srgbClr val="FF0000"/>
                </a:solidFill>
                <a:latin typeface="Times New Roman" pitchFamily="18" charset="0"/>
                <a:cs typeface="Times New Roman" pitchFamily="18" charset="0"/>
              </a:rPr>
              <a:t>«</a:t>
            </a:r>
            <a:r>
              <a:rPr lang="ru-RU" sz="2400" b="1" dirty="0" err="1" smtClean="0">
                <a:solidFill>
                  <a:srgbClr val="FF0000"/>
                </a:solidFill>
                <a:latin typeface="Times New Roman" pitchFamily="18" charset="0"/>
                <a:cs typeface="Times New Roman" pitchFamily="18" charset="0"/>
              </a:rPr>
              <a:t>Алпамыс</a:t>
            </a:r>
            <a:r>
              <a:rPr lang="ru-RU" sz="2400" b="1" dirty="0" smtClean="0">
                <a:solidFill>
                  <a:srgbClr val="FF0000"/>
                </a:solidFill>
                <a:latin typeface="Times New Roman" pitchFamily="18" charset="0"/>
                <a:cs typeface="Times New Roman" pitchFamily="18" charset="0"/>
              </a:rPr>
              <a:t>  Батыр «</a:t>
            </a:r>
            <a:r>
              <a:rPr lang="ru-RU" sz="2400" b="1" dirty="0" err="1" smtClean="0">
                <a:solidFill>
                  <a:srgbClr val="FF0000"/>
                </a:solidFill>
                <a:latin typeface="Times New Roman" pitchFamily="18" charset="0"/>
                <a:cs typeface="Times New Roman" pitchFamily="18" charset="0"/>
              </a:rPr>
              <a:t>Читландия</a:t>
            </a:r>
            <a:r>
              <a:rPr lang="ru-RU" sz="2400" b="1" dirty="0" smtClean="0">
                <a:solidFill>
                  <a:srgbClr val="FF0000"/>
                </a:solidFill>
                <a:latin typeface="Times New Roman" pitchFamily="18" charset="0"/>
                <a:cs typeface="Times New Roman" pitchFamily="18" charset="0"/>
              </a:rPr>
              <a:t>» </a:t>
            </a:r>
            <a:r>
              <a:rPr lang="ru-RU" sz="2400" b="1" dirty="0" err="1" smtClean="0">
                <a:solidFill>
                  <a:srgbClr val="FF0000"/>
                </a:solidFill>
                <a:latin typeface="Times New Roman" pitchFamily="18" charset="0"/>
                <a:cs typeface="Times New Roman" pitchFamily="18" charset="0"/>
              </a:rPr>
              <a:t>елінде</a:t>
            </a:r>
            <a:r>
              <a:rPr lang="ru-RU" sz="2400" b="1" dirty="0" smtClean="0">
                <a:solidFill>
                  <a:srgbClr val="FF0000"/>
                </a:solidFill>
                <a:latin typeface="Times New Roman" pitchFamily="18" charset="0"/>
                <a:cs typeface="Times New Roman" pitchFamily="18" charset="0"/>
              </a:rPr>
              <a:t>»</a:t>
            </a:r>
            <a:endParaRPr lang="ru-RU" sz="2400" b="1" dirty="0">
              <a:solidFill>
                <a:srgbClr val="FF0000"/>
              </a:solidFill>
              <a:latin typeface="Times New Roman" pitchFamily="18" charset="0"/>
              <a:cs typeface="Times New Roman" pitchFamily="18" charset="0"/>
            </a:endParaRPr>
          </a:p>
        </p:txBody>
      </p:sp>
      <p:sp>
        <p:nvSpPr>
          <p:cNvPr id="9" name="Прямоугольник 8"/>
          <p:cNvSpPr/>
          <p:nvPr/>
        </p:nvSpPr>
        <p:spPr>
          <a:xfrm>
            <a:off x="4220347" y="1222668"/>
            <a:ext cx="4572000" cy="1015663"/>
          </a:xfrm>
          <a:prstGeom prst="rect">
            <a:avLst/>
          </a:prstGeom>
        </p:spPr>
        <p:txBody>
          <a:bodyPr>
            <a:spAutoFit/>
          </a:bodyPr>
          <a:lstStyle/>
          <a:p>
            <a:pPr algn="r"/>
            <a:r>
              <a:rPr lang="ru-RU" sz="2000" b="1" dirty="0" smtClean="0">
                <a:solidFill>
                  <a:srgbClr val="FF0000"/>
                </a:solidFill>
                <a:latin typeface="Times New Roman" pitchFamily="18" charset="0"/>
                <a:cs typeface="Times New Roman" pitchFamily="18" charset="0"/>
              </a:rPr>
              <a:t>" </a:t>
            </a:r>
            <a:r>
              <a:rPr lang="ru-RU" sz="2000" b="1" dirty="0" err="1" smtClean="0">
                <a:solidFill>
                  <a:srgbClr val="FF0000"/>
                </a:solidFill>
                <a:latin typeface="Times New Roman" pitchFamily="18" charset="0"/>
                <a:cs typeface="Times New Roman" pitchFamily="18" charset="0"/>
              </a:rPr>
              <a:t>Адамды</a:t>
            </a:r>
            <a:r>
              <a:rPr lang="ru-RU" sz="2000" b="1" dirty="0" smtClean="0">
                <a:solidFill>
                  <a:srgbClr val="FF0000"/>
                </a:solidFill>
                <a:latin typeface="Times New Roman" pitchFamily="18" charset="0"/>
                <a:cs typeface="Times New Roman" pitchFamily="18" charset="0"/>
              </a:rPr>
              <a:t> </a:t>
            </a:r>
            <a:r>
              <a:rPr lang="ru-RU" sz="2000" b="1" dirty="0" err="1" smtClean="0">
                <a:solidFill>
                  <a:srgbClr val="FF0000"/>
                </a:solidFill>
                <a:latin typeface="Times New Roman" pitchFamily="18" charset="0"/>
                <a:cs typeface="Times New Roman" pitchFamily="18" charset="0"/>
              </a:rPr>
              <a:t>қалыптастыратын екі</a:t>
            </a:r>
            <a:r>
              <a:rPr lang="ru-RU" sz="2000" b="1" dirty="0" smtClean="0">
                <a:solidFill>
                  <a:srgbClr val="FF0000"/>
                </a:solidFill>
                <a:latin typeface="Times New Roman" pitchFamily="18" charset="0"/>
                <a:cs typeface="Times New Roman" pitchFamily="18" charset="0"/>
              </a:rPr>
              <a:t> </a:t>
            </a:r>
            <a:r>
              <a:rPr lang="ru-RU" sz="2000" b="1" dirty="0" err="1" smtClean="0">
                <a:solidFill>
                  <a:srgbClr val="FF0000"/>
                </a:solidFill>
                <a:latin typeface="Times New Roman" pitchFamily="18" charset="0"/>
                <a:cs typeface="Times New Roman" pitchFamily="18" charset="0"/>
              </a:rPr>
              <a:t>нәрсе </a:t>
            </a:r>
            <a:r>
              <a:rPr lang="ru-RU" sz="2000" b="1" dirty="0" smtClean="0">
                <a:solidFill>
                  <a:srgbClr val="FF0000"/>
                </a:solidFill>
                <a:latin typeface="Times New Roman" pitchFamily="18" charset="0"/>
                <a:cs typeface="Times New Roman" pitchFamily="18" charset="0"/>
              </a:rPr>
              <a:t>бар- </a:t>
            </a:r>
            <a:r>
              <a:rPr lang="ru-RU" sz="2000" b="1" dirty="0" err="1" smtClean="0">
                <a:solidFill>
                  <a:srgbClr val="FF0000"/>
                </a:solidFill>
                <a:latin typeface="Times New Roman" pitchFamily="18" charset="0"/>
                <a:cs typeface="Times New Roman" pitchFamily="18" charset="0"/>
              </a:rPr>
              <a:t>сіз</a:t>
            </a:r>
            <a:r>
              <a:rPr lang="ru-RU" sz="2000" b="1" dirty="0" smtClean="0">
                <a:solidFill>
                  <a:srgbClr val="FF0000"/>
                </a:solidFill>
                <a:latin typeface="Times New Roman" pitchFamily="18" charset="0"/>
                <a:cs typeface="Times New Roman" pitchFamily="18" charset="0"/>
              </a:rPr>
              <a:t> не </a:t>
            </a:r>
            <a:r>
              <a:rPr lang="ru-RU" sz="2000" b="1" dirty="0" err="1" smtClean="0">
                <a:solidFill>
                  <a:srgbClr val="FF0000"/>
                </a:solidFill>
                <a:latin typeface="Times New Roman" pitchFamily="18" charset="0"/>
                <a:cs typeface="Times New Roman" pitchFamily="18" charset="0"/>
              </a:rPr>
              <a:t>оқисыз және кіммен</a:t>
            </a:r>
            <a:r>
              <a:rPr lang="ru-RU" sz="2000" b="1" dirty="0" smtClean="0">
                <a:solidFill>
                  <a:srgbClr val="FF0000"/>
                </a:solidFill>
                <a:latin typeface="Times New Roman" pitchFamily="18" charset="0"/>
                <a:cs typeface="Times New Roman" pitchFamily="18" charset="0"/>
              </a:rPr>
              <a:t> </a:t>
            </a:r>
            <a:r>
              <a:rPr lang="ru-RU" sz="2000" b="1" dirty="0" err="1" smtClean="0">
                <a:solidFill>
                  <a:srgbClr val="FF0000"/>
                </a:solidFill>
                <a:latin typeface="Times New Roman" pitchFamily="18" charset="0"/>
                <a:cs typeface="Times New Roman" pitchFamily="18" charset="0"/>
              </a:rPr>
              <a:t>сөйлесесіз</a:t>
            </a:r>
            <a:r>
              <a:rPr lang="ru-RU" sz="2000" b="1" dirty="0" smtClean="0">
                <a:solidFill>
                  <a:srgbClr val="FF0000"/>
                </a:solidFill>
                <a:latin typeface="Times New Roman" pitchFamily="18" charset="0"/>
                <a:cs typeface="Times New Roman" pitchFamily="18" charset="0"/>
              </a:rPr>
              <a:t>» Н.Назарбаев</a:t>
            </a:r>
            <a:endParaRPr lang="ru-RU" sz="2000" b="1" dirty="0">
              <a:solidFill>
                <a:srgbClr val="FF0000"/>
              </a:solidFill>
              <a:latin typeface="Times New Roman" pitchFamily="18" charset="0"/>
              <a:cs typeface="Times New Roman" pitchFamily="18" charset="0"/>
            </a:endParaRPr>
          </a:p>
        </p:txBody>
      </p:sp>
      <p:pic>
        <p:nvPicPr>
          <p:cNvPr id="10" name="Picture 4" descr="C:\Users\10-19\Desktop\фото\IMG-20210120-WA0072.jpg"/>
          <p:cNvPicPr>
            <a:picLocks noChangeAspect="1" noChangeArrowheads="1"/>
          </p:cNvPicPr>
          <p:nvPr/>
        </p:nvPicPr>
        <p:blipFill>
          <a:blip r:embed="rId5" cstate="print"/>
          <a:srcRect r="9744" b="9743"/>
          <a:stretch>
            <a:fillRect/>
          </a:stretch>
        </p:blipFill>
        <p:spPr bwMode="auto">
          <a:xfrm>
            <a:off x="520441" y="3140968"/>
            <a:ext cx="2206291" cy="2891003"/>
          </a:xfrm>
          <a:prstGeom prst="rect">
            <a:avLst/>
          </a:prstGeom>
          <a:ln>
            <a:noFill/>
          </a:ln>
          <a:effectLst>
            <a:softEdge rad="112500"/>
          </a:effectLst>
        </p:spPr>
      </p:pic>
      <p:sp>
        <p:nvSpPr>
          <p:cNvPr id="3" name="TextBox 2"/>
          <p:cNvSpPr txBox="1"/>
          <p:nvPr/>
        </p:nvSpPr>
        <p:spPr>
          <a:xfrm>
            <a:off x="4291798" y="248364"/>
            <a:ext cx="3694986" cy="400110"/>
          </a:xfrm>
          <a:prstGeom prst="rect">
            <a:avLst/>
          </a:prstGeom>
          <a:noFill/>
        </p:spPr>
        <p:txBody>
          <a:bodyPr wrap="none" rtlCol="0">
            <a:spAutoFit/>
          </a:bodyPr>
          <a:lstStyle/>
          <a:p>
            <a:r>
              <a:rPr lang="ru-RU" sz="2000" b="1" dirty="0" smtClean="0">
                <a:solidFill>
                  <a:srgbClr val="FF0000"/>
                </a:solidFill>
                <a:latin typeface="Times New Roman" panose="02020603050405020304" pitchFamily="18" charset="0"/>
                <a:cs typeface="Times New Roman" panose="02020603050405020304" pitchFamily="18" charset="0"/>
              </a:rPr>
              <a:t> </a:t>
            </a:r>
            <a:r>
              <a:rPr lang="ru-RU" sz="2000" b="1" dirty="0" err="1" smtClean="0">
                <a:solidFill>
                  <a:srgbClr val="FF0000"/>
                </a:solidFill>
                <a:latin typeface="Times New Roman" panose="02020603050405020304" pitchFamily="18" charset="0"/>
                <a:cs typeface="Times New Roman" panose="02020603050405020304" pitchFamily="18" charset="0"/>
              </a:rPr>
              <a:t>Тақырыптық аптаның </a:t>
            </a:r>
            <a:r>
              <a:rPr lang="ru-RU" sz="2000" b="1" dirty="0" smtClean="0">
                <a:solidFill>
                  <a:srgbClr val="FF0000"/>
                </a:solidFill>
                <a:latin typeface="Times New Roman" panose="02020603050405020304" pitchFamily="18" charset="0"/>
                <a:cs typeface="Times New Roman" panose="02020603050405020304" pitchFamily="18" charset="0"/>
              </a:rPr>
              <a:t>1 </a:t>
            </a:r>
            <a:r>
              <a:rPr lang="ru-RU" sz="2000" b="1" dirty="0" err="1" smtClean="0">
                <a:solidFill>
                  <a:srgbClr val="FF0000"/>
                </a:solidFill>
                <a:latin typeface="Times New Roman" panose="02020603050405020304" pitchFamily="18" charset="0"/>
                <a:cs typeface="Times New Roman" panose="02020603050405020304" pitchFamily="18" charset="0"/>
              </a:rPr>
              <a:t>күні</a:t>
            </a:r>
            <a:endParaRPr lang="ru-RU" sz="2000" b="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51520" y="0"/>
            <a:ext cx="7146932" cy="6986528"/>
          </a:xfrm>
          <a:prstGeom prst="rect">
            <a:avLst/>
          </a:prstGeom>
        </p:spPr>
        <p:txBody>
          <a:bodyPr wrap="square">
            <a:spAutoFit/>
          </a:bodyPr>
          <a:lstStyle/>
          <a:p>
            <a:r>
              <a:rPr lang="ru-RU" sz="1600" u="sng" dirty="0" smtClean="0">
                <a:solidFill>
                  <a:srgbClr val="111111"/>
                </a:solidFill>
                <a:latin typeface="Times New Roman" panose="02020603050405020304" pitchFamily="18" charset="0"/>
                <a:cs typeface="Times New Roman" panose="02020603050405020304" pitchFamily="18" charset="0"/>
              </a:rPr>
              <a:t>                    </a:t>
            </a:r>
            <a:r>
              <a:rPr lang="ru-RU" sz="1600" b="1" u="sng" dirty="0" smtClean="0">
                <a:solidFill>
                  <a:srgbClr val="FF0000"/>
                </a:solidFill>
                <a:latin typeface="Times New Roman" panose="02020603050405020304" pitchFamily="18" charset="0"/>
                <a:cs typeface="Times New Roman" panose="02020603050405020304" pitchFamily="18" charset="0"/>
              </a:rPr>
              <a:t>«</a:t>
            </a:r>
            <a:r>
              <a:rPr lang="ru-RU" sz="1600" b="1" u="sng" dirty="0" err="1" smtClean="0">
                <a:solidFill>
                  <a:srgbClr val="FF0000"/>
                </a:solidFill>
                <a:latin typeface="Times New Roman" panose="02020603050405020304" pitchFamily="18" charset="0"/>
                <a:cs typeface="Times New Roman" panose="02020603050405020304" pitchFamily="18" charset="0"/>
              </a:rPr>
              <a:t>К</a:t>
            </a:r>
            <a:r>
              <a:rPr lang="ru-RU" sz="1600" b="1" dirty="0" err="1" smtClean="0">
                <a:solidFill>
                  <a:srgbClr val="FF0000"/>
                </a:solidFill>
                <a:latin typeface="Times New Roman" panose="02020603050405020304" pitchFamily="18" charset="0"/>
                <a:cs typeface="Times New Roman" panose="02020603050405020304" pitchFamily="18" charset="0"/>
              </a:rPr>
              <a:t>ітаптарда</a:t>
            </a:r>
            <a:r>
              <a:rPr lang="ru-RU" sz="1600" b="1" dirty="0" smtClean="0">
                <a:solidFill>
                  <a:srgbClr val="FF0000"/>
                </a:solidFill>
                <a:latin typeface="Times New Roman" panose="02020603050405020304" pitchFamily="18" charset="0"/>
                <a:cs typeface="Times New Roman" panose="02020603050405020304" pitchFamily="18" charset="0"/>
              </a:rPr>
              <a:t> </a:t>
            </a:r>
            <a:r>
              <a:rPr lang="ru-RU" sz="1600" b="1" dirty="0" err="1" smtClean="0">
                <a:solidFill>
                  <a:srgbClr val="FF0000"/>
                </a:solidFill>
                <a:latin typeface="Times New Roman" panose="02020603050405020304" pitchFamily="18" charset="0"/>
                <a:cs typeface="Times New Roman" panose="02020603050405020304" pitchFamily="18" charset="0"/>
              </a:rPr>
              <a:t>қонақта» </a:t>
            </a:r>
            <a:r>
              <a:rPr lang="ru-RU" sz="1600" u="sng" dirty="0" err="1" smtClean="0">
                <a:solidFill>
                  <a:srgbClr val="111111"/>
                </a:solidFill>
                <a:latin typeface="Times New Roman" panose="02020603050405020304" pitchFamily="18" charset="0"/>
                <a:cs typeface="Times New Roman" panose="02020603050405020304" pitchFamily="18" charset="0"/>
              </a:rPr>
              <a:t> </a:t>
            </a:r>
            <a:r>
              <a:rPr lang="ru-RU" sz="1600" b="1" u="sng" dirty="0" err="1" smtClean="0">
                <a:solidFill>
                  <a:srgbClr val="FF0000"/>
                </a:solidFill>
                <a:latin typeface="Times New Roman" panose="02020603050405020304" pitchFamily="18" charset="0"/>
                <a:cs typeface="Times New Roman" panose="02020603050405020304" pitchFamily="18" charset="0"/>
              </a:rPr>
              <a:t>с</a:t>
            </a:r>
            <a:r>
              <a:rPr lang="ru-RU" sz="1600" b="1" dirty="0" err="1" smtClean="0">
                <a:solidFill>
                  <a:srgbClr val="FF0000"/>
                </a:solidFill>
                <a:latin typeface="Times New Roman" panose="02020603050405020304" pitchFamily="18" charset="0"/>
                <a:cs typeface="Times New Roman" panose="02020603050405020304" pitchFamily="18" charset="0"/>
              </a:rPr>
              <a:t>абағының қысқаша мазмұны</a:t>
            </a:r>
            <a:endParaRPr lang="ru-RU" sz="1600" b="1" dirty="0" smtClean="0">
              <a:solidFill>
                <a:srgbClr val="FF0000"/>
              </a:solidFill>
              <a:latin typeface="Times New Roman" panose="02020603050405020304" pitchFamily="18" charset="0"/>
              <a:cs typeface="Times New Roman" panose="02020603050405020304" pitchFamily="18" charset="0"/>
            </a:endParaRPr>
          </a:p>
          <a:p>
            <a:r>
              <a:rPr lang="ru-RU" sz="1600" u="sng" dirty="0" err="1" smtClean="0">
                <a:solidFill>
                  <a:srgbClr val="111111"/>
                </a:solidFill>
                <a:latin typeface="Times New Roman" panose="02020603050405020304" pitchFamily="18" charset="0"/>
                <a:cs typeface="Times New Roman" panose="02020603050405020304" pitchFamily="18" charset="0"/>
              </a:rPr>
              <a:t>Мақсаты</a:t>
            </a:r>
            <a:r>
              <a:rPr lang="ru-RU" sz="1600" dirty="0" err="1" smtClean="0">
                <a:solidFill>
                  <a:srgbClr val="111111"/>
                </a:solidFill>
                <a:latin typeface="Times New Roman" panose="02020603050405020304" pitchFamily="18" charset="0"/>
                <a:cs typeface="Times New Roman" panose="02020603050405020304" pitchFamily="18" charset="0"/>
              </a:rPr>
              <a:t>:</a:t>
            </a:r>
            <a:endParaRPr lang="ru-RU" sz="1600" dirty="0">
              <a:solidFill>
                <a:srgbClr val="111111"/>
              </a:solidFill>
              <a:latin typeface="Times New Roman" panose="02020603050405020304" pitchFamily="18" charset="0"/>
              <a:cs typeface="Times New Roman" panose="02020603050405020304" pitchFamily="18" charset="0"/>
            </a:endParaRPr>
          </a:p>
          <a:p>
            <a:r>
              <a:rPr lang="ru-RU" sz="1600" dirty="0" err="1" smtClean="0">
                <a:solidFill>
                  <a:srgbClr val="111111"/>
                </a:solidFill>
                <a:latin typeface="Times New Roman" panose="02020603050405020304" pitchFamily="18" charset="0"/>
                <a:cs typeface="Times New Roman" panose="02020603050405020304" pitchFamily="18" charset="0"/>
              </a:rPr>
              <a:t>Балаларды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оқуға тарту</a:t>
            </a:r>
            <a:r>
              <a:rPr lang="ru-RU" sz="1600" dirty="0" smtClean="0">
                <a:solidFill>
                  <a:srgbClr val="111111"/>
                </a:solidFill>
                <a:latin typeface="Times New Roman" panose="02020603050405020304" pitchFamily="18" charset="0"/>
                <a:cs typeface="Times New Roman" panose="02020603050405020304" pitchFamily="18" charset="0"/>
              </a:rPr>
              <a:t>.</a:t>
            </a:r>
          </a:p>
          <a:p>
            <a:r>
              <a:rPr lang="ru-RU" sz="1600" u="sng" dirty="0" err="1" smtClean="0">
                <a:solidFill>
                  <a:srgbClr val="111111"/>
                </a:solidFill>
                <a:latin typeface="Times New Roman" panose="02020603050405020304" pitchFamily="18" charset="0"/>
                <a:cs typeface="Times New Roman" panose="02020603050405020304" pitchFamily="18" charset="0"/>
              </a:rPr>
              <a:t>Міндеттері</a:t>
            </a:r>
            <a:endParaRPr lang="ru-RU" sz="1600" u="sng" dirty="0" smtClean="0">
              <a:solidFill>
                <a:srgbClr val="111111"/>
              </a:solidFill>
              <a:latin typeface="Times New Roman" panose="02020603050405020304" pitchFamily="18" charset="0"/>
              <a:cs typeface="Times New Roman" panose="02020603050405020304" pitchFamily="18" charset="0"/>
            </a:endParaRPr>
          </a:p>
          <a:p>
            <a:r>
              <a:rPr lang="ru-RU" sz="1600" u="sng" dirty="0" smtClean="0">
                <a:solidFill>
                  <a:srgbClr val="111111"/>
                </a:solidFill>
                <a:latin typeface="Times New Roman" panose="02020603050405020304" pitchFamily="18" charset="0"/>
                <a:cs typeface="Times New Roman" panose="02020603050405020304" pitchFamily="18" charset="0"/>
              </a:rPr>
              <a:t>:</a:t>
            </a:r>
            <a:r>
              <a:rPr lang="ru-RU" sz="1600" u="sng" dirty="0" err="1" smtClean="0">
                <a:solidFill>
                  <a:srgbClr val="111111"/>
                </a:solidFill>
                <a:latin typeface="Times New Roman" panose="02020603050405020304" pitchFamily="18" charset="0"/>
                <a:cs typeface="Times New Roman" panose="02020603050405020304" pitchFamily="18" charset="0"/>
              </a:rPr>
              <a:t>Білім</a:t>
            </a:r>
            <a:r>
              <a:rPr lang="ru-RU" sz="1600" u="sng" dirty="0" smtClean="0">
                <a:solidFill>
                  <a:srgbClr val="111111"/>
                </a:solidFill>
                <a:latin typeface="Times New Roman" panose="02020603050405020304" pitchFamily="18" charset="0"/>
                <a:cs typeface="Times New Roman" panose="02020603050405020304" pitchFamily="18" charset="0"/>
              </a:rPr>
              <a:t> беру:</a:t>
            </a:r>
          </a:p>
          <a:p>
            <a:r>
              <a:rPr lang="ru-RU" sz="1600" dirty="0" err="1" smtClean="0">
                <a:solidFill>
                  <a:srgbClr val="111111"/>
                </a:solidFill>
                <a:latin typeface="Times New Roman" panose="02020603050405020304" pitchFamily="18" charset="0"/>
                <a:cs typeface="Times New Roman" panose="02020603050405020304" pitchFamily="18" charset="0"/>
              </a:rPr>
              <a:t>Балалардың білімін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жүйелеу, олардың </a:t>
            </a:r>
            <a:r>
              <a:rPr lang="ru-RU" sz="1600" b="1" dirty="0" err="1" smtClean="0">
                <a:solidFill>
                  <a:srgbClr val="111111"/>
                </a:solidFill>
                <a:latin typeface="Times New Roman" panose="02020603050405020304" pitchFamily="18" charset="0"/>
                <a:cs typeface="Times New Roman" panose="02020603050405020304" pitchFamily="18" charset="0"/>
              </a:rPr>
              <a:t>кітаптар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туралы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түсініктерін кеңейту.</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Сөздікті кеңейту және жандандыру</a:t>
            </a:r>
            <a:r>
              <a:rPr lang="ru-RU" sz="1600" dirty="0" smtClean="0">
                <a:solidFill>
                  <a:srgbClr val="111111"/>
                </a:solidFill>
                <a:latin typeface="Times New Roman" panose="02020603050405020304" pitchFamily="18" charset="0"/>
                <a:cs typeface="Times New Roman" panose="02020603050405020304" pitchFamily="18" charset="0"/>
              </a:rPr>
              <a:t> (иллюстрация, </a:t>
            </a:r>
            <a:r>
              <a:rPr lang="ru-RU" sz="1600" dirty="0" err="1" smtClean="0">
                <a:solidFill>
                  <a:srgbClr val="111111"/>
                </a:solidFill>
                <a:latin typeface="Times New Roman" panose="02020603050405020304" pitchFamily="18" charset="0"/>
                <a:cs typeface="Times New Roman" panose="02020603050405020304" pitchFamily="18" charset="0"/>
              </a:rPr>
              <a:t>суретші-иллюстратор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ежелгі</a:t>
            </a:r>
            <a:r>
              <a:rPr lang="ru-RU" sz="1600" dirty="0" smtClean="0">
                <a:solidFill>
                  <a:srgbClr val="111111"/>
                </a:solidFill>
                <a:latin typeface="Times New Roman" panose="02020603050405020304" pitchFamily="18" charset="0"/>
                <a:cs typeface="Times New Roman" panose="02020603050405020304" pitchFamily="18" charset="0"/>
              </a:rPr>
              <a:t>) .</a:t>
            </a:r>
          </a:p>
          <a:p>
            <a:r>
              <a:rPr lang="ru-RU" sz="1600" u="sng" dirty="0" err="1" smtClean="0">
                <a:solidFill>
                  <a:srgbClr val="111111"/>
                </a:solidFill>
                <a:latin typeface="Times New Roman" panose="02020603050405020304" pitchFamily="18" charset="0"/>
                <a:cs typeface="Times New Roman" panose="02020603050405020304" pitchFamily="18" charset="0"/>
              </a:rPr>
              <a:t>Дамыту</a:t>
            </a:r>
            <a:r>
              <a:rPr lang="ru-RU" sz="1600" u="sng" dirty="0" smtClean="0">
                <a:solidFill>
                  <a:srgbClr val="111111"/>
                </a:solidFill>
                <a:latin typeface="Times New Roman" panose="02020603050405020304" pitchFamily="18" charset="0"/>
                <a:cs typeface="Times New Roman" panose="02020603050405020304" pitchFamily="18" charset="0"/>
              </a:rPr>
              <a:t>:</a:t>
            </a:r>
          </a:p>
          <a:p>
            <a:r>
              <a:rPr lang="ru-RU" sz="1600" dirty="0" err="1" smtClean="0">
                <a:solidFill>
                  <a:srgbClr val="111111"/>
                </a:solidFill>
                <a:latin typeface="Times New Roman" panose="02020603050405020304" pitchFamily="18" charset="0"/>
                <a:cs typeface="Times New Roman" panose="02020603050405020304" pitchFamily="18" charset="0"/>
              </a:rPr>
              <a:t>Көркем әдебиетке деген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қызығушылықты дамыту</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b="1" dirty="0" err="1" smtClean="0">
                <a:solidFill>
                  <a:srgbClr val="111111"/>
                </a:solidFill>
                <a:latin typeface="Times New Roman" panose="02020603050405020304" pitchFamily="18" charset="0"/>
                <a:cs typeface="Times New Roman" panose="02020603050405020304" pitchFamily="18" charset="0"/>
              </a:rPr>
              <a:t>Кітаптар</a:t>
            </a:r>
            <a:r>
              <a:rPr lang="ru-RU" sz="1600" b="1"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туралы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білімді</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тереңдету.</a:t>
            </a:r>
            <a:endParaRPr lang="ru-RU" sz="1600" dirty="0" smtClean="0">
              <a:solidFill>
                <a:srgbClr val="111111"/>
              </a:solidFill>
              <a:latin typeface="Times New Roman" panose="02020603050405020304" pitchFamily="18" charset="0"/>
              <a:cs typeface="Times New Roman" panose="02020603050405020304" pitchFamily="18" charset="0"/>
            </a:endParaRPr>
          </a:p>
          <a:p>
            <a:r>
              <a:rPr lang="ru-RU" sz="1600" dirty="0" err="1" smtClean="0">
                <a:solidFill>
                  <a:srgbClr val="111111"/>
                </a:solidFill>
                <a:latin typeface="Times New Roman" panose="02020603050405020304" pitchFamily="18" charset="0"/>
                <a:cs typeface="Times New Roman" panose="02020603050405020304" pitchFamily="18" charset="0"/>
              </a:rPr>
              <a:t>Тәрбиелік:</a:t>
            </a:r>
            <a:endParaRPr lang="ru-RU" sz="1600" dirty="0" smtClean="0">
              <a:solidFill>
                <a:srgbClr val="111111"/>
              </a:solidFill>
              <a:latin typeface="Times New Roman" panose="02020603050405020304" pitchFamily="18" charset="0"/>
              <a:cs typeface="Times New Roman" panose="02020603050405020304" pitchFamily="18" charset="0"/>
            </a:endParaRPr>
          </a:p>
          <a:p>
            <a:r>
              <a:rPr lang="ru-RU" sz="1600" dirty="0" err="1" smtClean="0">
                <a:solidFill>
                  <a:srgbClr val="111111"/>
                </a:solidFill>
                <a:latin typeface="Times New Roman" panose="02020603050405020304" pitchFamily="18" charset="0"/>
                <a:cs typeface="Times New Roman" panose="02020603050405020304" pitchFamily="18" charset="0"/>
              </a:rPr>
              <a:t>Шыдамдылықты, нәтижеге қол жеткізудегі</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табандылықты, достықты, жаттығу процесінде</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еркіндікті</a:t>
            </a:r>
            <a:r>
              <a:rPr lang="ru-RU" sz="1600" b="1" dirty="0" smtClean="0">
                <a:solidFill>
                  <a:srgbClr val="111111"/>
                </a:solidFill>
                <a:latin typeface="Times New Roman" panose="02020603050405020304" pitchFamily="18" charset="0"/>
                <a:cs typeface="Times New Roman" panose="02020603050405020304" pitchFamily="18" charset="0"/>
              </a:rPr>
              <a:t>, </a:t>
            </a:r>
            <a:r>
              <a:rPr lang="ru-RU" sz="1600" b="1" dirty="0" err="1" smtClean="0">
                <a:solidFill>
                  <a:srgbClr val="111111"/>
                </a:solidFill>
                <a:latin typeface="Times New Roman" panose="02020603050405020304" pitchFamily="18" charset="0"/>
                <a:cs typeface="Times New Roman" panose="02020603050405020304" pitchFamily="18" charset="0"/>
              </a:rPr>
              <a:t>кітаптарға </a:t>
            </a:r>
            <a:r>
              <a:rPr lang="ru-RU" sz="1600" dirty="0" err="1" smtClean="0">
                <a:solidFill>
                  <a:srgbClr val="111111"/>
                </a:solidFill>
                <a:latin typeface="Times New Roman" panose="02020603050405020304" pitchFamily="18" charset="0"/>
                <a:cs typeface="Times New Roman" panose="02020603050405020304" pitchFamily="18" charset="0"/>
              </a:rPr>
              <a:t>ұқыпты қарауға тәрбиелеу</a:t>
            </a:r>
            <a:r>
              <a:rPr lang="ru-RU" sz="1600" u="sng" dirty="0" err="1" smtClean="0">
                <a:solidFill>
                  <a:srgbClr val="111111"/>
                </a:solidFill>
                <a:latin typeface="Times New Roman" panose="02020603050405020304" pitchFamily="18" charset="0"/>
                <a:cs typeface="Times New Roman" panose="02020603050405020304" pitchFamily="18" charset="0"/>
              </a:rPr>
              <a:t>.</a:t>
            </a:r>
            <a:endParaRPr lang="ru-RU" sz="1600" u="sng" dirty="0" smtClean="0">
              <a:solidFill>
                <a:srgbClr val="111111"/>
              </a:solidFill>
              <a:latin typeface="Times New Roman" panose="02020603050405020304" pitchFamily="18" charset="0"/>
              <a:cs typeface="Times New Roman" panose="02020603050405020304" pitchFamily="18" charset="0"/>
            </a:endParaRPr>
          </a:p>
          <a:p>
            <a:r>
              <a:rPr lang="ru-RU" sz="1600" u="sng" dirty="0" err="1" smtClean="0">
                <a:solidFill>
                  <a:srgbClr val="111111"/>
                </a:solidFill>
                <a:latin typeface="Times New Roman" panose="02020603050405020304" pitchFamily="18" charset="0"/>
                <a:cs typeface="Times New Roman" panose="02020603050405020304" pitchFamily="18" charset="0"/>
              </a:rPr>
              <a:t>Алдын</a:t>
            </a:r>
            <a:r>
              <a:rPr lang="ru-RU" sz="1600" u="sng" dirty="0" smtClean="0">
                <a:solidFill>
                  <a:srgbClr val="111111"/>
                </a:solidFill>
                <a:latin typeface="Times New Roman" panose="02020603050405020304" pitchFamily="18" charset="0"/>
                <a:cs typeface="Times New Roman" panose="02020603050405020304" pitchFamily="18" charset="0"/>
              </a:rPr>
              <a:t> ала </a:t>
            </a:r>
            <a:r>
              <a:rPr lang="ru-RU" sz="1600" u="sng" dirty="0" err="1" smtClean="0">
                <a:solidFill>
                  <a:srgbClr val="111111"/>
                </a:solidFill>
                <a:latin typeface="Times New Roman" panose="02020603050405020304" pitchFamily="18" charset="0"/>
                <a:cs typeface="Times New Roman" panose="02020603050405020304" pitchFamily="18" charset="0"/>
              </a:rPr>
              <a:t>жұмыс</a:t>
            </a:r>
            <a:r>
              <a:rPr lang="ru-RU" sz="1600" u="sng" dirty="0" smtClean="0">
                <a:solidFill>
                  <a:srgbClr val="111111"/>
                </a:solidFill>
                <a:latin typeface="Times New Roman" panose="02020603050405020304" pitchFamily="18" charset="0"/>
                <a:cs typeface="Times New Roman" panose="02020603050405020304" pitchFamily="18" charset="0"/>
              </a:rPr>
              <a:t>:</a:t>
            </a:r>
          </a:p>
          <a:p>
            <a:r>
              <a:rPr lang="ru-RU" sz="1600" u="sng" dirty="0" err="1" smtClean="0">
                <a:solidFill>
                  <a:srgbClr val="111111"/>
                </a:solidFill>
                <a:latin typeface="Times New Roman" panose="02020603050405020304" pitchFamily="18" charset="0"/>
                <a:cs typeface="Times New Roman" panose="02020603050405020304" pitchFamily="18" charset="0"/>
              </a:rPr>
              <a:t>Өлеңдерді </a:t>
            </a:r>
            <a:r>
              <a:rPr lang="ru-RU" sz="1600" dirty="0" err="1" smtClean="0">
                <a:solidFill>
                  <a:srgbClr val="111111"/>
                </a:solidFill>
                <a:latin typeface="Times New Roman" panose="02020603050405020304" pitchFamily="18" charset="0"/>
                <a:cs typeface="Times New Roman" panose="02020603050405020304" pitchFamily="18" charset="0"/>
              </a:rPr>
              <a:t>жаттау</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иллюстрацияларды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қарау, оқу  және </a:t>
            </a:r>
            <a:r>
              <a:rPr lang="ru-RU" sz="1600" i="1" dirty="0" err="1" smtClean="0">
                <a:solidFill>
                  <a:srgbClr val="111111"/>
                </a:solidFill>
                <a:latin typeface="Times New Roman" panose="02020603050405020304" pitchFamily="18" charset="0"/>
                <a:cs typeface="Times New Roman" panose="02020603050405020304" pitchFamily="18" charset="0"/>
              </a:rPr>
              <a:t>«Қандай ертегі</a:t>
            </a:r>
            <a:r>
              <a:rPr lang="ru-RU" sz="1600" i="1" dirty="0" smtClean="0">
                <a:solidFill>
                  <a:srgbClr val="111111"/>
                </a:solidFill>
                <a:latin typeface="Times New Roman" panose="02020603050405020304" pitchFamily="18" charset="0"/>
                <a:cs typeface="Times New Roman" panose="02020603050405020304" pitchFamily="18" charset="0"/>
              </a:rPr>
              <a:t> </a:t>
            </a:r>
            <a:r>
              <a:rPr lang="ru-RU" sz="1600" i="1" dirty="0" err="1" smtClean="0">
                <a:solidFill>
                  <a:srgbClr val="111111"/>
                </a:solidFill>
                <a:latin typeface="Times New Roman" panose="02020603050405020304" pitchFamily="18" charset="0"/>
                <a:cs typeface="Times New Roman" panose="02020603050405020304" pitchFamily="18" charset="0"/>
              </a:rPr>
              <a:t>екенін</a:t>
            </a:r>
            <a:r>
              <a:rPr lang="ru-RU" sz="1600" i="1" dirty="0" smtClean="0">
                <a:solidFill>
                  <a:srgbClr val="111111"/>
                </a:solidFill>
                <a:latin typeface="Times New Roman" panose="02020603050405020304" pitchFamily="18" charset="0"/>
                <a:cs typeface="Times New Roman" panose="02020603050405020304" pitchFamily="18" charset="0"/>
              </a:rPr>
              <a:t> тап?»</a:t>
            </a:r>
          </a:p>
          <a:p>
            <a:r>
              <a:rPr lang="ru-RU" sz="1600" u="sng" dirty="0" err="1" smtClean="0">
                <a:solidFill>
                  <a:srgbClr val="111111"/>
                </a:solidFill>
                <a:latin typeface="Times New Roman" panose="02020603050405020304" pitchFamily="18" charset="0"/>
                <a:cs typeface="Times New Roman" panose="02020603050405020304" pitchFamily="18" charset="0"/>
              </a:rPr>
              <a:t>Барысы</a:t>
            </a:r>
            <a:endParaRPr lang="ru-RU" sz="1600" u="sng" dirty="0" smtClean="0">
              <a:solidFill>
                <a:srgbClr val="111111"/>
              </a:solidFill>
              <a:latin typeface="Times New Roman" panose="02020603050405020304" pitchFamily="18" charset="0"/>
              <a:cs typeface="Times New Roman" panose="02020603050405020304" pitchFamily="18" charset="0"/>
            </a:endParaRPr>
          </a:p>
          <a:p>
            <a:r>
              <a:rPr lang="ru-RU" sz="1600" u="sng" dirty="0" err="1" smtClean="0">
                <a:solidFill>
                  <a:srgbClr val="111111"/>
                </a:solidFill>
                <a:latin typeface="Times New Roman" panose="02020603050405020304" pitchFamily="18" charset="0"/>
                <a:cs typeface="Times New Roman" panose="02020603050405020304" pitchFamily="18" charset="0"/>
              </a:rPr>
              <a:t>Тәрбиеші: Балалар</a:t>
            </a:r>
            <a:r>
              <a:rPr lang="ru-RU" sz="1600" u="sng" dirty="0" smtClean="0">
                <a:solidFill>
                  <a:srgbClr val="111111"/>
                </a:solidFill>
                <a:latin typeface="Times New Roman" panose="02020603050405020304" pitchFamily="18" charset="0"/>
                <a:cs typeface="Times New Roman" panose="02020603050405020304" pitchFamily="18" charset="0"/>
              </a:rPr>
              <a:t>, </a:t>
            </a:r>
            <a:r>
              <a:rPr lang="ru-RU" sz="1600" u="sng" dirty="0" err="1" smtClean="0">
                <a:solidFill>
                  <a:srgbClr val="111111"/>
                </a:solidFill>
                <a:latin typeface="Times New Roman" panose="02020603050405020304" pitchFamily="18" charset="0"/>
                <a:cs typeface="Times New Roman" panose="02020603050405020304" pitchFamily="18" charset="0"/>
              </a:rPr>
              <a:t>жұмбақты шешіңдер: </a:t>
            </a:r>
            <a:r>
              <a:rPr lang="ru-RU" sz="1600" i="1" dirty="0" err="1" smtClean="0">
                <a:solidFill>
                  <a:srgbClr val="111111"/>
                </a:solidFill>
                <a:latin typeface="Times New Roman" panose="02020603050405020304" pitchFamily="18" charset="0"/>
                <a:cs typeface="Times New Roman" panose="02020603050405020304" pitchFamily="18" charset="0"/>
              </a:rPr>
              <a:t>"Бұта емес</a:t>
            </a:r>
            <a:r>
              <a:rPr lang="ru-RU" sz="1600" i="1" dirty="0" smtClean="0">
                <a:solidFill>
                  <a:srgbClr val="111111"/>
                </a:solidFill>
                <a:latin typeface="Times New Roman" panose="02020603050405020304" pitchFamily="18" charset="0"/>
                <a:cs typeface="Times New Roman" panose="02020603050405020304" pitchFamily="18" charset="0"/>
              </a:rPr>
              <a:t>, </a:t>
            </a:r>
            <a:r>
              <a:rPr lang="ru-RU" sz="1600" i="1" dirty="0" err="1" smtClean="0">
                <a:solidFill>
                  <a:srgbClr val="111111"/>
                </a:solidFill>
                <a:latin typeface="Times New Roman" panose="02020603050405020304" pitchFamily="18" charset="0"/>
                <a:cs typeface="Times New Roman" panose="02020603050405020304" pitchFamily="18" charset="0"/>
              </a:rPr>
              <a:t>бірақ жапырақтары </a:t>
            </a:r>
            <a:r>
              <a:rPr lang="ru-RU" sz="1600" i="1" dirty="0" smtClean="0">
                <a:solidFill>
                  <a:srgbClr val="111111"/>
                </a:solidFill>
                <a:latin typeface="Times New Roman" panose="02020603050405020304" pitchFamily="18" charset="0"/>
                <a:cs typeface="Times New Roman" panose="02020603050405020304" pitchFamily="18" charset="0"/>
              </a:rPr>
              <a:t>бар, </a:t>
            </a:r>
            <a:r>
              <a:rPr lang="ru-RU" sz="1600" i="1" dirty="0" err="1" smtClean="0">
                <a:solidFill>
                  <a:srgbClr val="111111"/>
                </a:solidFill>
                <a:latin typeface="Times New Roman" panose="02020603050405020304" pitchFamily="18" charset="0"/>
                <a:cs typeface="Times New Roman" panose="02020603050405020304" pitchFamily="18" charset="0"/>
              </a:rPr>
              <a:t>көйлек емес</a:t>
            </a:r>
            <a:r>
              <a:rPr lang="ru-RU" sz="1600" i="1" dirty="0" smtClean="0">
                <a:solidFill>
                  <a:srgbClr val="111111"/>
                </a:solidFill>
                <a:latin typeface="Times New Roman" panose="02020603050405020304" pitchFamily="18" charset="0"/>
                <a:cs typeface="Times New Roman" panose="02020603050405020304" pitchFamily="18" charset="0"/>
              </a:rPr>
              <a:t>, </a:t>
            </a:r>
            <a:r>
              <a:rPr lang="ru-RU" sz="1600" i="1" dirty="0" err="1" smtClean="0">
                <a:solidFill>
                  <a:srgbClr val="111111"/>
                </a:solidFill>
                <a:latin typeface="Times New Roman" panose="02020603050405020304" pitchFamily="18" charset="0"/>
                <a:cs typeface="Times New Roman" panose="02020603050405020304" pitchFamily="18" charset="0"/>
              </a:rPr>
              <a:t>бірақ тігілген</a:t>
            </a:r>
            <a:r>
              <a:rPr lang="ru-RU" sz="1600" i="1" dirty="0" smtClean="0">
                <a:solidFill>
                  <a:srgbClr val="111111"/>
                </a:solidFill>
                <a:latin typeface="Times New Roman" panose="02020603050405020304" pitchFamily="18" charset="0"/>
                <a:cs typeface="Times New Roman" panose="02020603050405020304" pitchFamily="18" charset="0"/>
              </a:rPr>
              <a:t>".</a:t>
            </a:r>
          </a:p>
          <a:p>
            <a:r>
              <a:rPr lang="ru-RU" sz="1600" u="sng" dirty="0" err="1" smtClean="0">
                <a:solidFill>
                  <a:srgbClr val="111111"/>
                </a:solidFill>
                <a:latin typeface="Times New Roman" panose="02020603050405020304" pitchFamily="18" charset="0"/>
                <a:cs typeface="Times New Roman" panose="02020603050405020304" pitchFamily="18" charset="0"/>
              </a:rPr>
              <a:t>Балалар</a:t>
            </a:r>
            <a:r>
              <a:rPr lang="ru-RU" sz="1600" dirty="0" smtClean="0">
                <a:solidFill>
                  <a:srgbClr val="111111"/>
                </a:solidFill>
                <a:latin typeface="Times New Roman" panose="02020603050405020304" pitchFamily="18" charset="0"/>
                <a:cs typeface="Times New Roman" panose="02020603050405020304" pitchFamily="18" charset="0"/>
              </a:rPr>
              <a:t>:</a:t>
            </a:r>
            <a:r>
              <a:rPr lang="ru-RU" sz="1600" dirty="0">
                <a:solidFill>
                  <a:srgbClr val="111111"/>
                </a:solidFill>
                <a:latin typeface="Times New Roman" panose="02020603050405020304" pitchFamily="18" charset="0"/>
                <a:cs typeface="Times New Roman" panose="02020603050405020304" pitchFamily="18" charset="0"/>
              </a:rPr>
              <a:t> </a:t>
            </a:r>
            <a:r>
              <a:rPr lang="ru-RU" sz="1600" b="1" dirty="0" err="1" smtClean="0">
                <a:solidFill>
                  <a:srgbClr val="111111"/>
                </a:solidFill>
                <a:latin typeface="Times New Roman" panose="02020603050405020304" pitchFamily="18" charset="0"/>
                <a:cs typeface="Times New Roman" panose="02020603050405020304" pitchFamily="18" charset="0"/>
              </a:rPr>
              <a:t>Кітап</a:t>
            </a:r>
            <a:r>
              <a:rPr lang="ru-RU" sz="1600" dirty="0" smtClean="0">
                <a:solidFill>
                  <a:srgbClr val="111111"/>
                </a:solidFill>
                <a:latin typeface="Times New Roman" panose="02020603050405020304" pitchFamily="18" charset="0"/>
                <a:cs typeface="Times New Roman" panose="02020603050405020304" pitchFamily="18" charset="0"/>
              </a:rPr>
              <a:t>.</a:t>
            </a:r>
            <a:endParaRPr lang="ru-RU" sz="1600" dirty="0">
              <a:solidFill>
                <a:srgbClr val="111111"/>
              </a:solidFill>
              <a:latin typeface="Times New Roman" panose="02020603050405020304" pitchFamily="18" charset="0"/>
              <a:cs typeface="Times New Roman" panose="02020603050405020304" pitchFamily="18" charset="0"/>
            </a:endParaRPr>
          </a:p>
          <a:p>
            <a:r>
              <a:rPr lang="ru-RU" sz="1600" u="sng" dirty="0" err="1" smtClean="0">
                <a:solidFill>
                  <a:srgbClr val="111111"/>
                </a:solidFill>
                <a:latin typeface="Times New Roman" panose="02020603050405020304" pitchFamily="18" charset="0"/>
                <a:cs typeface="Times New Roman" panose="02020603050405020304" pitchFamily="18" charset="0"/>
              </a:rPr>
              <a:t>Тәрбиеші</a:t>
            </a:r>
            <a:r>
              <a:rPr lang="ru-RU" sz="1600" dirty="0" err="1" smtClean="0">
                <a:solidFill>
                  <a:srgbClr val="111111"/>
                </a:solidFill>
                <a:latin typeface="Times New Roman" panose="02020603050405020304" pitchFamily="18" charset="0"/>
                <a:cs typeface="Times New Roman" panose="02020603050405020304" pitchFamily="18" charset="0"/>
              </a:rPr>
              <a:t>: Бүгін біз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өз тобымызда</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тұратын кітаптар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туралы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сөйлесеміз.</a:t>
            </a:r>
            <a:endParaRPr lang="ru-RU" sz="1600" dirty="0">
              <a:solidFill>
                <a:srgbClr val="111111"/>
              </a:solidFill>
              <a:latin typeface="Times New Roman" panose="02020603050405020304" pitchFamily="18" charset="0"/>
              <a:cs typeface="Times New Roman" panose="02020603050405020304" pitchFamily="18" charset="0"/>
            </a:endParaRPr>
          </a:p>
          <a:p>
            <a:r>
              <a:rPr lang="ru-RU" sz="1600" u="sng" dirty="0" err="1" smtClean="0">
                <a:solidFill>
                  <a:srgbClr val="111111"/>
                </a:solidFill>
                <a:latin typeface="Times New Roman" panose="02020603050405020304" pitchFamily="18" charset="0"/>
                <a:cs typeface="Times New Roman" panose="02020603050405020304" pitchFamily="18" charset="0"/>
              </a:rPr>
              <a:t>Тәрбиеші</a:t>
            </a:r>
            <a:r>
              <a:rPr lang="ru-RU" sz="1600" dirty="0" err="1" smtClean="0">
                <a:solidFill>
                  <a:srgbClr val="111111"/>
                </a:solidFill>
                <a:latin typeface="Times New Roman" panose="02020603050405020304" pitchFamily="18" charset="0"/>
                <a:cs typeface="Times New Roman" panose="02020603050405020304" pitchFamily="18" charset="0"/>
              </a:rPr>
              <a:t>: Мұнда қанша түрлі-түсті кітаптар</a:t>
            </a:r>
            <a:r>
              <a:rPr lang="ru-RU" sz="1600" dirty="0" smtClean="0">
                <a:solidFill>
                  <a:srgbClr val="111111"/>
                </a:solidFill>
                <a:latin typeface="Times New Roman" panose="02020603050405020304" pitchFamily="18" charset="0"/>
                <a:cs typeface="Times New Roman" panose="02020603050405020304" pitchFamily="18" charset="0"/>
              </a:rPr>
              <a:t> бар </a:t>
            </a:r>
            <a:r>
              <a:rPr lang="ru-RU" sz="1600" dirty="0" err="1" smtClean="0">
                <a:solidFill>
                  <a:srgbClr val="111111"/>
                </a:solidFill>
                <a:latin typeface="Times New Roman" panose="02020603050405020304" pitchFamily="18" charset="0"/>
                <a:cs typeface="Times New Roman" panose="02020603050405020304" pitchFamily="18" charset="0"/>
              </a:rPr>
              <a:t>екенін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қараңыздар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Мұнда қандай кітаптарды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көріп тұрсыңдар?</a:t>
            </a:r>
            <a:r>
              <a:rPr lang="ru-RU" sz="1600" i="1" dirty="0" smtClean="0">
                <a:solidFill>
                  <a:srgbClr val="111111"/>
                </a:solidFill>
                <a:latin typeface="Times New Roman" panose="02020603050405020304" pitchFamily="18" charset="0"/>
                <a:cs typeface="Times New Roman" panose="02020603050405020304" pitchFamily="18" charset="0"/>
              </a:rPr>
              <a:t> </a:t>
            </a:r>
            <a:r>
              <a:rPr lang="ru-RU" sz="1600" i="1" dirty="0" err="1" smtClean="0">
                <a:solidFill>
                  <a:srgbClr val="111111"/>
                </a:solidFill>
                <a:latin typeface="Times New Roman" panose="02020603050405020304" pitchFamily="18" charset="0"/>
                <a:cs typeface="Times New Roman" panose="02020603050405020304" pitchFamily="18" charset="0"/>
              </a:rPr>
              <a:t>(Балалардың жауаптары</a:t>
            </a:r>
            <a:r>
              <a:rPr lang="ru-RU" sz="1600" i="1" dirty="0" smtClean="0">
                <a:solidFill>
                  <a:srgbClr val="111111"/>
                </a:solidFill>
                <a:latin typeface="Times New Roman" panose="02020603050405020304" pitchFamily="18" charset="0"/>
                <a:cs typeface="Times New Roman" panose="02020603050405020304" pitchFamily="18" charset="0"/>
              </a:rPr>
              <a:t>)</a:t>
            </a:r>
            <a:endParaRPr lang="ru-RU" sz="1600" i="1" dirty="0">
              <a:solidFill>
                <a:srgbClr val="111111"/>
              </a:solidFill>
              <a:latin typeface="Times New Roman" panose="02020603050405020304" pitchFamily="18" charset="0"/>
              <a:cs typeface="Times New Roman" panose="02020603050405020304" pitchFamily="18" charset="0"/>
            </a:endParaRPr>
          </a:p>
          <a:p>
            <a:r>
              <a:rPr lang="ru-RU" sz="1600" u="sng" dirty="0" err="1" smtClean="0">
                <a:solidFill>
                  <a:srgbClr val="111111"/>
                </a:solidFill>
                <a:latin typeface="Times New Roman" panose="02020603050405020304" pitchFamily="18" charset="0"/>
                <a:cs typeface="Times New Roman" panose="02020603050405020304" pitchFamily="18" charset="0"/>
              </a:rPr>
              <a:t>Тәрбиеші</a:t>
            </a:r>
            <a:r>
              <a:rPr lang="ru-RU" sz="1600" dirty="0" err="1" smtClean="0">
                <a:solidFill>
                  <a:srgbClr val="111111"/>
                </a:solidFill>
                <a:latin typeface="Times New Roman" panose="02020603050405020304" pitchFamily="18" charset="0"/>
                <a:cs typeface="Times New Roman" panose="02020603050405020304" pitchFamily="18" charset="0"/>
              </a:rPr>
              <a:t>:Мынандай кітаптар</a:t>
            </a:r>
            <a:r>
              <a:rPr lang="ru-RU" sz="1600" dirty="0" smtClean="0">
                <a:solidFill>
                  <a:srgbClr val="111111"/>
                </a:solidFill>
                <a:latin typeface="Times New Roman" panose="02020603050405020304" pitchFamily="18" charset="0"/>
                <a:cs typeface="Times New Roman" panose="02020603050405020304" pitchFamily="18" charset="0"/>
              </a:rPr>
              <a:t> бар: </a:t>
            </a:r>
            <a:r>
              <a:rPr lang="ru-RU" sz="1600" dirty="0" err="1" smtClean="0">
                <a:solidFill>
                  <a:srgbClr val="111111"/>
                </a:solidFill>
                <a:latin typeface="Times New Roman" panose="02020603050405020304" pitchFamily="18" charset="0"/>
                <a:cs typeface="Times New Roman" panose="02020603050405020304" pitchFamily="18" charset="0"/>
              </a:rPr>
              <a:t>құстар </a:t>
            </a:r>
            <a:r>
              <a:rPr lang="ru-RU" sz="1600" dirty="0" smtClean="0">
                <a:solidFill>
                  <a:srgbClr val="111111"/>
                </a:solidFill>
                <a:latin typeface="Times New Roman" panose="02020603050405020304" pitchFamily="18" charset="0"/>
                <a:cs typeface="Times New Roman" panose="02020603050405020304" pitchFamily="18" charset="0"/>
              </a:rPr>
              <a:t>мен </a:t>
            </a:r>
            <a:r>
              <a:rPr lang="ru-RU" sz="1600" dirty="0" err="1" smtClean="0">
                <a:solidFill>
                  <a:srgbClr val="111111"/>
                </a:solidFill>
                <a:latin typeface="Times New Roman" panose="02020603050405020304" pitchFamily="18" charset="0"/>
                <a:cs typeface="Times New Roman" panose="02020603050405020304" pitchFamily="18" charset="0"/>
              </a:rPr>
              <a:t>жануарлар</a:t>
            </a:r>
            <a:r>
              <a:rPr lang="ru-RU" sz="1600" dirty="0" smtClean="0">
                <a:solidFill>
                  <a:srgbClr val="111111"/>
                </a:solidFill>
                <a:latin typeface="Times New Roman" panose="02020603050405020304" pitchFamily="18" charset="0"/>
                <a:cs typeface="Times New Roman" panose="02020603050405020304" pitchFamily="18" charset="0"/>
              </a:rPr>
              <a:t> туралы.</a:t>
            </a:r>
            <a:r>
              <a:rPr lang="ru-RU" sz="1600" dirty="0" err="1" smtClean="0">
                <a:solidFill>
                  <a:srgbClr val="111111"/>
                </a:solidFill>
                <a:latin typeface="Times New Roman" panose="02020603050405020304" pitchFamily="18" charset="0"/>
                <a:cs typeface="Times New Roman" panose="02020603050405020304" pitchFamily="18" charset="0"/>
              </a:rPr>
              <a:t>Және ескі</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күндер туралы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батырлар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мен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соғыс туралы.Осы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кітаптарды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оқығаннан кейін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біз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әлемдегі барлық нәрселер туралы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көптеген жаңа және қызықты нәрселерді білеміз</a:t>
            </a:r>
            <a:r>
              <a:rPr lang="ru-RU" sz="1600" dirty="0" smtClean="0">
                <a:solidFill>
                  <a:srgbClr val="111111"/>
                </a:solidFill>
                <a:latin typeface="Times New Roman" panose="02020603050405020304" pitchFamily="18" charset="0"/>
                <a:cs typeface="Times New Roman" panose="02020603050405020304" pitchFamily="18" charset="0"/>
              </a:rPr>
              <a:t>.</a:t>
            </a:r>
            <a:endParaRPr lang="ru-RU" sz="2000" dirty="0">
              <a:solidFill>
                <a:srgbClr val="111111"/>
              </a:solidFill>
              <a:latin typeface="Times New Roman" panose="02020603050405020304" pitchFamily="18" charset="0"/>
              <a:cs typeface="Times New Roman" panose="02020603050405020304" pitchFamily="18" charset="0"/>
            </a:endParaRPr>
          </a:p>
        </p:txBody>
      </p:sp>
      <p:pic>
        <p:nvPicPr>
          <p:cNvPr id="7" name="Picture 8" descr="https://ds04.infourok.ru/uploads/ex/003a/001a17e9-6786e14e/hello_html_m250f5668.jpg"/>
          <p:cNvPicPr>
            <a:picLocks noChangeAspect="1" noChangeArrowheads="1"/>
          </p:cNvPicPr>
          <p:nvPr/>
        </p:nvPicPr>
        <p:blipFill>
          <a:blip r:embed="rId2" cstate="print">
            <a:clrChange>
              <a:clrFrom>
                <a:srgbClr val="FBFBFB"/>
              </a:clrFrom>
              <a:clrTo>
                <a:srgbClr val="FBFBFB">
                  <a:alpha val="0"/>
                </a:srgbClr>
              </a:clrTo>
            </a:clrChange>
          </a:blip>
          <a:srcRect/>
          <a:stretch>
            <a:fillRect/>
          </a:stretch>
        </p:blipFill>
        <p:spPr bwMode="auto">
          <a:xfrm>
            <a:off x="6978342" y="5157192"/>
            <a:ext cx="2165658" cy="1552337"/>
          </a:xfrm>
          <a:prstGeom prst="rect">
            <a:avLst/>
          </a:prstGeom>
          <a:noFill/>
        </p:spPr>
      </p:pic>
    </p:spTree>
    <p:extLst>
      <p:ext uri="{BB962C8B-B14F-4D97-AF65-F5344CB8AC3E}">
        <p14:creationId xmlns:p14="http://schemas.microsoft.com/office/powerpoint/2010/main" xmlns="" val="6613433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2910" y="3717032"/>
            <a:ext cx="7961538" cy="2800767"/>
          </a:xfrm>
          <a:prstGeom prst="rect">
            <a:avLst/>
          </a:prstGeom>
        </p:spPr>
        <p:txBody>
          <a:bodyPr wrap="square">
            <a:spAutoFit/>
          </a:bodyPr>
          <a:lstStyle/>
          <a:p>
            <a:r>
              <a:rPr lang="ru-RU" sz="1600" dirty="0" err="1" smtClean="0">
                <a:solidFill>
                  <a:srgbClr val="111111"/>
                </a:solidFill>
                <a:latin typeface="Times New Roman" panose="02020603050405020304" pitchFamily="18" charset="0"/>
                <a:cs typeface="Times New Roman" panose="02020603050405020304" pitchFamily="18" charset="0"/>
              </a:rPr>
              <a:t>Балалар,сендер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білесіңдерме кітап</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қазір қандай болып</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көрінеді.</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Алғашқы кітап</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қандай болуы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мүмкін, сіз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қалай ойлайсыз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(балалардың жауаптары</a:t>
            </a:r>
            <a:r>
              <a:rPr lang="ru-RU" sz="1600" dirty="0" smtClean="0">
                <a:solidFill>
                  <a:srgbClr val="111111"/>
                </a:solidFill>
                <a:latin typeface="Times New Roman" panose="02020603050405020304" pitchFamily="18" charset="0"/>
                <a:cs typeface="Times New Roman" panose="02020603050405020304" pitchFamily="18" charset="0"/>
              </a:rPr>
              <a:t>)</a:t>
            </a:r>
          </a:p>
          <a:p>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Кітаптар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бірнеше</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мыңжылдықтар бойы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болған.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Ежелгі</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уақытта олар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үңгірлердің қабырғаларына, тастарға, жапырақтарға, ағаштарға, жануарлардың терісіне</a:t>
            </a:r>
            <a:r>
              <a:rPr lang="ru-RU" sz="1600" dirty="0" smtClean="0">
                <a:solidFill>
                  <a:srgbClr val="111111"/>
                </a:solidFill>
                <a:latin typeface="Times New Roman" panose="02020603050405020304" pitchFamily="18" charset="0"/>
                <a:cs typeface="Times New Roman" panose="02020603050405020304" pitchFamily="18" charset="0"/>
              </a:rPr>
              <a:t> - пергамент </a:t>
            </a:r>
            <a:r>
              <a:rPr lang="ru-RU" sz="1600" dirty="0" err="1" smtClean="0">
                <a:solidFill>
                  <a:srgbClr val="111111"/>
                </a:solidFill>
                <a:latin typeface="Times New Roman" panose="02020603050405020304" pitchFamily="18" charset="0"/>
                <a:cs typeface="Times New Roman" panose="02020603050405020304" pitchFamily="18" charset="0"/>
              </a:rPr>
              <a:t>жазды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Ең ыңғайлы </a:t>
            </a:r>
            <a:r>
              <a:rPr lang="ru-RU" sz="1600" dirty="0" smtClean="0">
                <a:solidFill>
                  <a:srgbClr val="111111"/>
                </a:solidFill>
                <a:latin typeface="Times New Roman" panose="02020603050405020304" pitchFamily="18" charset="0"/>
                <a:cs typeface="Times New Roman" panose="02020603050405020304" pitchFamily="18" charset="0"/>
              </a:rPr>
              <a:t>материал - </a:t>
            </a:r>
            <a:r>
              <a:rPr lang="ru-RU" sz="1600" dirty="0" err="1" smtClean="0">
                <a:solidFill>
                  <a:srgbClr val="111111"/>
                </a:solidFill>
                <a:latin typeface="Times New Roman" panose="02020603050405020304" pitchFamily="18" charset="0"/>
                <a:cs typeface="Times New Roman" panose="02020603050405020304" pitchFamily="18" charset="0"/>
              </a:rPr>
              <a:t>қағаз Қытайда пайда</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болды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Басында</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кітаптар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қолмен жазылған.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Кітап</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бізге</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осылай</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мұқабасымен және парақтарымен жетті</a:t>
            </a:r>
            <a:r>
              <a:rPr lang="ru-RU" sz="1600" dirty="0" smtClean="0">
                <a:solidFill>
                  <a:srgbClr val="111111"/>
                </a:solidFill>
                <a:latin typeface="Times New Roman" panose="02020603050405020304" pitchFamily="18" charset="0"/>
                <a:cs typeface="Times New Roman" panose="02020603050405020304" pitchFamily="18" charset="0"/>
              </a:rPr>
              <a:t>.</a:t>
            </a:r>
            <a:endParaRPr lang="ru-RU" sz="1600" dirty="0">
              <a:solidFill>
                <a:srgbClr val="111111"/>
              </a:solidFill>
              <a:latin typeface="Times New Roman" panose="02020603050405020304" pitchFamily="18" charset="0"/>
              <a:cs typeface="Times New Roman" panose="02020603050405020304" pitchFamily="18" charset="0"/>
            </a:endParaRPr>
          </a:p>
          <a:p>
            <a:r>
              <a:rPr lang="ru-RU" sz="1600" u="sng" dirty="0" err="1" smtClean="0">
                <a:solidFill>
                  <a:srgbClr val="111111"/>
                </a:solidFill>
                <a:latin typeface="Times New Roman" panose="02020603050405020304" pitchFamily="18" charset="0"/>
                <a:cs typeface="Times New Roman" panose="02020603050405020304" pitchFamily="18" charset="0"/>
              </a:rPr>
              <a:t>Тәрбиеші</a:t>
            </a:r>
            <a:r>
              <a:rPr lang="ru-RU" sz="1600" dirty="0" err="1" smtClean="0">
                <a:solidFill>
                  <a:srgbClr val="111111"/>
                </a:solidFill>
                <a:latin typeface="Times New Roman" panose="02020603050405020304" pitchFamily="18" charset="0"/>
                <a:cs typeface="Times New Roman" panose="02020603050405020304" pitchFamily="18" charset="0"/>
              </a:rPr>
              <a:t>: Бұл кітапта</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өлеңдер </a:t>
            </a:r>
            <a:r>
              <a:rPr lang="ru-RU" sz="1600" dirty="0" smtClean="0">
                <a:solidFill>
                  <a:srgbClr val="111111"/>
                </a:solidFill>
                <a:latin typeface="Times New Roman" panose="02020603050405020304" pitchFamily="18" charset="0"/>
                <a:cs typeface="Times New Roman" panose="02020603050405020304" pitchFamily="18" charset="0"/>
              </a:rPr>
              <a:t>бар. </a:t>
            </a:r>
            <a:r>
              <a:rPr lang="ru-RU" sz="1600" dirty="0" err="1" smtClean="0">
                <a:solidFill>
                  <a:srgbClr val="111111"/>
                </a:solidFill>
                <a:latin typeface="Times New Roman" panose="02020603050405020304" pitchFamily="18" charset="0"/>
                <a:cs typeface="Times New Roman" panose="02020603050405020304" pitchFamily="18" charset="0"/>
              </a:rPr>
              <a:t>Сіздер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өлеңдерді жақсы көресіңдер ме</a:t>
            </a:r>
            <a:r>
              <a:rPr lang="ru-RU" sz="1600" dirty="0" smtClean="0">
                <a:solidFill>
                  <a:srgbClr val="111111"/>
                </a:solidFill>
                <a:latin typeface="Times New Roman" panose="02020603050405020304" pitchFamily="18" charset="0"/>
                <a:cs typeface="Times New Roman" panose="02020603050405020304" pitchFamily="18" charset="0"/>
              </a:rPr>
              <a:t>?.</a:t>
            </a:r>
            <a:endParaRPr lang="ru-RU" sz="1600" dirty="0">
              <a:solidFill>
                <a:srgbClr val="111111"/>
              </a:solidFill>
              <a:latin typeface="Times New Roman" panose="02020603050405020304" pitchFamily="18" charset="0"/>
              <a:cs typeface="Times New Roman" panose="02020603050405020304" pitchFamily="18" charset="0"/>
            </a:endParaRPr>
          </a:p>
          <a:p>
            <a:r>
              <a:rPr lang="ru-RU" sz="1600" u="sng" dirty="0" err="1" smtClean="0">
                <a:solidFill>
                  <a:srgbClr val="111111"/>
                </a:solidFill>
                <a:latin typeface="Times New Roman" panose="02020603050405020304" pitchFamily="18" charset="0"/>
                <a:cs typeface="Times New Roman" panose="02020603050405020304" pitchFamily="18" charset="0"/>
              </a:rPr>
              <a:t>Балалар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әрине!</a:t>
            </a:r>
            <a:endParaRPr lang="ru-RU" sz="1600" dirty="0">
              <a:solidFill>
                <a:srgbClr val="111111"/>
              </a:solidFill>
              <a:latin typeface="Times New Roman" panose="02020603050405020304" pitchFamily="18" charset="0"/>
              <a:cs typeface="Times New Roman" panose="02020603050405020304" pitchFamily="18" charset="0"/>
            </a:endParaRPr>
          </a:p>
          <a:p>
            <a:r>
              <a:rPr lang="ru-RU" sz="1600" u="sng" dirty="0" err="1" smtClean="0">
                <a:solidFill>
                  <a:srgbClr val="111111"/>
                </a:solidFill>
                <a:latin typeface="Times New Roman" panose="02020603050405020304" pitchFamily="18" charset="0"/>
                <a:cs typeface="Times New Roman" panose="02020603050405020304" pitchFamily="18" charset="0"/>
              </a:rPr>
              <a:t>Тәрбиеші</a:t>
            </a:r>
            <a:r>
              <a:rPr lang="ru-RU" sz="1600" dirty="0" err="1" smtClean="0">
                <a:solidFill>
                  <a:srgbClr val="111111"/>
                </a:solidFill>
                <a:latin typeface="Times New Roman" panose="02020603050405020304" pitchFamily="18" charset="0"/>
                <a:cs typeface="Times New Roman" panose="02020603050405020304" pitchFamily="18" charset="0"/>
              </a:rPr>
              <a:t>: Ал,сендер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қандай өлеңдерді білесіздер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(Балалардың жауаптары</a:t>
            </a:r>
            <a:r>
              <a:rPr lang="ru-RU" sz="1600" dirty="0" smtClean="0">
                <a:solidFill>
                  <a:srgbClr val="111111"/>
                </a:solidFill>
                <a:latin typeface="Times New Roman" panose="02020603050405020304" pitchFamily="18" charset="0"/>
                <a:cs typeface="Times New Roman" panose="02020603050405020304" pitchFamily="18" charset="0"/>
              </a:rPr>
              <a:t>)</a:t>
            </a:r>
            <a:endParaRPr lang="ru-RU" sz="1600" dirty="0">
              <a:solidFill>
                <a:srgbClr val="111111"/>
              </a:solidFill>
              <a:latin typeface="Times New Roman" panose="02020603050405020304" pitchFamily="18" charset="0"/>
              <a:cs typeface="Times New Roman" panose="02020603050405020304" pitchFamily="18" charset="0"/>
            </a:endParaRPr>
          </a:p>
          <a:p>
            <a:r>
              <a:rPr lang="ru-RU" sz="1600" u="sng" dirty="0" err="1" smtClean="0">
                <a:solidFill>
                  <a:srgbClr val="111111"/>
                </a:solidFill>
                <a:latin typeface="Times New Roman" panose="02020603050405020304" pitchFamily="18" charset="0"/>
                <a:cs typeface="Times New Roman" panose="02020603050405020304" pitchFamily="18" charset="0"/>
              </a:rPr>
              <a:t>Тәрбиеші</a:t>
            </a:r>
            <a:r>
              <a:rPr lang="ru-RU" sz="1600" dirty="0" err="1" smtClean="0">
                <a:solidFill>
                  <a:srgbClr val="111111"/>
                </a:solidFill>
                <a:latin typeface="Times New Roman" panose="02020603050405020304" pitchFamily="18" charset="0"/>
                <a:cs typeface="Times New Roman" panose="02020603050405020304" pitchFamily="18" charset="0"/>
              </a:rPr>
              <a:t>:Жарайсыңдар </a:t>
            </a:r>
            <a:r>
              <a:rPr lang="ru-RU" sz="1600" dirty="0" smtClean="0">
                <a:solidFill>
                  <a:srgbClr val="111111"/>
                </a:solidFill>
                <a:latin typeface="Times New Roman" panose="02020603050405020304" pitchFamily="18" charset="0"/>
                <a:cs typeface="Times New Roman" panose="02020603050405020304" pitchFamily="18" charset="0"/>
              </a:rPr>
              <a:t>Мен </a:t>
            </a:r>
            <a:r>
              <a:rPr lang="ru-RU" sz="1600" dirty="0" err="1" smtClean="0">
                <a:solidFill>
                  <a:srgbClr val="111111"/>
                </a:solidFill>
                <a:latin typeface="Times New Roman" panose="02020603050405020304" pitchFamily="18" charset="0"/>
                <a:cs typeface="Times New Roman" panose="02020603050405020304" pitchFamily="18" charset="0"/>
              </a:rPr>
              <a:t>сендердің көптеген өлеңдер білетіндеріңе</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тіпті</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Мәнерлеп оқу</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байқауына қатысатындарыңа өте қуаныштымын</a:t>
            </a:r>
            <a:r>
              <a:rPr lang="ru-RU" sz="1600" dirty="0" smtClean="0">
                <a:solidFill>
                  <a:srgbClr val="111111"/>
                </a:solidFill>
                <a:latin typeface="Times New Roman" panose="02020603050405020304" pitchFamily="18" charset="0"/>
                <a:cs typeface="Times New Roman" panose="02020603050405020304" pitchFamily="18" charset="0"/>
              </a:rPr>
              <a:t>.</a:t>
            </a:r>
            <a:endParaRPr lang="ru-RU" sz="1600" dirty="0">
              <a:solidFill>
                <a:srgbClr val="111111"/>
              </a:solidFill>
              <a:latin typeface="Times New Roman" panose="02020603050405020304" pitchFamily="18" charset="0"/>
              <a:cs typeface="Times New Roman" panose="02020603050405020304" pitchFamily="18" charset="0"/>
            </a:endParaRPr>
          </a:p>
        </p:txBody>
      </p:sp>
      <p:pic>
        <p:nvPicPr>
          <p:cNvPr id="3" name="Picture 4" descr="C:\Users\10-19\Desktop\фото\IMG-20210202-WA0145.jpg"/>
          <p:cNvPicPr>
            <a:picLocks noChangeAspect="1" noChangeArrowheads="1"/>
          </p:cNvPicPr>
          <p:nvPr/>
        </p:nvPicPr>
        <p:blipFill>
          <a:blip r:embed="rId2" cstate="print"/>
          <a:srcRect l="11321" t="16981" r="15094" b="22169"/>
          <a:stretch>
            <a:fillRect/>
          </a:stretch>
        </p:blipFill>
        <p:spPr bwMode="auto">
          <a:xfrm rot="20894345">
            <a:off x="447720" y="521578"/>
            <a:ext cx="2073363" cy="2286016"/>
          </a:xfrm>
          <a:prstGeom prst="rect">
            <a:avLst/>
          </a:prstGeom>
          <a:ln>
            <a:noFill/>
          </a:ln>
          <a:effectLst>
            <a:softEdge rad="112500"/>
          </a:effectLst>
        </p:spPr>
      </p:pic>
      <p:pic>
        <p:nvPicPr>
          <p:cNvPr id="4" name="Picture 5" descr="C:\Users\10-19\Desktop\фото\IMG-20210121-WA0004.jpg"/>
          <p:cNvPicPr>
            <a:picLocks noChangeAspect="1" noChangeArrowheads="1"/>
          </p:cNvPicPr>
          <p:nvPr/>
        </p:nvPicPr>
        <p:blipFill>
          <a:blip r:embed="rId3" cstate="print"/>
          <a:srcRect/>
          <a:stretch>
            <a:fillRect/>
          </a:stretch>
        </p:blipFill>
        <p:spPr bwMode="auto">
          <a:xfrm rot="1327122">
            <a:off x="6485635" y="439415"/>
            <a:ext cx="2026444" cy="2382846"/>
          </a:xfrm>
          <a:prstGeom prst="rect">
            <a:avLst/>
          </a:prstGeom>
          <a:ln>
            <a:noFill/>
          </a:ln>
          <a:effectLst>
            <a:softEdge rad="112500"/>
          </a:effectLst>
        </p:spPr>
      </p:pic>
      <p:pic>
        <p:nvPicPr>
          <p:cNvPr id="1026" name="Picture 2" descr="https://avatars.mds.yandex.net/get-zen_doc/230574/pub_5a5b9bef3dceb73a975025d0_5a5b9c0edcaf8e083b3b9bee/scale_120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987824" y="1844824"/>
            <a:ext cx="2658757" cy="1728192"/>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2" descr="https://wp-media.patheos.com/blogs/sites/55/2012/02/greeknt.jpg"/>
          <p:cNvPicPr>
            <a:picLocks noChangeAspect="1" noChangeArrowheads="1"/>
          </p:cNvPicPr>
          <p:nvPr/>
        </p:nvPicPr>
        <p:blipFill>
          <a:blip r:embed="rId5" cstate="print">
            <a:clrChange>
              <a:clrFrom>
                <a:srgbClr val="FDFDFD"/>
              </a:clrFrom>
              <a:clrTo>
                <a:srgbClr val="FDFDFD">
                  <a:alpha val="0"/>
                </a:srgbClr>
              </a:clrTo>
            </a:clrChange>
            <a:extLst>
              <a:ext uri="{28A0092B-C50C-407E-A947-70E740481C1C}">
                <a14:useLocalDpi xmlns:a14="http://schemas.microsoft.com/office/drawing/2010/main" xmlns="" val="0"/>
              </a:ext>
            </a:extLst>
          </a:blip>
          <a:srcRect/>
          <a:stretch>
            <a:fillRect/>
          </a:stretch>
        </p:blipFill>
        <p:spPr bwMode="auto">
          <a:xfrm>
            <a:off x="3711261" y="171665"/>
            <a:ext cx="1404249" cy="17281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364933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91522"/>
            <a:ext cx="7920880" cy="6109365"/>
          </a:xfrm>
          <a:prstGeom prst="rect">
            <a:avLst/>
          </a:prstGeom>
        </p:spPr>
        <p:txBody>
          <a:bodyPr wrap="square">
            <a:spAutoFit/>
          </a:bodyPr>
          <a:lstStyle/>
          <a:p>
            <a:r>
              <a:rPr lang="ru-RU" sz="1700" u="sng" dirty="0" err="1" smtClean="0">
                <a:solidFill>
                  <a:srgbClr val="111111"/>
                </a:solidFill>
                <a:latin typeface="Times New Roman" panose="02020603050405020304" pitchFamily="18" charset="0"/>
                <a:cs typeface="Times New Roman" panose="02020603050405020304" pitchFamily="18" charset="0"/>
              </a:rPr>
              <a:t>Тәрбиеші</a:t>
            </a:r>
            <a:r>
              <a:rPr lang="ru-RU" sz="1700" dirty="0" err="1" smtClean="0">
                <a:solidFill>
                  <a:srgbClr val="111111"/>
                </a:solidFill>
                <a:latin typeface="Times New Roman" panose="02020603050405020304" pitchFamily="18" charset="0"/>
                <a:cs typeface="Times New Roman" panose="02020603050405020304" pitchFamily="18" charset="0"/>
              </a:rPr>
              <a:t>:</a:t>
            </a:r>
            <a:r>
              <a:rPr lang="ru-RU" sz="1700" dirty="0" smtClean="0">
                <a:solidFill>
                  <a:srgbClr val="111111"/>
                </a:solidFill>
                <a:latin typeface="Times New Roman" panose="02020603050405020304" pitchFamily="18" charset="0"/>
                <a:cs typeface="Times New Roman" panose="02020603050405020304" pitchFamily="18" charset="0"/>
              </a:rPr>
              <a:t>(</a:t>
            </a:r>
            <a:r>
              <a:rPr lang="ru-RU" sz="1700" dirty="0" err="1" smtClean="0">
                <a:solidFill>
                  <a:srgbClr val="111111"/>
                </a:solidFill>
                <a:latin typeface="Times New Roman" panose="02020603050405020304" pitchFamily="18" charset="0"/>
                <a:cs typeface="Times New Roman" panose="02020603050405020304" pitchFamily="18" charset="0"/>
              </a:rPr>
              <a:t>кітапты</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алып</a:t>
            </a:r>
            <a:r>
              <a:rPr lang="ru-RU" sz="1700" dirty="0" smtClean="0">
                <a:solidFill>
                  <a:srgbClr val="111111"/>
                </a:solidFill>
                <a:latin typeface="Times New Roman" panose="02020603050405020304" pitchFamily="18" charset="0"/>
                <a:cs typeface="Times New Roman" panose="02020603050405020304" pitchFamily="18" charset="0"/>
              </a:rPr>
              <a:t>)</a:t>
            </a:r>
            <a:r>
              <a:rPr lang="ru-RU" sz="1700" dirty="0">
                <a:solidFill>
                  <a:srgbClr val="111111"/>
                </a:solidFill>
                <a:latin typeface="Times New Roman" panose="02020603050405020304" pitchFamily="18" charset="0"/>
                <a:cs typeface="Times New Roman" panose="02020603050405020304" pitchFamily="18" charset="0"/>
              </a:rPr>
              <a:t> </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Бұл кітапта</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ертегілер</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өмір сүреді </a:t>
            </a:r>
            <a:r>
              <a:rPr lang="ru-RU" sz="1700" dirty="0" smtClean="0">
                <a:solidFill>
                  <a:srgbClr val="111111"/>
                </a:solidFill>
                <a:latin typeface="Times New Roman" panose="02020603050405020304" pitchFamily="18" charset="0"/>
                <a:cs typeface="Times New Roman" panose="02020603050405020304" pitchFamily="18" charset="0"/>
              </a:rPr>
              <a:t>(</a:t>
            </a:r>
            <a:r>
              <a:rPr lang="ru-RU" sz="1700" dirty="0" err="1" smtClean="0">
                <a:solidFill>
                  <a:srgbClr val="111111"/>
                </a:solidFill>
                <a:latin typeface="Times New Roman" panose="02020603050405020304" pitchFamily="18" charset="0"/>
                <a:cs typeface="Times New Roman" panose="02020603050405020304" pitchFamily="18" charset="0"/>
              </a:rPr>
              <a:t>суреттер</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кітаптан</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шығады</a:t>
            </a:r>
            <a:r>
              <a:rPr lang="ru-RU" sz="1700" dirty="0" smtClean="0">
                <a:solidFill>
                  <a:srgbClr val="111111"/>
                </a:solidFill>
                <a:latin typeface="Times New Roman" panose="02020603050405020304" pitchFamily="18" charset="0"/>
                <a:cs typeface="Times New Roman" panose="02020603050405020304" pitchFamily="18" charset="0"/>
              </a:rPr>
              <a:t>). О </a:t>
            </a:r>
            <a:r>
              <a:rPr lang="ru-RU" sz="1700" dirty="0" err="1" smtClean="0">
                <a:solidFill>
                  <a:srgbClr val="111111"/>
                </a:solidFill>
                <a:latin typeface="Times New Roman" panose="02020603050405020304" pitchFamily="18" charset="0"/>
                <a:cs typeface="Times New Roman" panose="02020603050405020304" pitchFamily="18" charset="0"/>
              </a:rPr>
              <a:t>балалар</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бұл </a:t>
            </a:r>
            <a:r>
              <a:rPr lang="ru-RU" sz="1700" dirty="0" smtClean="0">
                <a:solidFill>
                  <a:srgbClr val="111111"/>
                </a:solidFill>
                <a:latin typeface="Times New Roman" panose="02020603050405020304" pitchFamily="18" charset="0"/>
                <a:cs typeface="Times New Roman" panose="02020603050405020304" pitchFamily="18" charset="0"/>
              </a:rPr>
              <a:t>не (</a:t>
            </a:r>
            <a:r>
              <a:rPr lang="ru-RU" sz="1700" dirty="0" err="1" smtClean="0">
                <a:solidFill>
                  <a:srgbClr val="111111"/>
                </a:solidFill>
                <a:latin typeface="Times New Roman" panose="02020603050405020304" pitchFamily="18" charset="0"/>
                <a:cs typeface="Times New Roman" panose="02020603050405020304" pitchFamily="18" charset="0"/>
              </a:rPr>
              <a:t>балалардың жауаптары</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Кітаптан</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барлық суреттер</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түсіп кетті</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(айтпақшы, </a:t>
            </a:r>
            <a:r>
              <a:rPr lang="ru-RU" sz="1700" dirty="0" smtClean="0">
                <a:solidFill>
                  <a:srgbClr val="111111"/>
                </a:solidFill>
                <a:latin typeface="Times New Roman" panose="02020603050405020304" pitchFamily="18" charset="0"/>
                <a:cs typeface="Times New Roman" panose="02020603050405020304" pitchFamily="18" charset="0"/>
              </a:rPr>
              <a:t>мен </a:t>
            </a:r>
            <a:r>
              <a:rPr lang="ru-RU" sz="1700" dirty="0" err="1" smtClean="0">
                <a:solidFill>
                  <a:srgbClr val="111111"/>
                </a:solidFill>
                <a:latin typeface="Times New Roman" panose="02020603050405020304" pitchFamily="18" charset="0"/>
                <a:cs typeface="Times New Roman" panose="02020603050405020304" pitchFamily="18" charset="0"/>
              </a:rPr>
              <a:t>оларды</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суреттер</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деп</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атаймын</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ертегілерге</a:t>
            </a:r>
            <a:r>
              <a:rPr lang="ru-RU" sz="1700" dirty="0" smtClean="0">
                <a:solidFill>
                  <a:srgbClr val="111111"/>
                </a:solidFill>
                <a:latin typeface="Times New Roman" panose="02020603050405020304" pitchFamily="18" charset="0"/>
                <a:cs typeface="Times New Roman" panose="02020603050405020304" pitchFamily="18" charset="0"/>
              </a:rPr>
              <a:t>. Ал </a:t>
            </a:r>
            <a:r>
              <a:rPr lang="ru-RU" sz="1700" dirty="0" err="1" smtClean="0">
                <a:solidFill>
                  <a:srgbClr val="111111"/>
                </a:solidFill>
                <a:latin typeface="Times New Roman" panose="02020603050405020304" pitchFamily="18" charset="0"/>
                <a:cs typeface="Times New Roman" panose="02020603050405020304" pitchFamily="18" charset="0"/>
              </a:rPr>
              <a:t>кітап</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қазір иллюстрациясыз</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Балалар</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маған оларды</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орнына</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қайтаруға көмектесіңіз.</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Сіз</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суретті</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көтеріп, қай ертегіден</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қашып кеткенін</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атауыңыз керек</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біз</a:t>
            </a:r>
            <a:r>
              <a:rPr lang="ru-RU" sz="1700" dirty="0" smtClean="0">
                <a:solidFill>
                  <a:srgbClr val="111111"/>
                </a:solidFill>
                <a:latin typeface="Times New Roman" panose="02020603050405020304" pitchFamily="18" charset="0"/>
                <a:cs typeface="Times New Roman" panose="02020603050405020304" pitchFamily="18" charset="0"/>
              </a:rPr>
              <a:t> оны </a:t>
            </a:r>
            <a:r>
              <a:rPr lang="ru-RU" sz="1700" dirty="0" err="1" smtClean="0">
                <a:solidFill>
                  <a:srgbClr val="111111"/>
                </a:solidFill>
                <a:latin typeface="Times New Roman" panose="02020603050405020304" pitchFamily="18" charset="0"/>
                <a:cs typeface="Times New Roman" panose="02020603050405020304" pitchFamily="18" charset="0"/>
              </a:rPr>
              <a:t>орнына</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қайтарамыз </a:t>
            </a:r>
            <a:r>
              <a:rPr lang="ru-RU" sz="1700" dirty="0" smtClean="0">
                <a:solidFill>
                  <a:srgbClr val="111111"/>
                </a:solidFill>
                <a:latin typeface="Times New Roman" panose="02020603050405020304" pitchFamily="18" charset="0"/>
                <a:cs typeface="Times New Roman" panose="02020603050405020304" pitchFamily="18" charset="0"/>
              </a:rPr>
              <a:t>(</a:t>
            </a:r>
            <a:r>
              <a:rPr lang="ru-RU" sz="1700" dirty="0" err="1" smtClean="0">
                <a:solidFill>
                  <a:srgbClr val="111111"/>
                </a:solidFill>
                <a:latin typeface="Times New Roman" panose="02020603050405020304" pitchFamily="18" charset="0"/>
                <a:cs typeface="Times New Roman" panose="02020603050405020304" pitchFamily="18" charset="0"/>
              </a:rPr>
              <a:t>балалар</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суреттерді</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қарап</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қай ертегі</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екенін</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атайды</a:t>
            </a:r>
            <a:r>
              <a:rPr lang="ru-RU" sz="1700" dirty="0" smtClean="0">
                <a:solidFill>
                  <a:srgbClr val="111111"/>
                </a:solidFill>
                <a:latin typeface="Times New Roman" panose="02020603050405020304" pitchFamily="18" charset="0"/>
                <a:cs typeface="Times New Roman" panose="02020603050405020304" pitchFamily="18" charset="0"/>
              </a:rPr>
              <a:t>) .</a:t>
            </a:r>
            <a:endParaRPr lang="ru-RU" sz="1700" dirty="0">
              <a:solidFill>
                <a:srgbClr val="111111"/>
              </a:solidFill>
              <a:latin typeface="Times New Roman" panose="02020603050405020304" pitchFamily="18" charset="0"/>
              <a:cs typeface="Times New Roman" panose="02020603050405020304" pitchFamily="18" charset="0"/>
            </a:endParaRPr>
          </a:p>
          <a:p>
            <a:r>
              <a:rPr lang="ru-RU" sz="1700" u="sng" dirty="0" err="1" smtClean="0">
                <a:solidFill>
                  <a:srgbClr val="111111"/>
                </a:solidFill>
                <a:latin typeface="Times New Roman" panose="02020603050405020304" pitchFamily="18" charset="0"/>
                <a:cs typeface="Times New Roman" panose="02020603050405020304" pitchFamily="18" charset="0"/>
              </a:rPr>
              <a:t>Тәрбиеші: </a:t>
            </a:r>
            <a:r>
              <a:rPr lang="ru-RU" sz="1700" dirty="0" err="1" smtClean="0">
                <a:solidFill>
                  <a:srgbClr val="111111"/>
                </a:solidFill>
                <a:latin typeface="Times New Roman" panose="02020603050405020304" pitchFamily="18" charset="0"/>
                <a:cs typeface="Times New Roman" panose="02020603050405020304" pitchFamily="18" charset="0"/>
              </a:rPr>
              <a:t>Жарайсыңдар, біз</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тапсырманы</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орындадық.</a:t>
            </a:r>
            <a:endParaRPr lang="ru-RU" sz="1700" dirty="0">
              <a:solidFill>
                <a:srgbClr val="111111"/>
              </a:solidFill>
              <a:latin typeface="Times New Roman" panose="02020603050405020304" pitchFamily="18" charset="0"/>
              <a:cs typeface="Times New Roman" panose="02020603050405020304" pitchFamily="18" charset="0"/>
            </a:endParaRPr>
          </a:p>
          <a:p>
            <a:r>
              <a:rPr lang="ru-RU" sz="1700" u="sng" dirty="0" err="1" smtClean="0">
                <a:solidFill>
                  <a:srgbClr val="111111"/>
                </a:solidFill>
                <a:latin typeface="Times New Roman" panose="02020603050405020304" pitchFamily="18" charset="0"/>
                <a:cs typeface="Times New Roman" panose="02020603050405020304" pitchFamily="18" charset="0"/>
              </a:rPr>
              <a:t>Тәрбиеші</a:t>
            </a:r>
            <a:r>
              <a:rPr lang="ru-RU" sz="1700" dirty="0" err="1" smtClean="0">
                <a:solidFill>
                  <a:srgbClr val="111111"/>
                </a:solidFill>
                <a:latin typeface="Times New Roman" panose="02020603050405020304" pitchFamily="18" charset="0"/>
                <a:cs typeface="Times New Roman" panose="02020603050405020304" pitchFamily="18" charset="0"/>
              </a:rPr>
              <a:t>: Бір-бір</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кітапты</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алып</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үстелдерге отырайық, ашайық және оларды</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қарастырайық (мұғалімнің қолында жыртылған кітап</a:t>
            </a:r>
            <a:r>
              <a:rPr lang="ru-RU" sz="1700" dirty="0" smtClean="0">
                <a:solidFill>
                  <a:srgbClr val="111111"/>
                </a:solidFill>
                <a:latin typeface="Times New Roman" panose="02020603050405020304" pitchFamily="18" charset="0"/>
                <a:cs typeface="Times New Roman" panose="02020603050405020304" pitchFamily="18" charset="0"/>
              </a:rPr>
              <a:t> бар). </a:t>
            </a:r>
            <a:r>
              <a:rPr lang="ru-RU" sz="1700" dirty="0" err="1" smtClean="0">
                <a:solidFill>
                  <a:srgbClr val="111111"/>
                </a:solidFill>
                <a:latin typeface="Times New Roman" panose="02020603050405020304" pitchFamily="18" charset="0"/>
                <a:cs typeface="Times New Roman" panose="02020603050405020304" pitchFamily="18" charset="0"/>
              </a:rPr>
              <a:t>Балалар</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сендерде</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осындай</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әдемі кітаптар</a:t>
            </a:r>
            <a:r>
              <a:rPr lang="ru-RU" sz="1700" dirty="0" smtClean="0">
                <a:solidFill>
                  <a:srgbClr val="111111"/>
                </a:solidFill>
                <a:latin typeface="Times New Roman" panose="02020603050405020304" pitchFamily="18" charset="0"/>
                <a:cs typeface="Times New Roman" panose="02020603050405020304" pitchFamily="18" charset="0"/>
              </a:rPr>
              <a:t> бар, </a:t>
            </a:r>
            <a:r>
              <a:rPr lang="ru-RU" sz="1700" dirty="0" err="1" smtClean="0">
                <a:solidFill>
                  <a:srgbClr val="111111"/>
                </a:solidFill>
                <a:latin typeface="Times New Roman" panose="02020603050405020304" pitchFamily="18" charset="0"/>
                <a:cs typeface="Times New Roman" panose="02020603050405020304" pitchFamily="18" charset="0"/>
              </a:rPr>
              <a:t>бірақ менің қолымда қандай кітап</a:t>
            </a:r>
            <a:r>
              <a:rPr lang="ru-RU" sz="1700" dirty="0" smtClean="0">
                <a:solidFill>
                  <a:srgbClr val="111111"/>
                </a:solidFill>
                <a:latin typeface="Times New Roman" panose="02020603050405020304" pitchFamily="18" charset="0"/>
                <a:cs typeface="Times New Roman" panose="02020603050405020304" pitchFamily="18" charset="0"/>
              </a:rPr>
              <a:t> бар </a:t>
            </a:r>
            <a:r>
              <a:rPr lang="ru-RU" sz="1700" dirty="0" err="1" smtClean="0">
                <a:solidFill>
                  <a:srgbClr val="111111"/>
                </a:solidFill>
                <a:latin typeface="Times New Roman" panose="02020603050405020304" pitchFamily="18" charset="0"/>
                <a:cs typeface="Times New Roman" panose="02020603050405020304" pitchFamily="18" charset="0"/>
              </a:rPr>
              <a:t>екенін</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қараңдар</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Ол</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басқа кітаптармен</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бірге</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сөреде тұрды, бірақ ол</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өте жаман</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ұқыпсыз қарайтын </a:t>
            </a:r>
            <a:r>
              <a:rPr lang="ru-RU" sz="1700" dirty="0" err="1" smtClean="0">
                <a:solidFill>
                  <a:srgbClr val="111111"/>
                </a:solidFill>
                <a:latin typeface="Times New Roman" panose="02020603050405020304" pitchFamily="18" charset="0"/>
                <a:cs typeface="Times New Roman" panose="02020603050405020304" pitchFamily="18" charset="0"/>
              </a:rPr>
              <a:t>баланың қолына түсті.</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Оның қалай өзгергенін қараңыз.</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Беттері</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жыртылған, суреттерде</a:t>
            </a:r>
            <a:r>
              <a:rPr lang="ru-RU" sz="1700" dirty="0" smtClean="0">
                <a:solidFill>
                  <a:srgbClr val="111111"/>
                </a:solidFill>
                <a:latin typeface="Times New Roman" panose="02020603050405020304" pitchFamily="18" charset="0"/>
                <a:cs typeface="Times New Roman" panose="02020603050405020304" pitchFamily="18" charset="0"/>
              </a:rPr>
              <a:t> лас </a:t>
            </a:r>
            <a:r>
              <a:rPr lang="ru-RU" sz="1700" dirty="0" err="1" smtClean="0">
                <a:solidFill>
                  <a:srgbClr val="111111"/>
                </a:solidFill>
                <a:latin typeface="Times New Roman" panose="02020603050405020304" pitchFamily="18" charset="0"/>
                <a:cs typeface="Times New Roman" panose="02020603050405020304" pitchFamily="18" charset="0"/>
              </a:rPr>
              <a:t>дақтар </a:t>
            </a:r>
            <a:r>
              <a:rPr lang="ru-RU" sz="1700" dirty="0" smtClean="0">
                <a:solidFill>
                  <a:srgbClr val="111111"/>
                </a:solidFill>
                <a:latin typeface="Times New Roman" panose="02020603050405020304" pitchFamily="18" charset="0"/>
                <a:cs typeface="Times New Roman" panose="02020603050405020304" pitchFamily="18" charset="0"/>
              </a:rPr>
              <a:t>бар. </a:t>
            </a:r>
            <a:r>
              <a:rPr lang="ru-RU" sz="1700" dirty="0" err="1" smtClean="0">
                <a:solidFill>
                  <a:srgbClr val="111111"/>
                </a:solidFill>
                <a:latin typeface="Times New Roman" panose="02020603050405020304" pitchFamily="18" charset="0"/>
                <a:cs typeface="Times New Roman" panose="02020603050405020304" pitchFamily="18" charset="0"/>
              </a:rPr>
              <a:t>Ол</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өледі!</a:t>
            </a:r>
            <a:r>
              <a:rPr lang="ru-RU" sz="1700" dirty="0" smtClean="0">
                <a:solidFill>
                  <a:srgbClr val="111111"/>
                </a:solidFill>
                <a:latin typeface="Times New Roman" panose="02020603050405020304" pitchFamily="18" charset="0"/>
                <a:cs typeface="Times New Roman" panose="02020603050405020304" pitchFamily="18" charset="0"/>
              </a:rPr>
              <a:t> Не </a:t>
            </a:r>
            <a:r>
              <a:rPr lang="ru-RU" sz="1700" dirty="0" err="1" smtClean="0">
                <a:solidFill>
                  <a:srgbClr val="111111"/>
                </a:solidFill>
                <a:latin typeface="Times New Roman" panose="02020603050405020304" pitchFamily="18" charset="0"/>
                <a:cs typeface="Times New Roman" panose="02020603050405020304" pitchFamily="18" charset="0"/>
              </a:rPr>
              <a:t>істеу</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керек</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Кітапқа қалай көмектесуге болады</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(балалардың жауаптары</a:t>
            </a:r>
            <a:r>
              <a:rPr lang="ru-RU" sz="1700" dirty="0" smtClean="0">
                <a:solidFill>
                  <a:srgbClr val="111111"/>
                </a:solidFill>
                <a:latin typeface="Times New Roman" panose="02020603050405020304" pitchFamily="18" charset="0"/>
                <a:cs typeface="Times New Roman" panose="02020603050405020304" pitchFamily="18" charset="0"/>
              </a:rPr>
              <a:t>)</a:t>
            </a:r>
            <a:endParaRPr lang="ru-RU" sz="1700" dirty="0">
              <a:solidFill>
                <a:srgbClr val="111111"/>
              </a:solidFill>
              <a:latin typeface="Times New Roman" panose="02020603050405020304" pitchFamily="18" charset="0"/>
              <a:cs typeface="Times New Roman" panose="02020603050405020304" pitchFamily="18" charset="0"/>
            </a:endParaRPr>
          </a:p>
          <a:p>
            <a:r>
              <a:rPr lang="ru-RU" sz="1700" u="sng" dirty="0" err="1" smtClean="0">
                <a:solidFill>
                  <a:srgbClr val="111111"/>
                </a:solidFill>
                <a:latin typeface="Times New Roman" panose="02020603050405020304" pitchFamily="18" charset="0"/>
                <a:cs typeface="Times New Roman" panose="02020603050405020304" pitchFamily="18" charset="0"/>
              </a:rPr>
              <a:t>Тәрбиеші</a:t>
            </a:r>
            <a:r>
              <a:rPr lang="ru-RU" sz="1700" dirty="0" err="1" smtClean="0">
                <a:solidFill>
                  <a:srgbClr val="111111"/>
                </a:solidFill>
                <a:latin typeface="Times New Roman" panose="02020603050405020304" pitchFamily="18" charset="0"/>
                <a:cs typeface="Times New Roman" panose="02020603050405020304" pitchFamily="18" charset="0"/>
              </a:rPr>
              <a:t>: Біз</a:t>
            </a:r>
            <a:r>
              <a:rPr lang="ru-RU" sz="1700" dirty="0" smtClean="0">
                <a:solidFill>
                  <a:srgbClr val="111111"/>
                </a:solidFill>
                <a:latin typeface="Times New Roman" panose="02020603050405020304" pitchFamily="18" charset="0"/>
                <a:cs typeface="Times New Roman" panose="02020603050405020304" pitchFamily="18" charset="0"/>
              </a:rPr>
              <a:t> оны </a:t>
            </a:r>
            <a:r>
              <a:rPr lang="ru-RU" sz="1700" dirty="0" err="1" smtClean="0">
                <a:solidFill>
                  <a:srgbClr val="111111"/>
                </a:solidFill>
                <a:latin typeface="Times New Roman" panose="02020603050405020304" pitchFamily="18" charset="0"/>
                <a:cs typeface="Times New Roman" panose="02020603050405020304" pitchFamily="18" charset="0"/>
              </a:rPr>
              <a:t>дұрыс жапсырамыз</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жаңа түптеу жасаймыз</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кітапты</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емдейміз</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ол</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тағы </a:t>
            </a:r>
            <a:r>
              <a:rPr lang="ru-RU" sz="1700" dirty="0" smtClean="0">
                <a:solidFill>
                  <a:srgbClr val="111111"/>
                </a:solidFill>
                <a:latin typeface="Times New Roman" panose="02020603050405020304" pitchFamily="18" charset="0"/>
                <a:cs typeface="Times New Roman" panose="02020603050405020304" pitchFamily="18" charset="0"/>
              </a:rPr>
              <a:t>да </a:t>
            </a:r>
            <a:r>
              <a:rPr lang="ru-RU" sz="1700" dirty="0" err="1" smtClean="0">
                <a:solidFill>
                  <a:srgbClr val="111111"/>
                </a:solidFill>
                <a:latin typeface="Times New Roman" panose="02020603050405020304" pitchFamily="18" charset="0"/>
                <a:cs typeface="Times New Roman" panose="02020603050405020304" pitchFamily="18" charset="0"/>
              </a:rPr>
              <a:t>балаларды</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өз ертегілерімен</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қуантады</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Балалар</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енді</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кітаппен</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жұмыс істеу</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ережелерін</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ойлап</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табайық.</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(Балалардың жауаптары</a:t>
            </a:r>
            <a:r>
              <a:rPr lang="ru-RU" sz="1700" dirty="0" smtClean="0">
                <a:solidFill>
                  <a:srgbClr val="111111"/>
                </a:solidFill>
                <a:latin typeface="Times New Roman" panose="02020603050405020304" pitchFamily="18" charset="0"/>
                <a:cs typeface="Times New Roman" panose="02020603050405020304" pitchFamily="18" charset="0"/>
              </a:rPr>
              <a:t>) </a:t>
            </a:r>
          </a:p>
          <a:p>
            <a:pPr marL="342900" indent="-342900">
              <a:buAutoNum type="arabicPeriod"/>
            </a:pPr>
            <a:r>
              <a:rPr lang="ru-RU" sz="1700" dirty="0" err="1" smtClean="0">
                <a:solidFill>
                  <a:srgbClr val="111111"/>
                </a:solidFill>
                <a:latin typeface="Times New Roman" panose="02020603050405020304" pitchFamily="18" charset="0"/>
                <a:cs typeface="Times New Roman" panose="02020603050405020304" pitchFamily="18" charset="0"/>
              </a:rPr>
              <a:t>Кітаптарды</a:t>
            </a:r>
            <a:r>
              <a:rPr lang="ru-RU" sz="1700" dirty="0" smtClean="0">
                <a:solidFill>
                  <a:srgbClr val="111111"/>
                </a:solidFill>
                <a:latin typeface="Times New Roman" panose="02020603050405020304" pitchFamily="18" charset="0"/>
                <a:cs typeface="Times New Roman" panose="02020603050405020304" pitchFamily="18" charset="0"/>
              </a:rPr>
              <a:t> лас </a:t>
            </a:r>
            <a:r>
              <a:rPr lang="ru-RU" sz="1700" dirty="0" err="1" smtClean="0">
                <a:solidFill>
                  <a:srgbClr val="111111"/>
                </a:solidFill>
                <a:latin typeface="Times New Roman" panose="02020603050405020304" pitchFamily="18" charset="0"/>
                <a:cs typeface="Times New Roman" panose="02020603050405020304" pitchFamily="18" charset="0"/>
              </a:rPr>
              <a:t>қолдарыңызбен ұстамаңыз</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егер</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олар</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дақтарға </a:t>
            </a:r>
            <a:r>
              <a:rPr lang="ru-RU" sz="1700" dirty="0" smtClean="0">
                <a:solidFill>
                  <a:srgbClr val="111111"/>
                </a:solidFill>
                <a:latin typeface="Times New Roman" panose="02020603050405020304" pitchFamily="18" charset="0"/>
                <a:cs typeface="Times New Roman" panose="02020603050405020304" pitchFamily="18" charset="0"/>
              </a:rPr>
              <a:t>тап </a:t>
            </a:r>
            <a:r>
              <a:rPr lang="ru-RU" sz="1700" dirty="0" err="1" smtClean="0">
                <a:solidFill>
                  <a:srgbClr val="111111"/>
                </a:solidFill>
                <a:latin typeface="Times New Roman" panose="02020603050405020304" pitchFamily="18" charset="0"/>
                <a:cs typeface="Times New Roman" panose="02020603050405020304" pitchFamily="18" charset="0"/>
              </a:rPr>
              <a:t>болса</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кітаптар</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ұят болады</a:t>
            </a:r>
            <a:r>
              <a:rPr lang="ru-RU" sz="1700" dirty="0" smtClean="0">
                <a:solidFill>
                  <a:srgbClr val="111111"/>
                </a:solidFill>
                <a:latin typeface="Times New Roman" panose="02020603050405020304" pitchFamily="18" charset="0"/>
                <a:cs typeface="Times New Roman" panose="02020603050405020304" pitchFamily="18" charset="0"/>
              </a:rPr>
              <a:t>.</a:t>
            </a:r>
          </a:p>
          <a:p>
            <a:pPr marL="342900" indent="-342900">
              <a:buAutoNum type="arabicPeriod"/>
            </a:pPr>
            <a:r>
              <a:rPr lang="ru-RU" sz="1700" dirty="0" err="1" smtClean="0">
                <a:solidFill>
                  <a:srgbClr val="111111"/>
                </a:solidFill>
                <a:latin typeface="Times New Roman" panose="02020603050405020304" pitchFamily="18" charset="0"/>
                <a:cs typeface="Times New Roman" panose="02020603050405020304" pitchFamily="18" charset="0"/>
              </a:rPr>
              <a:t>Кітаптарды</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түптерін бүктемеңдер: кітаптар</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ең қызықты беттерді</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жоғалтуы мүмкін.</a:t>
            </a:r>
            <a:endParaRPr lang="ru-RU" sz="1700" dirty="0" smtClean="0">
              <a:solidFill>
                <a:srgbClr val="111111"/>
              </a:solidFill>
              <a:latin typeface="Times New Roman" panose="02020603050405020304" pitchFamily="18" charset="0"/>
              <a:cs typeface="Times New Roman" panose="02020603050405020304" pitchFamily="18" charset="0"/>
            </a:endParaRPr>
          </a:p>
          <a:p>
            <a:pPr marL="342900" indent="-342900">
              <a:buAutoNum type="arabicPeriod"/>
            </a:pPr>
            <a:r>
              <a:rPr lang="ru-RU" sz="1700" dirty="0" err="1" smtClean="0">
                <a:solidFill>
                  <a:srgbClr val="111111"/>
                </a:solidFill>
                <a:latin typeface="Times New Roman" panose="02020603050405020304" pitchFamily="18" charset="0"/>
                <a:cs typeface="Times New Roman" panose="02020603050405020304" pitchFamily="18" charset="0"/>
              </a:rPr>
              <a:t>Кітап</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беттеріне</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сурет</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салмаңыз: достарыңызға кітап</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оқу қиынға соғады.</a:t>
            </a:r>
            <a:endParaRPr lang="ru-RU" sz="1700" dirty="0" smtClean="0">
              <a:solidFill>
                <a:srgbClr val="111111"/>
              </a:solidFill>
              <a:latin typeface="Times New Roman" panose="02020603050405020304" pitchFamily="18" charset="0"/>
              <a:cs typeface="Times New Roman" panose="02020603050405020304" pitchFamily="18" charset="0"/>
            </a:endParaRPr>
          </a:p>
          <a:p>
            <a:pPr marL="342900" indent="-342900">
              <a:buAutoNum type="arabicPeriod"/>
            </a:pPr>
            <a:r>
              <a:rPr lang="ru-RU" sz="1700" dirty="0" err="1" smtClean="0">
                <a:solidFill>
                  <a:srgbClr val="111111"/>
                </a:solidFill>
                <a:latin typeface="Times New Roman" panose="02020603050405020304" pitchFamily="18" charset="0"/>
                <a:cs typeface="Times New Roman" panose="02020603050405020304" pitchFamily="18" charset="0"/>
              </a:rPr>
              <a:t>Егер</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олар</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байқаусызда жыртылса</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онда</a:t>
            </a:r>
            <a:r>
              <a:rPr lang="ru-RU" sz="1700" dirty="0" smtClean="0">
                <a:solidFill>
                  <a:srgbClr val="111111"/>
                </a:solidFill>
                <a:latin typeface="Times New Roman" panose="02020603050405020304" pitchFamily="18" charset="0"/>
                <a:cs typeface="Times New Roman" panose="02020603050405020304" pitchFamily="18" charset="0"/>
              </a:rPr>
              <a:t> </a:t>
            </a:r>
            <a:r>
              <a:rPr lang="ru-RU" sz="1700" dirty="0" err="1" smtClean="0">
                <a:solidFill>
                  <a:srgbClr val="111111"/>
                </a:solidFill>
                <a:latin typeface="Times New Roman" panose="02020603050405020304" pitchFamily="18" charset="0"/>
                <a:cs typeface="Times New Roman" panose="02020603050405020304" pitchFamily="18" charset="0"/>
              </a:rPr>
              <a:t>жөндеңіз.</a:t>
            </a:r>
            <a:endParaRPr lang="ru-RU" sz="1700" dirty="0">
              <a:solidFill>
                <a:srgbClr val="111111"/>
              </a:solidFill>
              <a:latin typeface="Times New Roman" panose="02020603050405020304" pitchFamily="18" charset="0"/>
              <a:cs typeface="Times New Roman" panose="02020603050405020304" pitchFamily="18" charset="0"/>
            </a:endParaRPr>
          </a:p>
        </p:txBody>
      </p:sp>
      <p:pic>
        <p:nvPicPr>
          <p:cNvPr id="3" name="Picture 8" descr="https://ds04.infourok.ru/uploads/ex/003a/001a17e9-6786e14e/hello_html_m250f5668.jpg"/>
          <p:cNvPicPr>
            <a:picLocks noChangeAspect="1" noChangeArrowheads="1"/>
          </p:cNvPicPr>
          <p:nvPr/>
        </p:nvPicPr>
        <p:blipFill>
          <a:blip r:embed="rId2" cstate="print">
            <a:clrChange>
              <a:clrFrom>
                <a:srgbClr val="FBFBFB"/>
              </a:clrFrom>
              <a:clrTo>
                <a:srgbClr val="FBFBFB">
                  <a:alpha val="0"/>
                </a:srgbClr>
              </a:clrTo>
            </a:clrChange>
          </a:blip>
          <a:srcRect/>
          <a:stretch>
            <a:fillRect/>
          </a:stretch>
        </p:blipFill>
        <p:spPr bwMode="auto">
          <a:xfrm>
            <a:off x="7181512" y="5587740"/>
            <a:ext cx="1981775" cy="1420530"/>
          </a:xfrm>
          <a:prstGeom prst="rect">
            <a:avLst/>
          </a:prstGeom>
          <a:noFill/>
        </p:spPr>
      </p:pic>
    </p:spTree>
    <p:extLst>
      <p:ext uri="{BB962C8B-B14F-4D97-AF65-F5344CB8AC3E}">
        <p14:creationId xmlns:p14="http://schemas.microsoft.com/office/powerpoint/2010/main" xmlns="" val="2823589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2220"/>
            <a:ext cx="8280920" cy="6494085"/>
          </a:xfrm>
          <a:prstGeom prst="rect">
            <a:avLst/>
          </a:prstGeom>
        </p:spPr>
        <p:txBody>
          <a:bodyPr wrap="square">
            <a:spAutoFit/>
          </a:bodyPr>
          <a:lstStyle/>
          <a:p>
            <a:r>
              <a:rPr lang="ru-RU" sz="1600" u="sng" dirty="0" err="1" smtClean="0">
                <a:solidFill>
                  <a:srgbClr val="111111"/>
                </a:solidFill>
                <a:latin typeface="Times New Roman" panose="02020603050405020304" pitchFamily="18" charset="0"/>
                <a:cs typeface="Times New Roman" panose="02020603050405020304" pitchFamily="18" charset="0"/>
              </a:rPr>
              <a:t>Тәрбиеші</a:t>
            </a:r>
            <a:r>
              <a:rPr lang="ru-RU" sz="1600" dirty="0" err="1" smtClean="0">
                <a:solidFill>
                  <a:srgbClr val="111111"/>
                </a:solidFill>
                <a:latin typeface="Times New Roman" panose="02020603050405020304" pitchFamily="18" charset="0"/>
                <a:cs typeface="Times New Roman" panose="02020603050405020304" pitchFamily="18" charset="0"/>
              </a:rPr>
              <a:t>: Балалар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сіз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бәрін, </a:t>
            </a:r>
            <a:r>
              <a:rPr lang="ru-RU" sz="1600" dirty="0" smtClean="0">
                <a:solidFill>
                  <a:srgbClr val="111111"/>
                </a:solidFill>
                <a:latin typeface="Times New Roman" panose="02020603050405020304" pitchFamily="18" charset="0"/>
                <a:cs typeface="Times New Roman" panose="02020603050405020304" pitchFamily="18" charset="0"/>
              </a:rPr>
              <a:t>осы </a:t>
            </a:r>
            <a:r>
              <a:rPr lang="ru-RU" sz="1600" dirty="0" err="1" smtClean="0">
                <a:solidFill>
                  <a:srgbClr val="111111"/>
                </a:solidFill>
                <a:latin typeface="Times New Roman" panose="02020603050405020304" pitchFamily="18" charset="0"/>
                <a:cs typeface="Times New Roman" panose="02020603050405020304" pitchFamily="18" charset="0"/>
              </a:rPr>
              <a:t>ережелерді</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есіңізде сақтап</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өзіңізбен талқыланған ережелерді</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қолданып қана қоймай</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жолдастарыңызға кітаппен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қалай жұмыс істеу</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керектігін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айтыңыз деп</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үміттенемін</a:t>
            </a:r>
            <a:r>
              <a:rPr lang="ru-RU" sz="1600" dirty="0" smtClean="0">
                <a:solidFill>
                  <a:srgbClr val="111111"/>
                </a:solidFill>
                <a:latin typeface="Times New Roman" panose="02020603050405020304" pitchFamily="18" charset="0"/>
                <a:cs typeface="Times New Roman" panose="02020603050405020304" pitchFamily="18" charset="0"/>
              </a:rPr>
              <a:t>.</a:t>
            </a:r>
            <a:endParaRPr lang="ru-RU" sz="1600" dirty="0">
              <a:solidFill>
                <a:srgbClr val="111111"/>
              </a:solidFill>
              <a:latin typeface="Times New Roman" panose="02020603050405020304" pitchFamily="18" charset="0"/>
              <a:cs typeface="Times New Roman" panose="02020603050405020304" pitchFamily="18" charset="0"/>
            </a:endParaRPr>
          </a:p>
          <a:p>
            <a:r>
              <a:rPr lang="ru-RU" sz="1600" u="sng" dirty="0" err="1" smtClean="0">
                <a:solidFill>
                  <a:srgbClr val="111111"/>
                </a:solidFill>
                <a:latin typeface="Times New Roman" panose="02020603050405020304" pitchFamily="18" charset="0"/>
                <a:cs typeface="Times New Roman" panose="02020603050405020304" pitchFamily="18" charset="0"/>
              </a:rPr>
              <a:t>Балалар</a:t>
            </a:r>
            <a:r>
              <a:rPr lang="ru-RU" sz="1600" dirty="0" smtClean="0">
                <a:solidFill>
                  <a:srgbClr val="111111"/>
                </a:solidFill>
                <a:latin typeface="Times New Roman" panose="02020603050405020304" pitchFamily="18" charset="0"/>
                <a:cs typeface="Times New Roman" panose="02020603050405020304" pitchFamily="18" charset="0"/>
              </a:rPr>
              <a:t>: Ия.</a:t>
            </a:r>
            <a:endParaRPr lang="ru-RU" sz="1600" dirty="0">
              <a:solidFill>
                <a:srgbClr val="111111"/>
              </a:solidFill>
              <a:latin typeface="Times New Roman" panose="02020603050405020304" pitchFamily="18" charset="0"/>
              <a:cs typeface="Times New Roman" panose="02020603050405020304" pitchFamily="18" charset="0"/>
            </a:endParaRPr>
          </a:p>
          <a:p>
            <a:r>
              <a:rPr lang="ru-RU" sz="1600" u="sng" dirty="0" err="1" smtClean="0">
                <a:solidFill>
                  <a:srgbClr val="111111"/>
                </a:solidFill>
                <a:latin typeface="Times New Roman" panose="02020603050405020304" pitchFamily="18" charset="0"/>
                <a:cs typeface="Times New Roman" panose="02020603050405020304" pitchFamily="18" charset="0"/>
              </a:rPr>
              <a:t>Тәрбиеші</a:t>
            </a:r>
            <a:r>
              <a:rPr lang="ru-RU" sz="1600" dirty="0" err="1" smtClean="0">
                <a:solidFill>
                  <a:srgbClr val="111111"/>
                </a:solidFill>
                <a:latin typeface="Times New Roman" panose="02020603050405020304" pitchFamily="18" charset="0"/>
                <a:cs typeface="Times New Roman" panose="02020603050405020304" pitchFamily="18" charset="0"/>
              </a:rPr>
              <a:t>: </a:t>
            </a:r>
            <a:r>
              <a:rPr lang="ru-RU" sz="1600" dirty="0" smtClean="0">
                <a:solidFill>
                  <a:srgbClr val="111111"/>
                </a:solidFill>
                <a:latin typeface="Times New Roman" panose="02020603050405020304" pitchFamily="18" charset="0"/>
                <a:cs typeface="Times New Roman" panose="02020603050405020304" pitchFamily="18" charset="0"/>
              </a:rPr>
              <a:t>Ия, мен </a:t>
            </a:r>
            <a:r>
              <a:rPr lang="ru-RU" sz="1600" dirty="0" err="1" smtClean="0">
                <a:solidFill>
                  <a:srgbClr val="111111"/>
                </a:solidFill>
                <a:latin typeface="Times New Roman" panose="02020603050405020304" pitchFamily="18" charset="0"/>
                <a:cs typeface="Times New Roman" panose="02020603050405020304" pitchFamily="18" charset="0"/>
              </a:rPr>
              <a:t>ежелгі</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уақытта </a:t>
            </a:r>
            <a:r>
              <a:rPr lang="ru-RU" sz="1600" dirty="0" smtClean="0">
                <a:solidFill>
                  <a:srgbClr val="111111"/>
                </a:solidFill>
                <a:latin typeface="Times New Roman" panose="02020603050405020304" pitchFamily="18" charset="0"/>
                <a:cs typeface="Times New Roman" panose="02020603050405020304" pitchFamily="18" charset="0"/>
              </a:rPr>
              <a:t>саз </a:t>
            </a:r>
            <a:r>
              <a:rPr lang="ru-RU" sz="1600" dirty="0" err="1" smtClean="0">
                <a:solidFill>
                  <a:srgbClr val="111111"/>
                </a:solidFill>
                <a:latin typeface="Times New Roman" panose="02020603050405020304" pitchFamily="18" charset="0"/>
                <a:cs typeface="Times New Roman" panose="02020603050405020304" pitchFamily="18" charset="0"/>
              </a:rPr>
              <a:t>кітаптары</a:t>
            </a:r>
            <a:r>
              <a:rPr lang="ru-RU" sz="1600" dirty="0" smtClean="0">
                <a:solidFill>
                  <a:srgbClr val="111111"/>
                </a:solidFill>
                <a:latin typeface="Times New Roman" panose="02020603050405020304" pitchFamily="18" charset="0"/>
                <a:cs typeface="Times New Roman" panose="02020603050405020304" pitchFamily="18" charset="0"/>
              </a:rPr>
              <a:t> да </a:t>
            </a:r>
            <a:r>
              <a:rPr lang="ru-RU" sz="1600" dirty="0" err="1" smtClean="0">
                <a:solidFill>
                  <a:srgbClr val="111111"/>
                </a:solidFill>
                <a:latin typeface="Times New Roman" panose="02020603050405020304" pitchFamily="18" charset="0"/>
                <a:cs typeface="Times New Roman" panose="02020603050405020304" pitchFamily="18" charset="0"/>
              </a:rPr>
              <a:t>болғанын айтуды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ұмытып кеттім</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Сол</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күндері олар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сазды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тақталарға жазды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Алғашқы </a:t>
            </a:r>
            <a:r>
              <a:rPr lang="ru-RU" sz="1600" dirty="0" smtClean="0">
                <a:solidFill>
                  <a:srgbClr val="111111"/>
                </a:solidFill>
                <a:latin typeface="Times New Roman" panose="02020603050405020304" pitchFamily="18" charset="0"/>
                <a:cs typeface="Times New Roman" panose="02020603050405020304" pitchFamily="18" charset="0"/>
              </a:rPr>
              <a:t>"саз </a:t>
            </a:r>
            <a:r>
              <a:rPr lang="ru-RU" sz="1600" dirty="0" err="1" smtClean="0">
                <a:solidFill>
                  <a:srgbClr val="111111"/>
                </a:solidFill>
                <a:latin typeface="Times New Roman" panose="02020603050405020304" pitchFamily="18" charset="0"/>
                <a:cs typeface="Times New Roman" panose="02020603050405020304" pitchFamily="18" charset="0"/>
              </a:rPr>
              <a:t>кітаптары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өте ұзақ уақыт бұрын жасалған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Пішіні</a:t>
            </a:r>
            <a:r>
              <a:rPr lang="ru-RU" sz="1600" dirty="0" smtClean="0">
                <a:solidFill>
                  <a:srgbClr val="111111"/>
                </a:solidFill>
                <a:latin typeface="Times New Roman" panose="02020603050405020304" pitchFamily="18" charset="0"/>
                <a:cs typeface="Times New Roman" panose="02020603050405020304" pitchFamily="18" charset="0"/>
              </a:rPr>
              <a:t> мен </a:t>
            </a:r>
            <a:r>
              <a:rPr lang="ru-RU" sz="1600" dirty="0" err="1" smtClean="0">
                <a:solidFill>
                  <a:srgbClr val="111111"/>
                </a:solidFill>
                <a:latin typeface="Times New Roman" panose="02020603050405020304" pitchFamily="18" charset="0"/>
                <a:cs typeface="Times New Roman" panose="02020603050405020304" pitchFamily="18" charset="0"/>
              </a:rPr>
              <a:t>өлшемі бойынша</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бұл кітаптар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бір-бірінен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өте ерекшеленді</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жалпақ</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дөңес</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шаршы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өткір бұрыштары </a:t>
            </a:r>
            <a:r>
              <a:rPr lang="ru-RU" sz="1600" dirty="0" smtClean="0">
                <a:solidFill>
                  <a:srgbClr val="111111"/>
                </a:solidFill>
                <a:latin typeface="Times New Roman" panose="02020603050405020304" pitchFamily="18" charset="0"/>
                <a:cs typeface="Times New Roman" panose="02020603050405020304" pitchFamily="18" charset="0"/>
              </a:rPr>
              <a:t>бар. </a:t>
            </a:r>
            <a:r>
              <a:rPr lang="ru-RU" sz="1600" dirty="0" err="1" smtClean="0">
                <a:solidFill>
                  <a:srgbClr val="111111"/>
                </a:solidFill>
                <a:latin typeface="Times New Roman" panose="02020603050405020304" pitchFamily="18" charset="0"/>
                <a:cs typeface="Times New Roman" panose="02020603050405020304" pitchFamily="18" charset="0"/>
              </a:rPr>
              <a:t>Кейбір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кітаптар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кішкентай</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басқалары үлкен болды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Балалар</a:t>
            </a:r>
            <a:r>
              <a:rPr lang="ru-RU" sz="1600" dirty="0" smtClean="0">
                <a:solidFill>
                  <a:srgbClr val="111111"/>
                </a:solidFill>
                <a:latin typeface="Times New Roman" panose="02020603050405020304" pitchFamily="18" charset="0"/>
                <a:cs typeface="Times New Roman" panose="02020603050405020304" pitchFamily="18" charset="0"/>
              </a:rPr>
              <a:t>, ал </a:t>
            </a:r>
            <a:r>
              <a:rPr lang="ru-RU" sz="1600" dirty="0" err="1" smtClean="0">
                <a:solidFill>
                  <a:srgbClr val="111111"/>
                </a:solidFill>
                <a:latin typeface="Times New Roman" panose="02020603050405020304" pitchFamily="18" charset="0"/>
                <a:cs typeface="Times New Roman" panose="02020603050405020304" pitchFamily="18" charset="0"/>
              </a:rPr>
              <a:t>сіз</a:t>
            </a:r>
            <a:r>
              <a:rPr lang="ru-RU" sz="1600" dirty="0" smtClean="0">
                <a:solidFill>
                  <a:srgbClr val="111111"/>
                </a:solidFill>
                <a:latin typeface="Times New Roman" panose="02020603050405020304" pitchFamily="18" charset="0"/>
                <a:cs typeface="Times New Roman" panose="02020603050405020304" pitchFamily="18" charset="0"/>
              </a:rPr>
              <a:t> саз </a:t>
            </a:r>
            <a:r>
              <a:rPr lang="ru-RU" sz="1600" dirty="0" err="1" smtClean="0">
                <a:solidFill>
                  <a:srgbClr val="111111"/>
                </a:solidFill>
                <a:latin typeface="Times New Roman" panose="02020603050405020304" pitchFamily="18" charset="0"/>
                <a:cs typeface="Times New Roman" panose="02020603050405020304" pitchFamily="18" charset="0"/>
              </a:rPr>
              <a:t>кітабының біздің топқа келгенін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қалайсыздар ма</a:t>
            </a:r>
            <a:r>
              <a:rPr lang="ru-RU" sz="1600" dirty="0" smtClean="0">
                <a:solidFill>
                  <a:srgbClr val="111111"/>
                </a:solidFill>
                <a:latin typeface="Times New Roman" panose="02020603050405020304" pitchFamily="18" charset="0"/>
                <a:cs typeface="Times New Roman" panose="02020603050405020304" pitchFamily="18" charset="0"/>
              </a:rPr>
              <a:t>?.</a:t>
            </a:r>
            <a:endParaRPr lang="ru-RU" sz="1600" dirty="0">
              <a:solidFill>
                <a:srgbClr val="111111"/>
              </a:solidFill>
              <a:latin typeface="Times New Roman" panose="02020603050405020304" pitchFamily="18" charset="0"/>
              <a:cs typeface="Times New Roman" panose="02020603050405020304" pitchFamily="18" charset="0"/>
            </a:endParaRPr>
          </a:p>
          <a:p>
            <a:r>
              <a:rPr lang="ru-RU" sz="1600" u="sng" dirty="0" err="1" smtClean="0">
                <a:solidFill>
                  <a:srgbClr val="111111"/>
                </a:solidFill>
                <a:latin typeface="Times New Roman" panose="02020603050405020304" pitchFamily="18" charset="0"/>
                <a:cs typeface="Times New Roman" panose="02020603050405020304" pitchFamily="18" charset="0"/>
              </a:rPr>
              <a:t>Балалар</a:t>
            </a:r>
            <a:r>
              <a:rPr lang="ru-RU" sz="1600" dirty="0" smtClean="0">
                <a:solidFill>
                  <a:srgbClr val="111111"/>
                </a:solidFill>
                <a:latin typeface="Times New Roman" panose="02020603050405020304" pitchFamily="18" charset="0"/>
                <a:cs typeface="Times New Roman" panose="02020603050405020304" pitchFamily="18" charset="0"/>
              </a:rPr>
              <a:t>: Ия</a:t>
            </a:r>
          </a:p>
          <a:p>
            <a:r>
              <a:rPr lang="ru-RU" sz="1600" u="sng" dirty="0" err="1" smtClean="0">
                <a:solidFill>
                  <a:srgbClr val="111111"/>
                </a:solidFill>
                <a:latin typeface="Times New Roman" panose="02020603050405020304" pitchFamily="18" charset="0"/>
                <a:cs typeface="Times New Roman" panose="02020603050405020304" pitchFamily="18" charset="0"/>
              </a:rPr>
              <a:t>Тәрбиеші</a:t>
            </a:r>
            <a:r>
              <a:rPr lang="ru-RU" sz="1600" dirty="0" err="1" smtClean="0">
                <a:solidFill>
                  <a:srgbClr val="111111"/>
                </a:solidFill>
                <a:latin typeface="Times New Roman" panose="02020603050405020304" pitchFamily="18" charset="0"/>
                <a:cs typeface="Times New Roman" panose="02020603050405020304" pitchFamily="18" charset="0"/>
              </a:rPr>
              <a:t>: Бұл үшін </a:t>
            </a:r>
            <a:r>
              <a:rPr lang="ru-RU" sz="1600" dirty="0" smtClean="0">
                <a:solidFill>
                  <a:srgbClr val="111111"/>
                </a:solidFill>
                <a:latin typeface="Times New Roman" panose="02020603050405020304" pitchFamily="18" charset="0"/>
                <a:cs typeface="Times New Roman" panose="02020603050405020304" pitchFamily="18" charset="0"/>
              </a:rPr>
              <a:t>не </a:t>
            </a:r>
            <a:r>
              <a:rPr lang="ru-RU" sz="1600" dirty="0" err="1" smtClean="0">
                <a:solidFill>
                  <a:srgbClr val="111111"/>
                </a:solidFill>
                <a:latin typeface="Times New Roman" panose="02020603050405020304" pitchFamily="18" charset="0"/>
                <a:cs typeface="Times New Roman" panose="02020603050405020304" pitchFamily="18" charset="0"/>
              </a:rPr>
              <a:t>істеу</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керек</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деп</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ойлайсыз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(Балалардың жауаптары</a:t>
            </a:r>
            <a:r>
              <a:rPr lang="ru-RU" sz="1600" dirty="0" smtClean="0">
                <a:solidFill>
                  <a:srgbClr val="111111"/>
                </a:solidFill>
                <a:latin typeface="Times New Roman" panose="02020603050405020304" pitchFamily="18" charset="0"/>
                <a:cs typeface="Times New Roman" panose="02020603050405020304" pitchFamily="18" charset="0"/>
              </a:rPr>
              <a:t>) .</a:t>
            </a:r>
            <a:endParaRPr lang="ru-RU" sz="1600" dirty="0">
              <a:solidFill>
                <a:srgbClr val="111111"/>
              </a:solidFill>
              <a:latin typeface="Times New Roman" panose="02020603050405020304" pitchFamily="18" charset="0"/>
              <a:cs typeface="Times New Roman" panose="02020603050405020304" pitchFamily="18" charset="0"/>
            </a:endParaRPr>
          </a:p>
          <a:p>
            <a:r>
              <a:rPr lang="ru-RU" sz="1600" u="sng" dirty="0" err="1" smtClean="0">
                <a:solidFill>
                  <a:srgbClr val="111111"/>
                </a:solidFill>
                <a:latin typeface="Times New Roman" panose="02020603050405020304" pitchFamily="18" charset="0"/>
                <a:cs typeface="Times New Roman" panose="02020603050405020304" pitchFamily="18" charset="0"/>
              </a:rPr>
              <a:t>Тәрбиеші</a:t>
            </a:r>
            <a:r>
              <a:rPr lang="ru-RU" sz="1600" dirty="0" err="1" smtClean="0">
                <a:solidFill>
                  <a:srgbClr val="111111"/>
                </a:solidFill>
                <a:latin typeface="Times New Roman" panose="02020603050405020304" pitchFamily="18" charset="0"/>
                <a:cs typeface="Times New Roman" panose="02020603050405020304" pitchFamily="18" charset="0"/>
              </a:rPr>
              <a:t>: </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Менде</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сендер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үшін сазды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тақталар </a:t>
            </a:r>
            <a:r>
              <a:rPr lang="ru-RU" sz="1600" dirty="0" smtClean="0">
                <a:solidFill>
                  <a:srgbClr val="111111"/>
                </a:solidFill>
                <a:latin typeface="Times New Roman" panose="02020603050405020304" pitchFamily="18" charset="0"/>
                <a:cs typeface="Times New Roman" panose="02020603050405020304" pitchFamily="18" charset="0"/>
              </a:rPr>
              <a:t>бар. </a:t>
            </a:r>
            <a:r>
              <a:rPr lang="ru-RU" sz="1600" dirty="0" err="1" smtClean="0">
                <a:solidFill>
                  <a:srgbClr val="111111"/>
                </a:solidFill>
                <a:latin typeface="Times New Roman" panose="02020603050405020304" pitchFamily="18" charset="0"/>
                <a:cs typeface="Times New Roman" panose="02020603050405020304" pitchFamily="18" charset="0"/>
              </a:rPr>
              <a:t>Балалар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ертегілерге</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кім</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сурет</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салатынын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білесіздер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бе</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(Балалардың жауаптары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ертегілерге</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суреттерді</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суретші</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иллюстраторлар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жасайды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біз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қазір соларға айналамыз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Оларға </a:t>
            </a:r>
            <a:r>
              <a:rPr lang="ru-RU" sz="1600" dirty="0" smtClean="0">
                <a:solidFill>
                  <a:srgbClr val="111111"/>
                </a:solidFill>
                <a:latin typeface="Times New Roman" panose="02020603050405020304" pitchFamily="18" charset="0"/>
                <a:cs typeface="Times New Roman" panose="02020603050405020304" pitchFamily="18" charset="0"/>
              </a:rPr>
              <a:t>не </a:t>
            </a:r>
            <a:r>
              <a:rPr lang="ru-RU" sz="1600" dirty="0" err="1" smtClean="0">
                <a:solidFill>
                  <a:srgbClr val="111111"/>
                </a:solidFill>
                <a:latin typeface="Times New Roman" panose="02020603050405020304" pitchFamily="18" charset="0"/>
                <a:cs typeface="Times New Roman" panose="02020603050405020304" pitchFamily="18" charset="0"/>
              </a:rPr>
              <a:t>жазуға болатындығын ойлаңыз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Жұмысқа кірісіңіз </a:t>
            </a:r>
            <a:r>
              <a:rPr lang="ru-RU" sz="1600" dirty="0" smtClean="0">
                <a:solidFill>
                  <a:srgbClr val="111111"/>
                </a:solidFill>
                <a:latin typeface="Times New Roman" panose="02020603050405020304" pitchFamily="18" charset="0"/>
                <a:cs typeface="Times New Roman" panose="02020603050405020304" pitchFamily="18" charset="0"/>
              </a:rPr>
              <a:t>(</a:t>
            </a:r>
            <a:r>
              <a:rPr lang="ru-RU" sz="1600" dirty="0" err="1" smtClean="0">
                <a:solidFill>
                  <a:srgbClr val="111111"/>
                </a:solidFill>
                <a:latin typeface="Times New Roman" panose="02020603050405020304" pitchFamily="18" charset="0"/>
                <a:cs typeface="Times New Roman" panose="02020603050405020304" pitchFamily="18" charset="0"/>
              </a:rPr>
              <a:t>балалар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сурет</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салады).Балалардың жұмысы аяқталғаннан кейін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біз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кітапты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бірге</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бекітеміз</a:t>
            </a:r>
            <a:r>
              <a:rPr lang="ru-RU" sz="1600" u="sng" dirty="0" smtClean="0">
                <a:solidFill>
                  <a:srgbClr val="111111"/>
                </a:solidFill>
                <a:latin typeface="Times New Roman" panose="02020603050405020304" pitchFamily="18" charset="0"/>
                <a:cs typeface="Times New Roman" panose="02020603050405020304" pitchFamily="18" charset="0"/>
              </a:rPr>
              <a:t>. </a:t>
            </a:r>
          </a:p>
          <a:p>
            <a:r>
              <a:rPr lang="ru-RU" sz="1600" u="sng" dirty="0" err="1" smtClean="0">
                <a:solidFill>
                  <a:srgbClr val="111111"/>
                </a:solidFill>
                <a:latin typeface="Times New Roman" panose="02020603050405020304" pitchFamily="18" charset="0"/>
                <a:cs typeface="Times New Roman" panose="02020603050405020304" pitchFamily="18" charset="0"/>
              </a:rPr>
              <a:t>Тәрбиеші</a:t>
            </a:r>
            <a:r>
              <a:rPr lang="ru-RU" sz="1600" dirty="0" err="1" smtClean="0">
                <a:solidFill>
                  <a:srgbClr val="111111"/>
                </a:solidFill>
                <a:latin typeface="Times New Roman" panose="02020603050405020304" pitchFamily="18" charset="0"/>
                <a:cs typeface="Times New Roman" panose="02020603050405020304" pitchFamily="18" charset="0"/>
              </a:rPr>
              <a:t>:Менің қолымда біздің кітапқа арналған мұқабам </a:t>
            </a:r>
            <a:r>
              <a:rPr lang="ru-RU" sz="1600" dirty="0" smtClean="0">
                <a:solidFill>
                  <a:srgbClr val="111111"/>
                </a:solidFill>
                <a:latin typeface="Times New Roman" panose="02020603050405020304" pitchFamily="18" charset="0"/>
                <a:cs typeface="Times New Roman" panose="02020603050405020304" pitchFamily="18" charset="0"/>
              </a:rPr>
              <a:t>да бар. </a:t>
            </a:r>
            <a:r>
              <a:rPr lang="ru-RU" sz="1600" dirty="0" err="1" smtClean="0">
                <a:solidFill>
                  <a:srgbClr val="111111"/>
                </a:solidFill>
                <a:latin typeface="Times New Roman" panose="02020603050405020304" pitchFamily="18" charset="0"/>
                <a:cs typeface="Times New Roman" panose="02020603050405020304" pitchFamily="18" charset="0"/>
              </a:rPr>
              <a:t>Біз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жақсы кітап</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жасаймыз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өйткенді сендер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қолдарыңнан келгеннің бәрін жасауға </a:t>
            </a:r>
            <a:r>
              <a:rPr lang="ru-RU" sz="1600" dirty="0" err="1" smtClean="0">
                <a:solidFill>
                  <a:srgbClr val="111111"/>
                </a:solidFill>
                <a:latin typeface="Times New Roman" panose="02020603050405020304" pitchFamily="18" charset="0"/>
                <a:cs typeface="Times New Roman" panose="02020603050405020304" pitchFamily="18" charset="0"/>
              </a:rPr>
              <a:t>тырыстыңдар.Балалар </a:t>
            </a:r>
            <a:r>
              <a:rPr lang="ru-RU" sz="1600" dirty="0" err="1" smtClean="0">
                <a:solidFill>
                  <a:srgbClr val="111111"/>
                </a:solidFill>
                <a:latin typeface="Times New Roman" panose="02020603050405020304" pitchFamily="18" charset="0"/>
                <a:cs typeface="Times New Roman" panose="02020603050405020304" pitchFamily="18" charset="0"/>
              </a:rPr>
              <a:t>сізге</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кітапқа қонаққа </a:t>
            </a:r>
            <a:r>
              <a:rPr lang="ru-RU" sz="1600" dirty="0" smtClean="0">
                <a:solidFill>
                  <a:srgbClr val="111111"/>
                </a:solidFill>
                <a:latin typeface="Times New Roman" panose="02020603050405020304" pitchFamily="18" charset="0"/>
                <a:cs typeface="Times New Roman" panose="02020603050405020304" pitchFamily="18" charset="0"/>
              </a:rPr>
              <a:t>бару </a:t>
            </a:r>
            <a:r>
              <a:rPr lang="ru-RU" sz="1600" dirty="0" err="1" smtClean="0">
                <a:solidFill>
                  <a:srgbClr val="111111"/>
                </a:solidFill>
                <a:latin typeface="Times New Roman" panose="02020603050405020304" pitchFamily="18" charset="0"/>
                <a:cs typeface="Times New Roman" panose="02020603050405020304" pitchFamily="18" charset="0"/>
              </a:rPr>
              <a:t>ұнады ма</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(Балалардың жауаптары</a:t>
            </a:r>
            <a:r>
              <a:rPr lang="ru-RU" sz="1600" dirty="0" smtClean="0">
                <a:solidFill>
                  <a:srgbClr val="111111"/>
                </a:solidFill>
                <a:latin typeface="Times New Roman" panose="02020603050405020304" pitchFamily="18" charset="0"/>
                <a:cs typeface="Times New Roman" panose="02020603050405020304" pitchFamily="18" charset="0"/>
              </a:rPr>
              <a:t>)</a:t>
            </a:r>
            <a:endParaRPr lang="ru-RU" sz="1600" dirty="0">
              <a:solidFill>
                <a:srgbClr val="111111"/>
              </a:solidFill>
              <a:latin typeface="Times New Roman" panose="02020603050405020304" pitchFamily="18" charset="0"/>
              <a:cs typeface="Times New Roman" panose="02020603050405020304" pitchFamily="18" charset="0"/>
            </a:endParaRPr>
          </a:p>
          <a:p>
            <a:r>
              <a:rPr lang="ru-RU" sz="1600" dirty="0" err="1" smtClean="0">
                <a:solidFill>
                  <a:srgbClr val="111111"/>
                </a:solidFill>
                <a:latin typeface="Times New Roman" panose="02020603050405020304" pitchFamily="18" charset="0"/>
                <a:cs typeface="Times New Roman" panose="02020603050405020304" pitchFamily="18" charset="0"/>
              </a:rPr>
              <a:t>Қандай жаңа ақпарат алдыңыз?</a:t>
            </a:r>
            <a:endParaRPr lang="ru-RU" sz="1600" dirty="0" smtClean="0">
              <a:solidFill>
                <a:srgbClr val="111111"/>
              </a:solidFill>
              <a:latin typeface="Times New Roman" panose="02020603050405020304" pitchFamily="18" charset="0"/>
              <a:cs typeface="Times New Roman" panose="02020603050405020304" pitchFamily="18" charset="0"/>
            </a:endParaRPr>
          </a:p>
          <a:p>
            <a:r>
              <a:rPr lang="ru-RU" sz="1600" dirty="0" err="1" smtClean="0">
                <a:solidFill>
                  <a:srgbClr val="111111"/>
                </a:solidFill>
                <a:latin typeface="Times New Roman" panose="02020603050405020304" pitchFamily="18" charset="0"/>
                <a:cs typeface="Times New Roman" panose="02020603050405020304" pitchFamily="18" charset="0"/>
              </a:rPr>
              <a:t>(Балалардың жауаптары</a:t>
            </a:r>
            <a:r>
              <a:rPr lang="ru-RU" sz="1600" dirty="0" smtClean="0">
                <a:solidFill>
                  <a:srgbClr val="111111"/>
                </a:solidFill>
                <a:latin typeface="Times New Roman" panose="02020603050405020304" pitchFamily="18" charset="0"/>
                <a:cs typeface="Times New Roman" panose="02020603050405020304" pitchFamily="18" charset="0"/>
              </a:rPr>
              <a:t>)</a:t>
            </a:r>
            <a:endParaRPr lang="ru-RU" sz="1600" dirty="0">
              <a:solidFill>
                <a:srgbClr val="111111"/>
              </a:solidFill>
              <a:latin typeface="Times New Roman" panose="02020603050405020304" pitchFamily="18" charset="0"/>
              <a:cs typeface="Times New Roman" panose="02020603050405020304" pitchFamily="18" charset="0"/>
            </a:endParaRPr>
          </a:p>
          <a:p>
            <a:r>
              <a:rPr lang="ru-RU" sz="1600" dirty="0" smtClean="0">
                <a:solidFill>
                  <a:srgbClr val="111111"/>
                </a:solidFill>
                <a:latin typeface="Times New Roman" panose="02020603050405020304" pitchFamily="18" charset="0"/>
                <a:cs typeface="Times New Roman" panose="02020603050405020304" pitchFamily="18" charset="0"/>
              </a:rPr>
              <a:t>Ал </a:t>
            </a:r>
            <a:r>
              <a:rPr lang="ru-RU" sz="1600" dirty="0" err="1" smtClean="0">
                <a:solidFill>
                  <a:srgbClr val="111111"/>
                </a:solidFill>
                <a:latin typeface="Times New Roman" panose="02020603050405020304" pitchFamily="18" charset="0"/>
                <a:cs typeface="Times New Roman" panose="02020603050405020304" pitchFamily="18" charset="0"/>
              </a:rPr>
              <a:t>кітаптарға тағы </a:t>
            </a:r>
            <a:r>
              <a:rPr lang="ru-RU" sz="1600" dirty="0" smtClean="0">
                <a:solidFill>
                  <a:srgbClr val="111111"/>
                </a:solidFill>
                <a:latin typeface="Times New Roman" panose="02020603050405020304" pitchFamily="18" charset="0"/>
                <a:cs typeface="Times New Roman" panose="02020603050405020304" pitchFamily="18" charset="0"/>
              </a:rPr>
              <a:t>да </a:t>
            </a:r>
            <a:r>
              <a:rPr lang="ru-RU" sz="1600" dirty="0" err="1" smtClean="0">
                <a:solidFill>
                  <a:srgbClr val="111111"/>
                </a:solidFill>
                <a:latin typeface="Times New Roman" panose="02020603050405020304" pitchFamily="18" charset="0"/>
                <a:cs typeface="Times New Roman" panose="02020603050405020304" pitchFamily="18" charset="0"/>
              </a:rPr>
              <a:t>қонаққа келгілерің келе</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ме</a:t>
            </a:r>
            <a:r>
              <a:rPr lang="ru-RU" sz="1600" dirty="0" smtClean="0">
                <a:solidFill>
                  <a:srgbClr val="111111"/>
                </a:solidFill>
                <a:latin typeface="Times New Roman" panose="02020603050405020304" pitchFamily="18" charset="0"/>
                <a:cs typeface="Times New Roman" panose="02020603050405020304" pitchFamily="18" charset="0"/>
              </a:rPr>
              <a:t>?</a:t>
            </a:r>
          </a:p>
          <a:p>
            <a:r>
              <a:rPr lang="ru-RU" sz="1600" dirty="0" err="1" smtClean="0">
                <a:solidFill>
                  <a:srgbClr val="111111"/>
                </a:solidFill>
                <a:latin typeface="Times New Roman" panose="02020603050405020304" pitchFamily="18" charset="0"/>
                <a:cs typeface="Times New Roman" panose="02020603050405020304" pitchFamily="18" charset="0"/>
              </a:rPr>
              <a:t>(Балалардың жауаптары</a:t>
            </a:r>
            <a:r>
              <a:rPr lang="ru-RU" sz="1600" dirty="0" smtClean="0">
                <a:solidFill>
                  <a:srgbClr val="111111"/>
                </a:solidFill>
                <a:latin typeface="Times New Roman" panose="02020603050405020304" pitchFamily="18" charset="0"/>
                <a:cs typeface="Times New Roman" panose="02020603050405020304" pitchFamily="18" charset="0"/>
              </a:rPr>
              <a:t>)</a:t>
            </a:r>
            <a:endParaRPr lang="ru-RU" sz="1600" dirty="0">
              <a:solidFill>
                <a:srgbClr val="111111"/>
              </a:solidFill>
              <a:latin typeface="Times New Roman" panose="02020603050405020304" pitchFamily="18" charset="0"/>
              <a:cs typeface="Times New Roman" panose="02020603050405020304" pitchFamily="18" charset="0"/>
            </a:endParaRPr>
          </a:p>
          <a:p>
            <a:r>
              <a:rPr lang="ru-RU" sz="1600" u="sng" dirty="0" err="1" smtClean="0">
                <a:solidFill>
                  <a:srgbClr val="111111"/>
                </a:solidFill>
                <a:latin typeface="Times New Roman" panose="02020603050405020304" pitchFamily="18" charset="0"/>
                <a:cs typeface="Times New Roman" panose="02020603050405020304" pitchFamily="18" charset="0"/>
              </a:rPr>
              <a:t>Тәрбиеші</a:t>
            </a:r>
            <a:r>
              <a:rPr lang="ru-RU" sz="1600" dirty="0" err="1" smtClean="0">
                <a:solidFill>
                  <a:srgbClr val="111111"/>
                </a:solidFill>
                <a:latin typeface="Times New Roman" panose="02020603050405020304" pitchFamily="18" charset="0"/>
                <a:cs typeface="Times New Roman" panose="02020603050405020304" pitchFamily="18" charset="0"/>
              </a:rPr>
              <a:t>: Біз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міндетті</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түрде кітапханаға кітаптарға қонаққа ғана барамыз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Серуенде</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біз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иллюстрацияларға негізделген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ертегі</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немесе</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әңгіме ойлап</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табамыз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және мұндай көне кітап</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біздің топта</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өмір сүреді.</a:t>
            </a:r>
            <a:endParaRPr lang="ru-RU" sz="1600" dirty="0">
              <a:solidFill>
                <a:srgbClr val="111111"/>
              </a:solidFill>
              <a:latin typeface="Times New Roman" panose="02020603050405020304" pitchFamily="18" charset="0"/>
              <a:cs typeface="Times New Roman" panose="02020603050405020304" pitchFamily="18" charset="0"/>
            </a:endParaRPr>
          </a:p>
        </p:txBody>
      </p:sp>
      <p:pic>
        <p:nvPicPr>
          <p:cNvPr id="3" name="Picture 2" descr="https://wp-media.patheos.com/blogs/sites/55/2012/02/greeknt.jpg"/>
          <p:cNvPicPr>
            <a:picLocks noChangeAspect="1" noChangeArrowheads="1"/>
          </p:cNvPicPr>
          <p:nvPr/>
        </p:nvPicPr>
        <p:blipFill>
          <a:blip r:embed="rId2" cstate="print">
            <a:clrChange>
              <a:clrFrom>
                <a:srgbClr val="FDFDFD"/>
              </a:clrFrom>
              <a:clrTo>
                <a:srgbClr val="FDFDFD">
                  <a:alpha val="0"/>
                </a:srgbClr>
              </a:clrTo>
            </a:clrChange>
            <a:extLst>
              <a:ext uri="{28A0092B-C50C-407E-A947-70E740481C1C}">
                <a14:useLocalDpi xmlns:a14="http://schemas.microsoft.com/office/drawing/2010/main" xmlns="" val="0"/>
              </a:ext>
            </a:extLst>
          </a:blip>
          <a:srcRect/>
          <a:stretch>
            <a:fillRect/>
          </a:stretch>
        </p:blipFill>
        <p:spPr bwMode="auto">
          <a:xfrm rot="856813">
            <a:off x="7548304" y="4075555"/>
            <a:ext cx="1404249" cy="17281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258894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332656"/>
            <a:ext cx="5976664" cy="5632311"/>
          </a:xfrm>
          <a:prstGeom prst="rect">
            <a:avLst/>
          </a:prstGeom>
        </p:spPr>
        <p:txBody>
          <a:bodyPr wrap="square">
            <a:spAutoFit/>
          </a:bodyPr>
          <a:lstStyle/>
          <a:p>
            <a:r>
              <a:rPr lang="ru-RU" dirty="0" smtClean="0">
                <a:solidFill>
                  <a:srgbClr val="111111"/>
                </a:solidFill>
                <a:latin typeface="Times New Roman" panose="02020603050405020304" pitchFamily="18" charset="0"/>
                <a:cs typeface="Times New Roman" panose="02020603050405020304" pitchFamily="18" charset="0"/>
              </a:rPr>
              <a:t>Бала </a:t>
            </a:r>
            <a:r>
              <a:rPr lang="ru-RU" dirty="0" err="1" smtClean="0">
                <a:solidFill>
                  <a:srgbClr val="111111"/>
                </a:solidFill>
                <a:latin typeface="Times New Roman" panose="02020603050405020304" pitchFamily="18" charset="0"/>
                <a:cs typeface="Times New Roman" panose="02020603050405020304" pitchFamily="18" charset="0"/>
              </a:rPr>
              <a:t>кітабын</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жасау</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бойынша</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жұмыс-бұл баланың дамуына</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жан-жақты әсер ететін</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өте қызықты әрекет</a:t>
            </a:r>
            <a:r>
              <a:rPr lang="ru-RU" dirty="0" smtClean="0">
                <a:solidFill>
                  <a:srgbClr val="111111"/>
                </a:solidFill>
                <a:latin typeface="Times New Roman" panose="02020603050405020304" pitchFamily="18" charset="0"/>
                <a:cs typeface="Times New Roman" panose="02020603050405020304" pitchFamily="18" charset="0"/>
              </a:rPr>
              <a:t>:</a:t>
            </a:r>
          </a:p>
          <a:p>
            <a:pPr>
              <a:buFontTx/>
              <a:buChar char="-"/>
            </a:pPr>
            <a:r>
              <a:rPr lang="ru-RU" dirty="0" err="1" smtClean="0">
                <a:solidFill>
                  <a:srgbClr val="111111"/>
                </a:solidFill>
                <a:latin typeface="Times New Roman" panose="02020603050405020304" pitchFamily="18" charset="0"/>
                <a:cs typeface="Times New Roman" panose="02020603050405020304" pitchFamily="18" charset="0"/>
              </a:rPr>
              <a:t>мектеп</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жасына</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дейінгі</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балалардың шығармашылығын дамытуға ықпал етеді</a:t>
            </a:r>
            <a:r>
              <a:rPr lang="ru-RU" dirty="0" smtClean="0">
                <a:solidFill>
                  <a:srgbClr val="111111"/>
                </a:solidFill>
                <a:latin typeface="Times New Roman" panose="02020603050405020304" pitchFamily="18" charset="0"/>
                <a:cs typeface="Times New Roman" panose="02020603050405020304" pitchFamily="18" charset="0"/>
              </a:rPr>
              <a:t>;</a:t>
            </a:r>
          </a:p>
          <a:p>
            <a:pPr>
              <a:buFontTx/>
              <a:buChar char="-"/>
            </a:pP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сенсорлық сезімталдықты арттырады</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яғни пішінді</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текстураны</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түстерді нәзік қабылдауға ықпал етеді</a:t>
            </a:r>
            <a:r>
              <a:rPr lang="ru-RU" dirty="0" smtClean="0">
                <a:solidFill>
                  <a:srgbClr val="111111"/>
                </a:solidFill>
                <a:latin typeface="Times New Roman" panose="02020603050405020304" pitchFamily="18" charset="0"/>
                <a:cs typeface="Times New Roman" panose="02020603050405020304" pitchFamily="18" charset="0"/>
              </a:rPr>
              <a:t>;</a:t>
            </a:r>
          </a:p>
          <a:p>
            <a:pPr>
              <a:buFontTx/>
              <a:buChar char="-"/>
            </a:pP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қиялды, кеңістіктік ойлауды</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жалпы</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қол шеберлігін</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ұсақ моториканы</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дамытады</a:t>
            </a:r>
            <a:r>
              <a:rPr lang="ru-RU" dirty="0" smtClean="0">
                <a:solidFill>
                  <a:srgbClr val="111111"/>
                </a:solidFill>
                <a:latin typeface="Times New Roman" panose="02020603050405020304" pitchFamily="18" charset="0"/>
                <a:cs typeface="Times New Roman" panose="02020603050405020304" pitchFamily="18" charset="0"/>
              </a:rPr>
              <a:t>;</a:t>
            </a:r>
          </a:p>
          <a:p>
            <a:pPr>
              <a:buFontTx/>
              <a:buChar char="-"/>
            </a:pP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екі</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қолдың жұмысын синхрондайды</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табандылықты, ойды</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іске</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асыру</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бойынша</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Жұмысты жоспарлай</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білуді</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нәтижені алдын</a:t>
            </a:r>
            <a:r>
              <a:rPr lang="ru-RU" dirty="0" smtClean="0">
                <a:solidFill>
                  <a:srgbClr val="111111"/>
                </a:solidFill>
                <a:latin typeface="Times New Roman" panose="02020603050405020304" pitchFamily="18" charset="0"/>
                <a:cs typeface="Times New Roman" panose="02020603050405020304" pitchFamily="18" charset="0"/>
              </a:rPr>
              <a:t> ала </a:t>
            </a:r>
            <a:r>
              <a:rPr lang="ru-RU" dirty="0" err="1" smtClean="0">
                <a:solidFill>
                  <a:srgbClr val="111111"/>
                </a:solidFill>
                <a:latin typeface="Times New Roman" panose="02020603050405020304" pitchFamily="18" charset="0"/>
                <a:cs typeface="Times New Roman" panose="02020603050405020304" pitchFamily="18" charset="0"/>
              </a:rPr>
              <a:t>білуді</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және оған қол жеткізуді</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қажет болған жағдайда бастапқы ойға түзетулер енгізе</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білуді</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қалыптастырады</a:t>
            </a:r>
            <a:r>
              <a:rPr lang="ru-RU" dirty="0" smtClean="0">
                <a:solidFill>
                  <a:srgbClr val="111111"/>
                </a:solidFill>
                <a:latin typeface="Times New Roman" panose="02020603050405020304" pitchFamily="18" charset="0"/>
                <a:cs typeface="Times New Roman" panose="02020603050405020304" pitchFamily="18" charset="0"/>
              </a:rPr>
              <a:t>;</a:t>
            </a:r>
          </a:p>
          <a:p>
            <a:pPr>
              <a:buFontTx/>
              <a:buChar char="-"/>
            </a:pP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Шығармашылық іс-әрекет барысында</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балалар</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көптеген жаңалықтар ашады</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жеке</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жетістіктерге</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жетеді</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Күтілетін нәтиже-балалар шығармашылығының бірінші</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және өте маңызды кезеңі.</a:t>
            </a:r>
            <a:endParaRPr lang="ru-RU" dirty="0" smtClean="0">
              <a:solidFill>
                <a:srgbClr val="111111"/>
              </a:solidFill>
              <a:latin typeface="Times New Roman" panose="02020603050405020304" pitchFamily="18" charset="0"/>
              <a:cs typeface="Times New Roman" panose="02020603050405020304" pitchFamily="18" charset="0"/>
            </a:endParaRPr>
          </a:p>
          <a:p>
            <a:pPr>
              <a:buFontTx/>
              <a:buChar char="-"/>
            </a:pPr>
            <a:r>
              <a:rPr lang="ru-RU" dirty="0" smtClean="0">
                <a:solidFill>
                  <a:srgbClr val="111111"/>
                </a:solidFill>
                <a:latin typeface="Times New Roman" panose="02020603050405020304" pitchFamily="18" charset="0"/>
                <a:cs typeface="Times New Roman" panose="02020603050405020304" pitchFamily="18" charset="0"/>
              </a:rPr>
              <a:t>Материал: </a:t>
            </a:r>
            <a:r>
              <a:rPr lang="ru-RU" dirty="0" err="1" smtClean="0">
                <a:solidFill>
                  <a:srgbClr val="111111"/>
                </a:solidFill>
                <a:latin typeface="Times New Roman" panose="02020603050405020304" pitchFamily="18" charset="0"/>
                <a:cs typeface="Times New Roman" panose="02020603050405020304" pitchFamily="18" charset="0"/>
              </a:rPr>
              <a:t>түрлі-түсті </a:t>
            </a:r>
            <a:r>
              <a:rPr lang="ru-RU" dirty="0" smtClean="0">
                <a:solidFill>
                  <a:srgbClr val="111111"/>
                </a:solidFill>
                <a:latin typeface="Times New Roman" panose="02020603050405020304" pitchFamily="18" charset="0"/>
                <a:cs typeface="Times New Roman" panose="02020603050405020304" pitchFamily="18" charset="0"/>
              </a:rPr>
              <a:t>картон, А4 </a:t>
            </a:r>
            <a:r>
              <a:rPr lang="ru-RU" dirty="0" err="1" smtClean="0">
                <a:solidFill>
                  <a:srgbClr val="111111"/>
                </a:solidFill>
                <a:latin typeface="Times New Roman" panose="02020603050405020304" pitchFamily="18" charset="0"/>
                <a:cs typeface="Times New Roman" panose="02020603050405020304" pitchFamily="18" charset="0"/>
              </a:rPr>
              <a:t>форматындағы қағаз парақтары </a:t>
            </a:r>
            <a:r>
              <a:rPr lang="ru-RU" dirty="0" smtClean="0">
                <a:solidFill>
                  <a:srgbClr val="111111"/>
                </a:solidFill>
                <a:latin typeface="Times New Roman" panose="02020603050405020304" pitchFamily="18" charset="0"/>
                <a:cs typeface="Times New Roman" panose="02020603050405020304" pitchFamily="18" charset="0"/>
              </a:rPr>
              <a:t>(</a:t>
            </a:r>
            <a:r>
              <a:rPr lang="ru-RU" dirty="0" err="1" smtClean="0">
                <a:solidFill>
                  <a:srgbClr val="111111"/>
                </a:solidFill>
                <a:latin typeface="Times New Roman" panose="02020603050405020304" pitchFamily="18" charset="0"/>
                <a:cs typeface="Times New Roman" panose="02020603050405020304" pitchFamily="18" charset="0"/>
              </a:rPr>
              <a:t>әр түрлі түсті</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ескі</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бояулар</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немесе</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балалар</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журналдары</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желім</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қарындаш</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қайшы</a:t>
            </a:r>
            <a:r>
              <a:rPr lang="ru-RU" dirty="0" smtClean="0">
                <a:solidFill>
                  <a:srgbClr val="111111"/>
                </a:solidFill>
                <a:latin typeface="Times New Roman" panose="02020603050405020304" pitchFamily="18" charset="0"/>
                <a:cs typeface="Times New Roman" panose="02020603050405020304" pitchFamily="18" charset="0"/>
              </a:rPr>
              <a:t>.</a:t>
            </a:r>
          </a:p>
        </p:txBody>
      </p:sp>
      <p:pic>
        <p:nvPicPr>
          <p:cNvPr id="2052" name="Picture 4" descr="https://webcomicms.net/sites/default/files/clipart/144633/art-supplies-clipart-144633-724346.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rot="1184981">
            <a:off x="6313124" y="211997"/>
            <a:ext cx="2431111" cy="1949014"/>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descr="https://webcomicms.net/sites/default/files/clipart/144633/art-supplies-clipart-144633-724346.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rot="1184981">
            <a:off x="6412061" y="4462290"/>
            <a:ext cx="2431111" cy="1949014"/>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4" descr="https://webcomicms.net/sites/default/files/clipart/144633/art-supplies-clipart-144633-724346.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rot="1184981">
            <a:off x="6275838" y="2304481"/>
            <a:ext cx="2431111" cy="194901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696747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7538" y="155210"/>
            <a:ext cx="4572000" cy="1323439"/>
          </a:xfrm>
          <a:prstGeom prst="rect">
            <a:avLst/>
          </a:prstGeom>
        </p:spPr>
        <p:txBody>
          <a:bodyPr>
            <a:spAutoFit/>
          </a:bodyPr>
          <a:lstStyle/>
          <a:p>
            <a:r>
              <a:rPr lang="ru-RU" sz="1600" b="1" dirty="0" smtClean="0">
                <a:solidFill>
                  <a:srgbClr val="FF0000"/>
                </a:solidFill>
                <a:latin typeface="Times New Roman" panose="02020603050405020304" pitchFamily="18" charset="0"/>
                <a:cs typeface="Times New Roman" panose="02020603050405020304" pitchFamily="18" charset="0"/>
              </a:rPr>
              <a:t>Бала </a:t>
            </a:r>
            <a:r>
              <a:rPr lang="ru-RU" sz="1600" b="1" dirty="0" err="1" smtClean="0">
                <a:solidFill>
                  <a:srgbClr val="FF0000"/>
                </a:solidFill>
                <a:latin typeface="Times New Roman" panose="02020603050405020304" pitchFamily="18" charset="0"/>
                <a:cs typeface="Times New Roman" panose="02020603050405020304" pitchFamily="18" charset="0"/>
              </a:rPr>
              <a:t>кітапшасын</a:t>
            </a:r>
            <a:r>
              <a:rPr lang="ru-RU" sz="1600" b="1" dirty="0" smtClean="0">
                <a:solidFill>
                  <a:srgbClr val="FF0000"/>
                </a:solidFill>
                <a:latin typeface="Times New Roman" panose="02020603050405020304" pitchFamily="18" charset="0"/>
                <a:cs typeface="Times New Roman" panose="02020603050405020304" pitchFamily="18" charset="0"/>
              </a:rPr>
              <a:t> </a:t>
            </a:r>
            <a:r>
              <a:rPr lang="ru-RU" sz="1600" b="1" dirty="0" err="1" smtClean="0">
                <a:solidFill>
                  <a:srgbClr val="FF0000"/>
                </a:solidFill>
                <a:latin typeface="Times New Roman" panose="02020603050405020304" pitchFamily="18" charset="0"/>
                <a:cs typeface="Times New Roman" panose="02020603050405020304" pitchFamily="18" charset="0"/>
              </a:rPr>
              <a:t>жасау</a:t>
            </a:r>
            <a:r>
              <a:rPr lang="ru-RU" sz="1600" b="1" dirty="0" smtClean="0">
                <a:solidFill>
                  <a:srgbClr val="FF0000"/>
                </a:solidFill>
                <a:latin typeface="Times New Roman" panose="02020603050405020304" pitchFamily="18" charset="0"/>
                <a:cs typeface="Times New Roman" panose="02020603050405020304" pitchFamily="18" charset="0"/>
              </a:rPr>
              <a:t> </a:t>
            </a:r>
            <a:r>
              <a:rPr lang="ru-RU" sz="1600" b="1" dirty="0" err="1" smtClean="0">
                <a:solidFill>
                  <a:srgbClr val="FF0000"/>
                </a:solidFill>
                <a:latin typeface="Times New Roman" panose="02020603050405020304" pitchFamily="18" charset="0"/>
                <a:cs typeface="Times New Roman" panose="02020603050405020304" pitchFamily="18" charset="0"/>
              </a:rPr>
              <a:t>процесінің сипаттамасы</a:t>
            </a:r>
            <a:r>
              <a:rPr lang="ru-RU" sz="1600" b="1" dirty="0" smtClean="0">
                <a:solidFill>
                  <a:srgbClr val="FF0000"/>
                </a:solidFill>
                <a:latin typeface="Times New Roman" panose="02020603050405020304" pitchFamily="18" charset="0"/>
                <a:cs typeface="Times New Roman" panose="02020603050405020304" pitchFamily="18" charset="0"/>
              </a:rPr>
              <a:t>:</a:t>
            </a:r>
          </a:p>
          <a:p>
            <a:r>
              <a:rPr lang="ru-RU" sz="1600" dirty="0" smtClean="0">
                <a:solidFill>
                  <a:srgbClr val="111111"/>
                </a:solidFill>
                <a:latin typeface="Times New Roman" panose="02020603050405020304" pitchFamily="18" charset="0"/>
                <a:cs typeface="Times New Roman" panose="02020603050405020304" pitchFamily="18" charset="0"/>
              </a:rPr>
              <a:t>1</a:t>
            </a:r>
            <a:r>
              <a:rPr lang="ru-RU" sz="1600" dirty="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Алдымен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беттерді</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жасаңыз.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Мұны істеу</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үшін</a:t>
            </a:r>
            <a:r>
              <a:rPr lang="ru-RU" sz="1600" dirty="0" smtClean="0">
                <a:solidFill>
                  <a:srgbClr val="111111"/>
                </a:solidFill>
                <a:latin typeface="Times New Roman" panose="02020603050405020304" pitchFamily="18" charset="0"/>
                <a:cs typeface="Times New Roman" panose="02020603050405020304" pitchFamily="18" charset="0"/>
              </a:rPr>
              <a:t> </a:t>
            </a:r>
            <a:r>
              <a:rPr lang="en-US" sz="1600" dirty="0" smtClean="0">
                <a:solidFill>
                  <a:srgbClr val="111111"/>
                </a:solidFill>
                <a:latin typeface="Times New Roman" panose="02020603050405020304" pitchFamily="18" charset="0"/>
                <a:cs typeface="Times New Roman" panose="02020603050405020304" pitchFamily="18" charset="0"/>
              </a:rPr>
              <a:t>A4 </a:t>
            </a:r>
            <a:r>
              <a:rPr lang="ru-RU" sz="1600" dirty="0" err="1" smtClean="0">
                <a:solidFill>
                  <a:srgbClr val="111111"/>
                </a:solidFill>
                <a:latin typeface="Times New Roman" panose="02020603050405020304" pitchFamily="18" charset="0"/>
                <a:cs typeface="Times New Roman" panose="02020603050405020304" pitchFamily="18" charset="0"/>
              </a:rPr>
              <a:t>түрлі-түсті парақтарын жартысына</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бойымен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бүктеп, бүктеу сызығы бойымен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кесіңіз.</a:t>
            </a:r>
            <a:endParaRPr lang="ru-RU" sz="1600" b="0" dirty="0">
              <a:solidFill>
                <a:srgbClr val="111111"/>
              </a:solidFill>
              <a:effectLst/>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3491880" y="1526204"/>
            <a:ext cx="4572000" cy="830997"/>
          </a:xfrm>
          <a:prstGeom prst="rect">
            <a:avLst/>
          </a:prstGeom>
        </p:spPr>
        <p:txBody>
          <a:bodyPr>
            <a:spAutoFit/>
          </a:bodyPr>
          <a:lstStyle/>
          <a:p>
            <a:r>
              <a:rPr lang="ru-RU" sz="1600" dirty="0">
                <a:solidFill>
                  <a:srgbClr val="111111"/>
                </a:solidFill>
                <a:latin typeface="Times New Roman" panose="02020603050405020304" pitchFamily="18" charset="0"/>
                <a:cs typeface="Times New Roman" panose="02020603050405020304" pitchFamily="18" charset="0"/>
              </a:rPr>
              <a:t>2. </a:t>
            </a:r>
            <a:r>
              <a:rPr lang="ru-RU" sz="1600" dirty="0" err="1" smtClean="0">
                <a:solidFill>
                  <a:srgbClr val="111111"/>
                </a:solidFill>
                <a:latin typeface="Times New Roman" panose="02020603050405020304" pitchFamily="18" charset="0"/>
                <a:cs typeface="Times New Roman" panose="02020603050405020304" pitchFamily="18" charset="0"/>
              </a:rPr>
              <a:t>Біз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парақтың шетін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желіммен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жабамыз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және </a:t>
            </a:r>
            <a:r>
              <a:rPr lang="ru-RU" sz="1600" dirty="0" smtClean="0">
                <a:solidFill>
                  <a:srgbClr val="111111"/>
                </a:solidFill>
                <a:latin typeface="Times New Roman" panose="02020603050405020304" pitchFamily="18" charset="0"/>
                <a:cs typeface="Times New Roman" panose="02020603050405020304" pitchFamily="18" charset="0"/>
              </a:rPr>
              <a:t>оны </a:t>
            </a:r>
            <a:r>
              <a:rPr lang="ru-RU" sz="1600" dirty="0" err="1" smtClean="0">
                <a:solidFill>
                  <a:srgbClr val="111111"/>
                </a:solidFill>
                <a:latin typeface="Times New Roman" panose="02020603050405020304" pitchFamily="18" charset="0"/>
                <a:cs typeface="Times New Roman" panose="02020603050405020304" pitchFamily="18" charset="0"/>
              </a:rPr>
              <a:t>жабыстырамыз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Мұндай парақтар кітабының қалыңдығына байланысты</a:t>
            </a:r>
            <a:r>
              <a:rPr lang="ru-RU" sz="1600" dirty="0" smtClean="0">
                <a:solidFill>
                  <a:srgbClr val="111111"/>
                </a:solidFill>
                <a:latin typeface="Times New Roman" panose="02020603050405020304" pitchFamily="18" charset="0"/>
                <a:cs typeface="Times New Roman" panose="02020603050405020304" pitchFamily="18" charset="0"/>
              </a:rPr>
              <a:t> 2-3-4 </a:t>
            </a:r>
            <a:r>
              <a:rPr lang="ru-RU" sz="1600" dirty="0" err="1" smtClean="0">
                <a:solidFill>
                  <a:srgbClr val="111111"/>
                </a:solidFill>
                <a:latin typeface="Times New Roman" panose="02020603050405020304" pitchFamily="18" charset="0"/>
                <a:cs typeface="Times New Roman" panose="02020603050405020304" pitchFamily="18" charset="0"/>
              </a:rPr>
              <a:t>болуы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мүмкін</a:t>
            </a:r>
            <a:r>
              <a:rPr lang="ru-RU" sz="1600" dirty="0" smtClean="0">
                <a:solidFill>
                  <a:srgbClr val="111111"/>
                </a:solidFill>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97538" y="2456480"/>
            <a:ext cx="4572000" cy="338554"/>
          </a:xfrm>
          <a:prstGeom prst="rect">
            <a:avLst/>
          </a:prstGeom>
        </p:spPr>
        <p:txBody>
          <a:bodyPr>
            <a:spAutoFit/>
          </a:bodyPr>
          <a:lstStyle/>
          <a:p>
            <a:r>
              <a:rPr lang="ru-RU" sz="1600" dirty="0">
                <a:solidFill>
                  <a:srgbClr val="111111"/>
                </a:solidFill>
                <a:latin typeface="Times New Roman" panose="02020603050405020304" pitchFamily="18" charset="0"/>
                <a:cs typeface="Times New Roman" panose="02020603050405020304" pitchFamily="18" charset="0"/>
              </a:rPr>
              <a:t>3. </a:t>
            </a:r>
            <a:r>
              <a:rPr lang="ru-RU" sz="1600" dirty="0" err="1" smtClean="0">
                <a:solidFill>
                  <a:srgbClr val="111111"/>
                </a:solidFill>
                <a:latin typeface="Times New Roman" panose="02020603050405020304" pitchFamily="18" charset="0"/>
                <a:cs typeface="Times New Roman" panose="02020603050405020304" pitchFamily="18" charset="0"/>
              </a:rPr>
              <a:t>Ұзын қағазды </a:t>
            </a:r>
            <a:r>
              <a:rPr lang="ru-RU" sz="1600" dirty="0" smtClean="0">
                <a:solidFill>
                  <a:srgbClr val="111111"/>
                </a:solidFill>
                <a:latin typeface="Times New Roman" panose="02020603050405020304" pitchFamily="18" charset="0"/>
                <a:cs typeface="Times New Roman" panose="02020603050405020304" pitchFamily="18" charset="0"/>
              </a:rPr>
              <a:t>аккордеон </a:t>
            </a:r>
            <a:r>
              <a:rPr lang="ru-RU" sz="1600" dirty="0" err="1" smtClean="0">
                <a:solidFill>
                  <a:srgbClr val="111111"/>
                </a:solidFill>
                <a:latin typeface="Times New Roman" panose="02020603050405020304" pitchFamily="18" charset="0"/>
                <a:cs typeface="Times New Roman" panose="02020603050405020304" pitchFamily="18" charset="0"/>
              </a:rPr>
              <a:t>сияқты бүктейміз</a:t>
            </a:r>
            <a:r>
              <a:rPr lang="ru-RU" sz="1600" dirty="0" smtClean="0">
                <a:solidFill>
                  <a:srgbClr val="111111"/>
                </a:solidFill>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3014700" y="2950584"/>
            <a:ext cx="5526360" cy="830997"/>
          </a:xfrm>
          <a:prstGeom prst="rect">
            <a:avLst/>
          </a:prstGeom>
        </p:spPr>
        <p:txBody>
          <a:bodyPr wrap="square">
            <a:spAutoFit/>
          </a:bodyPr>
          <a:lstStyle/>
          <a:p>
            <a:r>
              <a:rPr lang="ru-RU" sz="1600" dirty="0">
                <a:solidFill>
                  <a:srgbClr val="111111"/>
                </a:solidFill>
                <a:latin typeface="Times New Roman" panose="02020603050405020304" pitchFamily="18" charset="0"/>
                <a:cs typeface="Times New Roman" panose="02020603050405020304" pitchFamily="18" charset="0"/>
              </a:rPr>
              <a:t>4. </a:t>
            </a:r>
            <a:r>
              <a:rPr lang="ru-RU" sz="1600" dirty="0" err="1" smtClean="0">
                <a:solidFill>
                  <a:srgbClr val="111111"/>
                </a:solidFill>
                <a:latin typeface="Times New Roman" panose="02020603050405020304" pitchFamily="18" charset="0"/>
                <a:cs typeface="Times New Roman" panose="02020603050405020304" pitchFamily="18" charset="0"/>
              </a:rPr>
              <a:t>Әрі қарай, мұқаба жасаймыз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Мұны істеу</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үшін сізге</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түрлі-түсті </a:t>
            </a:r>
            <a:r>
              <a:rPr lang="ru-RU" sz="1600" dirty="0" smtClean="0">
                <a:solidFill>
                  <a:srgbClr val="111111"/>
                </a:solidFill>
                <a:latin typeface="Times New Roman" panose="02020603050405020304" pitchFamily="18" charset="0"/>
                <a:cs typeface="Times New Roman" panose="02020603050405020304" pitchFamily="18" charset="0"/>
              </a:rPr>
              <a:t>картон </a:t>
            </a:r>
            <a:r>
              <a:rPr lang="ru-RU" sz="1600" dirty="0" err="1" smtClean="0">
                <a:solidFill>
                  <a:srgbClr val="111111"/>
                </a:solidFill>
                <a:latin typeface="Times New Roman" panose="02020603050405020304" pitchFamily="18" charset="0"/>
                <a:cs typeface="Times New Roman" panose="02020603050405020304" pitchFamily="18" charset="0"/>
              </a:rPr>
              <a:t>қажет</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Алынған беттердің биіктігі</a:t>
            </a:r>
            <a:r>
              <a:rPr lang="ru-RU" sz="1600" dirty="0" smtClean="0">
                <a:solidFill>
                  <a:srgbClr val="111111"/>
                </a:solidFill>
                <a:latin typeface="Times New Roman" panose="02020603050405020304" pitchFamily="18" charset="0"/>
                <a:cs typeface="Times New Roman" panose="02020603050405020304" pitchFamily="18" charset="0"/>
              </a:rPr>
              <a:t> мен </a:t>
            </a:r>
            <a:r>
              <a:rPr lang="ru-RU" sz="1600" dirty="0" err="1" smtClean="0">
                <a:solidFill>
                  <a:srgbClr val="111111"/>
                </a:solidFill>
                <a:latin typeface="Times New Roman" panose="02020603050405020304" pitchFamily="18" charset="0"/>
                <a:cs typeface="Times New Roman" panose="02020603050405020304" pitchFamily="18" charset="0"/>
              </a:rPr>
              <a:t>енін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өлшеңіз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қажетті өлшемді кесіп</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жартысына</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бүктеңіз</a:t>
            </a:r>
            <a:r>
              <a:rPr lang="ru-RU" sz="1600" dirty="0" smtClean="0">
                <a:solidFill>
                  <a:srgbClr val="111111"/>
                </a:solidFill>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79512" y="3842384"/>
            <a:ext cx="5022304" cy="584775"/>
          </a:xfrm>
          <a:prstGeom prst="rect">
            <a:avLst/>
          </a:prstGeom>
        </p:spPr>
        <p:txBody>
          <a:bodyPr wrap="square">
            <a:spAutoFit/>
          </a:bodyPr>
          <a:lstStyle/>
          <a:p>
            <a:r>
              <a:rPr lang="ru-RU" sz="1600" dirty="0">
                <a:solidFill>
                  <a:srgbClr val="111111"/>
                </a:solidFill>
                <a:latin typeface="Times New Roman" panose="02020603050405020304" pitchFamily="18" charset="0"/>
                <a:cs typeface="Times New Roman" panose="02020603050405020304" pitchFamily="18" charset="0"/>
              </a:rPr>
              <a:t>5. </a:t>
            </a:r>
            <a:r>
              <a:rPr lang="ru-RU" sz="1600" dirty="0" err="1" smtClean="0">
                <a:solidFill>
                  <a:srgbClr val="111111"/>
                </a:solidFill>
                <a:latin typeface="Times New Roman" panose="02020603050405020304" pitchFamily="18" charset="0"/>
                <a:cs typeface="Times New Roman" panose="02020603050405020304" pitchFamily="18" charset="0"/>
              </a:rPr>
              <a:t>Біз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мұқабаның шеттерін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желіммен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жабамыз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және алдын-ала</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дайындалған беттерді</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жабыстырамыз</a:t>
            </a:r>
            <a:endParaRPr lang="ru-RU" sz="1600"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4427984" y="4143380"/>
            <a:ext cx="4716016" cy="830997"/>
          </a:xfrm>
          <a:prstGeom prst="rect">
            <a:avLst/>
          </a:prstGeom>
        </p:spPr>
        <p:txBody>
          <a:bodyPr wrap="square">
            <a:spAutoFit/>
          </a:bodyPr>
          <a:lstStyle/>
          <a:p>
            <a:r>
              <a:rPr lang="ru-RU" sz="1600" dirty="0">
                <a:solidFill>
                  <a:srgbClr val="111111"/>
                </a:solidFill>
                <a:latin typeface="Times New Roman" panose="02020603050405020304" pitchFamily="18" charset="0"/>
                <a:cs typeface="Times New Roman" panose="02020603050405020304" pitchFamily="18" charset="0"/>
              </a:rPr>
              <a:t>6. </a:t>
            </a:r>
            <a:r>
              <a:rPr lang="ru-RU" sz="1600" dirty="0" err="1" smtClean="0">
                <a:solidFill>
                  <a:srgbClr val="111111"/>
                </a:solidFill>
                <a:latin typeface="Times New Roman" panose="02020603050405020304" pitchFamily="18" charset="0"/>
                <a:cs typeface="Times New Roman" panose="02020603050405020304" pitchFamily="18" charset="0"/>
              </a:rPr>
              <a:t>Енді</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кітаптың дизайнына</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көшейік.</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Біз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атауды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ойлап</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тауып</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мұқабаға жазамыз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немесе</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желімдейміз</a:t>
            </a:r>
            <a:r>
              <a:rPr lang="ru-RU" sz="1600" dirty="0" smtClean="0">
                <a:solidFill>
                  <a:srgbClr val="111111"/>
                </a:solidFill>
                <a:latin typeface="Times New Roman" panose="02020603050405020304" pitchFamily="18" charset="0"/>
                <a:cs typeface="Times New Roman" panose="02020603050405020304" pitchFamily="18" charset="0"/>
              </a:rPr>
              <a:t>.</a:t>
            </a:r>
            <a:endParaRPr lang="ru-RU" sz="1600" dirty="0">
              <a:solidFill>
                <a:srgbClr val="111111"/>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262870" y="5106459"/>
            <a:ext cx="4572000" cy="1323439"/>
          </a:xfrm>
          <a:prstGeom prst="rect">
            <a:avLst/>
          </a:prstGeom>
        </p:spPr>
        <p:txBody>
          <a:bodyPr>
            <a:spAutoFit/>
          </a:bodyPr>
          <a:lstStyle/>
          <a:p>
            <a:r>
              <a:rPr lang="ru-RU" sz="1600" dirty="0">
                <a:solidFill>
                  <a:srgbClr val="111111"/>
                </a:solidFill>
                <a:latin typeface="Times New Roman" panose="02020603050405020304" pitchFamily="18" charset="0"/>
                <a:cs typeface="Times New Roman" panose="02020603050405020304" pitchFamily="18" charset="0"/>
              </a:rPr>
              <a:t>7. </a:t>
            </a:r>
            <a:r>
              <a:rPr lang="ru-RU" sz="1600" dirty="0" err="1" smtClean="0">
                <a:solidFill>
                  <a:srgbClr val="111111"/>
                </a:solidFill>
                <a:latin typeface="Times New Roman" panose="02020603050405020304" pitchFamily="18" charset="0"/>
                <a:cs typeface="Times New Roman" panose="02020603050405020304" pitchFamily="18" charset="0"/>
              </a:rPr>
              <a:t>Әрі қарай, ескі</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боялған беттерден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немесе</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балалар</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журналдарынан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біз</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өлшемі бойынша</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сәйкес келетін</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суреттерді</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тақпақтарды немесе</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жұмбақтарды кесіп</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алып</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оларды</a:t>
            </a:r>
            <a:r>
              <a:rPr lang="ru-RU" sz="1600" dirty="0" smtClean="0">
                <a:solidFill>
                  <a:srgbClr val="111111"/>
                </a:solidFill>
                <a:latin typeface="Times New Roman" panose="02020603050405020304" pitchFamily="18" charset="0"/>
                <a:cs typeface="Times New Roman" panose="02020603050405020304" pitchFamily="18" charset="0"/>
              </a:rPr>
              <a:t> </a:t>
            </a:r>
            <a:r>
              <a:rPr lang="ru-RU" sz="1600" dirty="0" err="1" smtClean="0">
                <a:solidFill>
                  <a:srgbClr val="111111"/>
                </a:solidFill>
                <a:latin typeface="Times New Roman" panose="02020603050405020304" pitchFamily="18" charset="0"/>
                <a:cs typeface="Times New Roman" panose="02020603050405020304" pitchFamily="18" charset="0"/>
              </a:rPr>
              <a:t>парақтарға жабыстырамыз</a:t>
            </a:r>
            <a:r>
              <a:rPr lang="ru-RU" sz="1600" dirty="0" smtClean="0">
                <a:solidFill>
                  <a:srgbClr val="111111"/>
                </a:solidFill>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4572000" y="5645068"/>
            <a:ext cx="4572000" cy="1200329"/>
          </a:xfrm>
          <a:prstGeom prst="rect">
            <a:avLst/>
          </a:prstGeom>
        </p:spPr>
        <p:txBody>
          <a:bodyPr>
            <a:spAutoFit/>
          </a:bodyPr>
          <a:lstStyle/>
          <a:p>
            <a:r>
              <a:rPr lang="ru-RU" dirty="0">
                <a:latin typeface="Times New Roman" panose="02020603050405020304" pitchFamily="18" charset="0"/>
                <a:cs typeface="Times New Roman" panose="02020603050405020304" pitchFamily="18" charset="0"/>
              </a:rPr>
              <a:t>8. </a:t>
            </a:r>
            <a:r>
              <a:rPr lang="ru-RU" dirty="0" smtClean="0">
                <a:latin typeface="Times New Roman" panose="02020603050405020304" pitchFamily="18" charset="0"/>
                <a:cs typeface="Times New Roman" panose="02020603050405020304" pitchFamily="18" charset="0"/>
              </a:rPr>
              <a:t>Бала </a:t>
            </a:r>
            <a:r>
              <a:rPr lang="ru-RU" dirty="0" err="1" smtClean="0">
                <a:latin typeface="Times New Roman" panose="02020603050405020304" pitchFamily="18" charset="0"/>
                <a:cs typeface="Times New Roman" panose="02020603050405020304" pitchFamily="18" charset="0"/>
              </a:rPr>
              <a:t>кітабы</a:t>
            </a:r>
            <a:r>
              <a:rPr lang="ru-RU" dirty="0" smtClean="0">
                <a:latin typeface="Times New Roman" panose="02020603050405020304" pitchFamily="18" charset="0"/>
                <a:cs typeface="Times New Roman" panose="02020603050405020304" pitchFamily="18" charset="0"/>
              </a:rPr>
              <a:t> дайын!</a:t>
            </a:r>
            <a:r>
              <a:rPr lang="ru-RU" dirty="0" err="1" smtClean="0">
                <a:latin typeface="Times New Roman" panose="02020603050405020304" pitchFamily="18" charset="0"/>
                <a:cs typeface="Times New Roman" panose="02020603050405020304" pitchFamily="18" charset="0"/>
              </a:rPr>
              <a:t>Мұндай кітапты</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өзіңіз оқи аласыз</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немесе</a:t>
            </a:r>
            <a:r>
              <a:rPr lang="ru-RU" dirty="0" smtClean="0">
                <a:latin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cs typeface="Times New Roman" panose="02020603050405020304" pitchFamily="18" charset="0"/>
              </a:rPr>
              <a:t>досыңызға сыйлыққабере аласыз</a:t>
            </a:r>
            <a:r>
              <a:rPr lang="ru-RU" dirty="0" smtClean="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a:r>
            <a:br>
              <a:rPr lang="ru-RU"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pic>
        <p:nvPicPr>
          <p:cNvPr id="14" name="Picture 4" descr="https://webcomicms.net/sites/default/files/clipart/144633/art-supplies-clipart-144633-724346.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rot="1184981">
            <a:off x="6731548" y="134433"/>
            <a:ext cx="1629310" cy="13062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537575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ÐÐ»Ð°ÑÑÐ¸Ð»Ð¸Ð½Ð¾Ð³ÑÐ°ÑÐ¸Ñ Â«ÐÐ¸ÑÐ° Ð¸ Ð²Ð¾Ð»ÐºÂ»"/>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9518" r="18418"/>
          <a:stretch/>
        </p:blipFill>
        <p:spPr bwMode="auto">
          <a:xfrm>
            <a:off x="5817265" y="1273641"/>
            <a:ext cx="3108987" cy="242092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183882" y="188640"/>
            <a:ext cx="6101735" cy="369332"/>
          </a:xfrm>
          <a:prstGeom prst="rect">
            <a:avLst/>
          </a:prstGeom>
          <a:noFill/>
        </p:spPr>
        <p:txBody>
          <a:bodyPr wrap="none" rtlCol="0">
            <a:spAutoFit/>
          </a:bodyPr>
          <a:lstStyle/>
          <a:p>
            <a:r>
              <a:rPr lang="ru-RU" b="1" dirty="0" err="1" smtClean="0">
                <a:solidFill>
                  <a:srgbClr val="FF0000"/>
                </a:solidFill>
                <a:latin typeface="Times New Roman" panose="02020603050405020304" pitchFamily="18" charset="0"/>
                <a:cs typeface="Times New Roman" panose="02020603050405020304" pitchFamily="18" charset="0"/>
              </a:rPr>
              <a:t>«Түлкі </a:t>
            </a:r>
            <a:r>
              <a:rPr lang="ru-RU" b="1" dirty="0" smtClean="0">
                <a:solidFill>
                  <a:srgbClr val="FF0000"/>
                </a:solidFill>
                <a:latin typeface="Times New Roman" panose="02020603050405020304" pitchFamily="18" charset="0"/>
                <a:cs typeface="Times New Roman" panose="02020603050405020304" pitchFamily="18" charset="0"/>
              </a:rPr>
              <a:t>мен </a:t>
            </a:r>
            <a:r>
              <a:rPr lang="ru-RU" b="1" dirty="0" err="1" smtClean="0">
                <a:solidFill>
                  <a:srgbClr val="FF0000"/>
                </a:solidFill>
                <a:latin typeface="Times New Roman" panose="02020603050405020304" pitchFamily="18" charset="0"/>
                <a:cs typeface="Times New Roman" panose="02020603050405020304" pitchFamily="18" charset="0"/>
              </a:rPr>
              <a:t>қасқыр</a:t>
            </a:r>
            <a:r>
              <a:rPr lang="ru-RU" b="1" dirty="0" smtClean="0">
                <a:solidFill>
                  <a:srgbClr val="FF0000"/>
                </a:solidFill>
                <a:latin typeface="Times New Roman" panose="02020603050405020304" pitchFamily="18" charset="0"/>
                <a:cs typeface="Times New Roman" panose="02020603050405020304" pitchFamily="18" charset="0"/>
              </a:rPr>
              <a:t>» </a:t>
            </a:r>
            <a:r>
              <a:rPr lang="ru-RU" b="1" dirty="0" err="1" smtClean="0">
                <a:solidFill>
                  <a:srgbClr val="FF0000"/>
                </a:solidFill>
                <a:latin typeface="Times New Roman" panose="02020603050405020304" pitchFamily="18" charset="0"/>
                <a:cs typeface="Times New Roman" panose="02020603050405020304" pitchFamily="18" charset="0"/>
              </a:rPr>
              <a:t>ертегісі</a:t>
            </a:r>
            <a:r>
              <a:rPr lang="ru-RU" b="1" dirty="0" smtClean="0">
                <a:solidFill>
                  <a:srgbClr val="FF0000"/>
                </a:solidFill>
                <a:latin typeface="Times New Roman" panose="02020603050405020304" pitchFamily="18" charset="0"/>
                <a:cs typeface="Times New Roman" panose="02020603050405020304" pitchFamily="18" charset="0"/>
              </a:rPr>
              <a:t> </a:t>
            </a:r>
            <a:r>
              <a:rPr lang="ru-RU" b="1" dirty="0" err="1" smtClean="0">
                <a:solidFill>
                  <a:srgbClr val="FF0000"/>
                </a:solidFill>
                <a:latin typeface="Times New Roman" panose="02020603050405020304" pitchFamily="18" charset="0"/>
                <a:cs typeface="Times New Roman" panose="02020603050405020304" pitchFamily="18" charset="0"/>
              </a:rPr>
              <a:t>бойынша</a:t>
            </a:r>
            <a:r>
              <a:rPr lang="ru-RU" b="1" dirty="0" smtClean="0">
                <a:solidFill>
                  <a:srgbClr val="FF0000"/>
                </a:solidFill>
                <a:latin typeface="Times New Roman" panose="02020603050405020304" pitchFamily="18" charset="0"/>
                <a:cs typeface="Times New Roman" panose="02020603050405020304" pitchFamily="18" charset="0"/>
              </a:rPr>
              <a:t> </a:t>
            </a:r>
            <a:r>
              <a:rPr lang="ru-RU" b="1" dirty="0" err="1" smtClean="0">
                <a:solidFill>
                  <a:srgbClr val="FF0000"/>
                </a:solidFill>
                <a:latin typeface="Times New Roman" panose="02020603050405020304" pitchFamily="18" charset="0"/>
                <a:cs typeface="Times New Roman" panose="02020603050405020304" pitchFamily="18" charset="0"/>
              </a:rPr>
              <a:t>ұжымдық жұмыс</a:t>
            </a: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6588224" y="676253"/>
            <a:ext cx="1861407" cy="338554"/>
          </a:xfrm>
          <a:prstGeom prst="rect">
            <a:avLst/>
          </a:prstGeom>
          <a:noFill/>
        </p:spPr>
        <p:txBody>
          <a:bodyPr wrap="none" rtlCol="0">
            <a:spAutoFit/>
          </a:bodyPr>
          <a:lstStyle/>
          <a:p>
            <a:r>
              <a:rPr lang="ru-RU" sz="1600" dirty="0" smtClean="0">
                <a:solidFill>
                  <a:srgbClr val="FF0000"/>
                </a:solidFill>
                <a:latin typeface="Times New Roman" panose="02020603050405020304" pitchFamily="18" charset="0"/>
                <a:cs typeface="Times New Roman" panose="02020603050405020304" pitchFamily="18" charset="0"/>
              </a:rPr>
              <a:t>Пластилинография</a:t>
            </a:r>
            <a:endParaRPr lang="ru-RU" sz="1600" dirty="0">
              <a:solidFill>
                <a:srgbClr val="FF000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83882" y="764704"/>
            <a:ext cx="5180206" cy="5355312"/>
          </a:xfrm>
          <a:prstGeom prst="rect">
            <a:avLst/>
          </a:prstGeom>
        </p:spPr>
        <p:txBody>
          <a:bodyPr wrap="square">
            <a:spAutoFit/>
          </a:bodyPr>
          <a:lstStyle/>
          <a:p>
            <a:r>
              <a:rPr lang="ru-RU" dirty="0" err="1" smtClean="0">
                <a:solidFill>
                  <a:srgbClr val="111111"/>
                </a:solidFill>
                <a:latin typeface="Times New Roman" panose="02020603050405020304" pitchFamily="18" charset="0"/>
                <a:cs typeface="Times New Roman" panose="02020603050405020304" pitchFamily="18" charset="0"/>
              </a:rPr>
              <a:t>Мүсіндеу кезінде</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саусақ </a:t>
            </a:r>
            <a:r>
              <a:rPr lang="ru-RU" dirty="0" smtClean="0">
                <a:solidFill>
                  <a:srgbClr val="111111"/>
                </a:solidFill>
                <a:latin typeface="Times New Roman" panose="02020603050405020304" pitchFamily="18" charset="0"/>
                <a:cs typeface="Times New Roman" panose="02020603050405020304" pitchFamily="18" charset="0"/>
              </a:rPr>
              <a:t>пен </a:t>
            </a:r>
            <a:r>
              <a:rPr lang="ru-RU" dirty="0" err="1" smtClean="0">
                <a:solidFill>
                  <a:srgbClr val="111111"/>
                </a:solidFill>
                <a:latin typeface="Times New Roman" panose="02020603050405020304" pitchFamily="18" charset="0"/>
                <a:cs typeface="Times New Roman" panose="02020603050405020304" pitchFamily="18" charset="0"/>
              </a:rPr>
              <a:t>қиялдың ұсақ моторикасы</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дамиды</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қол еңбегі дағдылары қалыптасады</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балалар</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қол қимылын үйлестіруді үйренеді</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сенсорлық тәжірибе </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икемділік</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пішін</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салмақ сезімдерін</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алады</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Балалармен</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жұмыс істеу</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үшін ең қолайлы материалдар</a:t>
            </a:r>
            <a:r>
              <a:rPr lang="ru-RU" dirty="0" smtClean="0">
                <a:solidFill>
                  <a:srgbClr val="111111"/>
                </a:solidFill>
                <a:latin typeface="Times New Roman" panose="02020603050405020304" pitchFamily="18" charset="0"/>
                <a:cs typeface="Times New Roman" panose="02020603050405020304" pitchFamily="18" charset="0"/>
              </a:rPr>
              <a:t> - </a:t>
            </a:r>
            <a:r>
              <a:rPr lang="ru-RU" dirty="0" err="1" smtClean="0">
                <a:solidFill>
                  <a:srgbClr val="111111"/>
                </a:solidFill>
                <a:latin typeface="Times New Roman" panose="02020603050405020304" pitchFamily="18" charset="0"/>
                <a:cs typeface="Times New Roman" panose="02020603050405020304" pitchFamily="18" charset="0"/>
              </a:rPr>
              <a:t>қамыр және </a:t>
            </a:r>
            <a:r>
              <a:rPr lang="ru-RU" dirty="0" smtClean="0">
                <a:solidFill>
                  <a:srgbClr val="111111"/>
                </a:solidFill>
                <a:latin typeface="Times New Roman" panose="02020603050405020304" pitchFamily="18" charset="0"/>
                <a:cs typeface="Times New Roman" panose="02020603050405020304" pitchFamily="18" charset="0"/>
              </a:rPr>
              <a:t>пластилин. </a:t>
            </a:r>
          </a:p>
          <a:p>
            <a:r>
              <a:rPr lang="ru-RU" u="sng" dirty="0" err="1" smtClean="0">
                <a:solidFill>
                  <a:srgbClr val="111111"/>
                </a:solidFill>
                <a:latin typeface="Times New Roman" panose="02020603050405020304" pitchFamily="18" charset="0"/>
                <a:cs typeface="Times New Roman" panose="02020603050405020304" pitchFamily="18" charset="0"/>
              </a:rPr>
              <a:t>Материалдың сипаттамасы</a:t>
            </a:r>
            <a:r>
              <a:rPr lang="ru-RU" u="sng"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бұл </a:t>
            </a:r>
            <a:r>
              <a:rPr lang="ru-RU" dirty="0" smtClean="0">
                <a:solidFill>
                  <a:srgbClr val="111111"/>
                </a:solidFill>
                <a:latin typeface="Times New Roman" panose="02020603050405020304" pitchFamily="18" charset="0"/>
                <a:cs typeface="Times New Roman" panose="02020603050405020304" pitchFamily="18" charset="0"/>
              </a:rPr>
              <a:t>материал </a:t>
            </a:r>
            <a:r>
              <a:rPr lang="ru-RU" dirty="0" err="1" smtClean="0">
                <a:solidFill>
                  <a:srgbClr val="111111"/>
                </a:solidFill>
                <a:latin typeface="Times New Roman" panose="02020603050405020304" pitchFamily="18" charset="0"/>
                <a:cs typeface="Times New Roman" panose="02020603050405020304" pitchFamily="18" charset="0"/>
              </a:rPr>
              <a:t>мектепке</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дейінгі</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бастауыш</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мектеп</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жасындағы балаларға</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мұғалімдер </a:t>
            </a:r>
            <a:r>
              <a:rPr lang="ru-RU" dirty="0" smtClean="0">
                <a:solidFill>
                  <a:srgbClr val="111111"/>
                </a:solidFill>
                <a:latin typeface="Times New Roman" panose="02020603050405020304" pitchFamily="18" charset="0"/>
                <a:cs typeface="Times New Roman" panose="02020603050405020304" pitchFamily="18" charset="0"/>
              </a:rPr>
              <a:t>мен </a:t>
            </a:r>
            <a:r>
              <a:rPr lang="ru-RU" dirty="0" err="1" smtClean="0">
                <a:solidFill>
                  <a:srgbClr val="111111"/>
                </a:solidFill>
                <a:latin typeface="Times New Roman" panose="02020603050405020304" pitchFamily="18" charset="0"/>
                <a:cs typeface="Times New Roman" panose="02020603050405020304" pitchFamily="18" charset="0"/>
              </a:rPr>
              <a:t>ата-аналарға арналған</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Мүсіндеу жаттығулары баланың дамуына</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күрделі әсер етеді</a:t>
            </a:r>
            <a:r>
              <a:rPr lang="ru-RU" dirty="0" smtClean="0">
                <a:solidFill>
                  <a:srgbClr val="111111"/>
                </a:solidFill>
                <a:latin typeface="Times New Roman" panose="02020603050405020304" pitchFamily="18" charset="0"/>
                <a:cs typeface="Times New Roman" panose="02020603050405020304" pitchFamily="18" charset="0"/>
              </a:rPr>
              <a:t>:</a:t>
            </a:r>
          </a:p>
          <a:p>
            <a:pPr>
              <a:buFontTx/>
              <a:buChar char="-"/>
            </a:pPr>
            <a:r>
              <a:rPr lang="ru-RU" dirty="0" err="1" smtClean="0">
                <a:solidFill>
                  <a:srgbClr val="111111"/>
                </a:solidFill>
                <a:latin typeface="Times New Roman" panose="02020603050405020304" pitchFamily="18" charset="0"/>
                <a:cs typeface="Times New Roman" panose="02020603050405020304" pitchFamily="18" charset="0"/>
              </a:rPr>
              <a:t>сенсорлық сезімталдығын арттыру</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яғни пішінді</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текстураны</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түсін, салмағын, пластмассаны</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нәзік қабылдауға ықпал ету</a:t>
            </a:r>
            <a:r>
              <a:rPr lang="ru-RU" dirty="0" smtClean="0">
                <a:solidFill>
                  <a:srgbClr val="111111"/>
                </a:solidFill>
                <a:latin typeface="Times New Roman" panose="02020603050405020304" pitchFamily="18" charset="0"/>
                <a:cs typeface="Times New Roman" panose="02020603050405020304" pitchFamily="18" charset="0"/>
              </a:rPr>
              <a:t>;</a:t>
            </a:r>
          </a:p>
          <a:p>
            <a:pPr>
              <a:buFontTx/>
              <a:buChar char="-"/>
            </a:pP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қиялды, кеңістіктегі ойлауды</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жалпы</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қолмен жұмыс жасау</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дағдыларын, ұсақ моториканы</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дамыту</a:t>
            </a:r>
            <a:r>
              <a:rPr lang="ru-RU" dirty="0" smtClean="0">
                <a:solidFill>
                  <a:srgbClr val="111111"/>
                </a:solidFill>
                <a:latin typeface="Times New Roman" panose="02020603050405020304" pitchFamily="18" charset="0"/>
                <a:cs typeface="Times New Roman" panose="02020603050405020304" pitchFamily="18" charset="0"/>
              </a:rPr>
              <a:t>;</a:t>
            </a:r>
          </a:p>
          <a:p>
            <a:pPr>
              <a:buFontTx/>
              <a:buChar char="-"/>
            </a:pP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екі</a:t>
            </a:r>
            <a:r>
              <a:rPr lang="ru-RU" dirty="0" smtClean="0">
                <a:solidFill>
                  <a:srgbClr val="111111"/>
                </a:solidFill>
                <a:latin typeface="Times New Roman" panose="02020603050405020304" pitchFamily="18" charset="0"/>
                <a:cs typeface="Times New Roman" panose="02020603050405020304" pitchFamily="18" charset="0"/>
              </a:rPr>
              <a:t> </a:t>
            </a:r>
            <a:r>
              <a:rPr lang="ru-RU" dirty="0" err="1" smtClean="0">
                <a:solidFill>
                  <a:srgbClr val="111111"/>
                </a:solidFill>
                <a:latin typeface="Times New Roman" panose="02020603050405020304" pitchFamily="18" charset="0"/>
                <a:cs typeface="Times New Roman" panose="02020603050405020304" pitchFamily="18" charset="0"/>
              </a:rPr>
              <a:t>қолдың жұмысын синхрондау</a:t>
            </a:r>
            <a:r>
              <a:rPr lang="ru-RU" dirty="0" smtClean="0">
                <a:solidFill>
                  <a:srgbClr val="111111"/>
                </a:solidFill>
                <a:latin typeface="Times New Roman" panose="02020603050405020304" pitchFamily="18" charset="0"/>
                <a:cs typeface="Times New Roman" panose="02020603050405020304" pitchFamily="18" charset="0"/>
              </a:rPr>
              <a:t>;</a:t>
            </a:r>
          </a:p>
        </p:txBody>
      </p:sp>
      <p:pic>
        <p:nvPicPr>
          <p:cNvPr id="7" name="Picture 2" descr="https://avatars.mds.yandex.net/get-zen_doc/230574/pub_5a5b9bef3dceb73a975025d0_5a5b9c0edcaf8e083b3b9bee/scale_1200"/>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105578">
            <a:off x="6361147" y="4790937"/>
            <a:ext cx="2658757" cy="1728192"/>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2" descr="https://wp-media.patheos.com/blogs/sites/55/2012/02/greeknt.jpg"/>
          <p:cNvPicPr>
            <a:picLocks noChangeAspect="1" noChangeArrowheads="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xmlns="" val="0"/>
              </a:ext>
            </a:extLst>
          </a:blip>
          <a:srcRect/>
          <a:stretch>
            <a:fillRect/>
          </a:stretch>
        </p:blipFill>
        <p:spPr bwMode="auto">
          <a:xfrm rot="19682932">
            <a:off x="5179429" y="4655693"/>
            <a:ext cx="1404249" cy="17281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919968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65062" y="4797152"/>
            <a:ext cx="4572000" cy="646331"/>
          </a:xfrm>
          <a:prstGeom prst="rect">
            <a:avLst/>
          </a:prstGeom>
        </p:spPr>
        <p:txBody>
          <a:bodyPr>
            <a:spAutoFit/>
          </a:bodyPr>
          <a:lstStyle/>
          <a:p>
            <a:r>
              <a:rPr lang="ru-RU" dirty="0" smtClean="0">
                <a:latin typeface="Times New Roman" panose="02020603050405020304" pitchFamily="18" charset="0"/>
                <a:cs typeface="Times New Roman" panose="02020603050405020304" pitchFamily="18" charset="0"/>
              </a:rPr>
              <a:t>Материал: </a:t>
            </a:r>
            <a:r>
              <a:rPr lang="ru-RU" dirty="0" err="1" smtClean="0">
                <a:latin typeface="Times New Roman" panose="02020603050405020304" pitchFamily="18" charset="0"/>
                <a:cs typeface="Times New Roman" panose="02020603050405020304" pitchFamily="18" charset="0"/>
              </a:rPr>
              <a:t>түрлі түсті </a:t>
            </a:r>
            <a:r>
              <a:rPr lang="ru-RU" dirty="0" smtClean="0">
                <a:latin typeface="Times New Roman" panose="02020603050405020304" pitchFamily="18" charset="0"/>
                <a:cs typeface="Times New Roman" panose="02020603050405020304" pitchFamily="18" charset="0"/>
              </a:rPr>
              <a:t>пластилин, </a:t>
            </a:r>
            <a:r>
              <a:rPr lang="ru-RU" dirty="0" err="1" smtClean="0">
                <a:latin typeface="Times New Roman" panose="02020603050405020304" pitchFamily="18" charset="0"/>
                <a:cs typeface="Times New Roman" panose="02020603050405020304" pitchFamily="18" charset="0"/>
              </a:rPr>
              <a:t>қарапайым қарындаш (қалам, </a:t>
            </a:r>
            <a:r>
              <a:rPr lang="ru-RU" dirty="0" smtClean="0">
                <a:latin typeface="Times New Roman" panose="02020603050405020304" pitchFamily="18" charset="0"/>
                <a:cs typeface="Times New Roman" panose="02020603050405020304" pitchFamily="18" charset="0"/>
              </a:rPr>
              <a:t>пластик (картон).</a:t>
            </a:r>
            <a:endParaRPr lang="ru-RU"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611560" y="496145"/>
            <a:ext cx="7560840" cy="4401205"/>
          </a:xfrm>
          <a:prstGeom prst="rect">
            <a:avLst/>
          </a:prstGeom>
        </p:spPr>
        <p:txBody>
          <a:bodyPr wrap="square">
            <a:spAutoFit/>
          </a:bodyPr>
          <a:lstStyle/>
          <a:p>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ойды</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іске</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асыру</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бойынша</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жұмысты жоспарлау</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нәтижені алдын</a:t>
            </a:r>
            <a:r>
              <a:rPr lang="ru-RU" sz="2000" dirty="0" smtClean="0">
                <a:solidFill>
                  <a:srgbClr val="111111"/>
                </a:solidFill>
                <a:latin typeface="Times New Roman" panose="02020603050405020304" pitchFamily="18" charset="0"/>
                <a:cs typeface="Times New Roman" panose="02020603050405020304" pitchFamily="18" charset="0"/>
              </a:rPr>
              <a:t> ала </a:t>
            </a:r>
            <a:r>
              <a:rPr lang="ru-RU" sz="2000" dirty="0" err="1" smtClean="0">
                <a:solidFill>
                  <a:srgbClr val="111111"/>
                </a:solidFill>
                <a:latin typeface="Times New Roman" panose="02020603050405020304" pitchFamily="18" charset="0"/>
                <a:cs typeface="Times New Roman" panose="02020603050405020304" pitchFamily="18" charset="0"/>
              </a:rPr>
              <a:t>болжау</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және оған қол жеткізу</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білігін</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қалыптастырады</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қажет болған жағдайда бастапқы ойға түзетулер енгізеді</a:t>
            </a:r>
            <a:r>
              <a:rPr lang="ru-RU" sz="2000" dirty="0" smtClean="0">
                <a:solidFill>
                  <a:srgbClr val="111111"/>
                </a:solidFill>
                <a:latin typeface="Times New Roman" panose="02020603050405020304" pitchFamily="18" charset="0"/>
                <a:cs typeface="Times New Roman" panose="02020603050405020304" pitchFamily="18" charset="0"/>
              </a:rPr>
              <a:t>.</a:t>
            </a:r>
            <a:endParaRPr lang="ru-RU" sz="2000" dirty="0">
              <a:solidFill>
                <a:srgbClr val="111111"/>
              </a:solidFill>
              <a:latin typeface="Times New Roman" panose="02020603050405020304" pitchFamily="18" charset="0"/>
              <a:cs typeface="Times New Roman" panose="02020603050405020304" pitchFamily="18" charset="0"/>
            </a:endParaRPr>
          </a:p>
          <a:p>
            <a:r>
              <a:rPr lang="ru-RU" sz="2000" dirty="0" err="1" smtClean="0">
                <a:solidFill>
                  <a:srgbClr val="111111"/>
                </a:solidFill>
                <a:latin typeface="Times New Roman" panose="02020603050405020304" pitchFamily="18" charset="0"/>
                <a:cs typeface="Times New Roman" panose="02020603050405020304" pitchFamily="18" charset="0"/>
              </a:rPr>
              <a:t>Бірақ ең маңызды және құнды нәрсе-модельдеу бейнелеу</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өнерінің басқа түрлерімен қатар баланы</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эстетикалық тұрғыдан дамытады</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Ол</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сұлулық заңдарына сәйкес көруді, сезінуді</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бағалауды және құруды үйренеді.</a:t>
            </a:r>
            <a:endParaRPr lang="ru-RU" sz="2000" dirty="0" smtClean="0">
              <a:solidFill>
                <a:srgbClr val="111111"/>
              </a:solidFill>
              <a:latin typeface="Times New Roman" panose="02020603050405020304" pitchFamily="18" charset="0"/>
              <a:cs typeface="Times New Roman" panose="02020603050405020304" pitchFamily="18" charset="0"/>
            </a:endParaRPr>
          </a:p>
          <a:p>
            <a:r>
              <a:rPr lang="ru-RU" sz="2000" u="sng" dirty="0" err="1" smtClean="0">
                <a:solidFill>
                  <a:srgbClr val="111111"/>
                </a:solidFill>
                <a:latin typeface="Times New Roman" panose="02020603050405020304" pitchFamily="18" charset="0"/>
                <a:cs typeface="Times New Roman" panose="02020603050405020304" pitchFamily="18" charset="0"/>
              </a:rPr>
              <a:t>Мақсаты</a:t>
            </a:r>
            <a:r>
              <a:rPr lang="ru-RU" sz="2000" dirty="0" err="1" smtClean="0">
                <a:solidFill>
                  <a:srgbClr val="111111"/>
                </a:solidFill>
                <a:latin typeface="Times New Roman" panose="02020603050405020304" pitchFamily="18" charset="0"/>
                <a:cs typeface="Times New Roman" panose="02020603050405020304" pitchFamily="18" charset="0"/>
              </a:rPr>
              <a:t>: пластилинография</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техникасында</a:t>
            </a:r>
            <a:r>
              <a:rPr lang="ru-RU" sz="2000" dirty="0" smtClean="0">
                <a:solidFill>
                  <a:srgbClr val="111111"/>
                </a:solidFill>
                <a:latin typeface="Times New Roman" panose="02020603050405020304" pitchFamily="18" charset="0"/>
                <a:cs typeface="Times New Roman" panose="02020603050405020304" pitchFamily="18" charset="0"/>
              </a:rPr>
              <a:t> аппликация </a:t>
            </a:r>
            <a:r>
              <a:rPr lang="ru-RU" sz="2000" dirty="0" err="1" smtClean="0">
                <a:solidFill>
                  <a:srgbClr val="111111"/>
                </a:solidFill>
                <a:latin typeface="Times New Roman" panose="02020603050405020304" pitchFamily="18" charset="0"/>
                <a:cs typeface="Times New Roman" panose="02020603050405020304" pitchFamily="18" charset="0"/>
              </a:rPr>
              <a:t>жасау</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Міндеттері</a:t>
            </a:r>
            <a:r>
              <a:rPr lang="ru-RU" sz="2000" dirty="0" smtClean="0">
                <a:solidFill>
                  <a:srgbClr val="111111"/>
                </a:solidFill>
                <a:latin typeface="Times New Roman" panose="02020603050405020304" pitchFamily="18" charset="0"/>
                <a:cs typeface="Times New Roman" panose="02020603050405020304" pitchFamily="18" charset="0"/>
              </a:rPr>
              <a:t>:</a:t>
            </a:r>
          </a:p>
          <a:p>
            <a:pPr>
              <a:buFontTx/>
              <a:buChar char="-"/>
            </a:pPr>
            <a:r>
              <a:rPr lang="ru-RU" sz="2000" dirty="0" err="1" smtClean="0">
                <a:solidFill>
                  <a:srgbClr val="111111"/>
                </a:solidFill>
                <a:latin typeface="Times New Roman" panose="02020603050405020304" pitchFamily="18" charset="0"/>
                <a:cs typeface="Times New Roman" panose="02020603050405020304" pitchFamily="18" charset="0"/>
              </a:rPr>
              <a:t>ермексазбен</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жұмыс істеу</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техникасын</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жетілдіру</a:t>
            </a:r>
            <a:r>
              <a:rPr lang="ru-RU" sz="2000" dirty="0" smtClean="0">
                <a:solidFill>
                  <a:srgbClr val="111111"/>
                </a:solidFill>
                <a:latin typeface="Times New Roman" panose="02020603050405020304" pitchFamily="18" charset="0"/>
                <a:cs typeface="Times New Roman" panose="02020603050405020304" pitchFamily="18" charset="0"/>
              </a:rPr>
              <a:t>;</a:t>
            </a:r>
          </a:p>
          <a:p>
            <a:pPr>
              <a:buFontTx/>
              <a:buChar char="-"/>
            </a:pP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көркемдік талғамын, </a:t>
            </a:r>
            <a:r>
              <a:rPr lang="ru-RU" sz="2000" dirty="0" smtClean="0">
                <a:solidFill>
                  <a:srgbClr val="111111"/>
                </a:solidFill>
                <a:latin typeface="Times New Roman" panose="02020603050405020304" pitchFamily="18" charset="0"/>
                <a:cs typeface="Times New Roman" panose="02020603050405020304" pitchFamily="18" charset="0"/>
              </a:rPr>
              <a:t>композиция </a:t>
            </a:r>
            <a:r>
              <a:rPr lang="ru-RU" sz="2000" dirty="0" err="1" smtClean="0">
                <a:solidFill>
                  <a:srgbClr val="111111"/>
                </a:solidFill>
                <a:latin typeface="Times New Roman" panose="02020603050405020304" pitchFamily="18" charset="0"/>
                <a:cs typeface="Times New Roman" panose="02020603050405020304" pitchFamily="18" charset="0"/>
              </a:rPr>
              <a:t>сезімін</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шығармашылық қабілеттерін</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қолдың ұсақ моторикасын</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дамыту</a:t>
            </a:r>
            <a:r>
              <a:rPr lang="ru-RU" sz="2000" dirty="0" smtClean="0">
                <a:solidFill>
                  <a:srgbClr val="111111"/>
                </a:solidFill>
                <a:latin typeface="Times New Roman" panose="02020603050405020304" pitchFamily="18" charset="0"/>
                <a:cs typeface="Times New Roman" panose="02020603050405020304" pitchFamily="18" charset="0"/>
              </a:rPr>
              <a:t>;</a:t>
            </a:r>
          </a:p>
          <a:p>
            <a:pPr>
              <a:buFontTx/>
              <a:buChar char="-"/>
            </a:pP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табандылыққа, дәлдікке, басталған жұмысты аяғына дейін</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жеткізуге</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деген</a:t>
            </a:r>
            <a:r>
              <a:rPr lang="ru-RU" sz="2000" dirty="0" smtClean="0">
                <a:solidFill>
                  <a:srgbClr val="111111"/>
                </a:solidFill>
                <a:latin typeface="Times New Roman" panose="02020603050405020304" pitchFamily="18" charset="0"/>
                <a:cs typeface="Times New Roman" panose="02020603050405020304" pitchFamily="18" charset="0"/>
              </a:rPr>
              <a:t> </a:t>
            </a:r>
            <a:r>
              <a:rPr lang="ru-RU" sz="2000" dirty="0" err="1" smtClean="0">
                <a:solidFill>
                  <a:srgbClr val="111111"/>
                </a:solidFill>
                <a:latin typeface="Times New Roman" panose="02020603050405020304" pitchFamily="18" charset="0"/>
                <a:cs typeface="Times New Roman" panose="02020603050405020304" pitchFamily="18" charset="0"/>
              </a:rPr>
              <a:t>ұмтылысқа тәрбиелеу.</a:t>
            </a:r>
            <a:endParaRPr lang="ru-RU" sz="2000" dirty="0">
              <a:solidFill>
                <a:srgbClr val="111111"/>
              </a:solidFill>
              <a:latin typeface="Times New Roman" panose="02020603050405020304" pitchFamily="18" charset="0"/>
              <a:cs typeface="Times New Roman" panose="02020603050405020304" pitchFamily="18" charset="0"/>
            </a:endParaRPr>
          </a:p>
        </p:txBody>
      </p:sp>
      <p:pic>
        <p:nvPicPr>
          <p:cNvPr id="5122" name="Picture 2" descr="https://goods.kaypu.com/photo/5b97e4c7384e1f04497d4fbb.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rot="477177">
            <a:off x="7020272" y="5085184"/>
            <a:ext cx="1829748" cy="1484644"/>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5124" name="Picture 4" descr="http://i.mycdn.me/i?r=AzEPZsRbOZEKgBhR0XGMT1RkpToP2OfcRb7uX7IFwWW0mKaKTM5SRkZCeTgDn6uOyic"/>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rot="20200733">
            <a:off x="518355" y="4712082"/>
            <a:ext cx="1770584" cy="1770584"/>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265495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14282" y="928670"/>
            <a:ext cx="4572000" cy="830997"/>
          </a:xfrm>
          <a:prstGeom prst="rect">
            <a:avLst/>
          </a:prstGeom>
        </p:spPr>
        <p:txBody>
          <a:bodyPr>
            <a:spAutoFit/>
          </a:bodyPr>
          <a:lstStyle/>
          <a:p>
            <a:pPr algn="ctr"/>
            <a:r>
              <a:rPr lang="ru-RU" sz="2400" b="1" dirty="0" smtClean="0">
                <a:solidFill>
                  <a:srgbClr val="FF0000"/>
                </a:solidFill>
                <a:latin typeface="Times New Roman" pitchFamily="18" charset="0"/>
                <a:cs typeface="Times New Roman" pitchFamily="18" charset="0"/>
              </a:rPr>
              <a:t>«</a:t>
            </a:r>
            <a:r>
              <a:rPr lang="ru-RU" sz="2400" b="1" dirty="0" err="1" smtClean="0">
                <a:solidFill>
                  <a:srgbClr val="FF0000"/>
                </a:solidFill>
                <a:latin typeface="Times New Roman" pitchFamily="18" charset="0"/>
                <a:cs typeface="Times New Roman" pitchFamily="18" charset="0"/>
              </a:rPr>
              <a:t>Ыбырай</a:t>
            </a:r>
            <a:r>
              <a:rPr lang="ru-RU" sz="2400" b="1" dirty="0" smtClean="0">
                <a:solidFill>
                  <a:srgbClr val="FF0000"/>
                </a:solidFill>
                <a:latin typeface="Times New Roman" pitchFamily="18" charset="0"/>
                <a:cs typeface="Times New Roman" pitchFamily="18" charset="0"/>
              </a:rPr>
              <a:t> </a:t>
            </a:r>
            <a:r>
              <a:rPr lang="ru-RU" sz="2400" b="1" dirty="0" err="1" smtClean="0">
                <a:solidFill>
                  <a:srgbClr val="FF0000"/>
                </a:solidFill>
                <a:latin typeface="Times New Roman" pitchFamily="18" charset="0"/>
                <a:cs typeface="Times New Roman" pitchFamily="18" charset="0"/>
              </a:rPr>
              <a:t>Алтынсарин</a:t>
            </a:r>
            <a:r>
              <a:rPr lang="ru-RU" sz="2400" b="1" dirty="0" smtClean="0">
                <a:solidFill>
                  <a:srgbClr val="FF0000"/>
                </a:solidFill>
                <a:latin typeface="Times New Roman" pitchFamily="18" charset="0"/>
                <a:cs typeface="Times New Roman" pitchFamily="18" charset="0"/>
              </a:rPr>
              <a:t>- «</a:t>
            </a:r>
            <a:r>
              <a:rPr lang="ru-RU" sz="2400" b="1" dirty="0" err="1" smtClean="0">
                <a:solidFill>
                  <a:srgbClr val="FF0000"/>
                </a:solidFill>
                <a:latin typeface="Times New Roman" pitchFamily="18" charset="0"/>
                <a:cs typeface="Times New Roman" pitchFamily="18" charset="0"/>
              </a:rPr>
              <a:t>Кел</a:t>
            </a:r>
            <a:r>
              <a:rPr lang="ru-RU" sz="2400" b="1" dirty="0" smtClean="0">
                <a:solidFill>
                  <a:srgbClr val="FF0000"/>
                </a:solidFill>
                <a:latin typeface="Times New Roman" pitchFamily="18" charset="0"/>
                <a:cs typeface="Times New Roman" pitchFamily="18" charset="0"/>
              </a:rPr>
              <a:t>,   </a:t>
            </a:r>
            <a:r>
              <a:rPr lang="ru-RU" sz="2400" b="1" dirty="0" err="1" smtClean="0">
                <a:solidFill>
                  <a:srgbClr val="FF0000"/>
                </a:solidFill>
                <a:latin typeface="Times New Roman" pitchFamily="18" charset="0"/>
                <a:cs typeface="Times New Roman" pitchFamily="18" charset="0"/>
              </a:rPr>
              <a:t>балалар,оқылық!»</a:t>
            </a:r>
            <a:endParaRPr lang="ru-RU" sz="2400" b="1" dirty="0">
              <a:solidFill>
                <a:srgbClr val="FF0000"/>
              </a:solidFill>
              <a:latin typeface="Times New Roman" pitchFamily="18" charset="0"/>
              <a:cs typeface="Times New Roman" pitchFamily="18" charset="0"/>
            </a:endParaRPr>
          </a:p>
        </p:txBody>
      </p:sp>
      <p:pic>
        <p:nvPicPr>
          <p:cNvPr id="10242" name="Picture 2" descr="https://kargoo.gov.kz/files/blogs/1480070459486.jpg"/>
          <p:cNvPicPr>
            <a:picLocks noChangeAspect="1" noChangeArrowheads="1"/>
          </p:cNvPicPr>
          <p:nvPr/>
        </p:nvPicPr>
        <p:blipFill>
          <a:blip r:embed="rId2" cstate="print"/>
          <a:srcRect/>
          <a:stretch>
            <a:fillRect/>
          </a:stretch>
        </p:blipFill>
        <p:spPr bwMode="auto">
          <a:xfrm>
            <a:off x="1285852" y="1785926"/>
            <a:ext cx="1768090" cy="2357454"/>
          </a:xfrm>
          <a:prstGeom prst="rect">
            <a:avLst/>
          </a:prstGeom>
          <a:ln>
            <a:noFill/>
          </a:ln>
          <a:effectLst>
            <a:softEdge rad="112500"/>
          </a:effectLst>
        </p:spPr>
      </p:pic>
      <p:pic>
        <p:nvPicPr>
          <p:cNvPr id="8" name="Picture 5" descr="C:\Users\10-19\Desktop\фото\IMG_20210121_202801_755.jpg"/>
          <p:cNvPicPr>
            <a:picLocks noChangeAspect="1" noChangeArrowheads="1"/>
          </p:cNvPicPr>
          <p:nvPr/>
        </p:nvPicPr>
        <p:blipFill>
          <a:blip r:embed="rId3" cstate="print"/>
          <a:srcRect l="16667" t="22563" r="4999" b="38997"/>
          <a:stretch>
            <a:fillRect/>
          </a:stretch>
        </p:blipFill>
        <p:spPr bwMode="auto">
          <a:xfrm>
            <a:off x="6323768" y="4212368"/>
            <a:ext cx="2408703" cy="2357454"/>
          </a:xfrm>
          <a:prstGeom prst="rect">
            <a:avLst/>
          </a:prstGeom>
          <a:ln>
            <a:noFill/>
          </a:ln>
          <a:effectLst>
            <a:softEdge rad="112500"/>
          </a:effectLst>
        </p:spPr>
      </p:pic>
      <p:pic>
        <p:nvPicPr>
          <p:cNvPr id="10243" name="Picture 3" descr="D:\Desktop\Новая папка\IMG_20210121_202757_422.jpg"/>
          <p:cNvPicPr>
            <a:picLocks noChangeAspect="1" noChangeArrowheads="1"/>
          </p:cNvPicPr>
          <p:nvPr/>
        </p:nvPicPr>
        <p:blipFill>
          <a:blip r:embed="rId4" cstate="print"/>
          <a:srcRect l="6998" t="26316" r="9025" b="28070"/>
          <a:stretch>
            <a:fillRect/>
          </a:stretch>
        </p:blipFill>
        <p:spPr bwMode="auto">
          <a:xfrm>
            <a:off x="3929058" y="1714488"/>
            <a:ext cx="2928958" cy="3173038"/>
          </a:xfrm>
          <a:prstGeom prst="rect">
            <a:avLst/>
          </a:prstGeom>
          <a:ln>
            <a:noFill/>
          </a:ln>
          <a:effectLst>
            <a:softEdge rad="112500"/>
          </a:effectLst>
        </p:spPr>
      </p:pic>
      <p:sp>
        <p:nvSpPr>
          <p:cNvPr id="11" name="TextBox 10"/>
          <p:cNvSpPr txBox="1"/>
          <p:nvPr/>
        </p:nvSpPr>
        <p:spPr>
          <a:xfrm>
            <a:off x="5072066" y="928670"/>
            <a:ext cx="3674246" cy="923330"/>
          </a:xfrm>
          <a:prstGeom prst="rect">
            <a:avLst/>
          </a:prstGeom>
          <a:noFill/>
        </p:spPr>
        <p:txBody>
          <a:bodyPr wrap="square" rtlCol="0">
            <a:spAutoFit/>
          </a:bodyPr>
          <a:lstStyle/>
          <a:p>
            <a:pPr algn="r"/>
            <a:r>
              <a:rPr lang="ru-RU" b="1" dirty="0" err="1" smtClean="0">
                <a:solidFill>
                  <a:srgbClr val="FF0000"/>
                </a:solidFill>
                <a:latin typeface="Times New Roman" pitchFamily="18" charset="0"/>
                <a:cs typeface="Times New Roman" pitchFamily="18" charset="0"/>
              </a:rPr>
              <a:t>Ы.Алтынсариннің оқыған ертегілері</a:t>
            </a:r>
            <a:r>
              <a:rPr lang="ru-RU" b="1" dirty="0" smtClean="0">
                <a:solidFill>
                  <a:srgbClr val="FF0000"/>
                </a:solidFill>
                <a:latin typeface="Times New Roman" pitchFamily="18" charset="0"/>
                <a:cs typeface="Times New Roman" pitchFamily="18" charset="0"/>
              </a:rPr>
              <a:t> </a:t>
            </a:r>
            <a:r>
              <a:rPr lang="ru-RU" b="1" dirty="0" err="1" smtClean="0">
                <a:solidFill>
                  <a:srgbClr val="FF0000"/>
                </a:solidFill>
                <a:latin typeface="Times New Roman" pitchFamily="18" charset="0"/>
                <a:cs typeface="Times New Roman" pitchFamily="18" charset="0"/>
              </a:rPr>
              <a:t>негізінде</a:t>
            </a:r>
            <a:r>
              <a:rPr lang="ru-RU" b="1" dirty="0" smtClean="0">
                <a:solidFill>
                  <a:srgbClr val="FF0000"/>
                </a:solidFill>
                <a:latin typeface="Times New Roman" pitchFamily="18" charset="0"/>
                <a:cs typeface="Times New Roman" pitchFamily="18" charset="0"/>
              </a:rPr>
              <a:t> </a:t>
            </a:r>
            <a:r>
              <a:rPr lang="ru-RU" b="1" dirty="0" err="1" smtClean="0">
                <a:solidFill>
                  <a:srgbClr val="FF0000"/>
                </a:solidFill>
                <a:latin typeface="Times New Roman" pitchFamily="18" charset="0"/>
                <a:cs typeface="Times New Roman" pitchFamily="18" charset="0"/>
              </a:rPr>
              <a:t>театрландыру</a:t>
            </a:r>
            <a:endParaRPr lang="ru-RU" b="1" dirty="0">
              <a:solidFill>
                <a:srgbClr val="FF0000"/>
              </a:solidFill>
              <a:latin typeface="Times New Roman" pitchFamily="18" charset="0"/>
              <a:cs typeface="Times New Roman" pitchFamily="18" charset="0"/>
            </a:endParaRPr>
          </a:p>
        </p:txBody>
      </p:sp>
      <p:pic>
        <p:nvPicPr>
          <p:cNvPr id="10244" name="Picture 4" descr="D:\Desktop\Новая папка\IMG_20210120_202827_621.jpg"/>
          <p:cNvPicPr>
            <a:picLocks noChangeAspect="1" noChangeArrowheads="1"/>
          </p:cNvPicPr>
          <p:nvPr/>
        </p:nvPicPr>
        <p:blipFill>
          <a:blip r:embed="rId5" cstate="print"/>
          <a:srcRect/>
          <a:stretch>
            <a:fillRect/>
          </a:stretch>
        </p:blipFill>
        <p:spPr bwMode="auto">
          <a:xfrm>
            <a:off x="642910" y="3714752"/>
            <a:ext cx="2928932" cy="2928932"/>
          </a:xfrm>
          <a:prstGeom prst="rect">
            <a:avLst/>
          </a:prstGeom>
          <a:ln>
            <a:noFill/>
          </a:ln>
          <a:effectLst>
            <a:softEdge rad="112500"/>
          </a:effectLst>
        </p:spPr>
      </p:pic>
      <p:sp>
        <p:nvSpPr>
          <p:cNvPr id="2" name="TextBox 1"/>
          <p:cNvSpPr txBox="1"/>
          <p:nvPr/>
        </p:nvSpPr>
        <p:spPr>
          <a:xfrm>
            <a:off x="2699792" y="258762"/>
            <a:ext cx="3630866" cy="400110"/>
          </a:xfrm>
          <a:prstGeom prst="rect">
            <a:avLst/>
          </a:prstGeom>
          <a:noFill/>
        </p:spPr>
        <p:txBody>
          <a:bodyPr wrap="none" rtlCol="0">
            <a:spAutoFit/>
          </a:bodyPr>
          <a:lstStyle/>
          <a:p>
            <a:r>
              <a:rPr lang="ru-RU" sz="2000" b="1" dirty="0" err="1" smtClean="0">
                <a:solidFill>
                  <a:srgbClr val="FF0000"/>
                </a:solidFill>
                <a:latin typeface="Times New Roman" panose="02020603050405020304" pitchFamily="18" charset="0"/>
                <a:cs typeface="Times New Roman" panose="02020603050405020304" pitchFamily="18" charset="0"/>
              </a:rPr>
              <a:t>Тақырыптық аптаның </a:t>
            </a:r>
            <a:r>
              <a:rPr lang="ru-RU" sz="2000" b="1" dirty="0" smtClean="0">
                <a:solidFill>
                  <a:srgbClr val="FF0000"/>
                </a:solidFill>
                <a:latin typeface="Times New Roman" panose="02020603050405020304" pitchFamily="18" charset="0"/>
                <a:cs typeface="Times New Roman" panose="02020603050405020304" pitchFamily="18" charset="0"/>
              </a:rPr>
              <a:t>2-күні</a:t>
            </a:r>
            <a:endParaRPr lang="ru-RU" sz="2000" b="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9460" y="256056"/>
            <a:ext cx="6142740" cy="5324535"/>
          </a:xfrm>
          <a:prstGeom prst="rect">
            <a:avLst/>
          </a:prstGeom>
        </p:spPr>
        <p:txBody>
          <a:bodyPr wrap="square">
            <a:spAutoFit/>
          </a:bodyPr>
          <a:lstStyle/>
          <a:p>
            <a:pPr>
              <a:spcAft>
                <a:spcPts val="0"/>
              </a:spcAft>
            </a:pP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Мақсаттары</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Цель:</a:t>
            </a:r>
            <a:endParaRPr lang="ru-RU" sz="2000" dirty="0">
              <a:latin typeface="Times New Roman" panose="02020603050405020304" pitchFamily="18" charset="0"/>
              <a:ea typeface="Calibri" panose="020F0502020204030204" pitchFamily="34" charset="0"/>
              <a:cs typeface="Times New Roman" panose="02020603050405020304" pitchFamily="18" charset="0"/>
            </a:endParaRPr>
          </a:p>
          <a:p>
            <a:pPr>
              <a:spcAft>
                <a:spcPts val="0"/>
              </a:spcAft>
            </a:pP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1.Тәрбиелік-воспитательная: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Отанға деген</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сүйіспеншілікті, патриоттық сезімді</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,өз Отанына</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деген</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мақтаныш сезімін</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,Қазақстанның көркем әдебиетіне деген</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қызығушылық </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пен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сүйіспеншілікті</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Қазақстанның ұлы ағартушылары туралы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көбірек білуге</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деген</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ұмтылысты тәрбиелеу</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spcAft>
                <a:spcPts val="0"/>
              </a:spcAft>
            </a:pP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1.Үйымдастырушылық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кезені</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/организационный момент</a:t>
            </a:r>
            <a:endParaRPr lang="ru-RU" sz="2000" dirty="0">
              <a:latin typeface="Times New Roman" panose="02020603050405020304" pitchFamily="18" charset="0"/>
              <a:ea typeface="Calibri" panose="020F0502020204030204" pitchFamily="34" charset="0"/>
              <a:cs typeface="Times New Roman" panose="02020603050405020304" pitchFamily="18" charset="0"/>
            </a:endParaRPr>
          </a:p>
          <a:p>
            <a:pPr>
              <a:spcAft>
                <a:spcPts val="0"/>
              </a:spcAft>
            </a:pP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Тәрбиеші:</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 Балаларды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ағылшынша, қазақша сәлемдесуге шақырады: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 Здравствуйте-hello-Сәлеметсізбе!.</a:t>
            </a:r>
            <a:endParaRPr lang="ru-RU" sz="2000" dirty="0">
              <a:latin typeface="Times New Roman" panose="02020603050405020304" pitchFamily="18" charset="0"/>
              <a:ea typeface="Calibri" panose="020F0502020204030204" pitchFamily="34" charset="0"/>
              <a:cs typeface="Times New Roman" panose="02020603050405020304" pitchFamily="18" charset="0"/>
            </a:endParaRPr>
          </a:p>
          <a:p>
            <a:pPr>
              <a:spcAft>
                <a:spcPts val="0"/>
              </a:spcAft>
            </a:pP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Тәрбиеші:</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Біздің жеріміз</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әдемі, Отанымыз-қазақ тілінде</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Родина-Отанымыз</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на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английском-homeland</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Оның табиғаты әдемі, халқы әдемі.</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Халықтың мұрасы салт-дәстүрлерде, шығармалар </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мен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ертегілерде</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өмір сүреді</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Ал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Қазақстан туралы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не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білеміз</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6146" name="Picture 2" descr="http://900igr.net/up/datas/91750/00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892398" y="4941168"/>
            <a:ext cx="1919263" cy="1439448"/>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148" name="Picture 4" descr="https://fsd.kopilkaurokov.ru/uploads/user_file_54be442724376/img_user_file_54be442724376_38.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9154" r="20191"/>
          <a:stretch/>
        </p:blipFill>
        <p:spPr bwMode="auto">
          <a:xfrm>
            <a:off x="6459511" y="336405"/>
            <a:ext cx="2144937" cy="2652229"/>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150" name="Picture 6" descr="https://fs00.infourok.ru/images/doc/278/283176/hello_html_218b2721.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222990" y="3356992"/>
            <a:ext cx="2381458" cy="792088"/>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13138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340103"/>
            <a:ext cx="8496944" cy="4247317"/>
          </a:xfrm>
          <a:prstGeom prst="rect">
            <a:avLst/>
          </a:prstGeom>
        </p:spPr>
        <p:txBody>
          <a:bodyPr wrap="square">
            <a:spAutoFit/>
          </a:bodyPr>
          <a:lstStyle/>
          <a:p>
            <a:pPr>
              <a:spcAft>
                <a:spcPts val="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2.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Негізі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болімі</a:t>
            </a:r>
            <a:r>
              <a:rPr lang="ru-RU" dirty="0">
                <a:latin typeface="Times New Roman" panose="02020603050405020304" pitchFamily="18" charset="0"/>
                <a:ea typeface="Times New Roman" panose="02020603050405020304" pitchFamily="18" charset="0"/>
                <a:cs typeface="Times New Roman" panose="02020603050405020304" pitchFamily="18" charset="0"/>
              </a:rPr>
              <a:t>/основная часть.</a:t>
            </a: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a:spcAft>
                <a:spcPts val="0"/>
              </a:spcAft>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Тәрбиеші:</a:t>
            </a:r>
            <a:r>
              <a:rPr lang="ru-RU" dirty="0" err="1">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Отан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үшін өмір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де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өкінішті емес</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дейді</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халық</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Ғасырлар бойы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адамдар</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өз өмірлерін Отанға бергендерді</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сөзбен емес</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іспен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өз халқы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мен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туған жеріне</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деген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сүйіспеншілігін дәлелдеген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Осындай</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ұлы ағартушылардың бірі</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Ыбырай</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Алтынсарин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болды</a:t>
            </a: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a:spcAft>
                <a:spcPts val="0"/>
              </a:spcAft>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Алтынсарин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1841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жылы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1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қарашада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Николаев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уезінің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Қазақстан Республикасы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Қостанай облысы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Затобол</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ауданы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Аракарагай</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болысының Жаңбыршы ауылында</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дүниеге келген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Бала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кезінде</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әкесінен айырылды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сондықтан ол</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атасы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Балғожа Жаңбыршиннің үйінде тәрбиеленді</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spcAft>
                <a:spcPts val="0"/>
              </a:spcAft>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Тоғыз жасынан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бастап</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жас</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Ыбырай</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қазақ балаларына</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арналған Орынбор</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бірінші</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ерекше</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мектебінде</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оқи бастады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және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оны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өте жақсы бітірді</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содан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кейін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оны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осы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мектепке</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аудармашы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болып</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жұмысқа алды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Ыбырай</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көп оқып, кітап</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оқыды, орыс</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тілінен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қазақ тіліне</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аударды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жаза</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бастады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spcAft>
                <a:spcPts val="0"/>
              </a:spcAft>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Ыбырай</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Алтынсарин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туған халқын ағартуды армандады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ол</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Торғайда, Ырғызда, Қостанайда алғашқы орыс-қазақ мектептерін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ашуға көп күш жұмсады.</a:t>
            </a:r>
            <a:endParaRPr lang="ru-RU"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5" descr="C:\Users\10-19\Desktop\фото\IMG_20210121_202801_755.jpg"/>
          <p:cNvPicPr>
            <a:picLocks noChangeAspect="1" noChangeArrowheads="1"/>
          </p:cNvPicPr>
          <p:nvPr/>
        </p:nvPicPr>
        <p:blipFill>
          <a:blip r:embed="rId2" cstate="print"/>
          <a:srcRect l="16667" t="22563" r="4999" b="38997"/>
          <a:stretch>
            <a:fillRect/>
          </a:stretch>
        </p:blipFill>
        <p:spPr bwMode="auto">
          <a:xfrm>
            <a:off x="3131840" y="4615517"/>
            <a:ext cx="2179222" cy="2132856"/>
          </a:xfrm>
          <a:prstGeom prst="rect">
            <a:avLst/>
          </a:prstGeom>
          <a:ln>
            <a:noFill/>
          </a:ln>
          <a:effectLst>
            <a:softEdge rad="112500"/>
          </a:effectLst>
        </p:spPr>
      </p:pic>
    </p:spTree>
    <p:extLst>
      <p:ext uri="{BB962C8B-B14F-4D97-AF65-F5344CB8AC3E}">
        <p14:creationId xmlns:p14="http://schemas.microsoft.com/office/powerpoint/2010/main" xmlns="" val="33865962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7158" y="285728"/>
            <a:ext cx="6715617" cy="4401205"/>
          </a:xfrm>
          <a:prstGeom prst="rect">
            <a:avLst/>
          </a:prstGeom>
        </p:spPr>
        <p:txBody>
          <a:bodyPr wrap="square">
            <a:spAutoFit/>
          </a:bodyPr>
          <a:lstStyle/>
          <a:p>
            <a:pPr>
              <a:spcAft>
                <a:spcPts val="0"/>
              </a:spcAft>
            </a:pP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Даланың тұңғыш Халық мұғалімі, ол</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өз Отанының нағыз </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патриоты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болды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spcAft>
                <a:spcPts val="0"/>
              </a:spcAft>
            </a:pP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Ол</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өз халқының қайғысын жан-тәнімен сезініп</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оған пайдалы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болған кезде</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қуанды.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Ыбырай</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Алтынсариннің бүкіл өмірі Отан</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үшін ғылыми және шығармашылық ерлік</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болып</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табылады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spcAft>
                <a:spcPts val="0"/>
              </a:spcAft>
            </a:pP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Ол</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қазақ тілінде</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алғашқы оқулықтар жазып</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жүзден астам</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үлкенді-кішілі әдеби шығармалар жазды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spcAft>
                <a:spcPts val="0"/>
              </a:spcAft>
            </a:pP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Оның шығармалары </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мен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ертегілері</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балаларды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әділ және адал</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болуға</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үлкендерді құрметтеуге</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әлсіздерге көмектесуге</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қорланған және ренжіген</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адамдарды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қорғауға үйретеді</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Алтынсариннің қандай шығармаларын білесіз</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spcAft>
                <a:spcPts val="0"/>
              </a:spcAft>
            </a:pP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Бүгін біз</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Алтынсариннің «Аяушылық сезімі</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ауырғаннан </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да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күшті</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шығармасымен танысамыз</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a:t>
            </a:r>
          </a:p>
        </p:txBody>
      </p:sp>
      <p:pic>
        <p:nvPicPr>
          <p:cNvPr id="7170" name="Picture 2" descr="https://i.ytimg.com/vi/GR0Z17mmmgk/maxresdefault.jpg"/>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l="26184" r="25976"/>
          <a:stretch/>
        </p:blipFill>
        <p:spPr bwMode="auto">
          <a:xfrm>
            <a:off x="5868144" y="4725144"/>
            <a:ext cx="1594942" cy="1875325"/>
          </a:xfrm>
          <a:prstGeom prst="rect">
            <a:avLst/>
          </a:prstGeom>
          <a:noFill/>
          <a:extLst>
            <a:ext uri="{909E8E84-426E-40DD-AFC4-6F175D3DCCD1}">
              <a14:hiddenFill xmlns:a14="http://schemas.microsoft.com/office/drawing/2010/main" xmlns="">
                <a:solidFill>
                  <a:srgbClr val="FFFFFF"/>
                </a:solidFill>
              </a14:hiddenFill>
            </a:ext>
          </a:extLst>
        </p:spPr>
      </p:pic>
      <p:pic>
        <p:nvPicPr>
          <p:cNvPr id="7172" name="Picture 4" descr="https://thegraphicsfairy.com/wp-content/uploads/2019/04/Swallow-Ribbon-NoWords-GraphicsFairy.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rot="1608304">
            <a:off x="7230862" y="559648"/>
            <a:ext cx="1620698" cy="123644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089002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60648"/>
            <a:ext cx="6408712" cy="5355312"/>
          </a:xfrm>
          <a:prstGeom prst="rect">
            <a:avLst/>
          </a:prstGeom>
        </p:spPr>
        <p:txBody>
          <a:bodyPr wrap="square">
            <a:spAutoFit/>
          </a:bodyPr>
          <a:lstStyle/>
          <a:p>
            <a:pPr>
              <a:spcAft>
                <a:spcPts val="0"/>
              </a:spcAft>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Шығарманы оқу.Сізге әңгіме ұнады ма</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Сеит</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қандай болды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Ол</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неге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шыдады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Саидты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ренжітуден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кім</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қорықты?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Әңгіме қалай аталады?Оның шығармалары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неге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үйретеді</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spcAft>
                <a:spcPts val="0"/>
              </a:spcAft>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Музыкалық минут-релаксация</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Балалар</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сендерге</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Құрманғазының тамаша</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музыкасын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тыңдатқым келеді</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Көзіңізді жұмып ,демалыңыз, әдемі жерде</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екеніңізді елестетіңіз.</a:t>
            </a:r>
            <a:endParaRPr lang="ru-RU" dirty="0" smtClean="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u="sng"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u="sng" dirty="0" err="1" smtClean="0">
                <a:latin typeface="Times New Roman" panose="02020603050405020304" pitchFamily="18" charset="0"/>
                <a:ea typeface="Times New Roman" panose="02020603050405020304" pitchFamily="18" charset="0"/>
                <a:cs typeface="Times New Roman" panose="02020603050405020304" pitchFamily="18" charset="0"/>
              </a:rPr>
              <a:t>Домбыра</a:t>
            </a:r>
            <a:r>
              <a:rPr lang="ru-RU" u="sng"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u="sng" dirty="0" err="1" smtClean="0">
                <a:latin typeface="Times New Roman" panose="02020603050405020304" pitchFamily="18" charset="0"/>
                <a:ea typeface="Times New Roman" panose="02020603050405020304" pitchFamily="18" charset="0"/>
                <a:cs typeface="Times New Roman" panose="02020603050405020304" pitchFamily="18" charset="0"/>
              </a:rPr>
              <a:t>үні (Құрманғазы.Домбыра</a:t>
            </a:r>
            <a:r>
              <a:rPr lang="ru-RU" u="sng" dirty="0">
                <a:latin typeface="Times New Roman" panose="02020603050405020304" pitchFamily="18" charset="0"/>
                <a:ea typeface="Times New Roman" panose="02020603050405020304" pitchFamily="18" charset="0"/>
                <a:cs typeface="Times New Roman" panose="02020603050405020304" pitchFamily="18" charset="0"/>
              </a:rPr>
              <a:t>)</a:t>
            </a: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a:spcAft>
                <a:spcPts val="0"/>
              </a:spcAft>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Сізге</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музыка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ұнайды ма</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Сіз</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бұл музыкаға ойнағанда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не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ойладыңыз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Өзіңді қалай сезіндің</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spcAft>
                <a:spcPts val="0"/>
              </a:spcAft>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Балалардың жауаптары</a:t>
            </a:r>
            <a:endParaRPr lang="ru-RU" dirty="0" smtClean="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Жарайсыңдар балалар</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бүгін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мен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сіздерді</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Ыбырай</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Алтынсариннің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Кел</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балалар</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оқылық</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Өлеңімен таныстырамын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a:t>
            </a:r>
          </a:p>
          <a:p>
            <a:r>
              <a:rPr lang="ru-RU" dirty="0" smtClean="0">
                <a:latin typeface="Times New Roman" pitchFamily="18" charset="0"/>
                <a:cs typeface="Times New Roman" pitchFamily="18" charset="0"/>
              </a:rPr>
              <a:t>«</a:t>
            </a:r>
            <a:r>
              <a:rPr lang="ru-RU" dirty="0" err="1" smtClean="0">
                <a:latin typeface="Times New Roman" pitchFamily="18" charset="0"/>
                <a:cs typeface="Times New Roman" pitchFamily="18" charset="0"/>
              </a:rPr>
              <a:t>Кел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балалар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оқылық!» өлеңі Ыбырай</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Алтынсариннің ең танымал</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шығармаларының бірі</a:t>
            </a:r>
            <a:r>
              <a:rPr lang="ru-RU" dirty="0" smtClean="0">
                <a:latin typeface="Times New Roman" pitchFamily="18" charset="0"/>
                <a:cs typeface="Times New Roman" pitchFamily="18" charset="0"/>
              </a:rPr>
              <a:t> - </a:t>
            </a:r>
            <a:r>
              <a:rPr lang="ru-RU" dirty="0" err="1" smtClean="0">
                <a:latin typeface="Times New Roman" pitchFamily="18" charset="0"/>
                <a:cs typeface="Times New Roman" pitchFamily="18" charset="0"/>
              </a:rPr>
              <a:t>оның болашақ ұрпаққа берген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нұсқауы.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Ақын алғашқы </a:t>
            </a:r>
            <a:r>
              <a:rPr lang="ru-RU" dirty="0" smtClean="0">
                <a:latin typeface="Times New Roman" pitchFamily="18" charset="0"/>
                <a:cs typeface="Times New Roman" pitchFamily="18" charset="0"/>
              </a:rPr>
              <a:t>дала </a:t>
            </a:r>
            <a:r>
              <a:rPr lang="ru-RU" dirty="0" err="1" smtClean="0">
                <a:latin typeface="Times New Roman" pitchFamily="18" charset="0"/>
                <a:cs typeface="Times New Roman" pitchFamily="18" charset="0"/>
              </a:rPr>
              <a:t>мектебінің ашылуымен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шабыттанды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олардың бойында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адам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бойындағы басты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байлықты көріп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балаларды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білімге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шақырды </a:t>
            </a:r>
            <a:r>
              <a:rPr lang="ru-RU" dirty="0" smtClean="0">
                <a:latin typeface="Times New Roman" pitchFamily="18" charset="0"/>
                <a:ea typeface="Times New Roman" panose="02020603050405020304" pitchFamily="18" charset="0"/>
                <a:cs typeface="Times New Roman" pitchFamily="18" charset="0"/>
              </a:rPr>
              <a:t>…</a:t>
            </a:r>
            <a:endParaRPr lang="ru-RU" dirty="0">
              <a:latin typeface="Times New Roman" pitchFamily="18" charset="0"/>
              <a:ea typeface="Calibri" panose="020F0502020204030204" pitchFamily="34" charset="0"/>
              <a:cs typeface="Times New Roman" pitchFamily="18" charset="0"/>
            </a:endParaRPr>
          </a:p>
        </p:txBody>
      </p:sp>
      <p:pic>
        <p:nvPicPr>
          <p:cNvPr id="2050" name="Picture 2" descr="https://images.kz.prom.st/40322022_w640_h640_bas-dombra.jpg"/>
          <p:cNvPicPr>
            <a:picLocks noChangeAspect="1" noChangeArrowheads="1"/>
          </p:cNvPicPr>
          <p:nvPr/>
        </p:nvPicPr>
        <p:blipFill>
          <a:blip r:embed="rId2" cstate="print">
            <a:clrChange>
              <a:clrFrom>
                <a:srgbClr val="FEFEFE"/>
              </a:clrFrom>
              <a:clrTo>
                <a:srgbClr val="FEFEFE">
                  <a:alpha val="0"/>
                </a:srgbClr>
              </a:clrTo>
            </a:clrChange>
            <a:extLst>
              <a:ext uri="{28A0092B-C50C-407E-A947-70E740481C1C}">
                <a14:useLocalDpi xmlns:a14="http://schemas.microsoft.com/office/drawing/2010/main" xmlns="" val="0"/>
              </a:ext>
            </a:extLst>
          </a:blip>
          <a:srcRect/>
          <a:stretch>
            <a:fillRect/>
          </a:stretch>
        </p:blipFill>
        <p:spPr bwMode="auto">
          <a:xfrm rot="1392274">
            <a:off x="6732240" y="1052736"/>
            <a:ext cx="1537938" cy="232690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448789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548680"/>
            <a:ext cx="7128792" cy="3416320"/>
          </a:xfrm>
          <a:prstGeom prst="rect">
            <a:avLst/>
          </a:prstGeom>
        </p:spPr>
        <p:txBody>
          <a:bodyPr wrap="square">
            <a:spAutoFit/>
          </a:bodyPr>
          <a:lstStyle/>
          <a:p>
            <a:pPr>
              <a:spcAft>
                <a:spcPts val="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3.Қорытынды/итоговая часть</a:t>
            </a: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a:spcAft>
                <a:spcPts val="0"/>
              </a:spcAft>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Сендерге</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сабақ ұнады ма</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ЫбырайАлтынсарин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кім?Біз</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қандай шығармаларымен таныстық?</a:t>
            </a: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a:spcAft>
                <a:spcPts val="0"/>
              </a:spcAft>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Ол</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ақын, мұғалім, жазушы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p>
          <a:p>
            <a:pPr>
              <a:spcAft>
                <a:spcPts val="0"/>
              </a:spcAft>
            </a:pPr>
            <a:r>
              <a:rPr lang="ru-RU" dirty="0" err="1" smtClean="0">
                <a:latin typeface="Times New Roman" panose="02020603050405020304" pitchFamily="18" charset="0"/>
                <a:ea typeface="Calibri" panose="020F0502020204030204" pitchFamily="34" charset="0"/>
                <a:cs typeface="Times New Roman" panose="02020603050405020304" pitchFamily="18" charset="0"/>
              </a:rPr>
              <a:t>Даланың тұңғыш Халық мұғалімі </a:t>
            </a: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latin typeface="Times New Roman" panose="02020603050405020304" pitchFamily="18" charset="0"/>
                <a:ea typeface="Calibri" panose="020F0502020204030204" pitchFamily="34" charset="0"/>
                <a:cs typeface="Times New Roman" panose="02020603050405020304" pitchFamily="18" charset="0"/>
              </a:rPr>
              <a:t>Ыбырай</a:t>
            </a: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latin typeface="Times New Roman" panose="02020603050405020304" pitchFamily="18" charset="0"/>
                <a:ea typeface="Calibri" panose="020F0502020204030204" pitchFamily="34" charset="0"/>
                <a:cs typeface="Times New Roman" panose="02020603050405020304" pitchFamily="18" charset="0"/>
              </a:rPr>
              <a:t>Алтынсариннің шығармашылығы </a:t>
            </a:r>
            <a:r>
              <a:rPr lang="ru-RU" dirty="0" smtClean="0">
                <a:latin typeface="Times New Roman" panose="02020603050405020304" pitchFamily="18" charset="0"/>
                <a:ea typeface="Calibri" panose="020F0502020204030204" pitchFamily="34" charset="0"/>
                <a:cs typeface="Times New Roman" panose="02020603050405020304" pitchFamily="18" charset="0"/>
              </a:rPr>
              <a:t>мен </a:t>
            </a:r>
            <a:r>
              <a:rPr lang="ru-RU" dirty="0" err="1" smtClean="0">
                <a:latin typeface="Times New Roman" panose="02020603050405020304" pitchFamily="18" charset="0"/>
                <a:ea typeface="Calibri" panose="020F0502020204030204" pitchFamily="34" charset="0"/>
                <a:cs typeface="Times New Roman" panose="02020603050405020304" pitchFamily="18" charset="0"/>
              </a:rPr>
              <a:t>өмірі туралы</a:t>
            </a: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latin typeface="Times New Roman" panose="02020603050405020304" pitchFamily="18" charset="0"/>
                <a:ea typeface="Calibri" panose="020F0502020204030204" pitchFamily="34" charset="0"/>
                <a:cs typeface="Times New Roman" panose="02020603050405020304" pitchFamily="18" charset="0"/>
              </a:rPr>
              <a:t>біз</a:t>
            </a:r>
            <a:r>
              <a:rPr lang="ru-RU" dirty="0" smtClean="0">
                <a:latin typeface="Times New Roman" panose="02020603050405020304" pitchFamily="18" charset="0"/>
                <a:ea typeface="Calibri" panose="020F0502020204030204" pitchFamily="34" charset="0"/>
                <a:cs typeface="Times New Roman" panose="02020603050405020304" pitchFamily="18" charset="0"/>
              </a:rPr>
              <a:t> </a:t>
            </a:r>
            <a:r>
              <a:rPr lang="ru-RU" dirty="0" err="1" smtClean="0">
                <a:latin typeface="Times New Roman" panose="02020603050405020304" pitchFamily="18" charset="0"/>
                <a:ea typeface="Calibri" panose="020F0502020204030204" pitchFamily="34" charset="0"/>
                <a:cs typeface="Times New Roman" panose="02020603050405020304" pitchFamily="18" charset="0"/>
              </a:rPr>
              <a:t>қаншалықты көп білдік</a:t>
            </a:r>
            <a:r>
              <a:rPr lang="ru-RU" dirty="0" smtClean="0">
                <a:latin typeface="Times New Roman" panose="02020603050405020304" pitchFamily="18" charset="0"/>
                <a:ea typeface="Calibri" panose="020F0502020204030204" pitchFamily="34" charset="0"/>
                <a:cs typeface="Times New Roman" panose="02020603050405020304" pitchFamily="18" charset="0"/>
              </a:rPr>
              <a:t>"!</a:t>
            </a:r>
          </a:p>
          <a:p>
            <a:pPr>
              <a:spcAft>
                <a:spcPts val="0"/>
              </a:spcAft>
            </a:pP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a:spcAft>
                <a:spcPts val="0"/>
              </a:spcAft>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«Жақсы іс</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екі</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ғасыр бойы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өмір сүрді, жақсы іс</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жақсы есте</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сақтайды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Ыбырай</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Алтынсарин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өзінің алғашқы мектебін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ашқан күннен бастап</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жүз жылдан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астам</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уақыт өтті, бірақ қазір оның қабырғасында балалар</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дауысы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шықты, біз</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оның өлеңдері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мен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ертегілерін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оқимыз</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dirty="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r>
              <a:rPr lang="ru-RU" dirty="0">
                <a:latin typeface="Times New Roman" panose="02020603050405020304" pitchFamily="18" charset="0"/>
                <a:ea typeface="Calibri" panose="020F0502020204030204" pitchFamily="34" charset="0"/>
                <a:cs typeface="Times New Roman" panose="02020603050405020304" pitchFamily="18" charset="0"/>
              </a:rPr>
              <a:t> </a:t>
            </a:r>
            <a:endParaRPr lang="ru-RU"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Picture 3" descr="C:\Users\10-19\Desktop\фото\20210119_092651.jpg"/>
          <p:cNvPicPr>
            <a:picLocks noChangeAspect="1" noChangeArrowheads="1"/>
          </p:cNvPicPr>
          <p:nvPr/>
        </p:nvPicPr>
        <p:blipFill>
          <a:blip r:embed="rId2" cstate="print"/>
          <a:srcRect l="32082" t="1694" r="12920" b="1761"/>
          <a:stretch>
            <a:fillRect/>
          </a:stretch>
        </p:blipFill>
        <p:spPr bwMode="auto">
          <a:xfrm>
            <a:off x="349571" y="4183392"/>
            <a:ext cx="2357454" cy="1928826"/>
          </a:xfrm>
          <a:prstGeom prst="rect">
            <a:avLst/>
          </a:prstGeom>
          <a:ln>
            <a:noFill/>
          </a:ln>
          <a:effectLst>
            <a:softEdge rad="112500"/>
          </a:effectLst>
        </p:spPr>
      </p:pic>
      <p:pic>
        <p:nvPicPr>
          <p:cNvPr id="6" name="Picture 8" descr="https://ds04.infourok.ru/uploads/ex/003a/001a17e9-6786e14e/hello_html_m250f5668.jpg"/>
          <p:cNvPicPr>
            <a:picLocks noChangeAspect="1" noChangeArrowheads="1"/>
          </p:cNvPicPr>
          <p:nvPr/>
        </p:nvPicPr>
        <p:blipFill>
          <a:blip r:embed="rId3" cstate="print">
            <a:clrChange>
              <a:clrFrom>
                <a:srgbClr val="FBFBFB"/>
              </a:clrFrom>
              <a:clrTo>
                <a:srgbClr val="FBFBFB">
                  <a:alpha val="0"/>
                </a:srgbClr>
              </a:clrTo>
            </a:clrChange>
          </a:blip>
          <a:srcRect/>
          <a:stretch>
            <a:fillRect/>
          </a:stretch>
        </p:blipFill>
        <p:spPr bwMode="auto">
          <a:xfrm>
            <a:off x="2843808" y="5005422"/>
            <a:ext cx="2584523" cy="1852578"/>
          </a:xfrm>
          <a:prstGeom prst="rect">
            <a:avLst/>
          </a:prstGeom>
          <a:noFill/>
        </p:spPr>
      </p:pic>
      <p:pic>
        <p:nvPicPr>
          <p:cNvPr id="7" name="Picture 3" descr="C:\Users\10-19\Desktop\фото\IMG-20210202-WA0068.jpg"/>
          <p:cNvPicPr>
            <a:picLocks noChangeAspect="1" noChangeArrowheads="1"/>
          </p:cNvPicPr>
          <p:nvPr/>
        </p:nvPicPr>
        <p:blipFill>
          <a:blip r:embed="rId4" cstate="print"/>
          <a:srcRect t="21333" b="4000"/>
          <a:stretch>
            <a:fillRect/>
          </a:stretch>
        </p:blipFill>
        <p:spPr bwMode="auto">
          <a:xfrm>
            <a:off x="5076056" y="3612149"/>
            <a:ext cx="3612722" cy="2023124"/>
          </a:xfrm>
          <a:prstGeom prst="rect">
            <a:avLst/>
          </a:prstGeom>
          <a:ln>
            <a:noFill/>
          </a:ln>
          <a:effectLst>
            <a:softEdge rad="112500"/>
          </a:effectLst>
        </p:spPr>
      </p:pic>
    </p:spTree>
    <p:extLst>
      <p:ext uri="{BB962C8B-B14F-4D97-AF65-F5344CB8AC3E}">
        <p14:creationId xmlns:p14="http://schemas.microsoft.com/office/powerpoint/2010/main" xmlns="" val="33590478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547664" y="260648"/>
            <a:ext cx="5976664" cy="523220"/>
          </a:xfrm>
          <a:prstGeom prst="rect">
            <a:avLst/>
          </a:prstGeom>
        </p:spPr>
        <p:txBody>
          <a:bodyPr wrap="square">
            <a:spAutoFit/>
          </a:bodyPr>
          <a:lstStyle/>
          <a:p>
            <a:pPr indent="228600" algn="ctr"/>
            <a:r>
              <a:rPr lang="ru-RU" sz="1400" b="1" dirty="0" err="1" smtClean="0">
                <a:solidFill>
                  <a:srgbClr val="FF0000"/>
                </a:solidFill>
                <a:latin typeface="Times New Roman" panose="02020603050405020304" pitchFamily="18" charset="0"/>
              </a:rPr>
              <a:t>Ата-аналар</a:t>
            </a:r>
            <a:r>
              <a:rPr lang="ru-RU" sz="1400" b="1" dirty="0" smtClean="0">
                <a:solidFill>
                  <a:srgbClr val="FF0000"/>
                </a:solidFill>
                <a:latin typeface="Times New Roman" panose="02020603050405020304" pitchFamily="18" charset="0"/>
              </a:rPr>
              <a:t> мен </a:t>
            </a:r>
            <a:r>
              <a:rPr lang="ru-RU" sz="1400" b="1" dirty="0" err="1" smtClean="0">
                <a:solidFill>
                  <a:srgbClr val="FF0000"/>
                </a:solidFill>
                <a:latin typeface="Times New Roman" panose="02020603050405020304" pitchFamily="18" charset="0"/>
              </a:rPr>
              <a:t>мұғалімдерге арналған кеңес</a:t>
            </a:r>
            <a:endParaRPr lang="ru-RU" sz="1400" b="1" dirty="0" smtClean="0">
              <a:solidFill>
                <a:srgbClr val="FF0000"/>
              </a:solidFill>
              <a:latin typeface="Times New Roman" panose="02020603050405020304" pitchFamily="18" charset="0"/>
            </a:endParaRPr>
          </a:p>
          <a:p>
            <a:pPr indent="228600" algn="ctr"/>
            <a:r>
              <a:rPr lang="ru-RU" sz="1400" b="1" dirty="0" smtClean="0">
                <a:solidFill>
                  <a:srgbClr val="FF0000"/>
                </a:solidFill>
                <a:latin typeface="Times New Roman" panose="02020603050405020304" pitchFamily="18" charset="0"/>
              </a:rPr>
              <a:t>«</a:t>
            </a:r>
            <a:r>
              <a:rPr lang="ru-RU" sz="1400" b="1" dirty="0" err="1" smtClean="0">
                <a:solidFill>
                  <a:srgbClr val="FF0000"/>
                </a:solidFill>
                <a:latin typeface="Times New Roman" panose="02020603050405020304" pitchFamily="18" charset="0"/>
              </a:rPr>
              <a:t>Мектеп</a:t>
            </a:r>
            <a:r>
              <a:rPr lang="ru-RU" sz="1400" b="1" dirty="0" smtClean="0">
                <a:solidFill>
                  <a:srgbClr val="FF0000"/>
                </a:solidFill>
                <a:latin typeface="Times New Roman" panose="02020603050405020304" pitchFamily="18" charset="0"/>
              </a:rPr>
              <a:t> </a:t>
            </a:r>
            <a:r>
              <a:rPr lang="ru-RU" sz="1400" b="1" dirty="0" err="1" smtClean="0">
                <a:solidFill>
                  <a:srgbClr val="FF0000"/>
                </a:solidFill>
                <a:latin typeface="Times New Roman" panose="02020603050405020304" pitchFamily="18" charset="0"/>
              </a:rPr>
              <a:t>жасына</a:t>
            </a:r>
            <a:r>
              <a:rPr lang="ru-RU" sz="1400" b="1" dirty="0" smtClean="0">
                <a:solidFill>
                  <a:srgbClr val="FF0000"/>
                </a:solidFill>
                <a:latin typeface="Times New Roman" panose="02020603050405020304" pitchFamily="18" charset="0"/>
              </a:rPr>
              <a:t> </a:t>
            </a:r>
            <a:r>
              <a:rPr lang="ru-RU" sz="1400" b="1" dirty="0" err="1" smtClean="0">
                <a:solidFill>
                  <a:srgbClr val="FF0000"/>
                </a:solidFill>
                <a:latin typeface="Times New Roman" panose="02020603050405020304" pitchFamily="18" charset="0"/>
              </a:rPr>
              <a:t>дейінгі</a:t>
            </a:r>
            <a:r>
              <a:rPr lang="ru-RU" sz="1400" b="1" dirty="0" smtClean="0">
                <a:solidFill>
                  <a:srgbClr val="FF0000"/>
                </a:solidFill>
                <a:latin typeface="Times New Roman" panose="02020603050405020304" pitchFamily="18" charset="0"/>
              </a:rPr>
              <a:t> </a:t>
            </a:r>
            <a:r>
              <a:rPr lang="ru-RU" sz="1400" b="1" dirty="0" err="1" smtClean="0">
                <a:solidFill>
                  <a:srgbClr val="FF0000"/>
                </a:solidFill>
                <a:latin typeface="Times New Roman" panose="02020603050405020304" pitchFamily="18" charset="0"/>
              </a:rPr>
              <a:t>баланың өміріндегі кітап</a:t>
            </a:r>
            <a:r>
              <a:rPr lang="ru-RU" sz="1400" b="1" dirty="0" smtClean="0">
                <a:solidFill>
                  <a:srgbClr val="FF0000"/>
                </a:solidFill>
                <a:latin typeface="Times New Roman" panose="02020603050405020304" pitchFamily="18" charset="0"/>
              </a:rPr>
              <a:t>»</a:t>
            </a:r>
            <a:endParaRPr lang="ru-RU" sz="1400" b="1" i="0" dirty="0">
              <a:solidFill>
                <a:srgbClr val="FF0000"/>
              </a:solidFill>
              <a:effectLst/>
              <a:latin typeface="Times New Roman" panose="02020603050405020304" pitchFamily="18" charset="0"/>
            </a:endParaRPr>
          </a:p>
        </p:txBody>
      </p:sp>
      <p:sp>
        <p:nvSpPr>
          <p:cNvPr id="5" name="Прямоугольник 4"/>
          <p:cNvSpPr/>
          <p:nvPr/>
        </p:nvSpPr>
        <p:spPr>
          <a:xfrm>
            <a:off x="89756" y="932991"/>
            <a:ext cx="8892480" cy="4524315"/>
          </a:xfrm>
          <a:prstGeom prst="rect">
            <a:avLst/>
          </a:prstGeom>
        </p:spPr>
        <p:txBody>
          <a:bodyPr wrap="square">
            <a:spAutoFit/>
          </a:bodyPr>
          <a:lstStyle/>
          <a:p>
            <a:pPr indent="228600"/>
            <a:r>
              <a:rPr lang="ru-RU" dirty="0" smtClean="0">
                <a:solidFill>
                  <a:srgbClr val="000000"/>
                </a:solidFill>
                <a:latin typeface="Times New Roman" panose="02020603050405020304" pitchFamily="18" charset="0"/>
              </a:rPr>
              <a:t>С.Маршак </a:t>
            </a:r>
            <a:r>
              <a:rPr lang="ru-RU" dirty="0" err="1" smtClean="0">
                <a:solidFill>
                  <a:srgbClr val="000000"/>
                </a:solidFill>
                <a:latin typeface="Times New Roman" panose="02020603050405020304" pitchFamily="18" charset="0"/>
              </a:rPr>
              <a:t>жазушы</a:t>
            </a:r>
            <a:r>
              <a:rPr lang="ru-RU" dirty="0" smtClean="0">
                <a:solidFill>
                  <a:srgbClr val="000000"/>
                </a:solidFill>
                <a:latin typeface="Times New Roman" panose="02020603050405020304" pitchFamily="18" charset="0"/>
              </a:rPr>
              <a:t> да, </a:t>
            </a:r>
            <a:r>
              <a:rPr lang="ru-RU" dirty="0" err="1" smtClean="0">
                <a:solidFill>
                  <a:srgbClr val="000000"/>
                </a:solidFill>
                <a:latin typeface="Times New Roman" panose="02020603050405020304" pitchFamily="18" charset="0"/>
              </a:rPr>
              <a:t>оқырманға </a:t>
            </a:r>
            <a:r>
              <a:rPr lang="ru-RU" dirty="0" smtClean="0">
                <a:solidFill>
                  <a:srgbClr val="000000"/>
                </a:solidFill>
                <a:latin typeface="Times New Roman" panose="02020603050405020304" pitchFamily="18" charset="0"/>
              </a:rPr>
              <a:t>да талант бар </a:t>
            </a:r>
            <a:r>
              <a:rPr lang="ru-RU" dirty="0" err="1" smtClean="0">
                <a:solidFill>
                  <a:srgbClr val="000000"/>
                </a:solidFill>
                <a:latin typeface="Times New Roman" panose="02020603050405020304" pitchFamily="18" charset="0"/>
              </a:rPr>
              <a:t>деді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Кез-келген</a:t>
            </a:r>
            <a:r>
              <a:rPr lang="ru-RU" dirty="0" smtClean="0">
                <a:solidFill>
                  <a:srgbClr val="000000"/>
                </a:solidFill>
                <a:latin typeface="Times New Roman" panose="02020603050405020304" pitchFamily="18" charset="0"/>
              </a:rPr>
              <a:t> талант </a:t>
            </a:r>
            <a:r>
              <a:rPr lang="ru-RU" dirty="0" err="1" smtClean="0">
                <a:solidFill>
                  <a:srgbClr val="000000"/>
                </a:solidFill>
                <a:latin typeface="Times New Roman" panose="02020603050405020304" pitchFamily="18" charset="0"/>
              </a:rPr>
              <a:t>сияқты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ол</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әрқайсысында жасырылған</a:t>
            </a:r>
            <a:r>
              <a:rPr lang="ru-RU" dirty="0" smtClean="0">
                <a:solidFill>
                  <a:srgbClr val="000000"/>
                </a:solidFill>
                <a:latin typeface="Times New Roman" panose="02020603050405020304" pitchFamily="18" charset="0"/>
              </a:rPr>
              <a:t>, оны </a:t>
            </a:r>
            <a:r>
              <a:rPr lang="ru-RU" dirty="0" err="1" smtClean="0">
                <a:solidFill>
                  <a:srgbClr val="000000"/>
                </a:solidFill>
                <a:latin typeface="Times New Roman" panose="02020603050405020304" pitchFamily="18" charset="0"/>
              </a:rPr>
              <a:t>ашу</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өсіру және тәрбиелеу керек</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Кітапқа үйренген баланың естігендерінің немесе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оқығандарының мазмұнына оңай кіруге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баға жетпес</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сыйы</a:t>
            </a:r>
            <a:r>
              <a:rPr lang="ru-RU" dirty="0" smtClean="0">
                <a:solidFill>
                  <a:srgbClr val="000000"/>
                </a:solidFill>
                <a:latin typeface="Times New Roman" panose="02020603050405020304" pitchFamily="18" charset="0"/>
              </a:rPr>
              <a:t> бар. </a:t>
            </a:r>
            <a:r>
              <a:rPr lang="ru-RU" dirty="0" err="1" smtClean="0">
                <a:solidFill>
                  <a:srgbClr val="000000"/>
                </a:solidFill>
                <a:latin typeface="Times New Roman" panose="02020603050405020304" pitchFamily="18" charset="0"/>
              </a:rPr>
              <a:t>Кітап</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баланы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адам</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сезімдері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әлеміне енгізеді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қуаныш, азап</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қарым-қатынас, импульстар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ойлар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әрекеттер, кейіпкерлер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Кітап</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адами</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және рухани</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құндылықтарды ашады</a:t>
            </a:r>
            <a:r>
              <a:rPr lang="ru-RU" dirty="0" smtClean="0">
                <a:solidFill>
                  <a:srgbClr val="000000"/>
                </a:solidFill>
                <a:latin typeface="Times New Roman" panose="02020603050405020304" pitchFamily="18" charset="0"/>
              </a:rPr>
              <a:t>. Бала </a:t>
            </a:r>
            <a:r>
              <a:rPr lang="ru-RU" dirty="0" err="1" smtClean="0">
                <a:solidFill>
                  <a:srgbClr val="000000"/>
                </a:solidFill>
                <a:latin typeface="Times New Roman" panose="02020603050405020304" pitchFamily="18" charset="0"/>
              </a:rPr>
              <a:t>кезінде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оқылған кітап</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ересек</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жаста</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оқылған кітапқа қарағанда күшті із</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қалдырады</a:t>
            </a:r>
            <a:r>
              <a:rPr lang="ru-RU" dirty="0" smtClean="0">
                <a:solidFill>
                  <a:srgbClr val="000000"/>
                </a:solidFill>
                <a:latin typeface="Times New Roman" panose="02020603050405020304" pitchFamily="18" charset="0"/>
              </a:rPr>
              <a:t>.</a:t>
            </a:r>
          </a:p>
          <a:p>
            <a:pPr indent="228600"/>
            <a:r>
              <a:rPr lang="ru-RU" dirty="0" err="1" smtClean="0">
                <a:solidFill>
                  <a:srgbClr val="000000"/>
                </a:solidFill>
                <a:latin typeface="Times New Roman" panose="02020603050405020304" pitchFamily="18" charset="0"/>
              </a:rPr>
              <a:t>Ересек</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адамның міндеті-балаға кітап</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киетін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ғажайыпты, оқуға батыруды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беретін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ләззатты ашу</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Мектеп</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жасына</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дейінгі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баланың кітаппен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қарым </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қатынас процесі-бұл оның жеке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басын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қалыптастыру процесі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Мектеп</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жасына</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дейінгі</a:t>
            </a:r>
            <a:r>
              <a:rPr lang="ru-RU" dirty="0" smtClean="0">
                <a:solidFill>
                  <a:srgbClr val="000000"/>
                </a:solidFill>
                <a:latin typeface="Times New Roman" panose="02020603050405020304" pitchFamily="18" charset="0"/>
              </a:rPr>
              <a:t> бала </a:t>
            </a:r>
            <a:r>
              <a:rPr lang="ru-RU" dirty="0" err="1" smtClean="0">
                <a:solidFill>
                  <a:srgbClr val="000000"/>
                </a:solidFill>
                <a:latin typeface="Times New Roman" panose="02020603050405020304" pitchFamily="18" charset="0"/>
              </a:rPr>
              <a:t>оқырманның бір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түрі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Ол</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әдебиетті құлақпен қабылдайды және ол</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өзі оқуды үйренгенге дейін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созылады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Әдеби шығарманы қабылдау процесі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танымдық іс-әрекет болып</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табылады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нәтижесінде </a:t>
            </a:r>
            <a:r>
              <a:rPr lang="ru-RU" dirty="0" smtClean="0">
                <a:solidFill>
                  <a:srgbClr val="000000"/>
                </a:solidFill>
                <a:latin typeface="Times New Roman" panose="02020603050405020304" pitchFamily="18" charset="0"/>
              </a:rPr>
              <a:t>бала </a:t>
            </a:r>
            <a:r>
              <a:rPr lang="ru-RU" dirty="0" err="1" smtClean="0">
                <a:solidFill>
                  <a:srgbClr val="000000"/>
                </a:solidFill>
                <a:latin typeface="Times New Roman" panose="02020603050405020304" pitchFamily="18" charset="0"/>
              </a:rPr>
              <a:t>қабылданған нәрсені түсінеді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оның мағынасына енеді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Балаға басты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кейіпкерді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«көру», оның іс-әрекетін, іс-әрекетін, тәжірибесін түсіну, </a:t>
            </a:r>
            <a:r>
              <a:rPr lang="ru-RU" dirty="0" smtClean="0">
                <a:solidFill>
                  <a:srgbClr val="000000"/>
                </a:solidFill>
                <a:latin typeface="Times New Roman" panose="02020603050405020304" pitchFamily="18" charset="0"/>
              </a:rPr>
              <a:t>осы </a:t>
            </a:r>
            <a:r>
              <a:rPr lang="ru-RU" dirty="0" err="1" smtClean="0">
                <a:solidFill>
                  <a:srgbClr val="000000"/>
                </a:solidFill>
                <a:latin typeface="Times New Roman" panose="02020603050405020304" pitchFamily="18" charset="0"/>
              </a:rPr>
              <a:t>әрекеттердің мотивтерін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сезімнің себептерін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ашу</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керек</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Қабылдау қызметінің маңызды сәті-әдеби шығармаға эмоционалды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жауап</a:t>
            </a:r>
            <a:r>
              <a:rPr lang="ru-RU" dirty="0" smtClean="0">
                <a:solidFill>
                  <a:srgbClr val="000000"/>
                </a:solidFill>
                <a:latin typeface="Times New Roman" panose="02020603050405020304" pitchFamily="18" charset="0"/>
              </a:rPr>
              <a:t>.</a:t>
            </a:r>
            <a:endParaRPr lang="ru-RU"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xmlns="" val="19974085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51520" y="404664"/>
            <a:ext cx="8640960" cy="4524315"/>
          </a:xfrm>
          <a:prstGeom prst="rect">
            <a:avLst/>
          </a:prstGeom>
        </p:spPr>
        <p:txBody>
          <a:bodyPr wrap="square">
            <a:spAutoFit/>
          </a:bodyPr>
          <a:lstStyle/>
          <a:p>
            <a:pPr indent="228600"/>
            <a:r>
              <a:rPr lang="ru-RU" dirty="0" err="1" smtClean="0">
                <a:solidFill>
                  <a:srgbClr val="000000"/>
                </a:solidFill>
                <a:latin typeface="Times New Roman" panose="02020603050405020304" pitchFamily="18" charset="0"/>
              </a:rPr>
              <a:t>Оқырман </a:t>
            </a:r>
            <a:r>
              <a:rPr lang="ru-RU" dirty="0" smtClean="0">
                <a:solidFill>
                  <a:srgbClr val="000000"/>
                </a:solidFill>
                <a:latin typeface="Times New Roman" panose="02020603050405020304" pitchFamily="18" charset="0"/>
              </a:rPr>
              <a:t>бала </a:t>
            </a:r>
            <a:r>
              <a:rPr lang="ru-RU" dirty="0" err="1" smtClean="0">
                <a:solidFill>
                  <a:srgbClr val="000000"/>
                </a:solidFill>
                <a:latin typeface="Times New Roman" panose="02020603050405020304" pitchFamily="18" charset="0"/>
              </a:rPr>
              <a:t>кейіпкерлерге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белсенді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түрде үлес қосады және онымен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бірге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болатын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барлық оқиғаларды бастан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кешіреді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Ол</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кейіпкерлердің өмірін бастан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кешіреді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оларға жеке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қарайды </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ол</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біреуді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жақсы көреді, басқаларын жек</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көреді.</a:t>
            </a:r>
            <a:r>
              <a:rPr lang="ru-RU" dirty="0" smtClean="0">
                <a:solidFill>
                  <a:srgbClr val="000000"/>
                </a:solidFill>
                <a:latin typeface="Times New Roman" panose="02020603050405020304" pitchFamily="18" charset="0"/>
              </a:rPr>
              <a:t> Баланы </a:t>
            </a:r>
            <a:r>
              <a:rPr lang="ru-RU" dirty="0" err="1" smtClean="0">
                <a:solidFill>
                  <a:srgbClr val="000000"/>
                </a:solidFill>
                <a:latin typeface="Times New Roman" panose="02020603050405020304" pitchFamily="18" charset="0"/>
              </a:rPr>
              <a:t>күн сайын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балалар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әдебиетімен еркін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түрде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күніне кемінде</a:t>
            </a:r>
            <a:r>
              <a:rPr lang="ru-RU" dirty="0" smtClean="0">
                <a:solidFill>
                  <a:srgbClr val="000000"/>
                </a:solidFill>
                <a:latin typeface="Times New Roman" panose="02020603050405020304" pitchFamily="18" charset="0"/>
              </a:rPr>
              <a:t> 30 минут </a:t>
            </a:r>
            <a:r>
              <a:rPr lang="ru-RU" dirty="0" err="1" smtClean="0">
                <a:solidFill>
                  <a:srgbClr val="000000"/>
                </a:solidFill>
                <a:latin typeface="Times New Roman" panose="02020603050405020304" pitchFamily="18" charset="0"/>
              </a:rPr>
              <a:t>таныстырған жөн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Өйткені, кітап</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қоғам </a:t>
            </a:r>
            <a:r>
              <a:rPr lang="ru-RU" dirty="0" smtClean="0">
                <a:solidFill>
                  <a:srgbClr val="000000"/>
                </a:solidFill>
                <a:latin typeface="Times New Roman" panose="02020603050405020304" pitchFamily="18" charset="0"/>
              </a:rPr>
              <a:t>мен </a:t>
            </a:r>
            <a:r>
              <a:rPr lang="ru-RU" dirty="0" err="1" smtClean="0">
                <a:solidFill>
                  <a:srgbClr val="000000"/>
                </a:solidFill>
                <a:latin typeface="Times New Roman" panose="02020603050405020304" pitchFamily="18" charset="0"/>
              </a:rPr>
              <a:t>табиғат өмірін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адамдар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арасындағы қатынастар әлемін еріксіз</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түсіндіреді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Ол</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ойлауды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қиялын дамытады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баланың эмоциясын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байытады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орыс</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әдеби тілінің әдемі бейнелерін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береді</a:t>
            </a:r>
            <a:r>
              <a:rPr lang="ru-RU" dirty="0" smtClean="0">
                <a:solidFill>
                  <a:srgbClr val="000000"/>
                </a:solidFill>
                <a:latin typeface="Times New Roman" panose="02020603050405020304" pitchFamily="18" charset="0"/>
              </a:rPr>
              <a:t>.</a:t>
            </a:r>
          </a:p>
          <a:p>
            <a:pPr indent="228600"/>
            <a:r>
              <a:rPr lang="ru-RU" dirty="0" err="1" smtClean="0">
                <a:solidFill>
                  <a:srgbClr val="000000"/>
                </a:solidFill>
                <a:latin typeface="Times New Roman" panose="02020603050405020304" pitchFamily="18" charset="0"/>
              </a:rPr>
              <a:t>Ерте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жастан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бастап</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баланы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кітапқа ең үлкен құндылық ретінде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қарауға, </a:t>
            </a:r>
            <a:r>
              <a:rPr lang="ru-RU" dirty="0" smtClean="0">
                <a:solidFill>
                  <a:srgbClr val="000000"/>
                </a:solidFill>
                <a:latin typeface="Times New Roman" panose="02020603050405020304" pitchFamily="18" charset="0"/>
              </a:rPr>
              <a:t>оны </a:t>
            </a:r>
            <a:r>
              <a:rPr lang="ru-RU" dirty="0" err="1" smtClean="0">
                <a:solidFill>
                  <a:srgbClr val="000000"/>
                </a:solidFill>
                <a:latin typeface="Times New Roman" panose="02020603050405020304" pitchFamily="18" charset="0"/>
              </a:rPr>
              <a:t>дұрыс ұстауға</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дұрыс айналдыруға</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кітап</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сөресіндегі орнын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білуге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атын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авторын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есте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сақтауға үйрету керек</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Баламен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бірге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оның балалар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кітапханасын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жинауға болады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онда</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әртүрлі мазмұндағы, әртүрлі жанрдағы жұмыстар </a:t>
            </a:r>
            <a:r>
              <a:rPr lang="ru-RU" dirty="0" smtClean="0">
                <a:solidFill>
                  <a:srgbClr val="000000"/>
                </a:solidFill>
                <a:latin typeface="Times New Roman" panose="02020603050405020304" pitchFamily="18" charset="0"/>
              </a:rPr>
              <a:t>(проза, </a:t>
            </a:r>
            <a:r>
              <a:rPr lang="ru-RU" dirty="0" err="1" smtClean="0">
                <a:solidFill>
                  <a:srgbClr val="000000"/>
                </a:solidFill>
                <a:latin typeface="Times New Roman" panose="02020603050405020304" pitchFamily="18" charset="0"/>
              </a:rPr>
              <a:t>повестер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ертегілер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өлеңдер, фольклорлық жанрлар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болады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Нағыз балалар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кітабы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баланың түсінігіне, суреттеріне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айқын, жарқын, қол жетімді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болуы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керек</a:t>
            </a:r>
            <a:r>
              <a:rPr lang="ru-RU" dirty="0" smtClean="0">
                <a:solidFill>
                  <a:srgbClr val="000000"/>
                </a:solidFill>
                <a:latin typeface="Times New Roman" panose="02020603050405020304" pitchFamily="18" charset="0"/>
              </a:rPr>
              <a:t>. Баланы </a:t>
            </a:r>
            <a:r>
              <a:rPr lang="ru-RU" dirty="0" err="1" smtClean="0">
                <a:solidFill>
                  <a:srgbClr val="000000"/>
                </a:solidFill>
                <a:latin typeface="Times New Roman" panose="02020603050405020304" pitchFamily="18" charset="0"/>
              </a:rPr>
              <a:t>кітаппен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таныстыру</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үшін </a:t>
            </a:r>
            <a:r>
              <a:rPr lang="ru-RU" dirty="0" smtClean="0">
                <a:solidFill>
                  <a:srgbClr val="000000"/>
                </a:solidFill>
                <a:latin typeface="Times New Roman" panose="02020603050405020304" pitchFamily="18" charset="0"/>
              </a:rPr>
              <a:t>оны тек </a:t>
            </a:r>
            <a:r>
              <a:rPr lang="ru-RU" dirty="0" err="1" smtClean="0">
                <a:solidFill>
                  <a:srgbClr val="000000"/>
                </a:solidFill>
                <a:latin typeface="Times New Roman" panose="02020603050405020304" pitchFamily="18" charset="0"/>
              </a:rPr>
              <a:t>оқудың қажеті жоқ</a:t>
            </a:r>
            <a:r>
              <a:rPr lang="ru-RU" dirty="0" smtClean="0">
                <a:solidFill>
                  <a:srgbClr val="000000"/>
                </a:solidFill>
                <a:latin typeface="Times New Roman" panose="02020603050405020304" pitchFamily="18" charset="0"/>
              </a:rPr>
              <a:t>, оны не </a:t>
            </a:r>
            <a:r>
              <a:rPr lang="ru-RU" dirty="0" err="1" smtClean="0">
                <a:solidFill>
                  <a:srgbClr val="000000"/>
                </a:solidFill>
                <a:latin typeface="Times New Roman" panose="02020603050405020304" pitchFamily="18" charset="0"/>
              </a:rPr>
              <a:t>айтатынын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елестете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отырып</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өз бетімен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айтуға болады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Кішкентай</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адамды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кітаппен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таныстырғанда, оған адамның қолымен жасалған іс</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сияқты, </a:t>
            </a:r>
            <a:r>
              <a:rPr lang="ru-RU" dirty="0" smtClean="0">
                <a:solidFill>
                  <a:srgbClr val="000000"/>
                </a:solidFill>
                <a:latin typeface="Times New Roman" panose="02020603050405020304" pitchFamily="18" charset="0"/>
              </a:rPr>
              <a:t>оны </a:t>
            </a:r>
            <a:r>
              <a:rPr lang="ru-RU" dirty="0" err="1" smtClean="0">
                <a:solidFill>
                  <a:srgbClr val="000000"/>
                </a:solidFill>
                <a:latin typeface="Times New Roman" panose="02020603050405020304" pitchFamily="18" charset="0"/>
              </a:rPr>
              <a:t>құрметтеңіз</a:t>
            </a:r>
            <a:r>
              <a:rPr lang="ru-RU" dirty="0" smtClean="0">
                <a:solidFill>
                  <a:srgbClr val="000000"/>
                </a:solidFill>
                <a:latin typeface="Times New Roman" panose="02020603050405020304" pitchFamily="18" charset="0"/>
              </a:rPr>
              <a:t>!</a:t>
            </a:r>
          </a:p>
        </p:txBody>
      </p:sp>
      <p:pic>
        <p:nvPicPr>
          <p:cNvPr id="3" name="Picture 10" descr="https://avatars.mds.yandex.net/get-pdb/368827/8a36e26a-4fa5-4f54-ba78-2ae61c8f24e4/s1200?webp=false"/>
          <p:cNvPicPr>
            <a:picLocks noChangeAspect="1" noChangeArrowheads="1"/>
          </p:cNvPicPr>
          <p:nvPr/>
        </p:nvPicPr>
        <p:blipFill>
          <a:blip r:embed="rId2" cstate="print"/>
          <a:srcRect/>
          <a:stretch>
            <a:fillRect/>
          </a:stretch>
        </p:blipFill>
        <p:spPr bwMode="auto">
          <a:xfrm>
            <a:off x="1619672" y="4928979"/>
            <a:ext cx="5688632" cy="1822138"/>
          </a:xfrm>
          <a:prstGeom prst="rect">
            <a:avLst/>
          </a:prstGeom>
          <a:noFill/>
        </p:spPr>
      </p:pic>
    </p:spTree>
    <p:extLst>
      <p:ext uri="{BB962C8B-B14F-4D97-AF65-F5344CB8AC3E}">
        <p14:creationId xmlns:p14="http://schemas.microsoft.com/office/powerpoint/2010/main" xmlns="" val="17683823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85720" y="0"/>
            <a:ext cx="8534182" cy="7201972"/>
          </a:xfrm>
          <a:prstGeom prst="rect">
            <a:avLst/>
          </a:prstGeom>
        </p:spPr>
        <p:txBody>
          <a:bodyPr wrap="square">
            <a:spAutoFit/>
          </a:bodyPr>
          <a:lstStyle/>
          <a:p>
            <a:pPr indent="228600" algn="ctr"/>
            <a:r>
              <a:rPr lang="ru-RU" sz="1600" b="1" dirty="0" smtClean="0">
                <a:solidFill>
                  <a:srgbClr val="000000"/>
                </a:solidFill>
                <a:latin typeface="Times New Roman" panose="02020603050405020304" pitchFamily="18" charset="0"/>
              </a:rPr>
              <a:t>БАЛАНЫ КІТАП ОҚУҒА ҚАЛАЙ ҮЙРЕТУ КЕРЕК?</a:t>
            </a:r>
          </a:p>
          <a:p>
            <a:pPr indent="228600" algn="just"/>
            <a:r>
              <a:rPr lang="ru-RU" dirty="0" err="1" smtClean="0">
                <a:solidFill>
                  <a:srgbClr val="000000"/>
                </a:solidFill>
                <a:latin typeface="Times New Roman" panose="02020603050405020304" pitchFamily="18" charset="0"/>
              </a:rPr>
              <a:t>Шағын кеңестер:</a:t>
            </a:r>
            <a:endParaRPr lang="ru-RU" dirty="0" smtClean="0">
              <a:solidFill>
                <a:srgbClr val="000000"/>
              </a:solidFill>
              <a:latin typeface="Times New Roman" panose="02020603050405020304" pitchFamily="18" charset="0"/>
            </a:endParaRPr>
          </a:p>
          <a:p>
            <a:pPr indent="228600" algn="just">
              <a:buAutoNum type="arabicPeriod"/>
            </a:pPr>
            <a:r>
              <a:rPr lang="kk-KZ" dirty="0" smtClean="0">
                <a:solidFill>
                  <a:srgbClr val="000000"/>
                </a:solidFill>
                <a:latin typeface="Times New Roman" panose="02020603050405020304" pitchFamily="18" charset="0"/>
              </a:rPr>
              <a:t>Сіздің мысал. Егер бала үнемі қолында жылтыр журнал ұстаған анасын, ал компьютер мониторында отыратын әкесін көріп өссе, оның оқуға деген сүйіспеншілігінің өршуі екіталай. Егер сіз оқуды жақсы көретін болсаңыз, көптеген авторлар мен шығармаларды білсеңіз, кейбір жолдарды келтіре аласыз, бала дәл солай болады.</a:t>
            </a:r>
          </a:p>
          <a:p>
            <a:pPr indent="228600" algn="just">
              <a:buAutoNum type="arabicPeriod"/>
            </a:pPr>
            <a:r>
              <a:rPr lang="ru-RU" dirty="0" err="1" smtClean="0">
                <a:solidFill>
                  <a:srgbClr val="000000"/>
                </a:solidFill>
                <a:latin typeface="Times New Roman" panose="02020603050405020304" pitchFamily="18" charset="0"/>
              </a:rPr>
              <a:t>Таңдау құқығы.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Балаңызға қаламайтын кітапты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оқуға мәжбүрлемеңіз.</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Ата-аналар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көбінесе балалар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жаман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кітапты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таңдап алады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деп</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қорқады, сондықтан олар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өздеріне ұнаған әдебиеттерді талап</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етеді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Бұл жағдайда ымыраға келуге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болады</a:t>
            </a:r>
            <a:r>
              <a:rPr lang="ru-RU" dirty="0" smtClean="0">
                <a:solidFill>
                  <a:srgbClr val="000000"/>
                </a:solidFill>
                <a:latin typeface="Times New Roman" panose="02020603050405020304" pitchFamily="18" charset="0"/>
              </a:rPr>
              <a:t>: бала </a:t>
            </a:r>
            <a:r>
              <a:rPr lang="ru-RU" dirty="0" err="1" smtClean="0">
                <a:solidFill>
                  <a:srgbClr val="000000"/>
                </a:solidFill>
                <a:latin typeface="Times New Roman" panose="02020603050405020304" pitchFamily="18" charset="0"/>
              </a:rPr>
              <a:t>бір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кітапты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өз талғамына сай</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таңдап алады</a:t>
            </a:r>
            <a:r>
              <a:rPr lang="ru-RU" dirty="0" smtClean="0">
                <a:solidFill>
                  <a:srgbClr val="000000"/>
                </a:solidFill>
                <a:latin typeface="Times New Roman" panose="02020603050405020304" pitchFamily="18" charset="0"/>
              </a:rPr>
              <a:t>, ал </a:t>
            </a:r>
            <a:r>
              <a:rPr lang="ru-RU" dirty="0" err="1" smtClean="0">
                <a:solidFill>
                  <a:srgbClr val="000000"/>
                </a:solidFill>
                <a:latin typeface="Times New Roman" panose="02020603050405020304" pitchFamily="18" charset="0"/>
              </a:rPr>
              <a:t>екіншісін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ата-анасының кеңесі бойынша</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оқиды</a:t>
            </a:r>
            <a:r>
              <a:rPr lang="ru-RU" dirty="0" smtClean="0">
                <a:solidFill>
                  <a:srgbClr val="000000"/>
                </a:solidFill>
                <a:latin typeface="Times New Roman" panose="02020603050405020304" pitchFamily="18" charset="0"/>
              </a:rPr>
              <a:t>.</a:t>
            </a:r>
          </a:p>
          <a:p>
            <a:pPr indent="228600" algn="just">
              <a:buAutoNum type="arabicPeriod"/>
            </a:pPr>
            <a:r>
              <a:rPr lang="ru-RU" dirty="0" err="1" smtClean="0">
                <a:solidFill>
                  <a:srgbClr val="000000"/>
                </a:solidFill>
                <a:latin typeface="Times New Roman" panose="02020603050405020304" pitchFamily="18" charset="0"/>
              </a:rPr>
              <a:t>Электронды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кітаптар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Әдетте, қазіргі балалар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әртүрлі техникалық жаңалықтарға бей-жай</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қарамайды.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Кез-келген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жұмысты жүктеуге болатын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заманауи</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оқу гаджеттері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деп</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аталатын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электронды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кітаптар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арқылы оқуға деген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сүйіспеншілікті оятуға тырысыңыз.</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Әрине, оларда</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қарапайым кітаптардағы сүйкімділік жоқ </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парақтардың шуы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түрлі-түсті суреттер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Бірақ біздің балаларымыз</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басқаша, сондықтан ыңғайлы кітаптарды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өздері таңдасын.</a:t>
            </a:r>
            <a:endParaRPr lang="ru-RU" dirty="0" smtClean="0">
              <a:solidFill>
                <a:srgbClr val="000000"/>
              </a:solidFill>
              <a:latin typeface="Times New Roman" panose="02020603050405020304" pitchFamily="18" charset="0"/>
            </a:endParaRPr>
          </a:p>
          <a:p>
            <a:pPr indent="228600" algn="just">
              <a:buAutoNum type="arabicPeriod"/>
            </a:pPr>
            <a:r>
              <a:rPr lang="ru-RU" dirty="0" err="1" smtClean="0">
                <a:solidFill>
                  <a:srgbClr val="000000"/>
                </a:solidFill>
                <a:latin typeface="Times New Roman" panose="02020603050405020304" pitchFamily="18" charset="0"/>
              </a:rPr>
              <a:t>«Жұлдыздың» беделі</a:t>
            </a:r>
            <a:r>
              <a:rPr lang="ru-RU" dirty="0" smtClean="0">
                <a:solidFill>
                  <a:srgbClr val="000000"/>
                </a:solidFill>
                <a:latin typeface="Times New Roman" panose="02020603050405020304" pitchFamily="18" charset="0"/>
              </a:rPr>
              <a:t>. Баланы </a:t>
            </a:r>
            <a:r>
              <a:rPr lang="ru-RU" dirty="0" err="1" smtClean="0">
                <a:solidFill>
                  <a:srgbClr val="000000"/>
                </a:solidFill>
                <a:latin typeface="Times New Roman" panose="02020603050405020304" pitchFamily="18" charset="0"/>
              </a:rPr>
              <a:t>оқуға үйретудің тағы бір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тәсілі </a:t>
            </a:r>
            <a:r>
              <a:rPr lang="ru-RU" dirty="0" smtClean="0">
                <a:solidFill>
                  <a:srgbClr val="000000"/>
                </a:solidFill>
                <a:latin typeface="Times New Roman" panose="02020603050405020304" pitchFamily="18" charset="0"/>
              </a:rPr>
              <a:t>бар - </a:t>
            </a:r>
            <a:r>
              <a:rPr lang="ru-RU" dirty="0" err="1" smtClean="0">
                <a:solidFill>
                  <a:srgbClr val="000000"/>
                </a:solidFill>
                <a:latin typeface="Times New Roman" panose="02020603050405020304" pitchFamily="18" charset="0"/>
              </a:rPr>
              <a:t>сіздің балаңызға бей-жай</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қарамайтын тұлғаның беделіне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сілтеме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жасау</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Көптеген актерлер</a:t>
            </a:r>
            <a:r>
              <a:rPr lang="ru-RU" dirty="0" smtClean="0">
                <a:solidFill>
                  <a:srgbClr val="000000"/>
                </a:solidFill>
                <a:latin typeface="Times New Roman" panose="02020603050405020304" pitchFamily="18" charset="0"/>
              </a:rPr>
              <a:t> мен </a:t>
            </a:r>
            <a:r>
              <a:rPr lang="ru-RU" dirty="0" err="1" smtClean="0">
                <a:solidFill>
                  <a:srgbClr val="000000"/>
                </a:solidFill>
                <a:latin typeface="Times New Roman" panose="02020603050405020304" pitchFamily="18" charset="0"/>
              </a:rPr>
              <a:t>әйгілі музыканттар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өздерінің сұхбаттарында оқыған кітаптардан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алған әсерлерін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оларды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шабыттандырған немесе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жетістікке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жетуге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көмектескен сәттерді қуанышпен еске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алатындығын айтыңыз</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Кейде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баланың кітапты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алуы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үшін сүйіті тұлғасы туралы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бір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ескерту</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жеткілікті</a:t>
            </a:r>
            <a:r>
              <a:rPr lang="ru-RU" dirty="0" smtClean="0">
                <a:solidFill>
                  <a:srgbClr val="000000"/>
                </a:solidFill>
                <a:latin typeface="Times New Roman" panose="02020603050405020304" pitchFamily="18" charset="0"/>
              </a:rPr>
              <a:t>.</a:t>
            </a:r>
          </a:p>
          <a:p>
            <a:pPr indent="228600" algn="just">
              <a:buAutoNum type="arabicPeriod"/>
            </a:pPr>
            <a:endParaRPr lang="ru-RU" sz="1600" dirty="0" smtClean="0">
              <a:solidFill>
                <a:srgbClr val="000000"/>
              </a:solidFill>
              <a:latin typeface="Times New Roman" panose="02020603050405020304" pitchFamily="18" charset="0"/>
            </a:endParaRPr>
          </a:p>
          <a:p>
            <a:pPr indent="228600" algn="just">
              <a:buAutoNum type="arabicPeriod"/>
            </a:pPr>
            <a:endParaRPr lang="ru-RU" sz="1600" dirty="0"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xmlns="" val="36277766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620688"/>
            <a:ext cx="8640960" cy="3693319"/>
          </a:xfrm>
          <a:prstGeom prst="rect">
            <a:avLst/>
          </a:prstGeom>
        </p:spPr>
        <p:txBody>
          <a:bodyPr wrap="square">
            <a:spAutoFit/>
          </a:bodyPr>
          <a:lstStyle/>
          <a:p>
            <a:pPr indent="228600"/>
            <a:r>
              <a:rPr lang="ru-RU" dirty="0" smtClean="0">
                <a:solidFill>
                  <a:srgbClr val="000000"/>
                </a:solidFill>
                <a:latin typeface="Times New Roman" panose="02020603050405020304" pitchFamily="18" charset="0"/>
                <a:cs typeface="Times New Roman" panose="02020603050405020304" pitchFamily="18" charset="0"/>
              </a:rPr>
              <a:t>5. </a:t>
            </a:r>
            <a:r>
              <a:rPr lang="ru-RU" dirty="0" err="1" smtClean="0">
                <a:solidFill>
                  <a:srgbClr val="000000"/>
                </a:solidFill>
                <a:latin typeface="Times New Roman" panose="02020603050405020304" pitchFamily="18" charset="0"/>
                <a:cs typeface="Times New Roman" panose="02020603050405020304" pitchFamily="18" charset="0"/>
              </a:rPr>
              <a:t>Атақты фильмдер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туралы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кітаптар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Жасыратыны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жоқ, ең танымал</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фильмдер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көбінесе кітаптардың негізінде</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түсіріледі, мысалы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Дж.К.Роулингтің </a:t>
            </a:r>
            <a:r>
              <a:rPr lang="ru-RU" dirty="0" smtClean="0">
                <a:solidFill>
                  <a:srgbClr val="000000"/>
                </a:solidFill>
                <a:latin typeface="Times New Roman" panose="02020603050405020304" pitchFamily="18" charset="0"/>
                <a:cs typeface="Times New Roman" panose="02020603050405020304" pitchFamily="18" charset="0"/>
              </a:rPr>
              <a:t>«Гарри </a:t>
            </a:r>
            <a:r>
              <a:rPr lang="ru-RU" dirty="0" err="1" smtClean="0">
                <a:solidFill>
                  <a:srgbClr val="000000"/>
                </a:solidFill>
                <a:latin typeface="Times New Roman" panose="02020603050405020304" pitchFamily="18" charset="0"/>
                <a:cs typeface="Times New Roman" panose="02020603050405020304" pitchFamily="18" charset="0"/>
              </a:rPr>
              <a:t>Поттер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немесе</a:t>
            </a:r>
            <a:r>
              <a:rPr lang="ru-RU" dirty="0" smtClean="0">
                <a:solidFill>
                  <a:srgbClr val="000000"/>
                </a:solidFill>
                <a:latin typeface="Times New Roman" panose="02020603050405020304" pitchFamily="18" charset="0"/>
                <a:cs typeface="Times New Roman" panose="02020603050405020304" pitchFamily="18" charset="0"/>
              </a:rPr>
              <a:t> Джон </a:t>
            </a:r>
            <a:r>
              <a:rPr lang="ru-RU" dirty="0" err="1" smtClean="0">
                <a:solidFill>
                  <a:srgbClr val="000000"/>
                </a:solidFill>
                <a:latin typeface="Times New Roman" panose="02020603050405020304" pitchFamily="18" charset="0"/>
                <a:cs typeface="Times New Roman" panose="02020603050405020304" pitchFamily="18" charset="0"/>
              </a:rPr>
              <a:t>Толкиеннің </a:t>
            </a:r>
            <a:r>
              <a:rPr lang="ru-RU" dirty="0" smtClean="0">
                <a:solidFill>
                  <a:srgbClr val="000000"/>
                </a:solidFill>
                <a:latin typeface="Times New Roman" panose="02020603050405020304" pitchFamily="18" charset="0"/>
                <a:cs typeface="Times New Roman" panose="02020603050405020304" pitchFamily="18" charset="0"/>
              </a:rPr>
              <a:t>«</a:t>
            </a:r>
            <a:r>
              <a:rPr lang="ru-RU" dirty="0" err="1" smtClean="0">
                <a:solidFill>
                  <a:srgbClr val="000000"/>
                </a:solidFill>
                <a:latin typeface="Times New Roman" panose="02020603050405020304" pitchFamily="18" charset="0"/>
                <a:cs typeface="Times New Roman" panose="02020603050405020304" pitchFamily="18" charset="0"/>
              </a:rPr>
              <a:t>Сақиналар иесі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Балаңызға фильмнің өте сәтті бейімделуі</a:t>
            </a:r>
            <a:r>
              <a:rPr lang="ru-RU" dirty="0" smtClean="0">
                <a:solidFill>
                  <a:srgbClr val="000000"/>
                </a:solidFill>
                <a:latin typeface="Times New Roman" panose="02020603050405020304" pitchFamily="18" charset="0"/>
                <a:cs typeface="Times New Roman" panose="02020603050405020304" pitchFamily="18" charset="0"/>
              </a:rPr>
              <a:t> де </a:t>
            </a:r>
            <a:r>
              <a:rPr lang="ru-RU" dirty="0" err="1" smtClean="0">
                <a:solidFill>
                  <a:srgbClr val="000000"/>
                </a:solidFill>
                <a:latin typeface="Times New Roman" panose="02020603050405020304" pitchFamily="18" charset="0"/>
                <a:cs typeface="Times New Roman" panose="02020603050405020304" pitchFamily="18" charset="0"/>
              </a:rPr>
              <a:t>жақсы кітап</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оқудың рахатын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алмастырмайтынын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түсіндіріңіз</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Сонымен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қатар, мұндай кітапты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әрқашан достарымен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талқылауға болады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және бұл балалар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үшін маңызды.</a:t>
            </a:r>
            <a:endParaRPr lang="ru-RU" dirty="0" smtClean="0">
              <a:solidFill>
                <a:srgbClr val="000000"/>
              </a:solidFill>
              <a:latin typeface="Times New Roman" panose="02020603050405020304" pitchFamily="18" charset="0"/>
              <a:cs typeface="Times New Roman" panose="02020603050405020304" pitchFamily="18" charset="0"/>
            </a:endParaRPr>
          </a:p>
          <a:p>
            <a:pPr indent="228600"/>
            <a:r>
              <a:rPr lang="ru-RU" dirty="0" smtClean="0">
                <a:solidFill>
                  <a:srgbClr val="000000"/>
                </a:solidFill>
                <a:latin typeface="Times New Roman" panose="02020603050405020304" pitchFamily="18" charset="0"/>
                <a:cs typeface="Times New Roman" panose="02020603050405020304" pitchFamily="18" charset="0"/>
              </a:rPr>
              <a:t>6. </a:t>
            </a:r>
            <a:r>
              <a:rPr lang="ru-RU" dirty="0" err="1" smtClean="0">
                <a:solidFill>
                  <a:srgbClr val="000000"/>
                </a:solidFill>
                <a:latin typeface="Times New Roman" panose="02020603050405020304" pitchFamily="18" charset="0"/>
                <a:cs typeface="Times New Roman" panose="02020603050405020304" pitchFamily="18" charset="0"/>
              </a:rPr>
              <a:t>Бірге</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оқыған кітабыңызды талқылаңыз.</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Бұл сіздің балаңызға әсерлермен күресуге ғана емес</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сонымен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қатар ойлар</a:t>
            </a:r>
            <a:r>
              <a:rPr lang="ru-RU" dirty="0" smtClean="0">
                <a:solidFill>
                  <a:srgbClr val="000000"/>
                </a:solidFill>
                <a:latin typeface="Times New Roman" panose="02020603050405020304" pitchFamily="18" charset="0"/>
                <a:cs typeface="Times New Roman" panose="02020603050405020304" pitchFamily="18" charset="0"/>
              </a:rPr>
              <a:t> мен </a:t>
            </a:r>
            <a:r>
              <a:rPr lang="ru-RU" dirty="0" err="1" smtClean="0">
                <a:solidFill>
                  <a:srgbClr val="000000"/>
                </a:solidFill>
                <a:latin typeface="Times New Roman" panose="02020603050405020304" pitchFamily="18" charset="0"/>
                <a:cs typeface="Times New Roman" panose="02020603050405020304" pitchFamily="18" charset="0"/>
              </a:rPr>
              <a:t>эмоцияларды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білдіруге</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көмектеседі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Баланың жеке</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пікіріне</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қызығушылық таныту</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оқуға деген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қызығушылықты арттырады</a:t>
            </a:r>
            <a:r>
              <a:rPr lang="ru-RU" dirty="0" smtClean="0">
                <a:solidFill>
                  <a:srgbClr val="000000"/>
                </a:solidFill>
                <a:latin typeface="Times New Roman" panose="02020603050405020304" pitchFamily="18" charset="0"/>
                <a:cs typeface="Times New Roman" panose="02020603050405020304" pitchFamily="18" charset="0"/>
              </a:rPr>
              <a:t>.</a:t>
            </a:r>
          </a:p>
          <a:p>
            <a:pPr indent="228600"/>
            <a:r>
              <a:rPr lang="ru-RU" dirty="0" smtClean="0">
                <a:solidFill>
                  <a:srgbClr val="000000"/>
                </a:solidFill>
                <a:latin typeface="Times New Roman" panose="02020603050405020304" pitchFamily="18" charset="0"/>
                <a:cs typeface="Times New Roman" panose="02020603050405020304" pitchFamily="18" charset="0"/>
              </a:rPr>
              <a:t>7. </a:t>
            </a:r>
            <a:r>
              <a:rPr lang="ru-RU" dirty="0" err="1" smtClean="0">
                <a:solidFill>
                  <a:srgbClr val="000000"/>
                </a:solidFill>
                <a:latin typeface="Times New Roman" panose="02020603050405020304" pitchFamily="18" charset="0"/>
                <a:cs typeface="Times New Roman" panose="02020603050405020304" pitchFamily="18" charset="0"/>
              </a:rPr>
              <a:t>Кітаптағы тосын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сый</a:t>
            </a:r>
            <a:r>
              <a:rPr lang="ru-RU" dirty="0" smtClean="0">
                <a:solidFill>
                  <a:srgbClr val="000000"/>
                </a:solidFill>
                <a:latin typeface="Times New Roman" panose="02020603050405020304" pitchFamily="18" charset="0"/>
                <a:cs typeface="Times New Roman" panose="02020603050405020304" pitchFamily="18" charset="0"/>
              </a:rPr>
              <a:t>. Бала </a:t>
            </a:r>
            <a:r>
              <a:rPr lang="ru-RU" dirty="0" err="1" smtClean="0">
                <a:solidFill>
                  <a:srgbClr val="000000"/>
                </a:solidFill>
                <a:latin typeface="Times New Roman" panose="02020603050405020304" pitchFamily="18" charset="0"/>
                <a:cs typeface="Times New Roman" panose="02020603050405020304" pitchFamily="18" charset="0"/>
              </a:rPr>
              <a:t>кезіңізде өзіңіз оқыған шығарманы ұсыныңыз</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Кітапқа әдемі бетбелгі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ашық </a:t>
            </a:r>
            <a:r>
              <a:rPr lang="ru-RU" dirty="0" smtClean="0">
                <a:solidFill>
                  <a:srgbClr val="000000"/>
                </a:solidFill>
                <a:latin typeface="Times New Roman" panose="02020603050405020304" pitchFamily="18" charset="0"/>
                <a:cs typeface="Times New Roman" panose="02020603050405020304" pitchFamily="18" charset="0"/>
              </a:rPr>
              <a:t>хат </a:t>
            </a:r>
            <a:r>
              <a:rPr lang="ru-RU" dirty="0" err="1" smtClean="0">
                <a:solidFill>
                  <a:srgbClr val="000000"/>
                </a:solidFill>
                <a:latin typeface="Times New Roman" panose="02020603050405020304" pitchFamily="18" charset="0"/>
                <a:cs typeface="Times New Roman" panose="02020603050405020304" pitchFamily="18" charset="0"/>
              </a:rPr>
              <a:t>немесе</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жай</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ғана балаңызды қалай жақсы көретініңізді жазыңыз</a:t>
            </a:r>
            <a:r>
              <a:rPr lang="ru-RU" dirty="0" smtClean="0">
                <a:solidFill>
                  <a:srgbClr val="000000"/>
                </a:solidFill>
                <a:latin typeface="Times New Roman" panose="02020603050405020304" pitchFamily="18" charset="0"/>
                <a:cs typeface="Times New Roman" panose="02020603050405020304" pitchFamily="18" charset="0"/>
              </a:rPr>
              <a:t>.</a:t>
            </a:r>
            <a:endParaRPr lang="ru-RU" b="0" i="0" dirty="0">
              <a:solidFill>
                <a:srgbClr val="000000"/>
              </a:solidFill>
              <a:effectLst/>
              <a:latin typeface="Times New Roman" panose="02020603050405020304" pitchFamily="18" charset="0"/>
              <a:cs typeface="Times New Roman" panose="02020603050405020304" pitchFamily="18" charset="0"/>
            </a:endParaRPr>
          </a:p>
        </p:txBody>
      </p:sp>
      <p:pic>
        <p:nvPicPr>
          <p:cNvPr id="8196" name="Picture 4" descr="https://arhlib.ru/wp-content/uploads/2020/05/book-and-letters-1440x1280-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987824" y="4253032"/>
            <a:ext cx="2663727" cy="2367757"/>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613523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10-19\Desktop\фото\20210119_142132.jpg"/>
          <p:cNvPicPr>
            <a:picLocks noChangeAspect="1" noChangeArrowheads="1"/>
          </p:cNvPicPr>
          <p:nvPr/>
        </p:nvPicPr>
        <p:blipFill>
          <a:blip r:embed="rId2" cstate="print"/>
          <a:srcRect/>
          <a:stretch>
            <a:fillRect/>
          </a:stretch>
        </p:blipFill>
        <p:spPr bwMode="auto">
          <a:xfrm>
            <a:off x="5868144" y="682966"/>
            <a:ext cx="2786082" cy="1854446"/>
          </a:xfrm>
          <a:prstGeom prst="rect">
            <a:avLst/>
          </a:prstGeom>
          <a:ln>
            <a:noFill/>
          </a:ln>
          <a:effectLst>
            <a:softEdge rad="112500"/>
          </a:effectLst>
        </p:spPr>
      </p:pic>
      <p:pic>
        <p:nvPicPr>
          <p:cNvPr id="3075" name="Picture 3" descr="C:\Users\10-19\Desktop\фото\20210119_092651.jpg"/>
          <p:cNvPicPr>
            <a:picLocks noChangeAspect="1" noChangeArrowheads="1"/>
          </p:cNvPicPr>
          <p:nvPr/>
        </p:nvPicPr>
        <p:blipFill>
          <a:blip r:embed="rId3" cstate="print"/>
          <a:srcRect l="32082" t="1694" r="12920" b="1761"/>
          <a:stretch>
            <a:fillRect/>
          </a:stretch>
        </p:blipFill>
        <p:spPr bwMode="auto">
          <a:xfrm>
            <a:off x="6000760" y="4643446"/>
            <a:ext cx="2357454" cy="1928826"/>
          </a:xfrm>
          <a:prstGeom prst="rect">
            <a:avLst/>
          </a:prstGeom>
          <a:ln>
            <a:noFill/>
          </a:ln>
          <a:effectLst>
            <a:softEdge rad="112500"/>
          </a:effectLst>
        </p:spPr>
      </p:pic>
      <p:pic>
        <p:nvPicPr>
          <p:cNvPr id="6" name="Picture 4" descr="C:\Users\10-19\Desktop\фото\IMG-20210202-WA0145.jpg"/>
          <p:cNvPicPr>
            <a:picLocks noChangeAspect="1" noChangeArrowheads="1"/>
          </p:cNvPicPr>
          <p:nvPr/>
        </p:nvPicPr>
        <p:blipFill>
          <a:blip r:embed="rId4" cstate="print"/>
          <a:srcRect l="11321" t="16981" r="15094" b="22169"/>
          <a:stretch>
            <a:fillRect/>
          </a:stretch>
        </p:blipFill>
        <p:spPr bwMode="auto">
          <a:xfrm>
            <a:off x="3357554" y="2000240"/>
            <a:ext cx="2073363" cy="2286016"/>
          </a:xfrm>
          <a:prstGeom prst="rect">
            <a:avLst/>
          </a:prstGeom>
          <a:ln>
            <a:noFill/>
          </a:ln>
          <a:effectLst>
            <a:softEdge rad="112500"/>
          </a:effectLst>
        </p:spPr>
      </p:pic>
      <p:pic>
        <p:nvPicPr>
          <p:cNvPr id="7" name="Picture 2" descr="C:\Users\10-19\Desktop\фото\IMG-20210119-WA0153.jpg"/>
          <p:cNvPicPr>
            <a:picLocks noChangeAspect="1" noChangeArrowheads="1"/>
          </p:cNvPicPr>
          <p:nvPr/>
        </p:nvPicPr>
        <p:blipFill>
          <a:blip r:embed="rId5" cstate="print"/>
          <a:srcRect l="14201" r="23668"/>
          <a:stretch>
            <a:fillRect/>
          </a:stretch>
        </p:blipFill>
        <p:spPr bwMode="auto">
          <a:xfrm>
            <a:off x="716324" y="716355"/>
            <a:ext cx="2071702" cy="1875610"/>
          </a:xfrm>
          <a:prstGeom prst="rect">
            <a:avLst/>
          </a:prstGeom>
          <a:ln>
            <a:noFill/>
          </a:ln>
          <a:effectLst>
            <a:softEdge rad="112500"/>
          </a:effectLst>
        </p:spPr>
      </p:pic>
      <p:pic>
        <p:nvPicPr>
          <p:cNvPr id="8" name="Picture 5" descr="C:\Users\10-19\Desktop\фото\IMG-20210121-WA0004.jpg"/>
          <p:cNvPicPr>
            <a:picLocks noChangeAspect="1" noChangeArrowheads="1"/>
          </p:cNvPicPr>
          <p:nvPr/>
        </p:nvPicPr>
        <p:blipFill>
          <a:blip r:embed="rId6" cstate="print"/>
          <a:srcRect/>
          <a:stretch>
            <a:fillRect/>
          </a:stretch>
        </p:blipFill>
        <p:spPr bwMode="auto">
          <a:xfrm>
            <a:off x="633582" y="4015406"/>
            <a:ext cx="2147092" cy="2071702"/>
          </a:xfrm>
          <a:prstGeom prst="rect">
            <a:avLst/>
          </a:prstGeom>
          <a:ln>
            <a:noFill/>
          </a:ln>
          <a:effectLst>
            <a:softEdge rad="112500"/>
          </a:effectLst>
        </p:spPr>
      </p:pic>
      <p:sp>
        <p:nvSpPr>
          <p:cNvPr id="9" name="Прямоугольник 8"/>
          <p:cNvSpPr/>
          <p:nvPr/>
        </p:nvSpPr>
        <p:spPr>
          <a:xfrm>
            <a:off x="3000364" y="1214422"/>
            <a:ext cx="2632067" cy="646331"/>
          </a:xfrm>
          <a:prstGeom prst="rect">
            <a:avLst/>
          </a:prstGeom>
        </p:spPr>
        <p:txBody>
          <a:bodyPr wrap="none">
            <a:spAutoFit/>
          </a:bodyPr>
          <a:lstStyle/>
          <a:p>
            <a:pPr algn="ctr"/>
            <a:r>
              <a:rPr lang="ru-RU" altLang="ru-RU" b="1" dirty="0" smtClean="0">
                <a:solidFill>
                  <a:srgbClr val="FF0000"/>
                </a:solidFill>
                <a:latin typeface="Times New Roman" pitchFamily="18" charset="0"/>
                <a:cs typeface="Times New Roman" pitchFamily="18" charset="0"/>
              </a:rPr>
              <a:t> </a:t>
            </a:r>
            <a:r>
              <a:rPr lang="ru-RU" altLang="ru-RU" b="1" dirty="0" err="1" smtClean="0">
                <a:solidFill>
                  <a:srgbClr val="FF0000"/>
                </a:solidFill>
                <a:latin typeface="Times New Roman" pitchFamily="18" charset="0"/>
                <a:cs typeface="Times New Roman" pitchFamily="18" charset="0"/>
              </a:rPr>
              <a:t>«</a:t>
            </a:r>
            <a:r>
              <a:rPr lang="ru-RU" b="1" dirty="0" err="1" smtClean="0">
                <a:solidFill>
                  <a:srgbClr val="FF0000"/>
                </a:solidFill>
                <a:latin typeface="Times New Roman" pitchFamily="18" charset="0"/>
                <a:cs typeface="Times New Roman" pitchFamily="18" charset="0"/>
              </a:rPr>
              <a:t>Әдеби қонақжай«</a:t>
            </a:r>
            <a:r>
              <a:rPr lang="ru-RU" b="1" dirty="0" smtClean="0">
                <a:solidFill>
                  <a:srgbClr val="FF0000"/>
                </a:solidFill>
                <a:latin typeface="Times New Roman" pitchFamily="18" charset="0"/>
                <a:cs typeface="Times New Roman" pitchFamily="18" charset="0"/>
              </a:rPr>
              <a:t> </a:t>
            </a:r>
          </a:p>
          <a:p>
            <a:pPr algn="ctr"/>
            <a:r>
              <a:rPr lang="ru-RU" b="1" dirty="0" smtClean="0">
                <a:solidFill>
                  <a:srgbClr val="FF0000"/>
                </a:solidFill>
                <a:latin typeface="Times New Roman" pitchFamily="18" charset="0"/>
                <a:cs typeface="Times New Roman" pitchFamily="18" charset="0"/>
              </a:rPr>
              <a:t>С. Я Маршак </a:t>
            </a:r>
            <a:r>
              <a:rPr lang="ru-RU" b="1" dirty="0" err="1" smtClean="0">
                <a:solidFill>
                  <a:srgbClr val="FF0000"/>
                </a:solidFill>
                <a:latin typeface="Times New Roman" pitchFamily="18" charset="0"/>
                <a:cs typeface="Times New Roman" pitchFamily="18" charset="0"/>
              </a:rPr>
              <a:t>қонақта</a:t>
            </a:r>
            <a:r>
              <a:rPr lang="ru-RU" b="1" dirty="0" smtClean="0">
                <a:solidFill>
                  <a:srgbClr val="FF0000"/>
                </a:solidFill>
                <a:latin typeface="Times New Roman" pitchFamily="18" charset="0"/>
                <a:cs typeface="Times New Roman" pitchFamily="18" charset="0"/>
              </a:rPr>
              <a:t>»</a:t>
            </a:r>
            <a:endParaRPr lang="ru-RU" b="1" dirty="0">
              <a:solidFill>
                <a:srgbClr val="FF0000"/>
              </a:solidFill>
              <a:latin typeface="Times New Roman" pitchFamily="18" charset="0"/>
              <a:cs typeface="Times New Roman" pitchFamily="18" charset="0"/>
            </a:endParaRPr>
          </a:p>
        </p:txBody>
      </p:sp>
      <p:sp>
        <p:nvSpPr>
          <p:cNvPr id="10" name="TextBox 9"/>
          <p:cNvSpPr txBox="1"/>
          <p:nvPr/>
        </p:nvSpPr>
        <p:spPr>
          <a:xfrm>
            <a:off x="571473" y="3000372"/>
            <a:ext cx="2571768" cy="707886"/>
          </a:xfrm>
          <a:prstGeom prst="rect">
            <a:avLst/>
          </a:prstGeom>
          <a:noFill/>
        </p:spPr>
        <p:txBody>
          <a:bodyPr wrap="square" rtlCol="0">
            <a:spAutoFit/>
          </a:bodyPr>
          <a:lstStyle/>
          <a:p>
            <a:r>
              <a:rPr lang="ru-RU" sz="2000" b="1" dirty="0" err="1" smtClean="0">
                <a:solidFill>
                  <a:srgbClr val="FF0000"/>
                </a:solidFill>
                <a:latin typeface="Times New Roman" pitchFamily="18" charset="0"/>
                <a:cs typeface="Times New Roman" pitchFamily="18" charset="0"/>
              </a:rPr>
              <a:t>Үйде анаммен</a:t>
            </a:r>
            <a:r>
              <a:rPr lang="ru-RU" sz="2000" b="1" dirty="0" smtClean="0">
                <a:solidFill>
                  <a:srgbClr val="FF0000"/>
                </a:solidFill>
                <a:latin typeface="Times New Roman" pitchFamily="18" charset="0"/>
                <a:cs typeface="Times New Roman" pitchFamily="18" charset="0"/>
              </a:rPr>
              <a:t> </a:t>
            </a:r>
            <a:r>
              <a:rPr lang="ru-RU" sz="2000" b="1" dirty="0" err="1" smtClean="0">
                <a:solidFill>
                  <a:srgbClr val="FF0000"/>
                </a:solidFill>
                <a:latin typeface="Times New Roman" pitchFamily="18" charset="0"/>
                <a:cs typeface="Times New Roman" pitchFamily="18" charset="0"/>
              </a:rPr>
              <a:t>бірге</a:t>
            </a:r>
            <a:r>
              <a:rPr lang="ru-RU" sz="2000" b="1" dirty="0" smtClean="0">
                <a:solidFill>
                  <a:srgbClr val="FF0000"/>
                </a:solidFill>
                <a:latin typeface="Times New Roman" pitchFamily="18" charset="0"/>
                <a:cs typeface="Times New Roman" pitchFamily="18" charset="0"/>
              </a:rPr>
              <a:t> </a:t>
            </a:r>
            <a:r>
              <a:rPr lang="ru-RU" sz="2000" b="1" dirty="0" err="1" smtClean="0">
                <a:solidFill>
                  <a:srgbClr val="FF0000"/>
                </a:solidFill>
                <a:latin typeface="Times New Roman" pitchFamily="18" charset="0"/>
                <a:cs typeface="Times New Roman" pitchFamily="18" charset="0"/>
              </a:rPr>
              <a:t>оқимыз!</a:t>
            </a:r>
            <a:endParaRPr lang="ru-RU" sz="2000" b="1" dirty="0">
              <a:solidFill>
                <a:srgbClr val="FF0000"/>
              </a:solidFill>
              <a:latin typeface="Times New Roman" pitchFamily="18" charset="0"/>
              <a:cs typeface="Times New Roman" pitchFamily="18" charset="0"/>
            </a:endParaRPr>
          </a:p>
        </p:txBody>
      </p:sp>
      <p:sp>
        <p:nvSpPr>
          <p:cNvPr id="12" name="Прямоугольник 11"/>
          <p:cNvSpPr/>
          <p:nvPr/>
        </p:nvSpPr>
        <p:spPr>
          <a:xfrm>
            <a:off x="5500694" y="2786058"/>
            <a:ext cx="3143272" cy="1569660"/>
          </a:xfrm>
          <a:prstGeom prst="rect">
            <a:avLst/>
          </a:prstGeom>
        </p:spPr>
        <p:txBody>
          <a:bodyPr wrap="square">
            <a:spAutoFit/>
          </a:bodyPr>
          <a:lstStyle/>
          <a:p>
            <a:pPr algn="ctr"/>
            <a:r>
              <a:rPr lang="ru-RU" sz="1600" b="1" dirty="0" err="1" smtClean="0">
                <a:solidFill>
                  <a:srgbClr val="FF0000"/>
                </a:solidFill>
                <a:latin typeface="Times New Roman" pitchFamily="18" charset="0"/>
                <a:cs typeface="Times New Roman" pitchFamily="18" charset="0"/>
              </a:rPr>
              <a:t>Міне</a:t>
            </a:r>
            <a:r>
              <a:rPr lang="ru-RU" sz="1600" b="1" dirty="0" smtClean="0">
                <a:solidFill>
                  <a:srgbClr val="FF0000"/>
                </a:solidFill>
                <a:latin typeface="Times New Roman" pitchFamily="18" charset="0"/>
                <a:cs typeface="Times New Roman" pitchFamily="18" charset="0"/>
              </a:rPr>
              <a:t>, портфель, пальто </a:t>
            </a:r>
            <a:r>
              <a:rPr lang="ru-RU" sz="1600" b="1" dirty="0" err="1" smtClean="0">
                <a:solidFill>
                  <a:srgbClr val="FF0000"/>
                </a:solidFill>
                <a:latin typeface="Times New Roman" pitchFamily="18" charset="0"/>
                <a:cs typeface="Times New Roman" pitchFamily="18" charset="0"/>
              </a:rPr>
              <a:t>және </a:t>
            </a:r>
            <a:r>
              <a:rPr lang="ru-RU" sz="1600" b="1" dirty="0" smtClean="0">
                <a:solidFill>
                  <a:srgbClr val="FF0000"/>
                </a:solidFill>
                <a:latin typeface="Times New Roman" pitchFamily="18" charset="0"/>
                <a:cs typeface="Times New Roman" pitchFamily="18" charset="0"/>
              </a:rPr>
              <a:t>шляпа. </a:t>
            </a:r>
          </a:p>
          <a:p>
            <a:pPr algn="ctr"/>
            <a:r>
              <a:rPr lang="ru-RU" sz="1600" b="1" dirty="0" err="1" smtClean="0">
                <a:solidFill>
                  <a:srgbClr val="FF0000"/>
                </a:solidFill>
                <a:latin typeface="Times New Roman" pitchFamily="18" charset="0"/>
                <a:cs typeface="Times New Roman" pitchFamily="18" charset="0"/>
              </a:rPr>
              <a:t>Әкемде бүгін демалыс</a:t>
            </a:r>
            <a:r>
              <a:rPr lang="ru-RU" sz="1600" b="1" dirty="0" smtClean="0">
                <a:solidFill>
                  <a:srgbClr val="FF0000"/>
                </a:solidFill>
                <a:latin typeface="Times New Roman" pitchFamily="18" charset="0"/>
                <a:cs typeface="Times New Roman" pitchFamily="18" charset="0"/>
              </a:rPr>
              <a:t>. </a:t>
            </a:r>
          </a:p>
          <a:p>
            <a:pPr algn="ctr"/>
            <a:r>
              <a:rPr lang="ru-RU" sz="1600" b="1" dirty="0" err="1" smtClean="0">
                <a:solidFill>
                  <a:srgbClr val="FF0000"/>
                </a:solidFill>
                <a:latin typeface="Times New Roman" pitchFamily="18" charset="0"/>
                <a:cs typeface="Times New Roman" pitchFamily="18" charset="0"/>
              </a:rPr>
              <a:t>Әкем жұмысқа кеткен</a:t>
            </a:r>
            <a:r>
              <a:rPr lang="ru-RU" sz="1600" b="1" dirty="0" smtClean="0">
                <a:solidFill>
                  <a:srgbClr val="FF0000"/>
                </a:solidFill>
                <a:latin typeface="Times New Roman" pitchFamily="18" charset="0"/>
                <a:cs typeface="Times New Roman" pitchFamily="18" charset="0"/>
              </a:rPr>
              <a:t> </a:t>
            </a:r>
            <a:r>
              <a:rPr lang="ru-RU" sz="1600" b="1" dirty="0" err="1" smtClean="0">
                <a:solidFill>
                  <a:srgbClr val="FF0000"/>
                </a:solidFill>
                <a:latin typeface="Times New Roman" pitchFamily="18" charset="0"/>
                <a:cs typeface="Times New Roman" pitchFamily="18" charset="0"/>
              </a:rPr>
              <a:t>жоқ.</a:t>
            </a:r>
            <a:r>
              <a:rPr lang="ru-RU" sz="1600" b="1" dirty="0" smtClean="0">
                <a:solidFill>
                  <a:srgbClr val="FF0000"/>
                </a:solidFill>
                <a:latin typeface="Times New Roman" pitchFamily="18" charset="0"/>
                <a:cs typeface="Times New Roman" pitchFamily="18" charset="0"/>
              </a:rPr>
              <a:t> </a:t>
            </a:r>
            <a:r>
              <a:rPr lang="ru-RU" sz="1600" b="1" dirty="0" err="1" smtClean="0">
                <a:solidFill>
                  <a:srgbClr val="FF0000"/>
                </a:solidFill>
                <a:latin typeface="Times New Roman" pitchFamily="18" charset="0"/>
                <a:cs typeface="Times New Roman" pitchFamily="18" charset="0"/>
              </a:rPr>
              <a:t>Сондықтан ол</a:t>
            </a:r>
            <a:r>
              <a:rPr lang="ru-RU" sz="1600" b="1" dirty="0" smtClean="0">
                <a:solidFill>
                  <a:srgbClr val="FF0000"/>
                </a:solidFill>
                <a:latin typeface="Times New Roman" pitchFamily="18" charset="0"/>
                <a:cs typeface="Times New Roman" pitchFamily="18" charset="0"/>
              </a:rPr>
              <a:t> </a:t>
            </a:r>
            <a:r>
              <a:rPr lang="ru-RU" sz="1600" b="1" dirty="0" err="1" smtClean="0">
                <a:solidFill>
                  <a:srgbClr val="FF0000"/>
                </a:solidFill>
                <a:latin typeface="Times New Roman" pitchFamily="18" charset="0"/>
                <a:cs typeface="Times New Roman" pitchFamily="18" charset="0"/>
              </a:rPr>
              <a:t>менімен</a:t>
            </a:r>
            <a:r>
              <a:rPr lang="ru-RU" sz="1600" b="1" dirty="0" smtClean="0">
                <a:solidFill>
                  <a:srgbClr val="FF0000"/>
                </a:solidFill>
                <a:latin typeface="Times New Roman" pitchFamily="18" charset="0"/>
                <a:cs typeface="Times New Roman" pitchFamily="18" charset="0"/>
              </a:rPr>
              <a:t> </a:t>
            </a:r>
            <a:r>
              <a:rPr lang="ru-RU" sz="1600" b="1" dirty="0" err="1" smtClean="0">
                <a:solidFill>
                  <a:srgbClr val="FF0000"/>
                </a:solidFill>
                <a:latin typeface="Times New Roman" pitchFamily="18" charset="0"/>
                <a:cs typeface="Times New Roman" pitchFamily="18" charset="0"/>
              </a:rPr>
              <a:t>бірге</a:t>
            </a:r>
            <a:r>
              <a:rPr lang="ru-RU" sz="1600" b="1" dirty="0" smtClean="0">
                <a:solidFill>
                  <a:srgbClr val="FF0000"/>
                </a:solidFill>
                <a:latin typeface="Times New Roman" pitchFamily="18" charset="0"/>
                <a:cs typeface="Times New Roman" pitchFamily="18" charset="0"/>
              </a:rPr>
              <a:t> </a:t>
            </a:r>
            <a:r>
              <a:rPr lang="ru-RU" sz="1600" b="1" dirty="0" err="1" smtClean="0">
                <a:solidFill>
                  <a:srgbClr val="FF0000"/>
                </a:solidFill>
                <a:latin typeface="Times New Roman" pitchFamily="18" charset="0"/>
                <a:cs typeface="Times New Roman" pitchFamily="18" charset="0"/>
              </a:rPr>
              <a:t>болады</a:t>
            </a:r>
            <a:r>
              <a:rPr lang="ru-RU" sz="1600" b="1" dirty="0" smtClean="0">
                <a:solidFill>
                  <a:srgbClr val="FF0000"/>
                </a:solidFill>
                <a:latin typeface="Times New Roman" pitchFamily="18" charset="0"/>
                <a:cs typeface="Times New Roman" pitchFamily="18" charset="0"/>
              </a:rPr>
              <a:t>.</a:t>
            </a:r>
            <a:endParaRPr lang="ru-RU" sz="1600" b="1" dirty="0">
              <a:solidFill>
                <a:srgbClr val="FF0000"/>
              </a:solidFill>
              <a:latin typeface="Times New Roman" pitchFamily="18" charset="0"/>
              <a:cs typeface="Times New Roman" pitchFamily="18" charset="0"/>
            </a:endParaRPr>
          </a:p>
        </p:txBody>
      </p:sp>
      <p:pic>
        <p:nvPicPr>
          <p:cNvPr id="14" name="Picture 8" descr="https://ds04.infourok.ru/uploads/ex/003a/001a17e9-6786e14e/hello_html_m250f5668.jpg"/>
          <p:cNvPicPr>
            <a:picLocks noChangeAspect="1" noChangeArrowheads="1"/>
          </p:cNvPicPr>
          <p:nvPr/>
        </p:nvPicPr>
        <p:blipFill>
          <a:blip r:embed="rId7" cstate="print">
            <a:clrChange>
              <a:clrFrom>
                <a:srgbClr val="FBFBFB"/>
              </a:clrFrom>
              <a:clrTo>
                <a:srgbClr val="FBFBFB">
                  <a:alpha val="0"/>
                </a:srgbClr>
              </a:clrTo>
            </a:clrChange>
          </a:blip>
          <a:srcRect/>
          <a:stretch>
            <a:fillRect/>
          </a:stretch>
        </p:blipFill>
        <p:spPr bwMode="auto">
          <a:xfrm>
            <a:off x="3047908" y="5036591"/>
            <a:ext cx="2584523" cy="1852578"/>
          </a:xfrm>
          <a:prstGeom prst="rect">
            <a:avLst/>
          </a:prstGeom>
          <a:noFill/>
        </p:spPr>
      </p:pic>
      <p:sp>
        <p:nvSpPr>
          <p:cNvPr id="2" name="TextBox 1"/>
          <p:cNvSpPr txBox="1"/>
          <p:nvPr/>
        </p:nvSpPr>
        <p:spPr>
          <a:xfrm>
            <a:off x="2679278" y="174788"/>
            <a:ext cx="3630866" cy="400110"/>
          </a:xfrm>
          <a:prstGeom prst="rect">
            <a:avLst/>
          </a:prstGeom>
          <a:noFill/>
        </p:spPr>
        <p:txBody>
          <a:bodyPr wrap="none" rtlCol="0">
            <a:spAutoFit/>
          </a:bodyPr>
          <a:lstStyle/>
          <a:p>
            <a:r>
              <a:rPr lang="ru-RU" sz="2000" b="1" dirty="0" err="1" smtClean="0">
                <a:solidFill>
                  <a:srgbClr val="FF0000"/>
                </a:solidFill>
                <a:latin typeface="Times New Roman" panose="02020603050405020304" pitchFamily="18" charset="0"/>
                <a:cs typeface="Times New Roman" panose="02020603050405020304" pitchFamily="18" charset="0"/>
              </a:rPr>
              <a:t>Тақырыптық аптаның </a:t>
            </a:r>
            <a:r>
              <a:rPr lang="ru-RU" sz="2000" b="1" dirty="0" smtClean="0">
                <a:solidFill>
                  <a:srgbClr val="FF0000"/>
                </a:solidFill>
                <a:latin typeface="Times New Roman" panose="02020603050405020304" pitchFamily="18" charset="0"/>
                <a:cs typeface="Times New Roman" panose="02020603050405020304" pitchFamily="18" charset="0"/>
              </a:rPr>
              <a:t>3-күні</a:t>
            </a:r>
            <a:endParaRPr lang="ru-RU" sz="2000" b="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197346"/>
            <a:ext cx="8496944" cy="5816977"/>
          </a:xfrm>
          <a:prstGeom prst="rect">
            <a:avLst/>
          </a:prstGeom>
        </p:spPr>
        <p:txBody>
          <a:bodyPr wrap="square">
            <a:spAutoFit/>
          </a:bodyPr>
          <a:lstStyle/>
          <a:p>
            <a:pPr algn="ctr"/>
            <a:r>
              <a:rPr lang="ru-RU" sz="2400" b="1" dirty="0" smtClean="0">
                <a:solidFill>
                  <a:srgbClr val="FF0000"/>
                </a:solidFill>
                <a:latin typeface="Times New Roman" panose="02020603050405020304" pitchFamily="18" charset="0"/>
              </a:rPr>
              <a:t>«С. Я. </a:t>
            </a:r>
            <a:r>
              <a:rPr lang="ru-RU" sz="2400" b="1" dirty="0" err="1" smtClean="0">
                <a:solidFill>
                  <a:srgbClr val="FF0000"/>
                </a:solidFill>
                <a:latin typeface="Times New Roman" panose="02020603050405020304" pitchFamily="18" charset="0"/>
              </a:rPr>
              <a:t>Маршактың шығармалары бойынша</a:t>
            </a:r>
            <a:r>
              <a:rPr lang="ru-RU" sz="2400" b="1" dirty="0" smtClean="0">
                <a:solidFill>
                  <a:srgbClr val="FF0000"/>
                </a:solidFill>
                <a:latin typeface="Times New Roman" panose="02020603050405020304" pitchFamily="18" charset="0"/>
              </a:rPr>
              <a:t> </a:t>
            </a:r>
            <a:r>
              <a:rPr lang="ru-RU" sz="2400" b="1" dirty="0" err="1" smtClean="0">
                <a:solidFill>
                  <a:srgbClr val="FF0000"/>
                </a:solidFill>
                <a:latin typeface="Times New Roman" panose="02020603050405020304" pitchFamily="18" charset="0"/>
              </a:rPr>
              <a:t>саяхатқа шығамыз»  атты</a:t>
            </a:r>
            <a:r>
              <a:rPr lang="ru-RU" sz="2400" b="1" dirty="0" smtClean="0">
                <a:solidFill>
                  <a:srgbClr val="FF0000"/>
                </a:solidFill>
                <a:latin typeface="Times New Roman" panose="02020603050405020304" pitchFamily="18" charset="0"/>
              </a:rPr>
              <a:t> орта </a:t>
            </a:r>
            <a:r>
              <a:rPr lang="ru-RU" sz="2400" b="1" dirty="0" err="1" smtClean="0">
                <a:solidFill>
                  <a:srgbClr val="FF0000"/>
                </a:solidFill>
                <a:latin typeface="Times New Roman" panose="02020603050405020304" pitchFamily="18" charset="0"/>
              </a:rPr>
              <a:t>топтағы сабақ</a:t>
            </a:r>
            <a:endParaRPr lang="ru-RU" sz="2400" b="1" dirty="0" smtClean="0">
              <a:solidFill>
                <a:srgbClr val="FF0000"/>
              </a:solidFill>
              <a:latin typeface="Times New Roman" panose="02020603050405020304" pitchFamily="18" charset="0"/>
            </a:endParaRPr>
          </a:p>
          <a:p>
            <a:endParaRPr lang="ru-RU" dirty="0">
              <a:solidFill>
                <a:srgbClr val="000000"/>
              </a:solidFill>
              <a:latin typeface="Times New Roman" panose="02020603050405020304" pitchFamily="18" charset="0"/>
            </a:endParaRPr>
          </a:p>
          <a:p>
            <a:r>
              <a:rPr lang="ru-RU" dirty="0" err="1" smtClean="0">
                <a:solidFill>
                  <a:srgbClr val="000000"/>
                </a:solidFill>
                <a:latin typeface="Times New Roman" panose="02020603050405020304" pitchFamily="18" charset="0"/>
              </a:rPr>
              <a:t>Сабақтың мақсаты:</a:t>
            </a:r>
            <a:endParaRPr lang="ru-RU" dirty="0" smtClean="0">
              <a:solidFill>
                <a:srgbClr val="000000"/>
              </a:solidFill>
              <a:latin typeface="Times New Roman" panose="02020603050405020304" pitchFamily="18" charset="0"/>
            </a:endParaRPr>
          </a:p>
          <a:p>
            <a:pPr>
              <a:buFontTx/>
              <a:buChar char="-"/>
            </a:pPr>
            <a:r>
              <a:rPr lang="ru-RU" dirty="0" err="1" smtClean="0">
                <a:solidFill>
                  <a:srgbClr val="000000"/>
                </a:solidFill>
                <a:latin typeface="Times New Roman" panose="02020603050405020304" pitchFamily="18" charset="0"/>
              </a:rPr>
              <a:t>балалар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жазушысы</a:t>
            </a:r>
            <a:r>
              <a:rPr lang="ru-RU" dirty="0" smtClean="0">
                <a:solidFill>
                  <a:srgbClr val="000000"/>
                </a:solidFill>
                <a:latin typeface="Times New Roman" panose="02020603050405020304" pitchFamily="18" charset="0"/>
              </a:rPr>
              <a:t> С.Я. </a:t>
            </a:r>
            <a:r>
              <a:rPr lang="ru-RU" dirty="0" err="1" smtClean="0">
                <a:solidFill>
                  <a:srgbClr val="000000"/>
                </a:solidFill>
                <a:latin typeface="Times New Roman" panose="02020603050405020304" pitchFamily="18" charset="0"/>
              </a:rPr>
              <a:t>Маршактың шығармашылығы туралы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балалардың білімдерін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бекіту</a:t>
            </a:r>
            <a:r>
              <a:rPr lang="ru-RU" dirty="0" smtClean="0">
                <a:solidFill>
                  <a:srgbClr val="000000"/>
                </a:solidFill>
                <a:latin typeface="Times New Roman" panose="02020603050405020304" pitchFamily="18" charset="0"/>
              </a:rPr>
              <a:t>.</a:t>
            </a:r>
          </a:p>
          <a:p>
            <a:pPr>
              <a:buFontTx/>
              <a:buChar char="-"/>
            </a:pPr>
            <a:r>
              <a:rPr lang="ru-RU" dirty="0" err="1" smtClean="0">
                <a:solidFill>
                  <a:srgbClr val="000000"/>
                </a:solidFill>
                <a:latin typeface="Times New Roman" panose="02020603050405020304" pitchFamily="18" charset="0"/>
              </a:rPr>
              <a:t>Міндеттері</a:t>
            </a:r>
            <a:endParaRPr lang="ru-RU" dirty="0" smtClean="0">
              <a:solidFill>
                <a:srgbClr val="000000"/>
              </a:solidFill>
              <a:latin typeface="Times New Roman" panose="02020603050405020304" pitchFamily="18" charset="0"/>
            </a:endParaRPr>
          </a:p>
          <a:p>
            <a:pPr>
              <a:buFontTx/>
              <a:buChar char="-"/>
            </a:pPr>
            <a:r>
              <a:rPr lang="ru-RU" dirty="0" smtClean="0">
                <a:solidFill>
                  <a:srgbClr val="000000"/>
                </a:solidFill>
                <a:latin typeface="Times New Roman" panose="02020603050405020304" pitchFamily="18" charset="0"/>
              </a:rPr>
              <a:t> С. Я. </a:t>
            </a:r>
            <a:r>
              <a:rPr lang="ru-RU" dirty="0" err="1" smtClean="0">
                <a:solidFill>
                  <a:srgbClr val="000000"/>
                </a:solidFill>
                <a:latin typeface="Times New Roman" panose="02020603050405020304" pitchFamily="18" charset="0"/>
              </a:rPr>
              <a:t>Маршактың шығармаларының атауы</a:t>
            </a:r>
            <a:r>
              <a:rPr lang="ru-RU" dirty="0" smtClean="0">
                <a:solidFill>
                  <a:srgbClr val="000000"/>
                </a:solidFill>
                <a:latin typeface="Times New Roman" panose="02020603050405020304" pitchFamily="18" charset="0"/>
              </a:rPr>
              <a:t> мен </a:t>
            </a:r>
            <a:r>
              <a:rPr lang="ru-RU" dirty="0" err="1" smtClean="0">
                <a:solidFill>
                  <a:srgbClr val="000000"/>
                </a:solidFill>
                <a:latin typeface="Times New Roman" panose="02020603050405020304" pitchFamily="18" charset="0"/>
              </a:rPr>
              <a:t>мазмұнын еске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түсіру</a:t>
            </a:r>
            <a:r>
              <a:rPr lang="ru-RU" dirty="0" smtClean="0">
                <a:solidFill>
                  <a:srgbClr val="000000"/>
                </a:solidFill>
                <a:latin typeface="Times New Roman" panose="02020603050405020304" pitchFamily="18" charset="0"/>
              </a:rPr>
              <a:t>;</a:t>
            </a:r>
          </a:p>
          <a:p>
            <a:pPr>
              <a:buFontTx/>
              <a:buChar char="-"/>
            </a:pP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балаларды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өлең оқуға жаттықтыру;</a:t>
            </a:r>
            <a:endParaRPr lang="ru-RU" dirty="0" smtClean="0">
              <a:solidFill>
                <a:srgbClr val="000000"/>
              </a:solidFill>
              <a:latin typeface="Times New Roman" panose="02020603050405020304" pitchFamily="18" charset="0"/>
            </a:endParaRPr>
          </a:p>
          <a:p>
            <a:pPr>
              <a:buFontTx/>
              <a:buChar char="-"/>
            </a:pP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әдебиетке деген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қызығушылықты, кітап</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оқуды, жазушының жаңа шығармаларымен танысуға деген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ынтасын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тәрбиелеу,</a:t>
            </a:r>
            <a:endParaRPr lang="ru-RU" dirty="0" smtClean="0">
              <a:solidFill>
                <a:srgbClr val="000000"/>
              </a:solidFill>
              <a:latin typeface="Times New Roman" panose="02020603050405020304" pitchFamily="18" charset="0"/>
            </a:endParaRPr>
          </a:p>
          <a:p>
            <a:pPr>
              <a:buFontTx/>
              <a:buChar char="-"/>
            </a:pP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балалардың сөздік қорын белсенді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ету</a:t>
            </a:r>
            <a:r>
              <a:rPr lang="ru-RU" dirty="0" smtClean="0">
                <a:solidFill>
                  <a:srgbClr val="000000"/>
                </a:solidFill>
                <a:latin typeface="Times New Roman" panose="02020603050405020304" pitchFamily="18" charset="0"/>
              </a:rPr>
              <a:t>.</a:t>
            </a:r>
          </a:p>
          <a:p>
            <a:pPr>
              <a:buFontTx/>
              <a:buChar char="-"/>
            </a:pPr>
            <a:r>
              <a:rPr lang="ru-RU" dirty="0" err="1" smtClean="0">
                <a:solidFill>
                  <a:srgbClr val="000000"/>
                </a:solidFill>
                <a:latin typeface="Times New Roman" panose="02020603050405020304" pitchFamily="18" charset="0"/>
              </a:rPr>
              <a:t>Сабаққа дайындық:</a:t>
            </a:r>
            <a:endParaRPr lang="ru-RU" dirty="0" smtClean="0">
              <a:solidFill>
                <a:srgbClr val="000000"/>
              </a:solidFill>
              <a:latin typeface="Times New Roman" panose="02020603050405020304" pitchFamily="18" charset="0"/>
            </a:endParaRPr>
          </a:p>
          <a:p>
            <a:pPr>
              <a:buFontTx/>
              <a:buChar char="-"/>
            </a:pPr>
            <a:r>
              <a:rPr lang="ru-RU" dirty="0" smtClean="0">
                <a:solidFill>
                  <a:srgbClr val="000000"/>
                </a:solidFill>
                <a:latin typeface="Times New Roman" panose="02020603050405020304" pitchFamily="18" charset="0"/>
              </a:rPr>
              <a:t> С. Я. Маршак </a:t>
            </a:r>
            <a:r>
              <a:rPr lang="ru-RU" dirty="0" err="1" smtClean="0">
                <a:solidFill>
                  <a:srgbClr val="000000"/>
                </a:solidFill>
                <a:latin typeface="Times New Roman" panose="02020603050405020304" pitchFamily="18" charset="0"/>
              </a:rPr>
              <a:t>шығармаларын оқу</a:t>
            </a:r>
            <a:r>
              <a:rPr lang="ru-RU" dirty="0" smtClean="0">
                <a:solidFill>
                  <a:srgbClr val="000000"/>
                </a:solidFill>
                <a:latin typeface="Times New Roman" panose="02020603050405020304" pitchFamily="18" charset="0"/>
              </a:rPr>
              <a:t>;</a:t>
            </a:r>
          </a:p>
          <a:p>
            <a:pPr>
              <a:buFontTx/>
              <a:buChar char="-"/>
            </a:pPr>
            <a:r>
              <a:rPr lang="ru-RU" dirty="0" smtClean="0">
                <a:solidFill>
                  <a:srgbClr val="000000"/>
                </a:solidFill>
                <a:latin typeface="Times New Roman" panose="02020603050405020304" pitchFamily="18" charset="0"/>
              </a:rPr>
              <a:t>С. Я. </a:t>
            </a:r>
            <a:r>
              <a:rPr lang="ru-RU" dirty="0" err="1" smtClean="0">
                <a:solidFill>
                  <a:srgbClr val="000000"/>
                </a:solidFill>
                <a:latin typeface="Times New Roman" panose="02020603050405020304" pitchFamily="18" charset="0"/>
              </a:rPr>
              <a:t>Маршактың шығармалары бойынша</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суреттер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көрмесін безендіру</a:t>
            </a:r>
            <a:r>
              <a:rPr lang="ru-RU" dirty="0" smtClean="0">
                <a:solidFill>
                  <a:srgbClr val="000000"/>
                </a:solidFill>
                <a:latin typeface="Times New Roman" panose="02020603050405020304" pitchFamily="18" charset="0"/>
              </a:rPr>
              <a:t>;</a:t>
            </a:r>
          </a:p>
          <a:p>
            <a:pPr>
              <a:buFontTx/>
              <a:buChar char="-"/>
            </a:pP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шығармалардан үзінділер жаттау</a:t>
            </a:r>
            <a:r>
              <a:rPr lang="ru-RU" dirty="0" smtClean="0">
                <a:solidFill>
                  <a:srgbClr val="000000"/>
                </a:solidFill>
                <a:latin typeface="Times New Roman" panose="02020603050405020304" pitchFamily="18" charset="0"/>
              </a:rPr>
              <a:t>.</a:t>
            </a:r>
          </a:p>
          <a:p>
            <a:pPr>
              <a:buFontTx/>
              <a:buChar char="-"/>
            </a:pPr>
            <a:r>
              <a:rPr lang="ru-RU" dirty="0" err="1" smtClean="0">
                <a:solidFill>
                  <a:srgbClr val="000000"/>
                </a:solidFill>
                <a:latin typeface="Times New Roman" panose="02020603050405020304" pitchFamily="18" charset="0"/>
              </a:rPr>
              <a:t>Сабаққа арналған </a:t>
            </a:r>
            <a:r>
              <a:rPr lang="ru-RU" dirty="0" smtClean="0">
                <a:solidFill>
                  <a:srgbClr val="000000"/>
                </a:solidFill>
                <a:latin typeface="Times New Roman" panose="02020603050405020304" pitchFamily="18" charset="0"/>
              </a:rPr>
              <a:t>материал</a:t>
            </a:r>
            <a:endParaRPr lang="ru-RU" dirty="0" smtClean="0">
              <a:solidFill>
                <a:srgbClr val="000000"/>
              </a:solidFill>
              <a:latin typeface="Times New Roman" panose="02020603050405020304" pitchFamily="18" charset="0"/>
            </a:endParaRPr>
          </a:p>
          <a:p>
            <a:pPr>
              <a:buFontTx/>
              <a:buChar char="-"/>
            </a:pPr>
            <a:r>
              <a:rPr lang="ru-RU" dirty="0" smtClean="0">
                <a:solidFill>
                  <a:srgbClr val="000000"/>
                </a:solidFill>
                <a:latin typeface="Times New Roman" panose="02020603050405020304" pitchFamily="18" charset="0"/>
              </a:rPr>
              <a:t>- С</a:t>
            </a:r>
            <a:r>
              <a:rPr lang="ru-RU" dirty="0" smtClean="0">
                <a:solidFill>
                  <a:srgbClr val="000000"/>
                </a:solidFill>
                <a:latin typeface="Times New Roman" panose="02020603050405020304" pitchFamily="18" charset="0"/>
              </a:rPr>
              <a:t>. Я. </a:t>
            </a:r>
            <a:r>
              <a:rPr lang="ru-RU" dirty="0" smtClean="0">
                <a:solidFill>
                  <a:srgbClr val="000000"/>
                </a:solidFill>
                <a:latin typeface="Times New Roman" panose="02020603050405020304" pitchFamily="18" charset="0"/>
              </a:rPr>
              <a:t>Маршак </a:t>
            </a:r>
            <a:r>
              <a:rPr lang="ru-RU" dirty="0" err="1" smtClean="0">
                <a:solidFill>
                  <a:srgbClr val="000000"/>
                </a:solidFill>
                <a:latin typeface="Times New Roman" panose="02020603050405020304" pitchFamily="18" charset="0"/>
              </a:rPr>
              <a:t>портреті</a:t>
            </a:r>
            <a:r>
              <a:rPr lang="ru-RU" dirty="0" smtClean="0">
                <a:solidFill>
                  <a:srgbClr val="000000"/>
                </a:solidFill>
                <a:latin typeface="Times New Roman" panose="02020603050405020304" pitchFamily="18" charset="0"/>
              </a:rPr>
              <a:t>;</a:t>
            </a:r>
            <a:endParaRPr lang="ru-RU" dirty="0" smtClean="0">
              <a:solidFill>
                <a:srgbClr val="000000"/>
              </a:solidFill>
              <a:latin typeface="Times New Roman" panose="02020603050405020304" pitchFamily="18" charset="0"/>
            </a:endParaRPr>
          </a:p>
          <a:p>
            <a:pPr>
              <a:buFontTx/>
              <a:buChar char="-"/>
            </a:pPr>
            <a:r>
              <a:rPr lang="ru-RU" dirty="0" smtClean="0">
                <a:solidFill>
                  <a:srgbClr val="000000"/>
                </a:solidFill>
                <a:latin typeface="Times New Roman" panose="02020603050405020304" pitchFamily="18" charset="0"/>
              </a:rPr>
              <a:t> С.Я. </a:t>
            </a:r>
            <a:r>
              <a:rPr lang="ru-RU" dirty="0" err="1" smtClean="0">
                <a:solidFill>
                  <a:srgbClr val="000000"/>
                </a:solidFill>
                <a:latin typeface="Times New Roman" panose="02020603050405020304" pitchFamily="18" charset="0"/>
              </a:rPr>
              <a:t>Маршактың </a:t>
            </a:r>
            <a:r>
              <a:rPr lang="ru-RU" dirty="0" err="1" smtClean="0">
                <a:solidFill>
                  <a:srgbClr val="000000"/>
                </a:solidFill>
                <a:latin typeface="Times New Roman" panose="02020603050405020304" pitchFamily="18" charset="0"/>
              </a:rPr>
              <a:t>ертегілерінен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алынған суреттер</a:t>
            </a:r>
            <a:r>
              <a:rPr lang="ru-RU" dirty="0" smtClean="0">
                <a:solidFill>
                  <a:srgbClr val="000000"/>
                </a:solidFill>
                <a:latin typeface="Times New Roman" panose="02020603050405020304" pitchFamily="18" charset="0"/>
              </a:rPr>
              <a:t>.</a:t>
            </a:r>
          </a:p>
          <a:p>
            <a:r>
              <a:rPr lang="ru-RU" dirty="0" err="1" smtClean="0">
                <a:solidFill>
                  <a:srgbClr val="000000"/>
                </a:solidFill>
                <a:latin typeface="Times New Roman" panose="02020603050405020304" pitchFamily="18" charset="0"/>
              </a:rPr>
              <a:t>Сабақ барысы</a:t>
            </a:r>
            <a:r>
              <a:rPr lang="ru-RU" dirty="0" smtClean="0">
                <a:solidFill>
                  <a:srgbClr val="000000"/>
                </a:solidFill>
                <a:latin typeface="Times New Roman" panose="02020603050405020304" pitchFamily="18" charset="0"/>
              </a:rPr>
              <a:t>:</a:t>
            </a:r>
            <a:endParaRPr lang="ru-RU" sz="1400" dirty="0">
              <a:solidFill>
                <a:srgbClr val="000000"/>
              </a:solidFill>
              <a:latin typeface="Calibri" panose="020F0502020204030204" pitchFamily="34" charset="0"/>
            </a:endParaRPr>
          </a:p>
        </p:txBody>
      </p:sp>
    </p:spTree>
    <p:extLst>
      <p:ext uri="{BB962C8B-B14F-4D97-AF65-F5344CB8AC3E}">
        <p14:creationId xmlns:p14="http://schemas.microsoft.com/office/powerpoint/2010/main" xmlns="" val="24882214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332656"/>
            <a:ext cx="6048672" cy="5940088"/>
          </a:xfrm>
          <a:prstGeom prst="rect">
            <a:avLst/>
          </a:prstGeom>
        </p:spPr>
        <p:txBody>
          <a:bodyPr wrap="square">
            <a:spAutoFit/>
          </a:bodyPr>
          <a:lstStyle/>
          <a:p>
            <a:r>
              <a:rPr lang="ru-RU" sz="2000" dirty="0" err="1" smtClean="0">
                <a:solidFill>
                  <a:srgbClr val="000000"/>
                </a:solidFill>
                <a:latin typeface="Times New Roman" panose="02020603050405020304" pitchFamily="18" charset="0"/>
                <a:cs typeface="Times New Roman" panose="02020603050405020304" pitchFamily="18" charset="0"/>
              </a:rPr>
              <a:t>Тәрбиеші: Сәлеметсіңдерме, балалар</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Бүгін бізде</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ерекше</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сабақ, өйткені біз</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автобуспен</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саяхатқа барамыз</a:t>
            </a:r>
            <a:r>
              <a:rPr lang="ru-RU" sz="2000" dirty="0" smtClean="0">
                <a:solidFill>
                  <a:srgbClr val="000000"/>
                </a:solidFill>
                <a:latin typeface="Times New Roman" panose="02020603050405020304" pitchFamily="18" charset="0"/>
                <a:cs typeface="Times New Roman" panose="02020603050405020304" pitchFamily="18" charset="0"/>
              </a:rPr>
              <a:t> (автобус </a:t>
            </a:r>
            <a:r>
              <a:rPr lang="ru-RU" sz="2000" dirty="0" err="1" smtClean="0">
                <a:solidFill>
                  <a:srgbClr val="000000"/>
                </a:solidFill>
                <a:latin typeface="Times New Roman" panose="02020603050405020304" pitchFamily="18" charset="0"/>
                <a:cs typeface="Times New Roman" panose="02020603050405020304" pitchFamily="18" charset="0"/>
              </a:rPr>
              <a:t>орындықтардан жасалған</a:t>
            </a:r>
            <a:r>
              <a:rPr lang="ru-RU" sz="2000" dirty="0" smtClean="0">
                <a:solidFill>
                  <a:srgbClr val="000000"/>
                </a:solidFill>
                <a:latin typeface="Times New Roman" panose="02020603050405020304" pitchFamily="18" charset="0"/>
                <a:cs typeface="Times New Roman" panose="02020603050405020304" pitchFamily="18" charset="0"/>
              </a:rPr>
              <a:t>). Самуил Яковлевич </a:t>
            </a:r>
            <a:r>
              <a:rPr lang="ru-RU" sz="2000" dirty="0" err="1" smtClean="0">
                <a:solidFill>
                  <a:srgbClr val="000000"/>
                </a:solidFill>
                <a:latin typeface="Times New Roman" panose="02020603050405020304" pitchFamily="18" charset="0"/>
                <a:cs typeface="Times New Roman" panose="02020603050405020304" pitchFamily="18" charset="0"/>
              </a:rPr>
              <a:t>Маршактың ертегілер</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беттеріне</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саяхатымыз</a:t>
            </a:r>
            <a:r>
              <a:rPr lang="ru-RU" sz="2000" dirty="0" smtClean="0">
                <a:solidFill>
                  <a:srgbClr val="000000"/>
                </a:solidFill>
                <a:latin typeface="Times New Roman" panose="02020603050405020304" pitchFamily="18" charset="0"/>
                <a:cs typeface="Times New Roman" panose="02020603050405020304" pitchFamily="18" charset="0"/>
              </a:rPr>
              <a:t>. С.Я. </a:t>
            </a:r>
            <a:r>
              <a:rPr lang="ru-RU" sz="2000" dirty="0" err="1" smtClean="0">
                <a:solidFill>
                  <a:srgbClr val="000000"/>
                </a:solidFill>
                <a:latin typeface="Times New Roman" panose="02020603050405020304" pitchFamily="18" charset="0"/>
                <a:cs typeface="Times New Roman" panose="02020603050405020304" pitchFamily="18" charset="0"/>
              </a:rPr>
              <a:t>Маршактың балалар</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жазушысы</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екенін</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бәрі біледі</a:t>
            </a:r>
            <a:r>
              <a:rPr lang="ru-RU" sz="2000" dirty="0" smtClean="0">
                <a:solidFill>
                  <a:srgbClr val="000000"/>
                </a:solidFill>
                <a:latin typeface="Times New Roman" panose="02020603050405020304" pitchFamily="18" charset="0"/>
                <a:cs typeface="Times New Roman" panose="02020603050405020304" pitchFamily="18" charset="0"/>
              </a:rPr>
              <a:t>.</a:t>
            </a:r>
            <a:endParaRPr lang="ru-RU" sz="2000" dirty="0">
              <a:solidFill>
                <a:srgbClr val="000000"/>
              </a:solidFill>
              <a:latin typeface="Times New Roman" panose="02020603050405020304" pitchFamily="18" charset="0"/>
              <a:cs typeface="Times New Roman" panose="02020603050405020304" pitchFamily="18" charset="0"/>
            </a:endParaRPr>
          </a:p>
          <a:p>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Тәрбиеші С.Я.Маршактың  портретін</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көрсетеді.</a:t>
            </a:r>
            <a:endParaRPr lang="ru-RU" sz="2000" dirty="0">
              <a:solidFill>
                <a:srgbClr val="000000"/>
              </a:solidFill>
              <a:latin typeface="Times New Roman" panose="02020603050405020304" pitchFamily="18" charset="0"/>
              <a:cs typeface="Times New Roman" panose="02020603050405020304" pitchFamily="18" charset="0"/>
            </a:endParaRPr>
          </a:p>
          <a:p>
            <a:r>
              <a:rPr lang="ru-RU" sz="2000" dirty="0" err="1" smtClean="0">
                <a:solidFill>
                  <a:srgbClr val="000000"/>
                </a:solidFill>
                <a:latin typeface="Times New Roman" panose="02020603050405020304" pitchFamily="18" charset="0"/>
                <a:cs typeface="Times New Roman" panose="02020603050405020304" pitchFamily="18" charset="0"/>
              </a:rPr>
              <a:t>Неліктен</a:t>
            </a:r>
            <a:r>
              <a:rPr lang="ru-RU" sz="2000" dirty="0" smtClean="0">
                <a:solidFill>
                  <a:srgbClr val="000000"/>
                </a:solidFill>
                <a:latin typeface="Times New Roman" panose="02020603050405020304" pitchFamily="18" charset="0"/>
                <a:cs typeface="Times New Roman" panose="02020603050405020304" pitchFamily="18" charset="0"/>
              </a:rPr>
              <a:t> оны </a:t>
            </a:r>
            <a:r>
              <a:rPr lang="ru-RU" sz="2000" dirty="0" err="1" smtClean="0">
                <a:solidFill>
                  <a:srgbClr val="000000"/>
                </a:solidFill>
                <a:latin typeface="Times New Roman" panose="02020603050405020304" pitchFamily="18" charset="0"/>
                <a:cs typeface="Times New Roman" panose="02020603050405020304" pitchFamily="18" charset="0"/>
              </a:rPr>
              <a:t>балалар</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жазушысы</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деп</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атайды</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деп</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ойлайсыз</a:t>
            </a:r>
            <a:r>
              <a:rPr lang="ru-RU" sz="2000" dirty="0" smtClean="0">
                <a:solidFill>
                  <a:srgbClr val="000000"/>
                </a:solidFill>
                <a:latin typeface="Times New Roman" panose="02020603050405020304" pitchFamily="18" charset="0"/>
                <a:cs typeface="Times New Roman" panose="02020603050405020304" pitchFamily="18" charset="0"/>
              </a:rPr>
              <a:t>? Ия, </a:t>
            </a:r>
            <a:r>
              <a:rPr lang="ru-RU" sz="2000" dirty="0" err="1" smtClean="0">
                <a:solidFill>
                  <a:srgbClr val="000000"/>
                </a:solidFill>
                <a:latin typeface="Times New Roman" panose="02020603050405020304" pitchFamily="18" charset="0"/>
                <a:cs typeface="Times New Roman" panose="02020603050405020304" pitchFamily="18" charset="0"/>
              </a:rPr>
              <a:t>ол</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балаларға көптеген ертегілер</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әңгімелер </a:t>
            </a:r>
            <a:r>
              <a:rPr lang="ru-RU" sz="2000" dirty="0" smtClean="0">
                <a:solidFill>
                  <a:srgbClr val="000000"/>
                </a:solidFill>
                <a:latin typeface="Times New Roman" panose="02020603050405020304" pitchFamily="18" charset="0"/>
                <a:cs typeface="Times New Roman" panose="02020603050405020304" pitchFamily="18" charset="0"/>
              </a:rPr>
              <a:t>мен </a:t>
            </a:r>
            <a:r>
              <a:rPr lang="ru-RU" sz="2000" dirty="0" err="1" smtClean="0">
                <a:solidFill>
                  <a:srgbClr val="000000"/>
                </a:solidFill>
                <a:latin typeface="Times New Roman" panose="02020603050405020304" pitchFamily="18" charset="0"/>
                <a:cs typeface="Times New Roman" panose="02020603050405020304" pitchFamily="18" charset="0"/>
              </a:rPr>
              <a:t>өлеңдер жазды</a:t>
            </a:r>
            <a:r>
              <a:rPr lang="ru-RU" sz="2000" dirty="0" smtClean="0">
                <a:solidFill>
                  <a:srgbClr val="000000"/>
                </a:solidFill>
                <a:latin typeface="Times New Roman" panose="02020603050405020304" pitchFamily="18" charset="0"/>
                <a:cs typeface="Times New Roman" panose="02020603050405020304" pitchFamily="18" charset="0"/>
              </a:rPr>
              <a:t>.</a:t>
            </a:r>
          </a:p>
          <a:p>
            <a:r>
              <a:rPr lang="ru-RU" sz="2000" dirty="0" err="1" smtClean="0">
                <a:solidFill>
                  <a:srgbClr val="000000"/>
                </a:solidFill>
                <a:latin typeface="Times New Roman" panose="02020603050405020304" pitchFamily="18" charset="0"/>
                <a:cs typeface="Times New Roman" panose="02020603050405020304" pitchFamily="18" charset="0"/>
              </a:rPr>
              <a:t>Балалар</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С.Я.Маршактың қандай шығармаларын білесіңдер?</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(«Мұртты жолақ», «Ақымақ тышқан туралы</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ертегі</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«Ақылды тышқан туралы</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ертегі</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a:t>
            </a:r>
            <a:r>
              <a:rPr lang="ru-RU" sz="2000" dirty="0" err="1" smtClean="0">
                <a:solidFill>
                  <a:srgbClr val="000000"/>
                </a:solidFill>
                <a:latin typeface="Times New Roman" panose="02020603050405020304" pitchFamily="18" charset="0"/>
                <a:cs typeface="Times New Roman" panose="02020603050405020304" pitchFamily="18" charset="0"/>
              </a:rPr>
              <a:t>Шашыраңғы</a:t>
            </a:r>
            <a:r>
              <a:rPr lang="ru-RU" sz="2000" dirty="0" err="1" smtClean="0">
                <a:solidFill>
                  <a:srgbClr val="000000"/>
                </a:solidFill>
                <a:latin typeface="Times New Roman" panose="02020603050405020304" pitchFamily="18" charset="0"/>
                <a:cs typeface="Times New Roman" panose="02020603050405020304" pitchFamily="18" charset="0"/>
              </a:rPr>
              <a:t>» </a:t>
            </a:r>
            <a:r>
              <a:rPr lang="ru-RU" sz="2000" dirty="0" smtClean="0">
                <a:solidFill>
                  <a:srgbClr val="000000"/>
                </a:solidFill>
                <a:latin typeface="Times New Roman" panose="02020603050405020304" pitchFamily="18" charset="0"/>
                <a:cs typeface="Times New Roman" panose="02020603050405020304" pitchFamily="18" charset="0"/>
              </a:rPr>
              <a:t>т.б.) ). </a:t>
            </a:r>
          </a:p>
          <a:p>
            <a:r>
              <a:rPr lang="ru-RU" sz="2000" dirty="0" err="1" smtClean="0">
                <a:solidFill>
                  <a:srgbClr val="000000"/>
                </a:solidFill>
                <a:latin typeface="Times New Roman" panose="02020603050405020304" pitchFamily="18" charset="0"/>
                <a:cs typeface="Times New Roman" panose="02020603050405020304" pitchFamily="18" charset="0"/>
              </a:rPr>
              <a:t>Бүгін біз</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сіздермен</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біргеміз</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және </a:t>
            </a:r>
            <a:r>
              <a:rPr lang="ru-RU" sz="2000" dirty="0" smtClean="0">
                <a:solidFill>
                  <a:srgbClr val="000000"/>
                </a:solidFill>
                <a:latin typeface="Times New Roman" panose="02020603050405020304" pitchFamily="18" charset="0"/>
                <a:cs typeface="Times New Roman" panose="02020603050405020304" pitchFamily="18" charset="0"/>
              </a:rPr>
              <a:t>С.Я. </a:t>
            </a:r>
            <a:r>
              <a:rPr lang="ru-RU" sz="2000" dirty="0" err="1" smtClean="0">
                <a:solidFill>
                  <a:srgbClr val="000000"/>
                </a:solidFill>
                <a:latin typeface="Times New Roman" panose="02020603050405020304" pitchFamily="18" charset="0"/>
                <a:cs typeface="Times New Roman" panose="02020603050405020304" pitchFamily="18" charset="0"/>
              </a:rPr>
              <a:t>Маршактың барлық шығармалары бойынша</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саяхатқа шығамыз.</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Біздің алғашқы аялдамамыз</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Сіздермен</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ойын</a:t>
            </a:r>
            <a:r>
              <a:rPr lang="ru-RU" sz="2000" dirty="0" smtClean="0">
                <a:solidFill>
                  <a:srgbClr val="000000"/>
                </a:solidFill>
                <a:latin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cs typeface="Times New Roman" panose="02020603050405020304" pitchFamily="18" charset="0"/>
              </a:rPr>
              <a:t>ойнайық: </a:t>
            </a:r>
            <a:r>
              <a:rPr lang="ru-RU" sz="2000" dirty="0" smtClean="0">
                <a:solidFill>
                  <a:srgbClr val="000000"/>
                </a:solidFill>
                <a:latin typeface="Times New Roman" panose="02020603050405020304" pitchFamily="18" charset="0"/>
                <a:cs typeface="Times New Roman" panose="02020603050405020304" pitchFamily="18" charset="0"/>
              </a:rPr>
              <a:t>«С.Я. </a:t>
            </a:r>
            <a:r>
              <a:rPr lang="ru-RU" sz="2000" dirty="0" err="1" smtClean="0">
                <a:solidFill>
                  <a:srgbClr val="000000"/>
                </a:solidFill>
                <a:latin typeface="Times New Roman" panose="02020603050405020304" pitchFamily="18" charset="0"/>
                <a:cs typeface="Times New Roman" panose="02020603050405020304" pitchFamily="18" charset="0"/>
              </a:rPr>
              <a:t>Маршактың шығармасының кейіпкерін</a:t>
            </a:r>
            <a:r>
              <a:rPr lang="ru-RU" sz="2000" dirty="0" smtClean="0">
                <a:solidFill>
                  <a:srgbClr val="000000"/>
                </a:solidFill>
                <a:latin typeface="Times New Roman" panose="02020603050405020304" pitchFamily="18" charset="0"/>
                <a:cs typeface="Times New Roman" panose="02020603050405020304" pitchFamily="18" charset="0"/>
              </a:rPr>
              <a:t> тап»:</a:t>
            </a:r>
          </a:p>
        </p:txBody>
      </p:sp>
      <p:pic>
        <p:nvPicPr>
          <p:cNvPr id="9218" name="Picture 2" descr="https://fkniga.ru/media/product/cat4805n/n1701/KA-0026804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636568" y="2204864"/>
            <a:ext cx="2088232" cy="279856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156079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692696"/>
            <a:ext cx="5040560" cy="5078313"/>
          </a:xfrm>
          <a:prstGeom prst="rect">
            <a:avLst/>
          </a:prstGeom>
        </p:spPr>
        <p:txBody>
          <a:bodyPr wrap="square">
            <a:spAutoFit/>
          </a:bodyPr>
          <a:lstStyle/>
          <a:p>
            <a:r>
              <a:rPr lang="ru-RU" dirty="0" smtClean="0">
                <a:solidFill>
                  <a:srgbClr val="000000"/>
                </a:solidFill>
                <a:latin typeface="Times New Roman" panose="02020603050405020304" pitchFamily="18" charset="0"/>
                <a:cs typeface="Times New Roman" panose="02020603050405020304" pitchFamily="18" charset="0"/>
              </a:rPr>
              <a:t>1.Кім </a:t>
            </a:r>
            <a:r>
              <a:rPr lang="ru-RU" dirty="0" err="1" smtClean="0">
                <a:solidFill>
                  <a:srgbClr val="000000"/>
                </a:solidFill>
                <a:latin typeface="Times New Roman" panose="02020603050405020304" pitchFamily="18" charset="0"/>
                <a:cs typeface="Times New Roman" panose="02020603050405020304" pitchFamily="18" charset="0"/>
              </a:rPr>
              <a:t>ән айтты</a:t>
            </a:r>
            <a:r>
              <a:rPr lang="ru-RU" dirty="0" smtClean="0">
                <a:solidFill>
                  <a:srgbClr val="000000"/>
                </a:solidFill>
                <a:latin typeface="Times New Roman" panose="02020603050405020304" pitchFamily="18" charset="0"/>
                <a:cs typeface="Times New Roman" panose="02020603050405020304" pitchFamily="18" charset="0"/>
              </a:rPr>
              <a:t>: "ЖОҚ </a:t>
            </a:r>
            <a:r>
              <a:rPr lang="ru-RU" dirty="0" err="1" smtClean="0">
                <a:solidFill>
                  <a:srgbClr val="000000"/>
                </a:solidFill>
                <a:latin typeface="Times New Roman" panose="02020603050405020304" pitchFamily="18" charset="0"/>
                <a:cs typeface="Times New Roman" panose="02020603050405020304" pitchFamily="18" charset="0"/>
              </a:rPr>
              <a:t>Сіздің дауысыңыз жақсы емес,Сіз</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тым</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қатты ән айтасыз</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(ақымақ тышқан</a:t>
            </a:r>
            <a:r>
              <a:rPr lang="ru-RU" dirty="0" smtClean="0">
                <a:solidFill>
                  <a:srgbClr val="000000"/>
                </a:solidFill>
                <a:latin typeface="Times New Roman" panose="02020603050405020304" pitchFamily="18" charset="0"/>
                <a:cs typeface="Times New Roman" panose="02020603050405020304" pitchFamily="18" charset="0"/>
              </a:rPr>
              <a:t>)</a:t>
            </a:r>
          </a:p>
          <a:p>
            <a:r>
              <a:rPr lang="ru-RU" dirty="0" smtClean="0">
                <a:solidFill>
                  <a:srgbClr val="000000"/>
                </a:solidFill>
                <a:latin typeface="Times New Roman" panose="02020603050405020304" pitchFamily="18" charset="0"/>
                <a:cs typeface="Times New Roman" panose="02020603050405020304" pitchFamily="18" charset="0"/>
              </a:rPr>
              <a:t>2.Кім </a:t>
            </a:r>
            <a:r>
              <a:rPr lang="ru-RU" dirty="0" err="1" smtClean="0">
                <a:solidFill>
                  <a:srgbClr val="000000"/>
                </a:solidFill>
                <a:latin typeface="Times New Roman" panose="02020603050405020304" pitchFamily="18" charset="0"/>
                <a:cs typeface="Times New Roman" panose="02020603050405020304" pitchFamily="18" charset="0"/>
              </a:rPr>
              <a:t>қағып есікті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маған</a:t>
            </a:r>
            <a:r>
              <a:rPr lang="ru-RU" dirty="0" smtClean="0">
                <a:solidFill>
                  <a:srgbClr val="000000"/>
                </a:solidFill>
                <a:latin typeface="Times New Roman" panose="02020603050405020304" pitchFamily="18" charset="0"/>
                <a:cs typeface="Times New Roman" panose="02020603050405020304" pitchFamily="18" charset="0"/>
              </a:rPr>
              <a:t>,</a:t>
            </a:r>
            <a:r>
              <a:rPr lang="ru-RU" dirty="0" err="1" smtClean="0">
                <a:solidFill>
                  <a:srgbClr val="000000"/>
                </a:solidFill>
                <a:latin typeface="Times New Roman" panose="02020603050405020304" pitchFamily="18" charset="0"/>
                <a:cs typeface="Times New Roman" panose="02020603050405020304" pitchFamily="18" charset="0"/>
              </a:rPr>
              <a:t>белбеудегі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қалың сөмкемен </a:t>
            </a:r>
            <a:r>
              <a:rPr lang="ru-RU" dirty="0" smtClean="0">
                <a:solidFill>
                  <a:srgbClr val="000000"/>
                </a:solidFill>
                <a:latin typeface="Times New Roman" panose="02020603050405020304" pitchFamily="18" charset="0"/>
                <a:cs typeface="Times New Roman" panose="02020603050405020304" pitchFamily="18" charset="0"/>
              </a:rPr>
              <a:t>(</a:t>
            </a:r>
            <a:r>
              <a:rPr lang="ru-RU" dirty="0" err="1" smtClean="0">
                <a:solidFill>
                  <a:srgbClr val="000000"/>
                </a:solidFill>
                <a:latin typeface="Times New Roman" panose="02020603050405020304" pitchFamily="18" charset="0"/>
                <a:cs typeface="Times New Roman" panose="02020603050405020304" pitchFamily="18" charset="0"/>
              </a:rPr>
              <a:t>пошташы</a:t>
            </a:r>
            <a:r>
              <a:rPr lang="ru-RU" dirty="0" smtClean="0">
                <a:solidFill>
                  <a:srgbClr val="000000"/>
                </a:solidFill>
                <a:latin typeface="Times New Roman" panose="02020603050405020304" pitchFamily="18" charset="0"/>
                <a:cs typeface="Times New Roman" panose="02020603050405020304" pitchFamily="18" charset="0"/>
              </a:rPr>
              <a:t>)</a:t>
            </a:r>
          </a:p>
          <a:p>
            <a:r>
              <a:rPr lang="ru-RU" dirty="0">
                <a:solidFill>
                  <a:srgbClr val="000000"/>
                </a:solidFill>
                <a:latin typeface="Times New Roman" panose="02020603050405020304" pitchFamily="18" charset="0"/>
                <a:cs typeface="Times New Roman" panose="02020603050405020304" pitchFamily="18" charset="0"/>
              </a:rPr>
              <a:t>            3. </a:t>
            </a:r>
            <a:r>
              <a:rPr lang="ru-RU" dirty="0" err="1" smtClean="0">
                <a:solidFill>
                  <a:srgbClr val="000000"/>
                </a:solidFill>
                <a:latin typeface="Times New Roman" panose="02020603050405020304" pitchFamily="18" charset="0"/>
                <a:cs typeface="Times New Roman" panose="02020603050405020304" pitchFamily="18" charset="0"/>
              </a:rPr>
              <a:t>Ол</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таңертең төсекке отырды</a:t>
            </a:r>
            <a:r>
              <a:rPr lang="ru-RU" dirty="0" smtClean="0">
                <a:solidFill>
                  <a:srgbClr val="000000"/>
                </a:solidFill>
                <a:latin typeface="Times New Roman" panose="02020603050405020304" pitchFamily="18" charset="0"/>
                <a:cs typeface="Times New Roman" panose="02020603050405020304" pitchFamily="18" charset="0"/>
              </a:rPr>
              <a:t>,</a:t>
            </a:r>
          </a:p>
          <a:p>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Көйлек </a:t>
            </a:r>
            <a:r>
              <a:rPr lang="ru-RU" dirty="0" smtClean="0">
                <a:solidFill>
                  <a:srgbClr val="000000"/>
                </a:solidFill>
                <a:latin typeface="Times New Roman" panose="02020603050405020304" pitchFamily="18" charset="0"/>
                <a:cs typeface="Times New Roman" panose="02020603050405020304" pitchFamily="18" charset="0"/>
              </a:rPr>
              <a:t>кие </a:t>
            </a:r>
            <a:r>
              <a:rPr lang="ru-RU" dirty="0" err="1" smtClean="0">
                <a:solidFill>
                  <a:srgbClr val="000000"/>
                </a:solidFill>
                <a:latin typeface="Times New Roman" panose="02020603050405020304" pitchFamily="18" charset="0"/>
                <a:cs typeface="Times New Roman" panose="02020603050405020304" pitchFamily="18" charset="0"/>
              </a:rPr>
              <a:t>бастады</a:t>
            </a:r>
            <a:r>
              <a:rPr lang="ru-RU" dirty="0" smtClean="0">
                <a:solidFill>
                  <a:srgbClr val="000000"/>
                </a:solidFill>
                <a:latin typeface="Times New Roman" panose="02020603050405020304" pitchFamily="18" charset="0"/>
                <a:cs typeface="Times New Roman" panose="02020603050405020304" pitchFamily="18" charset="0"/>
              </a:rPr>
              <a:t>,</a:t>
            </a:r>
          </a:p>
          <a:p>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Жеңдер қолын салды</a:t>
            </a:r>
            <a:endParaRPr lang="ru-RU" dirty="0" smtClean="0">
              <a:solidFill>
                <a:srgbClr val="000000"/>
              </a:solidFill>
              <a:latin typeface="Times New Roman" panose="02020603050405020304" pitchFamily="18" charset="0"/>
              <a:cs typeface="Times New Roman" panose="02020603050405020304" pitchFamily="18" charset="0"/>
            </a:endParaRPr>
          </a:p>
          <a:p>
            <a:pPr algn="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Алайда</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бұл шалбар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болып</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шықты.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(Шашыраңқы</a:t>
            </a:r>
            <a:r>
              <a:rPr lang="ru-RU" dirty="0" smtClean="0">
                <a:solidFill>
                  <a:srgbClr val="000000"/>
                </a:solidFill>
                <a:latin typeface="Times New Roman" panose="02020603050405020304" pitchFamily="18" charset="0"/>
                <a:cs typeface="Times New Roman" panose="02020603050405020304" pitchFamily="18" charset="0"/>
              </a:rPr>
              <a:t>)</a:t>
            </a:r>
          </a:p>
          <a:p>
            <a:pPr marL="342900" indent="-342900">
              <a:buAutoNum type="arabicPeriod" startAt="4"/>
            </a:pPr>
            <a:r>
              <a:rPr lang="ru-RU" dirty="0" err="1" smtClean="0">
                <a:solidFill>
                  <a:srgbClr val="000000"/>
                </a:solidFill>
                <a:latin typeface="Times New Roman" panose="02020603050405020304" pitchFamily="18" charset="0"/>
                <a:cs typeface="Times New Roman" panose="02020603050405020304" pitchFamily="18" charset="0"/>
              </a:rPr>
              <a:t>Өрт сөндірушілер, </a:t>
            </a:r>
            <a:r>
              <a:rPr lang="ru-RU" dirty="0" smtClean="0">
                <a:solidFill>
                  <a:srgbClr val="000000"/>
                </a:solidFill>
                <a:latin typeface="Times New Roman" panose="02020603050405020304" pitchFamily="18" charset="0"/>
                <a:cs typeface="Times New Roman" panose="02020603050405020304" pitchFamily="18" charset="0"/>
              </a:rPr>
              <a:t>полиция </a:t>
            </a:r>
            <a:r>
              <a:rPr lang="ru-RU" dirty="0" err="1" smtClean="0">
                <a:solidFill>
                  <a:srgbClr val="000000"/>
                </a:solidFill>
                <a:latin typeface="Times New Roman" panose="02020603050405020304" pitchFamily="18" charset="0"/>
                <a:cs typeface="Times New Roman" panose="02020603050405020304" pitchFamily="18" charset="0"/>
              </a:rPr>
              <a:t>іздейді</a:t>
            </a:r>
            <a:r>
              <a:rPr lang="ru-RU" dirty="0" smtClean="0">
                <a:solidFill>
                  <a:srgbClr val="000000"/>
                </a:solidFill>
                <a:latin typeface="Times New Roman" panose="02020603050405020304" pitchFamily="18" charset="0"/>
                <a:cs typeface="Times New Roman" panose="02020603050405020304" pitchFamily="18" charset="0"/>
              </a:rPr>
              <a:t>,</a:t>
            </a:r>
          </a:p>
          <a:p>
            <a:pPr marL="342900" indent="-342900"/>
            <a:r>
              <a:rPr lang="ru-RU" dirty="0" err="1" smtClean="0">
                <a:solidFill>
                  <a:srgbClr val="000000"/>
                </a:solidFill>
                <a:latin typeface="Times New Roman" panose="02020603050405020304" pitchFamily="18" charset="0"/>
                <a:cs typeface="Times New Roman" panose="02020603050405020304" pitchFamily="18" charset="0"/>
              </a:rPr>
              <a:t>Біздің астанадан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фотографтар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іздеуде</a:t>
            </a:r>
            <a:endParaRPr lang="ru-RU" dirty="0" smtClean="0">
              <a:solidFill>
                <a:srgbClr val="000000"/>
              </a:solidFill>
              <a:latin typeface="Times New Roman" panose="02020603050405020304" pitchFamily="18" charset="0"/>
              <a:cs typeface="Times New Roman" panose="02020603050405020304" pitchFamily="18" charset="0"/>
            </a:endParaRPr>
          </a:p>
          <a:p>
            <a:pPr marL="342900" indent="-342900"/>
            <a:r>
              <a:rPr lang="ru-RU" dirty="0" err="1" smtClean="0">
                <a:solidFill>
                  <a:srgbClr val="000000"/>
                </a:solidFill>
                <a:latin typeface="Times New Roman" panose="02020603050405020304" pitchFamily="18" charset="0"/>
                <a:cs typeface="Times New Roman" panose="02020603050405020304" pitchFamily="18" charset="0"/>
              </a:rPr>
              <a:t>Олар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ұзақ уақыт іздеді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бірақ табаалмады</a:t>
            </a:r>
            <a:endParaRPr lang="ru-RU" dirty="0" smtClean="0">
              <a:solidFill>
                <a:srgbClr val="000000"/>
              </a:solidFill>
              <a:latin typeface="Times New Roman" panose="02020603050405020304" pitchFamily="18" charset="0"/>
              <a:cs typeface="Times New Roman" panose="02020603050405020304" pitchFamily="18" charset="0"/>
            </a:endParaRPr>
          </a:p>
          <a:p>
            <a:pPr marL="342900" indent="-342900"/>
            <a:r>
              <a:rPr lang="ru-RU" dirty="0" err="1" smtClean="0">
                <a:solidFill>
                  <a:srgbClr val="000000"/>
                </a:solidFill>
                <a:latin typeface="Times New Roman" panose="02020603050405020304" pitchFamily="18" charset="0"/>
                <a:cs typeface="Times New Roman" panose="02020603050405020304" pitchFamily="18" charset="0"/>
              </a:rPr>
              <a:t>Жиырмадағы жігітті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белгісіз</a:t>
            </a:r>
            <a:r>
              <a:rPr lang="ru-RU" dirty="0" smtClean="0">
                <a:solidFill>
                  <a:srgbClr val="000000"/>
                </a:solidFill>
                <a:latin typeface="Times New Roman" panose="02020603050405020304" pitchFamily="18" charset="0"/>
                <a:cs typeface="Times New Roman" panose="02020603050405020304" pitchFamily="18" charset="0"/>
              </a:rPr>
              <a:t> батыр)</a:t>
            </a:r>
          </a:p>
          <a:p>
            <a:pPr marL="342900" indent="-342900"/>
            <a:endParaRPr lang="kk-KZ" dirty="0" smtClean="0">
              <a:solidFill>
                <a:srgbClr val="000000"/>
              </a:solidFill>
              <a:latin typeface="Times New Roman" panose="02020603050405020304" pitchFamily="18" charset="0"/>
              <a:cs typeface="Times New Roman" panose="02020603050405020304" pitchFamily="18" charset="0"/>
            </a:endParaRPr>
          </a:p>
          <a:p>
            <a:pPr marL="342900" indent="-342900"/>
            <a:r>
              <a:rPr lang="ru-RU" dirty="0" smtClean="0">
                <a:solidFill>
                  <a:srgbClr val="000000"/>
                </a:solidFill>
                <a:latin typeface="Times New Roman" panose="02020603050405020304" pitchFamily="18" charset="0"/>
                <a:cs typeface="Times New Roman" panose="02020603050405020304" pitchFamily="18" charset="0"/>
              </a:rPr>
              <a:t>5. </a:t>
            </a:r>
            <a:r>
              <a:rPr lang="ru-RU" dirty="0" err="1" smtClean="0">
                <a:solidFill>
                  <a:srgbClr val="000000"/>
                </a:solidFill>
                <a:latin typeface="Times New Roman" panose="02020603050405020304" pitchFamily="18" charset="0"/>
                <a:cs typeface="Times New Roman" panose="02020603050405020304" pitchFamily="18" charset="0"/>
              </a:rPr>
              <a:t>Ол</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мүлдем жуынғысы келмейді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Науадан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қашып кетеді</a:t>
            </a:r>
            <a:endParaRPr lang="ru-RU" dirty="0" smtClean="0">
              <a:solidFill>
                <a:srgbClr val="000000"/>
              </a:solidFill>
              <a:latin typeface="Times New Roman" panose="02020603050405020304" pitchFamily="18" charset="0"/>
              <a:cs typeface="Times New Roman" panose="02020603050405020304" pitchFamily="18" charset="0"/>
            </a:endParaRPr>
          </a:p>
          <a:p>
            <a:pPr marL="342900" indent="-342900"/>
            <a:r>
              <a:rPr lang="ru-RU" dirty="0" smtClean="0">
                <a:solidFill>
                  <a:srgbClr val="000000"/>
                </a:solidFill>
                <a:latin typeface="Times New Roman" panose="02020603050405020304" pitchFamily="18" charset="0"/>
                <a:cs typeface="Times New Roman" panose="02020603050405020304" pitchFamily="18" charset="0"/>
              </a:rPr>
              <a:t>Ал  </a:t>
            </a:r>
            <a:r>
              <a:rPr lang="ru-RU" dirty="0" err="1" smtClean="0">
                <a:solidFill>
                  <a:srgbClr val="000000"/>
                </a:solidFill>
                <a:latin typeface="Times New Roman" panose="02020603050405020304" pitchFamily="18" charset="0"/>
                <a:cs typeface="Times New Roman" panose="02020603050405020304" pitchFamily="18" charset="0"/>
              </a:rPr>
              <a:t>бұрыштағы сандық  артында</a:t>
            </a:r>
            <a:r>
              <a:rPr lang="ru-RU" dirty="0" smtClean="0">
                <a:solidFill>
                  <a:srgbClr val="000000"/>
                </a:solidFill>
                <a:latin typeface="Times New Roman" panose="02020603050405020304" pitchFamily="18" charset="0"/>
                <a:cs typeface="Times New Roman" panose="02020603050405020304" pitchFamily="18" charset="0"/>
              </a:rPr>
              <a:t> </a:t>
            </a:r>
          </a:p>
          <a:p>
            <a:pPr marL="342900" indent="-342900"/>
            <a:r>
              <a:rPr lang="ru-RU" dirty="0" err="1" smtClean="0">
                <a:solidFill>
                  <a:srgbClr val="000000"/>
                </a:solidFill>
                <a:latin typeface="Times New Roman" panose="02020603050405020304" pitchFamily="18" charset="0"/>
                <a:cs typeface="Times New Roman" panose="02020603050405020304" pitchFamily="18" charset="0"/>
              </a:rPr>
              <a:t>Табанын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тілімен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жуады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(жолақты марғау</a:t>
            </a:r>
            <a:r>
              <a:rPr lang="ru-RU" dirty="0" smtClean="0">
                <a:solidFill>
                  <a:srgbClr val="000000"/>
                </a:solidFill>
                <a:latin typeface="Times New Roman" panose="02020603050405020304" pitchFamily="18" charset="0"/>
                <a:cs typeface="Times New Roman" panose="02020603050405020304" pitchFamily="18" charset="0"/>
              </a:rPr>
              <a:t>)</a:t>
            </a:r>
          </a:p>
        </p:txBody>
      </p:sp>
      <p:pic>
        <p:nvPicPr>
          <p:cNvPr id="6146" name="Picture 2" descr="https://cs5.livemaster.ru/storage/e6/b0/18e248a19c5cb02990567ee2fapm--kukly-i-igrushki-myshonok-valyanyj-pod-osennim-dozhdem.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44208" y="4527936"/>
            <a:ext cx="1786366" cy="2080395"/>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148" name="Picture 4" descr="https://i.pinimg.com/236x/0e/13/93/0e1393d727e3985896a478cc92f05903--watches.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731054" y="260648"/>
            <a:ext cx="2961054" cy="1656184"/>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150" name="Picture 6" descr="https://img.labirint.ru/rcimg/50c310a4ee7ffd4e773f2a4f87dad00f/1920x1080/comments_pic/1602/1_0a4faf791ac23e8c655090f52454b53a_1452480242.jpg?145248038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717805" y="2249785"/>
            <a:ext cx="2987551" cy="2259335"/>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752842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16632"/>
            <a:ext cx="8064896" cy="6463308"/>
          </a:xfrm>
          <a:prstGeom prst="rect">
            <a:avLst/>
          </a:prstGeom>
        </p:spPr>
        <p:txBody>
          <a:bodyPr wrap="square">
            <a:spAutoFit/>
          </a:bodyPr>
          <a:lstStyle/>
          <a:p>
            <a:r>
              <a:rPr lang="ru-RU" dirty="0" smtClean="0">
                <a:solidFill>
                  <a:srgbClr val="000000"/>
                </a:solidFill>
                <a:latin typeface="Times New Roman" panose="02020603050405020304" pitchFamily="18" charset="0"/>
              </a:rPr>
              <a:t>6.Мен </a:t>
            </a:r>
            <a:r>
              <a:rPr lang="ru-RU" dirty="0" err="1" smtClean="0">
                <a:solidFill>
                  <a:srgbClr val="000000"/>
                </a:solidFill>
                <a:latin typeface="Times New Roman" panose="02020603050405020304" pitchFamily="18" charset="0"/>
              </a:rPr>
              <a:t>оқығым келмейді</a:t>
            </a:r>
            <a:r>
              <a:rPr lang="ru-RU" dirty="0" smtClean="0">
                <a:solidFill>
                  <a:srgbClr val="000000"/>
                </a:solidFill>
                <a:latin typeface="Times New Roman" panose="02020603050405020304" pitchFamily="18" charset="0"/>
              </a:rPr>
              <a:t>.</a:t>
            </a:r>
          </a:p>
          <a:p>
            <a:r>
              <a:rPr lang="ru-RU" dirty="0" smtClean="0">
                <a:solidFill>
                  <a:srgbClr val="000000"/>
                </a:solidFill>
                <a:latin typeface="Times New Roman" panose="02020603050405020304" pitchFamily="18" charset="0"/>
              </a:rPr>
              <a:t>Мен </a:t>
            </a:r>
            <a:r>
              <a:rPr lang="ru-RU" dirty="0" err="1" smtClean="0">
                <a:solidFill>
                  <a:srgbClr val="000000"/>
                </a:solidFill>
                <a:latin typeface="Times New Roman" panose="02020603050405020304" pitchFamily="18" charset="0"/>
              </a:rPr>
              <a:t>кез-келген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адамды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үйретемін</a:t>
            </a:r>
            <a:endParaRPr lang="ru-RU" dirty="0" smtClean="0">
              <a:solidFill>
                <a:srgbClr val="000000"/>
              </a:solidFill>
              <a:latin typeface="Times New Roman" panose="02020603050405020304" pitchFamily="18" charset="0"/>
            </a:endParaRPr>
          </a:p>
          <a:p>
            <a:r>
              <a:rPr lang="ru-RU" dirty="0" smtClean="0">
                <a:solidFill>
                  <a:srgbClr val="000000"/>
                </a:solidFill>
                <a:latin typeface="Times New Roman" panose="02020603050405020304" pitchFamily="18" charset="0"/>
              </a:rPr>
              <a:t>Мен </a:t>
            </a:r>
            <a:r>
              <a:rPr lang="ru-RU" dirty="0" err="1" smtClean="0">
                <a:solidFill>
                  <a:srgbClr val="000000"/>
                </a:solidFill>
                <a:latin typeface="Times New Roman" panose="02020603050405020304" pitchFamily="18" charset="0"/>
              </a:rPr>
              <a:t>атақты шебермін</a:t>
            </a:r>
            <a:endParaRPr lang="ru-RU" dirty="0" smtClean="0">
              <a:solidFill>
                <a:srgbClr val="000000"/>
              </a:solidFill>
              <a:latin typeface="Times New Roman" panose="02020603050405020304" pitchFamily="18" charset="0"/>
            </a:endParaRPr>
          </a:p>
          <a:p>
            <a:r>
              <a:rPr lang="ru-RU" dirty="0" err="1" smtClean="0">
                <a:solidFill>
                  <a:srgbClr val="000000"/>
                </a:solidFill>
                <a:latin typeface="Times New Roman" panose="02020603050405020304" pitchFamily="18" charset="0"/>
              </a:rPr>
              <a:t>Шебер</a:t>
            </a:r>
            <a:r>
              <a:rPr lang="ru-RU" dirty="0" smtClean="0">
                <a:solidFill>
                  <a:srgbClr val="000000"/>
                </a:solidFill>
                <a:latin typeface="Times New Roman" panose="02020603050405020304" pitchFamily="18" charset="0"/>
              </a:rPr>
              <a:t> ... (</a:t>
            </a:r>
            <a:r>
              <a:rPr lang="ru-RU" dirty="0" err="1" smtClean="0">
                <a:solidFill>
                  <a:srgbClr val="000000"/>
                </a:solidFill>
                <a:latin typeface="Times New Roman" panose="02020603050405020304" pitchFamily="18" charset="0"/>
              </a:rPr>
              <a:t>ломастер</a:t>
            </a:r>
            <a:r>
              <a:rPr lang="ru-RU" dirty="0" smtClean="0">
                <a:solidFill>
                  <a:srgbClr val="000000"/>
                </a:solidFill>
                <a:latin typeface="Times New Roman" panose="02020603050405020304" pitchFamily="18" charset="0"/>
              </a:rPr>
              <a:t>)</a:t>
            </a:r>
          </a:p>
          <a:p>
            <a:r>
              <a:rPr lang="ru-RU" dirty="0" err="1" smtClean="0">
                <a:solidFill>
                  <a:srgbClr val="000000"/>
                </a:solidFill>
                <a:latin typeface="Times New Roman" panose="02020603050405020304" pitchFamily="18" charset="0"/>
              </a:rPr>
              <a:t>Тәрбиеші: Жарайсыңдар, балалар</a:t>
            </a:r>
            <a:r>
              <a:rPr lang="ru-RU" dirty="0" smtClean="0">
                <a:solidFill>
                  <a:srgbClr val="000000"/>
                </a:solidFill>
                <a:latin typeface="Times New Roman" panose="02020603050405020304" pitchFamily="18" charset="0"/>
              </a:rPr>
              <a:t>, С. Я. </a:t>
            </a:r>
            <a:r>
              <a:rPr lang="ru-RU" dirty="0" err="1" smtClean="0">
                <a:solidFill>
                  <a:srgbClr val="000000"/>
                </a:solidFill>
                <a:latin typeface="Times New Roman" panose="02020603050405020304" pitchFamily="18" charset="0"/>
              </a:rPr>
              <a:t>Маршактың түрлі шығармаларындағы кейіпкерлерді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жақсы білесіңдер.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Әрі қарай жылжимыз</a:t>
            </a:r>
            <a:endParaRPr lang="ru-RU" dirty="0" smtClean="0">
              <a:solidFill>
                <a:srgbClr val="000000"/>
              </a:solidFill>
              <a:latin typeface="Times New Roman" panose="02020603050405020304" pitchFamily="18" charset="0"/>
            </a:endParaRPr>
          </a:p>
          <a:p>
            <a:r>
              <a:rPr lang="ru-RU" dirty="0" err="1" smtClean="0">
                <a:solidFill>
                  <a:srgbClr val="000000"/>
                </a:solidFill>
                <a:latin typeface="Times New Roman" panose="02020603050405020304" pitchFamily="18" charset="0"/>
              </a:rPr>
              <a:t>Екінші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аялдама</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Енді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өлеңнің қалай аталатынын</a:t>
            </a:r>
            <a:r>
              <a:rPr lang="ru-RU" dirty="0" smtClean="0">
                <a:solidFill>
                  <a:srgbClr val="000000"/>
                </a:solidFill>
                <a:latin typeface="Times New Roman" panose="02020603050405020304" pitchFamily="18" charset="0"/>
              </a:rPr>
              <a:t> табу </a:t>
            </a:r>
            <a:r>
              <a:rPr lang="ru-RU" dirty="0" err="1" smtClean="0">
                <a:solidFill>
                  <a:srgbClr val="000000"/>
                </a:solidFill>
                <a:latin typeface="Times New Roman" panose="02020603050405020304" pitchFamily="18" charset="0"/>
              </a:rPr>
              <a:t>керек</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Тәрбиеші </a:t>
            </a:r>
            <a:r>
              <a:rPr lang="ru-RU" dirty="0" smtClean="0">
                <a:solidFill>
                  <a:srgbClr val="000000"/>
                </a:solidFill>
                <a:latin typeface="Times New Roman" panose="02020603050405020304" pitchFamily="18" charset="0"/>
              </a:rPr>
              <a:t>С. Я. </a:t>
            </a:r>
            <a:r>
              <a:rPr lang="ru-RU" dirty="0" err="1" smtClean="0">
                <a:solidFill>
                  <a:srgbClr val="000000"/>
                </a:solidFill>
                <a:latin typeface="Times New Roman" panose="02020603050405020304" pitchFamily="18" charset="0"/>
              </a:rPr>
              <a:t>Маршактың өлеңдерінен үзінділер оқиды.</a:t>
            </a:r>
            <a:endParaRPr lang="ru-RU" dirty="0" smtClean="0">
              <a:solidFill>
                <a:srgbClr val="000000"/>
              </a:solidFill>
              <a:latin typeface="Times New Roman" panose="02020603050405020304" pitchFamily="18" charset="0"/>
            </a:endParaRPr>
          </a:p>
          <a:p>
            <a:pPr marL="342900" indent="-342900">
              <a:buAutoNum type="arabicPeriod"/>
            </a:pPr>
            <a:r>
              <a:rPr lang="ru-RU" dirty="0" err="1" smtClean="0">
                <a:solidFill>
                  <a:srgbClr val="000000"/>
                </a:solidFill>
                <a:latin typeface="Times New Roman" panose="02020603050405020304" pitchFamily="18" charset="0"/>
              </a:rPr>
              <a:t>«Менің көңілді, қоңырау добым</a:t>
            </a:r>
            <a:endParaRPr lang="ru-RU" dirty="0" smtClean="0">
              <a:solidFill>
                <a:srgbClr val="000000"/>
              </a:solidFill>
              <a:latin typeface="Times New Roman" panose="02020603050405020304" pitchFamily="18" charset="0"/>
            </a:endParaRPr>
          </a:p>
          <a:p>
            <a:pPr marL="342900" indent="-342900"/>
            <a:r>
              <a:rPr lang="ru-RU" dirty="0" err="1" smtClean="0">
                <a:solidFill>
                  <a:srgbClr val="000000"/>
                </a:solidFill>
                <a:latin typeface="Times New Roman" panose="02020603050405020304" pitchFamily="18" charset="0"/>
              </a:rPr>
              <a:t>Қайда жүгіруге асықтың?</a:t>
            </a:r>
            <a:endParaRPr lang="ru-RU" dirty="0" smtClean="0">
              <a:solidFill>
                <a:srgbClr val="000000"/>
              </a:solidFill>
              <a:latin typeface="Times New Roman" panose="02020603050405020304" pitchFamily="18" charset="0"/>
            </a:endParaRPr>
          </a:p>
          <a:p>
            <a:pPr marL="342900" indent="-342900"/>
            <a:r>
              <a:rPr lang="ru-RU" dirty="0" err="1" smtClean="0">
                <a:solidFill>
                  <a:srgbClr val="000000"/>
                </a:solidFill>
                <a:latin typeface="Times New Roman" panose="02020603050405020304" pitchFamily="18" charset="0"/>
              </a:rPr>
              <a:t>Қызыл, сары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көк</a:t>
            </a:r>
            <a:endParaRPr lang="ru-RU" dirty="0" smtClean="0">
              <a:solidFill>
                <a:srgbClr val="000000"/>
              </a:solidFill>
              <a:latin typeface="Times New Roman" panose="02020603050405020304" pitchFamily="18" charset="0"/>
            </a:endParaRPr>
          </a:p>
          <a:p>
            <a:pPr marL="342900" indent="-342900"/>
            <a:r>
              <a:rPr lang="ru-RU" dirty="0" err="1" smtClean="0">
                <a:solidFill>
                  <a:srgbClr val="000000"/>
                </a:solidFill>
                <a:latin typeface="Times New Roman" panose="02020603050405020304" pitchFamily="18" charset="0"/>
              </a:rPr>
              <a:t>Саған ілесе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алмаймын</a:t>
            </a:r>
            <a:r>
              <a:rPr lang="ru-RU" dirty="0" smtClean="0">
                <a:solidFill>
                  <a:srgbClr val="000000"/>
                </a:solidFill>
                <a:latin typeface="Times New Roman" panose="02020603050405020304" pitchFamily="18" charset="0"/>
              </a:rPr>
              <a:t>!</a:t>
            </a:r>
          </a:p>
          <a:p>
            <a:pPr marL="342900" indent="-342900"/>
            <a:r>
              <a:rPr lang="ru-RU" dirty="0" smtClean="0">
                <a:solidFill>
                  <a:srgbClr val="000000"/>
                </a:solidFill>
                <a:latin typeface="Times New Roman" panose="02020603050405020304" pitchFamily="18" charset="0"/>
              </a:rPr>
              <a:t>Мен </a:t>
            </a:r>
            <a:r>
              <a:rPr lang="ru-RU" dirty="0" err="1" smtClean="0">
                <a:solidFill>
                  <a:srgbClr val="000000"/>
                </a:solidFill>
                <a:latin typeface="Times New Roman" panose="02020603050405020304" pitchFamily="18" charset="0"/>
              </a:rPr>
              <a:t>қолымды шапалақтадым</a:t>
            </a:r>
            <a:endParaRPr lang="ru-RU" dirty="0" smtClean="0">
              <a:solidFill>
                <a:srgbClr val="000000"/>
              </a:solidFill>
              <a:latin typeface="Times New Roman" panose="02020603050405020304" pitchFamily="18" charset="0"/>
            </a:endParaRPr>
          </a:p>
          <a:p>
            <a:pPr marL="342900" indent="-342900"/>
            <a:r>
              <a:rPr lang="ru-RU" dirty="0" err="1" smtClean="0">
                <a:solidFill>
                  <a:srgbClr val="000000"/>
                </a:solidFill>
                <a:latin typeface="Times New Roman" panose="02020603050405020304" pitchFamily="18" charset="0"/>
              </a:rPr>
              <a:t>Сіз</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секіріп</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қатты қол шапалақтадың»</a:t>
            </a:r>
            <a:endParaRPr lang="ru-RU" dirty="0" smtClean="0">
              <a:solidFill>
                <a:srgbClr val="000000"/>
              </a:solidFill>
              <a:latin typeface="Times New Roman" panose="02020603050405020304" pitchFamily="18" charset="0"/>
            </a:endParaRPr>
          </a:p>
          <a:p>
            <a:pPr marL="342900" indent="-342900"/>
            <a:r>
              <a:rPr lang="ru-RU" dirty="0" smtClean="0">
                <a:solidFill>
                  <a:srgbClr val="000000"/>
                </a:solidFill>
                <a:latin typeface="Times New Roman" panose="02020603050405020304" pitchFamily="18" charset="0"/>
              </a:rPr>
              <a:t>(«</a:t>
            </a:r>
            <a:r>
              <a:rPr lang="ru-RU" dirty="0" err="1" smtClean="0">
                <a:solidFill>
                  <a:srgbClr val="000000"/>
                </a:solidFill>
                <a:latin typeface="Times New Roman" panose="02020603050405020304" pitchFamily="18" charset="0"/>
              </a:rPr>
              <a:t>Доп</a:t>
            </a:r>
            <a:r>
              <a:rPr lang="ru-RU" dirty="0" smtClean="0">
                <a:solidFill>
                  <a:srgbClr val="000000"/>
                </a:solidFill>
                <a:latin typeface="Times New Roman" panose="02020603050405020304" pitchFamily="18" charset="0"/>
              </a:rPr>
              <a:t>»)</a:t>
            </a:r>
            <a:endParaRPr lang="ru-RU" sz="1400" dirty="0">
              <a:solidFill>
                <a:srgbClr val="000000"/>
              </a:solidFill>
              <a:latin typeface="Calibri" panose="020F0502020204030204" pitchFamily="34" charset="0"/>
            </a:endParaRPr>
          </a:p>
          <a:p>
            <a:r>
              <a:rPr lang="ru-RU" dirty="0">
                <a:solidFill>
                  <a:srgbClr val="000000"/>
                </a:solidFill>
                <a:latin typeface="Times New Roman" panose="02020603050405020304" pitchFamily="18" charset="0"/>
              </a:rPr>
              <a:t>2. </a:t>
            </a:r>
            <a:r>
              <a:rPr lang="ru-RU" dirty="0" smtClean="0">
                <a:solidFill>
                  <a:srgbClr val="000000"/>
                </a:solidFill>
                <a:latin typeface="Times New Roman" panose="02020603050405020304" pitchFamily="18" charset="0"/>
              </a:rPr>
              <a:t>«Ей, </a:t>
            </a:r>
            <a:r>
              <a:rPr lang="ru-RU" dirty="0" err="1" smtClean="0">
                <a:solidFill>
                  <a:srgbClr val="000000"/>
                </a:solidFill>
                <a:latin typeface="Times New Roman" panose="02020603050405020304" pitchFamily="18" charset="0"/>
              </a:rPr>
              <a:t>жақындама</a:t>
            </a:r>
            <a:endParaRPr lang="ru-RU" dirty="0" smtClean="0">
              <a:solidFill>
                <a:srgbClr val="000000"/>
              </a:solidFill>
              <a:latin typeface="Times New Roman" panose="02020603050405020304" pitchFamily="18" charset="0"/>
            </a:endParaRPr>
          </a:p>
          <a:p>
            <a:r>
              <a:rPr lang="ru-RU" dirty="0" smtClean="0">
                <a:solidFill>
                  <a:srgbClr val="000000"/>
                </a:solidFill>
                <a:latin typeface="Times New Roman" panose="02020603050405020304" pitchFamily="18" charset="0"/>
              </a:rPr>
              <a:t>Мен </a:t>
            </a:r>
            <a:r>
              <a:rPr lang="ru-RU" dirty="0" err="1" smtClean="0">
                <a:solidFill>
                  <a:srgbClr val="000000"/>
                </a:solidFill>
                <a:latin typeface="Times New Roman" panose="02020603050405020304" pitchFamily="18" charset="0"/>
              </a:rPr>
              <a:t>мысық емес</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жолбарыспын</a:t>
            </a:r>
            <a:r>
              <a:rPr lang="ru-RU" dirty="0" smtClean="0">
                <a:solidFill>
                  <a:srgbClr val="000000"/>
                </a:solidFill>
                <a:latin typeface="Times New Roman" panose="02020603050405020304" pitchFamily="18" charset="0"/>
              </a:rPr>
              <a:t>! </a:t>
            </a:r>
          </a:p>
          <a:p>
            <a:r>
              <a:rPr lang="ru-RU" dirty="0" smtClean="0">
                <a:solidFill>
                  <a:srgbClr val="000000"/>
                </a:solidFill>
                <a:latin typeface="Times New Roman" panose="02020603050405020304" pitchFamily="18" charset="0"/>
              </a:rPr>
              <a:t>«(«</a:t>
            </a:r>
            <a:r>
              <a:rPr lang="ru-RU" dirty="0" err="1" smtClean="0">
                <a:solidFill>
                  <a:srgbClr val="000000"/>
                </a:solidFill>
                <a:latin typeface="Times New Roman" panose="02020603050405020304" pitchFamily="18" charset="0"/>
              </a:rPr>
              <a:t>Жолбарыс</a:t>
            </a:r>
            <a:r>
              <a:rPr lang="ru-RU" dirty="0" smtClean="0">
                <a:solidFill>
                  <a:srgbClr val="000000"/>
                </a:solidFill>
                <a:latin typeface="Times New Roman" panose="02020603050405020304" pitchFamily="18" charset="0"/>
              </a:rPr>
              <a:t>»)</a:t>
            </a:r>
          </a:p>
          <a:p>
            <a:r>
              <a:rPr lang="ru-RU" dirty="0" smtClean="0">
                <a:solidFill>
                  <a:srgbClr val="000000"/>
                </a:solidFill>
                <a:latin typeface="Times New Roman" panose="02020603050405020304" pitchFamily="18" charset="0"/>
              </a:rPr>
              <a:t>3</a:t>
            </a:r>
            <a:r>
              <a:rPr lang="ru-RU" dirty="0">
                <a:solidFill>
                  <a:srgbClr val="000000"/>
                </a:solidFill>
                <a:latin typeface="Times New Roman" panose="02020603050405020304" pitchFamily="18" charset="0"/>
              </a:rPr>
              <a:t>. </a:t>
            </a:r>
            <a:r>
              <a:rPr lang="ru-RU" dirty="0" smtClean="0">
                <a:solidFill>
                  <a:srgbClr val="000000"/>
                </a:solidFill>
                <a:latin typeface="Times New Roman" panose="02020603050405020304" pitchFamily="18" charset="0"/>
              </a:rPr>
              <a:t>«</a:t>
            </a:r>
            <a:r>
              <a:rPr lang="ru-RU" dirty="0" err="1" smtClean="0">
                <a:solidFill>
                  <a:srgbClr val="000000"/>
                </a:solidFill>
                <a:latin typeface="Times New Roman" panose="02020603050405020304" pitchFamily="18" charset="0"/>
              </a:rPr>
              <a:t>Олар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пілге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аяқ киім</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берді</a:t>
            </a:r>
            <a:r>
              <a:rPr lang="ru-RU" dirty="0" smtClean="0">
                <a:solidFill>
                  <a:srgbClr val="000000"/>
                </a:solidFill>
                <a:latin typeface="Times New Roman" panose="02020603050405020304" pitchFamily="18" charset="0"/>
              </a:rPr>
              <a:t>.</a:t>
            </a:r>
          </a:p>
          <a:p>
            <a:r>
              <a:rPr lang="ru-RU" dirty="0" err="1" smtClean="0">
                <a:solidFill>
                  <a:srgbClr val="000000"/>
                </a:solidFill>
                <a:latin typeface="Times New Roman" panose="02020603050405020304" pitchFamily="18" charset="0"/>
              </a:rPr>
              <a:t>Ол</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бір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аяқ киімді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алды</a:t>
            </a:r>
            <a:endParaRPr lang="ru-RU" dirty="0" smtClean="0">
              <a:solidFill>
                <a:srgbClr val="000000"/>
              </a:solidFill>
              <a:latin typeface="Times New Roman" panose="02020603050405020304" pitchFamily="18" charset="0"/>
            </a:endParaRPr>
          </a:p>
          <a:p>
            <a:r>
              <a:rPr lang="ru-RU" dirty="0" err="1" smtClean="0">
                <a:solidFill>
                  <a:srgbClr val="000000"/>
                </a:solidFill>
                <a:latin typeface="Times New Roman" panose="02020603050405020304" pitchFamily="18" charset="0"/>
              </a:rPr>
              <a:t>Ол</a:t>
            </a:r>
            <a:r>
              <a:rPr lang="ru-RU" dirty="0" smtClean="0">
                <a:solidFill>
                  <a:srgbClr val="000000"/>
                </a:solidFill>
                <a:latin typeface="Times New Roman" panose="02020603050405020304" pitchFamily="18" charset="0"/>
              </a:rPr>
              <a:t>: - </a:t>
            </a:r>
            <a:r>
              <a:rPr lang="ru-RU" dirty="0" err="1" smtClean="0">
                <a:solidFill>
                  <a:srgbClr val="000000"/>
                </a:solidFill>
                <a:latin typeface="Times New Roman" panose="02020603050405020304" pitchFamily="18" charset="0"/>
              </a:rPr>
              <a:t>Бізге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бұл кеңірек керек</a:t>
            </a:r>
            <a:r>
              <a:rPr lang="ru-RU" dirty="0" smtClean="0">
                <a:solidFill>
                  <a:srgbClr val="000000"/>
                </a:solidFill>
                <a:latin typeface="Times New Roman" panose="02020603050405020304" pitchFamily="18" charset="0"/>
              </a:rPr>
              <a:t>,</a:t>
            </a:r>
          </a:p>
          <a:p>
            <a:r>
              <a:rPr lang="ru-RU" dirty="0" err="1" smtClean="0">
                <a:solidFill>
                  <a:srgbClr val="000000"/>
                </a:solidFill>
                <a:latin typeface="Times New Roman" panose="02020603050405020304" pitchFamily="18" charset="0"/>
              </a:rPr>
              <a:t>Екі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емес</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төртеуі </a:t>
            </a:r>
            <a:r>
              <a:rPr lang="ru-RU" dirty="0" smtClean="0">
                <a:solidFill>
                  <a:srgbClr val="000000"/>
                </a:solidFill>
                <a:latin typeface="Times New Roman" panose="02020603050405020304" pitchFamily="18" charset="0"/>
              </a:rPr>
              <a:t>де! </a:t>
            </a:r>
          </a:p>
          <a:p>
            <a:r>
              <a:rPr lang="ru-RU" dirty="0" smtClean="0">
                <a:solidFill>
                  <a:srgbClr val="000000"/>
                </a:solidFill>
                <a:latin typeface="Times New Roman" panose="02020603050405020304" pitchFamily="18" charset="0"/>
              </a:rPr>
              <a:t>«(«</a:t>
            </a:r>
            <a:r>
              <a:rPr lang="ru-RU" dirty="0" err="1" smtClean="0">
                <a:solidFill>
                  <a:srgbClr val="000000"/>
                </a:solidFill>
                <a:latin typeface="Times New Roman" panose="02020603050405020304" pitchFamily="18" charset="0"/>
              </a:rPr>
              <a:t>Піл</a:t>
            </a:r>
            <a:r>
              <a:rPr lang="ru-RU" dirty="0" smtClean="0">
                <a:solidFill>
                  <a:srgbClr val="000000"/>
                </a:solidFill>
                <a:latin typeface="Times New Roman" panose="02020603050405020304" pitchFamily="18" charset="0"/>
              </a:rPr>
              <a:t>»)</a:t>
            </a:r>
            <a:endParaRPr lang="ru-RU" sz="1400" b="0" i="0" dirty="0">
              <a:solidFill>
                <a:srgbClr val="000000"/>
              </a:solidFill>
              <a:effectLst/>
              <a:latin typeface="Calibri" panose="020F0502020204030204" pitchFamily="34" charset="0"/>
            </a:endParaRPr>
          </a:p>
        </p:txBody>
      </p:sp>
      <p:pic>
        <p:nvPicPr>
          <p:cNvPr id="4" name="Picture 2" descr="https://mir-s3-cdn-cf.behance.net/project_modules/disp/9b0e1d43476329.56074a869715b.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139952" y="4541906"/>
            <a:ext cx="2926516" cy="2019296"/>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5" name="Picture 4" descr="https://i.pinimg.com/736x/7d/04/17/7d04175da36e00fb43e29e61ae50dad3--zebras-giraffe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516216" y="2564904"/>
            <a:ext cx="2287588" cy="181996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523192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8738" y="70805"/>
            <a:ext cx="8748464" cy="6186309"/>
          </a:xfrm>
          <a:prstGeom prst="rect">
            <a:avLst/>
          </a:prstGeom>
        </p:spPr>
        <p:txBody>
          <a:bodyPr wrap="square">
            <a:spAutoFit/>
          </a:bodyPr>
          <a:lstStyle/>
          <a:p>
            <a:r>
              <a:rPr lang="ru-RU" dirty="0" smtClean="0">
                <a:solidFill>
                  <a:srgbClr val="000000"/>
                </a:solidFill>
                <a:latin typeface="Times New Roman" panose="02020603050405020304" pitchFamily="18" charset="0"/>
                <a:cs typeface="Times New Roman" panose="02020603050405020304" pitchFamily="18" charset="0"/>
              </a:rPr>
              <a:t>4. </a:t>
            </a:r>
            <a:r>
              <a:rPr lang="ru-RU" dirty="0" err="1" smtClean="0">
                <a:solidFill>
                  <a:srgbClr val="000000"/>
                </a:solidFill>
                <a:latin typeface="Times New Roman" panose="02020603050405020304" pitchFamily="18" charset="0"/>
                <a:cs typeface="Times New Roman" panose="02020603050405020304" pitchFamily="18" charset="0"/>
              </a:rPr>
              <a:t>«Торғай, </a:t>
            </a:r>
            <a:r>
              <a:rPr lang="ru-RU" dirty="0" smtClean="0">
                <a:solidFill>
                  <a:srgbClr val="000000"/>
                </a:solidFill>
                <a:latin typeface="Times New Roman" panose="02020603050405020304" pitchFamily="18" charset="0"/>
                <a:cs typeface="Times New Roman" panose="02020603050405020304" pitchFamily="18" charset="0"/>
              </a:rPr>
              <a:t>сен </a:t>
            </a:r>
            <a:r>
              <a:rPr lang="ru-RU" dirty="0" err="1" smtClean="0">
                <a:solidFill>
                  <a:srgbClr val="000000"/>
                </a:solidFill>
                <a:latin typeface="Times New Roman" panose="02020603050405020304" pitchFamily="18" charset="0"/>
                <a:cs typeface="Times New Roman" panose="02020603050405020304" pitchFamily="18" charset="0"/>
              </a:rPr>
              <a:t>қайда тамақ жедің</a:t>
            </a:r>
            <a:r>
              <a:rPr lang="ru-RU" dirty="0" smtClean="0">
                <a:solidFill>
                  <a:srgbClr val="000000"/>
                </a:solidFill>
                <a:latin typeface="Times New Roman" panose="02020603050405020304" pitchFamily="18" charset="0"/>
                <a:cs typeface="Times New Roman" panose="02020603050405020304" pitchFamily="18" charset="0"/>
              </a:rPr>
              <a:t>?</a:t>
            </a:r>
          </a:p>
          <a:p>
            <a:pPr>
              <a:buFontTx/>
              <a:buChar char="-"/>
            </a:pPr>
            <a:r>
              <a:rPr lang="ru-RU" dirty="0" err="1" smtClean="0">
                <a:solidFill>
                  <a:srgbClr val="000000"/>
                </a:solidFill>
                <a:latin typeface="Times New Roman" panose="02020603050405020304" pitchFamily="18" charset="0"/>
                <a:cs typeface="Times New Roman" panose="02020603050405020304" pitchFamily="18" charset="0"/>
              </a:rPr>
              <a:t>Хайуанаттар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бағында жануарлармен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бірге</a:t>
            </a:r>
            <a:r>
              <a:rPr lang="ru-RU" dirty="0" smtClean="0">
                <a:solidFill>
                  <a:srgbClr val="000000"/>
                </a:solidFill>
                <a:latin typeface="Times New Roman" panose="02020603050405020304" pitchFamily="18" charset="0"/>
                <a:cs typeface="Times New Roman" panose="02020603050405020304" pitchFamily="18" charset="0"/>
              </a:rPr>
              <a:t>.</a:t>
            </a:r>
          </a:p>
          <a:p>
            <a:r>
              <a:rPr lang="ru-RU" dirty="0" smtClean="0">
                <a:solidFill>
                  <a:srgbClr val="000000"/>
                </a:solidFill>
                <a:latin typeface="Times New Roman" panose="02020603050405020304" pitchFamily="18" charset="0"/>
                <a:cs typeface="Times New Roman" panose="02020603050405020304" pitchFamily="18" charset="0"/>
              </a:rPr>
              <a:t>Мен </a:t>
            </a:r>
            <a:r>
              <a:rPr lang="ru-RU" dirty="0" err="1" smtClean="0">
                <a:solidFill>
                  <a:srgbClr val="000000"/>
                </a:solidFill>
                <a:latin typeface="Times New Roman" panose="02020603050405020304" pitchFamily="18" charset="0"/>
                <a:cs typeface="Times New Roman" panose="02020603050405020304" pitchFamily="18" charset="0"/>
              </a:rPr>
              <a:t>алдымен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түскі асты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іштім</a:t>
            </a:r>
            <a:endParaRPr lang="ru-RU" dirty="0" smtClean="0">
              <a:solidFill>
                <a:srgbClr val="000000"/>
              </a:solidFill>
              <a:latin typeface="Times New Roman" panose="02020603050405020304" pitchFamily="18" charset="0"/>
              <a:cs typeface="Times New Roman" panose="02020603050405020304" pitchFamily="18" charset="0"/>
            </a:endParaRPr>
          </a:p>
          <a:p>
            <a:r>
              <a:rPr lang="ru-RU" dirty="0" err="1" smtClean="0">
                <a:solidFill>
                  <a:srgbClr val="000000"/>
                </a:solidFill>
                <a:latin typeface="Times New Roman" panose="02020603050405020304" pitchFamily="18" charset="0"/>
                <a:cs typeface="Times New Roman" panose="02020603050405020304" pitchFamily="18" charset="0"/>
              </a:rPr>
              <a:t>Арыстанның торларының артында</a:t>
            </a:r>
            <a:r>
              <a:rPr lang="ru-RU" dirty="0" smtClean="0">
                <a:solidFill>
                  <a:srgbClr val="000000"/>
                </a:solidFill>
                <a:latin typeface="Times New Roman" panose="02020603050405020304" pitchFamily="18" charset="0"/>
                <a:cs typeface="Times New Roman" panose="02020603050405020304" pitchFamily="18" charset="0"/>
              </a:rPr>
              <a:t>.</a:t>
            </a:r>
          </a:p>
          <a:p>
            <a:r>
              <a:rPr lang="ru-RU" dirty="0" smtClean="0">
                <a:solidFill>
                  <a:srgbClr val="000000"/>
                </a:solidFill>
                <a:latin typeface="Times New Roman" panose="02020603050405020304" pitchFamily="18" charset="0"/>
                <a:cs typeface="Times New Roman" panose="02020603050405020304" pitchFamily="18" charset="0"/>
              </a:rPr>
              <a:t>Мен </a:t>
            </a:r>
            <a:r>
              <a:rPr lang="ru-RU" dirty="0" err="1" smtClean="0">
                <a:solidFill>
                  <a:srgbClr val="000000"/>
                </a:solidFill>
                <a:latin typeface="Times New Roman" panose="02020603050405020304" pitchFamily="18" charset="0"/>
                <a:cs typeface="Times New Roman" panose="02020603050405020304" pitchFamily="18" charset="0"/>
              </a:rPr>
              <a:t>түлкіге ұнап қалдым</a:t>
            </a:r>
            <a:r>
              <a:rPr lang="ru-RU" dirty="0" smtClean="0">
                <a:solidFill>
                  <a:srgbClr val="000000"/>
                </a:solidFill>
                <a:latin typeface="Times New Roman" panose="02020603050405020304" pitchFamily="18" charset="0"/>
                <a:cs typeface="Times New Roman" panose="02020603050405020304" pitchFamily="18" charset="0"/>
              </a:rPr>
              <a:t>.</a:t>
            </a:r>
          </a:p>
          <a:p>
            <a:pPr>
              <a:buFontTx/>
              <a:buChar char="-"/>
            </a:pPr>
            <a:r>
              <a:rPr lang="ru-RU" dirty="0" smtClean="0">
                <a:solidFill>
                  <a:srgbClr val="000000"/>
                </a:solidFill>
                <a:latin typeface="Times New Roman" panose="02020603050405020304" pitchFamily="18" charset="0"/>
                <a:cs typeface="Times New Roman" panose="02020603050405020304" pitchFamily="18" charset="0"/>
              </a:rPr>
              <a:t>Мен </a:t>
            </a:r>
            <a:r>
              <a:rPr lang="ru-RU" dirty="0" err="1" smtClean="0">
                <a:solidFill>
                  <a:srgbClr val="000000"/>
                </a:solidFill>
                <a:latin typeface="Times New Roman" panose="02020603050405020304" pitchFamily="18" charset="0"/>
                <a:cs typeface="Times New Roman" panose="02020603050405020304" pitchFamily="18" charset="0"/>
              </a:rPr>
              <a:t>морждан</a:t>
            </a:r>
            <a:r>
              <a:rPr lang="ru-RU" dirty="0" smtClean="0">
                <a:solidFill>
                  <a:srgbClr val="000000"/>
                </a:solidFill>
                <a:latin typeface="Times New Roman" panose="02020603050405020304" pitchFamily="18" charset="0"/>
                <a:cs typeface="Times New Roman" panose="02020603050405020304" pitchFamily="18" charset="0"/>
              </a:rPr>
              <a:t> су </a:t>
            </a:r>
            <a:r>
              <a:rPr lang="ru-RU" dirty="0" err="1" smtClean="0">
                <a:solidFill>
                  <a:srgbClr val="000000"/>
                </a:solidFill>
                <a:latin typeface="Times New Roman" panose="02020603050405020304" pitchFamily="18" charset="0"/>
                <a:cs typeface="Times New Roman" panose="02020603050405020304" pitchFamily="18" charset="0"/>
              </a:rPr>
              <a:t>іштім</a:t>
            </a:r>
            <a:r>
              <a:rPr lang="ru-RU" dirty="0" smtClean="0">
                <a:solidFill>
                  <a:srgbClr val="000000"/>
                </a:solidFill>
                <a:latin typeface="Times New Roman" panose="02020603050405020304" pitchFamily="18" charset="0"/>
                <a:cs typeface="Times New Roman" panose="02020603050405020304" pitchFamily="18" charset="0"/>
              </a:rPr>
              <a:t>.</a:t>
            </a:r>
          </a:p>
          <a:p>
            <a:r>
              <a:rPr lang="ru-RU" dirty="0" err="1" smtClean="0">
                <a:solidFill>
                  <a:srgbClr val="000000"/>
                </a:solidFill>
                <a:latin typeface="Times New Roman" panose="02020603050405020304" pitchFamily="18" charset="0"/>
                <a:cs typeface="Times New Roman" panose="02020603050405020304" pitchFamily="18" charset="0"/>
              </a:rPr>
              <a:t>(«Торғай, қайда тамақтандың?»</a:t>
            </a:r>
            <a:r>
              <a:rPr lang="ru-RU" dirty="0" smtClean="0">
                <a:solidFill>
                  <a:srgbClr val="000000"/>
                </a:solidFill>
                <a:latin typeface="Times New Roman" panose="02020603050405020304" pitchFamily="18" charset="0"/>
                <a:cs typeface="Times New Roman" panose="02020603050405020304" pitchFamily="18" charset="0"/>
              </a:rPr>
              <a:t>)</a:t>
            </a:r>
          </a:p>
          <a:p>
            <a:r>
              <a:rPr lang="ru-RU" dirty="0" err="1" smtClean="0">
                <a:solidFill>
                  <a:srgbClr val="000000"/>
                </a:solidFill>
                <a:latin typeface="Times New Roman" panose="02020603050405020304" pitchFamily="18" charset="0"/>
                <a:cs typeface="Times New Roman" panose="02020603050405020304" pitchFamily="18" charset="0"/>
              </a:rPr>
              <a:t>Тәрбиеші: Бізде</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тағы аялдама</a:t>
            </a:r>
            <a:r>
              <a:rPr lang="ru-RU" dirty="0" smtClean="0">
                <a:solidFill>
                  <a:srgbClr val="000000"/>
                </a:solidFill>
                <a:latin typeface="Times New Roman" panose="02020603050405020304" pitchFamily="18" charset="0"/>
                <a:cs typeface="Times New Roman" panose="02020603050405020304" pitchFamily="18" charset="0"/>
              </a:rPr>
              <a:t>. Мен </a:t>
            </a:r>
            <a:r>
              <a:rPr lang="ru-RU" dirty="0" err="1" smtClean="0">
                <a:solidFill>
                  <a:srgbClr val="000000"/>
                </a:solidFill>
                <a:latin typeface="Times New Roman" panose="02020603050405020304" pitchFamily="18" charset="0"/>
                <a:cs typeface="Times New Roman" panose="02020603050405020304" pitchFamily="18" charset="0"/>
              </a:rPr>
              <a:t>сізге</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аздап</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ойын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ойнауды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ұсынамын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Бізде</a:t>
            </a:r>
            <a:r>
              <a:rPr lang="ru-RU" dirty="0" smtClean="0">
                <a:solidFill>
                  <a:srgbClr val="000000"/>
                </a:solidFill>
                <a:latin typeface="Times New Roman" panose="02020603050405020304" pitchFamily="18" charset="0"/>
                <a:cs typeface="Times New Roman" panose="02020603050405020304" pitchFamily="18" charset="0"/>
              </a:rPr>
              <a:t> «Буратино» </a:t>
            </a:r>
            <a:r>
              <a:rPr lang="ru-RU" dirty="0" err="1" smtClean="0">
                <a:solidFill>
                  <a:srgbClr val="000000"/>
                </a:solidFill>
                <a:latin typeface="Times New Roman" panose="02020603050405020304" pitchFamily="18" charset="0"/>
                <a:cs typeface="Times New Roman" panose="02020603050405020304" pitchFamily="18" charset="0"/>
              </a:rPr>
              <a:t>атты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сергіту</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сәті </a:t>
            </a:r>
            <a:r>
              <a:rPr lang="ru-RU" dirty="0" smtClean="0">
                <a:solidFill>
                  <a:srgbClr val="000000"/>
                </a:solidFill>
                <a:latin typeface="Times New Roman" panose="02020603050405020304" pitchFamily="18" charset="0"/>
                <a:cs typeface="Times New Roman" panose="02020603050405020304" pitchFamily="18" charset="0"/>
              </a:rPr>
              <a:t>бар.</a:t>
            </a:r>
            <a:endParaRPr lang="ru-RU" dirty="0">
              <a:solidFill>
                <a:srgbClr val="000000"/>
              </a:solidFill>
              <a:latin typeface="Times New Roman" panose="02020603050405020304" pitchFamily="18" charset="0"/>
              <a:cs typeface="Times New Roman" panose="02020603050405020304" pitchFamily="18" charset="0"/>
            </a:endParaRPr>
          </a:p>
          <a:p>
            <a:r>
              <a:rPr lang="ru-RU" dirty="0" smtClean="0">
                <a:solidFill>
                  <a:srgbClr val="000000"/>
                </a:solidFill>
                <a:latin typeface="Times New Roman" panose="02020603050405020304" pitchFamily="18" charset="0"/>
                <a:cs typeface="Times New Roman" panose="02020603050405020304" pitchFamily="18" charset="0"/>
              </a:rPr>
              <a:t>Буратино </a:t>
            </a:r>
            <a:r>
              <a:rPr lang="ru-RU" dirty="0" err="1" smtClean="0">
                <a:solidFill>
                  <a:srgbClr val="000000"/>
                </a:solidFill>
                <a:latin typeface="Times New Roman" panose="02020603050405020304" pitchFamily="18" charset="0"/>
                <a:cs typeface="Times New Roman" panose="02020603050405020304" pitchFamily="18" charset="0"/>
              </a:rPr>
              <a:t>созылды</a:t>
            </a:r>
            <a:endParaRPr lang="ru-RU" dirty="0" smtClean="0">
              <a:solidFill>
                <a:srgbClr val="000000"/>
              </a:solidFill>
              <a:latin typeface="Times New Roman" panose="02020603050405020304" pitchFamily="18" charset="0"/>
              <a:cs typeface="Times New Roman" panose="02020603050405020304" pitchFamily="18" charset="0"/>
            </a:endParaRPr>
          </a:p>
          <a:p>
            <a:r>
              <a:rPr lang="ru-RU" dirty="0" err="1" smtClean="0">
                <a:solidFill>
                  <a:srgbClr val="000000"/>
                </a:solidFill>
                <a:latin typeface="Times New Roman" panose="02020603050405020304" pitchFamily="18" charset="0"/>
                <a:cs typeface="Times New Roman" panose="02020603050405020304" pitchFamily="18" charset="0"/>
              </a:rPr>
              <a:t>Бір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еңкейді, </a:t>
            </a:r>
            <a:r>
              <a:rPr lang="ru-RU" dirty="0" err="1" smtClean="0">
                <a:solidFill>
                  <a:srgbClr val="000000"/>
                </a:solidFill>
                <a:latin typeface="Times New Roman" panose="02020603050405020304" pitchFamily="18" charset="0"/>
                <a:cs typeface="Times New Roman" panose="02020603050405020304" pitchFamily="18" charset="0"/>
              </a:rPr>
              <a:t>екі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еңкейді</a:t>
            </a:r>
            <a:endParaRPr lang="ru-RU" dirty="0" smtClean="0">
              <a:solidFill>
                <a:srgbClr val="000000"/>
              </a:solidFill>
              <a:latin typeface="Times New Roman" panose="02020603050405020304" pitchFamily="18" charset="0"/>
              <a:cs typeface="Times New Roman" panose="02020603050405020304" pitchFamily="18" charset="0"/>
            </a:endParaRPr>
          </a:p>
          <a:p>
            <a:r>
              <a:rPr lang="ru-RU" dirty="0" err="1" smtClean="0">
                <a:solidFill>
                  <a:srgbClr val="000000"/>
                </a:solidFill>
                <a:latin typeface="Times New Roman" panose="02020603050405020304" pitchFamily="18" charset="0"/>
                <a:cs typeface="Times New Roman" panose="02020603050405020304" pitchFamily="18" charset="0"/>
              </a:rPr>
              <a:t>Қолды екі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жаққа жайып</a:t>
            </a:r>
            <a:endParaRPr lang="ru-RU" dirty="0" smtClean="0">
              <a:solidFill>
                <a:srgbClr val="000000"/>
              </a:solidFill>
              <a:latin typeface="Times New Roman" panose="02020603050405020304" pitchFamily="18" charset="0"/>
              <a:cs typeface="Times New Roman" panose="02020603050405020304" pitchFamily="18" charset="0"/>
            </a:endParaRPr>
          </a:p>
          <a:p>
            <a:r>
              <a:rPr lang="ru-RU" dirty="0" err="1" smtClean="0">
                <a:solidFill>
                  <a:srgbClr val="000000"/>
                </a:solidFill>
                <a:latin typeface="Times New Roman" panose="02020603050405020304" pitchFamily="18" charset="0"/>
                <a:cs typeface="Times New Roman" panose="02020603050405020304" pitchFamily="18" charset="0"/>
              </a:rPr>
              <a:t>Кілтті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таба</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алмады</a:t>
            </a:r>
            <a:endParaRPr lang="ru-RU" dirty="0" smtClean="0">
              <a:solidFill>
                <a:srgbClr val="000000"/>
              </a:solidFill>
              <a:latin typeface="Times New Roman" panose="02020603050405020304" pitchFamily="18" charset="0"/>
              <a:cs typeface="Times New Roman" panose="02020603050405020304" pitchFamily="18" charset="0"/>
            </a:endParaRPr>
          </a:p>
          <a:p>
            <a:r>
              <a:rPr lang="ru-RU" dirty="0" err="1" smtClean="0">
                <a:solidFill>
                  <a:srgbClr val="000000"/>
                </a:solidFill>
                <a:latin typeface="Times New Roman" panose="02020603050405020304" pitchFamily="18" charset="0"/>
                <a:cs typeface="Times New Roman" panose="02020603050405020304" pitchFamily="18" charset="0"/>
              </a:rPr>
              <a:t>Бізге</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кілт</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алу</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үшін</a:t>
            </a:r>
            <a:endParaRPr lang="ru-RU" dirty="0" smtClean="0">
              <a:solidFill>
                <a:srgbClr val="000000"/>
              </a:solidFill>
              <a:latin typeface="Times New Roman" panose="02020603050405020304" pitchFamily="18" charset="0"/>
              <a:cs typeface="Times New Roman" panose="02020603050405020304" pitchFamily="18" charset="0"/>
            </a:endParaRPr>
          </a:p>
          <a:p>
            <a:r>
              <a:rPr lang="ru-RU" dirty="0" err="1" smtClean="0">
                <a:solidFill>
                  <a:srgbClr val="000000"/>
                </a:solidFill>
                <a:latin typeface="Times New Roman" panose="02020603050405020304" pitchFamily="18" charset="0"/>
                <a:cs typeface="Times New Roman" panose="02020603050405020304" pitchFamily="18" charset="0"/>
              </a:rPr>
              <a:t>Шұлыққа қарай еңкейу  керек</a:t>
            </a:r>
            <a:endParaRPr lang="ru-RU" dirty="0" smtClean="0">
              <a:solidFill>
                <a:srgbClr val="000000"/>
              </a:solidFill>
              <a:latin typeface="Times New Roman" panose="02020603050405020304" pitchFamily="18" charset="0"/>
              <a:cs typeface="Times New Roman" panose="02020603050405020304" pitchFamily="18" charset="0"/>
            </a:endParaRPr>
          </a:p>
          <a:p>
            <a:r>
              <a:rPr lang="ru-RU" dirty="0" err="1" smtClean="0">
                <a:solidFill>
                  <a:srgbClr val="000000"/>
                </a:solidFill>
                <a:latin typeface="Times New Roman" panose="02020603050405020304" pitchFamily="18" charset="0"/>
                <a:cs typeface="Times New Roman" panose="02020603050405020304" pitchFamily="18" charset="0"/>
              </a:rPr>
              <a:t>(мәтінге сәйкес қимылдар орындалады</a:t>
            </a:r>
            <a:r>
              <a:rPr lang="ru-RU" dirty="0" smtClean="0">
                <a:solidFill>
                  <a:srgbClr val="000000"/>
                </a:solidFill>
                <a:latin typeface="Times New Roman" panose="02020603050405020304" pitchFamily="18" charset="0"/>
                <a:cs typeface="Times New Roman" panose="02020603050405020304" pitchFamily="18" charset="0"/>
              </a:rPr>
              <a:t>)</a:t>
            </a:r>
          </a:p>
          <a:p>
            <a:r>
              <a:rPr lang="ru-RU" dirty="0" err="1" smtClean="0">
                <a:solidFill>
                  <a:srgbClr val="000000"/>
                </a:solidFill>
                <a:latin typeface="Times New Roman" panose="02020603050405020304" pitchFamily="18" charset="0"/>
                <a:cs typeface="Times New Roman" panose="02020603050405020304" pitchFamily="18" charset="0"/>
              </a:rPr>
              <a:t>Тәрбиеші: Біз</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аздап</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серігіп</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алдық, енді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ертегі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саяхатымызды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жалғастырамыз.Келесі аялдама</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Бұл аялдамада</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«Бұл сурет</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қай шығармадан?».</a:t>
            </a:r>
            <a:endParaRPr lang="ru-RU" dirty="0" smtClean="0">
              <a:solidFill>
                <a:srgbClr val="000000"/>
              </a:solidFill>
              <a:latin typeface="Times New Roman" panose="02020603050405020304" pitchFamily="18" charset="0"/>
              <a:cs typeface="Times New Roman" panose="02020603050405020304" pitchFamily="18" charset="0"/>
            </a:endParaRPr>
          </a:p>
          <a:p>
            <a:r>
              <a:rPr lang="ru-RU" dirty="0" err="1" smtClean="0">
                <a:solidFill>
                  <a:srgbClr val="000000"/>
                </a:solidFill>
                <a:latin typeface="Times New Roman" panose="02020603050405020304" pitchFamily="18" charset="0"/>
                <a:cs typeface="Times New Roman" panose="02020603050405020304" pitchFamily="18" charset="0"/>
              </a:rPr>
              <a:t>Тәрбиеші балаларға </a:t>
            </a:r>
            <a:r>
              <a:rPr lang="ru-RU" dirty="0" smtClean="0">
                <a:solidFill>
                  <a:srgbClr val="000000"/>
                </a:solidFill>
                <a:latin typeface="Times New Roman" panose="02020603050405020304" pitchFamily="18" charset="0"/>
                <a:cs typeface="Times New Roman" panose="02020603050405020304" pitchFamily="18" charset="0"/>
              </a:rPr>
              <a:t>С. Я. </a:t>
            </a:r>
            <a:r>
              <a:rPr lang="ru-RU" dirty="0" err="1" smtClean="0">
                <a:solidFill>
                  <a:srgbClr val="000000"/>
                </a:solidFill>
                <a:latin typeface="Times New Roman" panose="02020603050405020304" pitchFamily="18" charset="0"/>
                <a:cs typeface="Times New Roman" panose="02020603050405020304" pitchFamily="18" charset="0"/>
              </a:rPr>
              <a:t>Маршактың шығармаларынан суреттер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көрсетеді</a:t>
            </a:r>
            <a:r>
              <a:rPr lang="ru-RU" dirty="0" err="1" smtClean="0">
                <a:solidFill>
                  <a:srgbClr val="000000"/>
                </a:solidFill>
                <a:latin typeface="Times New Roman" panose="02020603050405020304" pitchFamily="18" charset="0"/>
                <a:cs typeface="Times New Roman" panose="02020603050405020304" pitchFamily="18" charset="0"/>
              </a:rPr>
              <a:t>:</a:t>
            </a:r>
            <a:r>
              <a:rPr lang="ru-RU" dirty="0" smtClean="0">
                <a:solidFill>
                  <a:srgbClr val="000000"/>
                </a:solidFill>
                <a:latin typeface="Times New Roman" panose="02020603050405020304" pitchFamily="18" charset="0"/>
                <a:cs typeface="Times New Roman" panose="02020603050405020304" pitchFamily="18" charset="0"/>
              </a:rPr>
              <a:t>(«Багаж</a:t>
            </a:r>
            <a:r>
              <a:rPr lang="ru-RU" dirty="0" smtClean="0">
                <a:solidFill>
                  <a:srgbClr val="000000"/>
                </a:solidFill>
                <a:latin typeface="Times New Roman" panose="02020603050405020304" pitchFamily="18" charset="0"/>
                <a:cs typeface="Times New Roman" panose="02020603050405020304" pitchFamily="18" charset="0"/>
              </a:rPr>
              <a:t>»</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мұртты жолақ</a:t>
            </a:r>
            <a:r>
              <a:rPr lang="ru-RU" dirty="0" smtClean="0">
                <a:solidFill>
                  <a:srgbClr val="000000"/>
                </a:solidFill>
                <a:latin typeface="Times New Roman" panose="02020603050405020304" pitchFamily="18" charset="0"/>
                <a:cs typeface="Times New Roman" panose="02020603050405020304" pitchFamily="18" charset="0"/>
              </a:rPr>
              <a:t>»</a:t>
            </a:r>
            <a:r>
              <a:rPr lang="ru-RU" dirty="0" smtClean="0">
                <a:solidFill>
                  <a:srgbClr val="000000"/>
                </a:solidFill>
                <a:latin typeface="Times New Roman" panose="02020603050405020304" pitchFamily="18" charset="0"/>
                <a:cs typeface="Times New Roman" panose="02020603050405020304" pitchFamily="18" charset="0"/>
              </a:rPr>
              <a:t>, </a:t>
            </a:r>
            <a:r>
              <a:rPr lang="ru-RU" dirty="0" smtClean="0">
                <a:solidFill>
                  <a:srgbClr val="000000"/>
                </a:solidFill>
                <a:latin typeface="Times New Roman" panose="02020603050405020304" pitchFamily="18" charset="0"/>
                <a:cs typeface="Times New Roman" panose="02020603050405020304" pitchFamily="18" charset="0"/>
              </a:rPr>
              <a:t>«</a:t>
            </a:r>
            <a:r>
              <a:rPr lang="ru-RU" dirty="0" err="1" smtClean="0">
                <a:solidFill>
                  <a:srgbClr val="000000"/>
                </a:solidFill>
                <a:latin typeface="Times New Roman" panose="02020603050405020304" pitchFamily="18" charset="0"/>
                <a:cs typeface="Times New Roman" panose="02020603050405020304" pitchFamily="18" charset="0"/>
              </a:rPr>
              <a:t>Бұл </a:t>
            </a:r>
            <a:r>
              <a:rPr lang="ru-RU" dirty="0" err="1" smtClean="0">
                <a:solidFill>
                  <a:srgbClr val="000000"/>
                </a:solidFill>
                <a:latin typeface="Times New Roman" panose="02020603050405020304" pitchFamily="18" charset="0"/>
                <a:cs typeface="Times New Roman" panose="02020603050405020304" pitchFamily="18" charset="0"/>
              </a:rPr>
              <a:t>шашыраңқы</a:t>
            </a:r>
            <a:r>
              <a:rPr lang="ru-RU" dirty="0" smtClean="0">
                <a:solidFill>
                  <a:srgbClr val="000000"/>
                </a:solidFill>
                <a:latin typeface="Times New Roman" panose="02020603050405020304" pitchFamily="18" charset="0"/>
                <a:cs typeface="Times New Roman" panose="02020603050405020304" pitchFamily="18" charset="0"/>
              </a:rPr>
              <a:t>»</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Ақымақ </a:t>
            </a:r>
            <a:r>
              <a:rPr lang="ru-RU" dirty="0" err="1" smtClean="0">
                <a:solidFill>
                  <a:srgbClr val="000000"/>
                </a:solidFill>
                <a:latin typeface="Times New Roman" panose="02020603050405020304" pitchFamily="18" charset="0"/>
                <a:cs typeface="Times New Roman" panose="02020603050405020304" pitchFamily="18" charset="0"/>
              </a:rPr>
              <a:t>тышқан туралы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ертегі</a:t>
            </a:r>
            <a:r>
              <a:rPr lang="ru-RU" dirty="0" smtClean="0">
                <a:solidFill>
                  <a:srgbClr val="000000"/>
                </a:solidFill>
                <a:latin typeface="Times New Roman" panose="02020603050405020304" pitchFamily="18" charset="0"/>
                <a:cs typeface="Times New Roman" panose="02020603050405020304" pitchFamily="18" charset="0"/>
              </a:rPr>
              <a:t>»</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Д</a:t>
            </a:r>
            <a:r>
              <a:rPr lang="ru-RU" dirty="0" err="1" smtClean="0">
                <a:solidFill>
                  <a:srgbClr val="000000"/>
                </a:solidFill>
                <a:latin typeface="Times New Roman" panose="02020603050405020304" pitchFamily="18" charset="0"/>
                <a:cs typeface="Times New Roman" panose="02020603050405020304" pitchFamily="18" charset="0"/>
              </a:rPr>
              <a:t>оп</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Жолбарыс</a:t>
            </a:r>
            <a:r>
              <a:rPr lang="ru-RU" dirty="0" smtClean="0">
                <a:solidFill>
                  <a:srgbClr val="000000"/>
                </a:solidFill>
                <a:latin typeface="Times New Roman" panose="02020603050405020304" pitchFamily="18" charset="0"/>
                <a:cs typeface="Times New Roman" panose="02020603050405020304" pitchFamily="18" charset="0"/>
              </a:rPr>
              <a:t>")</a:t>
            </a:r>
          </a:p>
          <a:p>
            <a:r>
              <a:rPr lang="ru-RU" dirty="0" err="1" smtClean="0">
                <a:solidFill>
                  <a:srgbClr val="000000"/>
                </a:solidFill>
                <a:latin typeface="Times New Roman" panose="02020603050405020304" pitchFamily="18" charset="0"/>
                <a:cs typeface="Times New Roman" panose="02020603050405020304" pitchFamily="18" charset="0"/>
              </a:rPr>
              <a:t>.Жарайсыңдар!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Енді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жұмбақтарды шешуге</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тырысыңдар:</a:t>
            </a:r>
            <a:endParaRPr lang="ru-RU" dirty="0" smtClean="0">
              <a:solidFill>
                <a:srgbClr val="000000"/>
              </a:solidFill>
              <a:latin typeface="Times New Roman" panose="02020603050405020304" pitchFamily="18" charset="0"/>
              <a:cs typeface="Times New Roman" panose="02020603050405020304" pitchFamily="18" charset="0"/>
            </a:endParaRPr>
          </a:p>
        </p:txBody>
      </p:sp>
      <p:pic>
        <p:nvPicPr>
          <p:cNvPr id="11270" name="Picture 6" descr="https://www.domsporta.com/upload/iblock/289/623707b7-afa8-11e1-b837-00155d000a00_d345b4a7-650c-11e2-9e32-00155d000a00.resize1.jpe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rot="1015167">
            <a:off x="6731636" y="456801"/>
            <a:ext cx="2074162" cy="1555136"/>
          </a:xfrm>
          <a:prstGeom prst="rect">
            <a:avLst/>
          </a:prstGeom>
          <a:noFill/>
          <a:extLst>
            <a:ext uri="{909E8E84-426E-40DD-AFC4-6F175D3DCCD1}">
              <a14:hiddenFill xmlns:a14="http://schemas.microsoft.com/office/drawing/2010/main" xmlns="">
                <a:solidFill>
                  <a:srgbClr val="FFFFFF"/>
                </a:solidFill>
              </a14:hiddenFill>
            </a:ext>
          </a:extLst>
        </p:spPr>
      </p:pic>
      <p:pic>
        <p:nvPicPr>
          <p:cNvPr id="11272" name="Picture 8" descr="https://www.igrotrade.com/upload/iblock/e7a/e7a9d0b945bacc23d5061378eb5d5dc5.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932040" y="2558951"/>
            <a:ext cx="2171094" cy="176401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268626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9572" y="2132856"/>
            <a:ext cx="7488832" cy="3693319"/>
          </a:xfrm>
          <a:prstGeom prst="rect">
            <a:avLst/>
          </a:prstGeom>
        </p:spPr>
        <p:txBody>
          <a:bodyPr wrap="square">
            <a:spAutoFit/>
          </a:bodyPr>
          <a:lstStyle/>
          <a:p>
            <a:r>
              <a:rPr lang="ru-RU" dirty="0" smtClean="0">
                <a:solidFill>
                  <a:srgbClr val="000000"/>
                </a:solidFill>
                <a:latin typeface="Times New Roman" panose="02020603050405020304" pitchFamily="18" charset="0"/>
                <a:cs typeface="Times New Roman" panose="02020603050405020304" pitchFamily="18" charset="0"/>
              </a:rPr>
              <a:t>1."12 ай" </a:t>
            </a:r>
            <a:r>
              <a:rPr lang="ru-RU" dirty="0" err="1" smtClean="0">
                <a:solidFill>
                  <a:srgbClr val="000000"/>
                </a:solidFill>
                <a:latin typeface="Times New Roman" panose="02020603050405020304" pitchFamily="18" charset="0"/>
                <a:cs typeface="Times New Roman" panose="02020603050405020304" pitchFamily="18" charset="0"/>
              </a:rPr>
              <a:t>ертегісінде</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қыста орманда</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қандай гүлдер </a:t>
            </a:r>
            <a:r>
              <a:rPr lang="ru-RU" dirty="0" smtClean="0">
                <a:solidFill>
                  <a:srgbClr val="000000"/>
                </a:solidFill>
                <a:latin typeface="Times New Roman" panose="02020603050405020304" pitchFamily="18" charset="0"/>
                <a:cs typeface="Times New Roman" panose="02020603050405020304" pitchFamily="18" charset="0"/>
              </a:rPr>
              <a:t>табу </a:t>
            </a:r>
            <a:r>
              <a:rPr lang="ru-RU" dirty="0" err="1" smtClean="0">
                <a:solidFill>
                  <a:srgbClr val="000000"/>
                </a:solidFill>
                <a:latin typeface="Times New Roman" panose="02020603050405020304" pitchFamily="18" charset="0"/>
                <a:cs typeface="Times New Roman" panose="02020603050405020304" pitchFamily="18" charset="0"/>
              </a:rPr>
              <a:t>керек</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еді</a:t>
            </a:r>
            <a:r>
              <a:rPr lang="ru-RU" dirty="0" smtClean="0">
                <a:solidFill>
                  <a:srgbClr val="000000"/>
                </a:solidFill>
                <a:latin typeface="Times New Roman" panose="02020603050405020304" pitchFamily="18" charset="0"/>
                <a:cs typeface="Times New Roman" panose="02020603050405020304" pitchFamily="18" charset="0"/>
              </a:rPr>
              <a:t>?(</a:t>
            </a:r>
            <a:r>
              <a:rPr lang="ru-RU" dirty="0" err="1" smtClean="0">
                <a:solidFill>
                  <a:srgbClr val="000000"/>
                </a:solidFill>
                <a:latin typeface="Times New Roman" panose="02020603050405020304" pitchFamily="18" charset="0"/>
                <a:cs typeface="Times New Roman" panose="02020603050405020304" pitchFamily="18" charset="0"/>
              </a:rPr>
              <a:t>Ақшақарлар</a:t>
            </a:r>
            <a:r>
              <a:rPr lang="ru-RU" dirty="0" smtClean="0">
                <a:solidFill>
                  <a:srgbClr val="000000"/>
                </a:solidFill>
                <a:latin typeface="Times New Roman" panose="02020603050405020304" pitchFamily="18" charset="0"/>
                <a:cs typeface="Times New Roman" panose="02020603050405020304" pitchFamily="18" charset="0"/>
              </a:rPr>
              <a:t>)</a:t>
            </a:r>
          </a:p>
          <a:p>
            <a:r>
              <a:rPr lang="ru-RU" dirty="0" err="1" smtClean="0">
                <a:solidFill>
                  <a:srgbClr val="000000"/>
                </a:solidFill>
                <a:latin typeface="Times New Roman" panose="02020603050405020304" pitchFamily="18" charset="0"/>
                <a:cs typeface="Times New Roman" panose="02020603050405020304" pitchFamily="18" charset="0"/>
              </a:rPr>
              <a:t>2.Шашыраңқы </a:t>
            </a:r>
            <a:r>
              <a:rPr lang="ru-RU" dirty="0" smtClean="0">
                <a:solidFill>
                  <a:srgbClr val="000000"/>
                </a:solidFill>
                <a:latin typeface="Times New Roman" panose="02020603050405020304" pitchFamily="18" charset="0"/>
                <a:cs typeface="Times New Roman" panose="02020603050405020304" pitchFamily="18" charset="0"/>
              </a:rPr>
              <a:t>Адам </a:t>
            </a:r>
            <a:r>
              <a:rPr lang="ru-RU" dirty="0" err="1" smtClean="0">
                <a:solidFill>
                  <a:srgbClr val="000000"/>
                </a:solidFill>
                <a:latin typeface="Times New Roman" panose="02020603050405020304" pitchFamily="18" charset="0"/>
                <a:cs typeface="Times New Roman" panose="02020603050405020304" pitchFamily="18" charset="0"/>
              </a:rPr>
              <a:t>басына</a:t>
            </a:r>
            <a:r>
              <a:rPr lang="ru-RU" dirty="0" smtClean="0">
                <a:solidFill>
                  <a:srgbClr val="000000"/>
                </a:solidFill>
                <a:latin typeface="Times New Roman" panose="02020603050405020304" pitchFamily="18" charset="0"/>
                <a:cs typeface="Times New Roman" panose="02020603050405020304" pitchFamily="18" charset="0"/>
              </a:rPr>
              <a:t> не </a:t>
            </a:r>
            <a:r>
              <a:rPr lang="ru-RU" dirty="0" err="1" smtClean="0">
                <a:solidFill>
                  <a:srgbClr val="000000"/>
                </a:solidFill>
                <a:latin typeface="Times New Roman" panose="02020603050405020304" pitchFamily="18" charset="0"/>
                <a:cs typeface="Times New Roman" panose="02020603050405020304" pitchFamily="18" charset="0"/>
              </a:rPr>
              <a:t>киді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табаны</a:t>
            </a:r>
            <a:r>
              <a:rPr lang="ru-RU" dirty="0" smtClean="0">
                <a:solidFill>
                  <a:srgbClr val="000000"/>
                </a:solidFill>
                <a:latin typeface="Times New Roman" panose="02020603050405020304" pitchFamily="18" charset="0"/>
                <a:cs typeface="Times New Roman" panose="02020603050405020304" pitchFamily="18" charset="0"/>
              </a:rPr>
              <a:t>)</a:t>
            </a:r>
          </a:p>
          <a:p>
            <a:r>
              <a:rPr lang="ru-RU" dirty="0" smtClean="0">
                <a:solidFill>
                  <a:srgbClr val="000000"/>
                </a:solidFill>
                <a:latin typeface="Times New Roman" panose="02020603050405020304" pitchFamily="18" charset="0"/>
                <a:cs typeface="Times New Roman" panose="02020603050405020304" pitchFamily="18" charset="0"/>
              </a:rPr>
              <a:t>3.Джек </a:t>
            </a:r>
            <a:r>
              <a:rPr lang="ru-RU" dirty="0" err="1" smtClean="0">
                <a:solidFill>
                  <a:srgbClr val="000000"/>
                </a:solidFill>
                <a:latin typeface="Times New Roman" panose="02020603050405020304" pitchFamily="18" charset="0"/>
                <a:cs typeface="Times New Roman" panose="02020603050405020304" pitchFamily="18" charset="0"/>
              </a:rPr>
              <a:t>салған үйде қараңғы шкафта</a:t>
            </a:r>
            <a:r>
              <a:rPr lang="ru-RU" dirty="0" smtClean="0">
                <a:solidFill>
                  <a:srgbClr val="000000"/>
                </a:solidFill>
                <a:latin typeface="Times New Roman" panose="02020603050405020304" pitchFamily="18" charset="0"/>
                <a:cs typeface="Times New Roman" panose="02020603050405020304" pitchFamily="18" charset="0"/>
              </a:rPr>
              <a:t> не </a:t>
            </a:r>
            <a:r>
              <a:rPr lang="ru-RU" dirty="0" err="1" smtClean="0">
                <a:solidFill>
                  <a:srgbClr val="000000"/>
                </a:solidFill>
                <a:latin typeface="Times New Roman" panose="02020603050405020304" pitchFamily="18" charset="0"/>
                <a:cs typeface="Times New Roman" panose="02020603050405020304" pitchFamily="18" charset="0"/>
              </a:rPr>
              <a:t>сақталады</a:t>
            </a:r>
            <a:r>
              <a:rPr lang="ru-RU" dirty="0" smtClean="0">
                <a:solidFill>
                  <a:srgbClr val="000000"/>
                </a:solidFill>
                <a:latin typeface="Times New Roman" panose="02020603050405020304" pitchFamily="18" charset="0"/>
                <a:cs typeface="Times New Roman" panose="02020603050405020304" pitchFamily="18" charset="0"/>
              </a:rPr>
              <a:t>?(</a:t>
            </a:r>
            <a:r>
              <a:rPr lang="ru-RU" dirty="0" err="1" smtClean="0">
                <a:solidFill>
                  <a:srgbClr val="000000"/>
                </a:solidFill>
                <a:latin typeface="Times New Roman" panose="02020603050405020304" pitchFamily="18" charset="0"/>
                <a:cs typeface="Times New Roman" panose="02020603050405020304" pitchFamily="18" charset="0"/>
              </a:rPr>
              <a:t>бидай</a:t>
            </a:r>
            <a:r>
              <a:rPr lang="ru-RU" dirty="0" smtClean="0">
                <a:solidFill>
                  <a:srgbClr val="000000"/>
                </a:solidFill>
                <a:latin typeface="Times New Roman" panose="02020603050405020304" pitchFamily="18" charset="0"/>
                <a:cs typeface="Times New Roman" panose="02020603050405020304" pitchFamily="18" charset="0"/>
              </a:rPr>
              <a:t>)</a:t>
            </a:r>
          </a:p>
          <a:p>
            <a:r>
              <a:rPr lang="ru-RU" dirty="0" err="1" smtClean="0">
                <a:solidFill>
                  <a:srgbClr val="000000"/>
                </a:solidFill>
                <a:latin typeface="Times New Roman" panose="02020603050405020304" pitchFamily="18" charset="0"/>
                <a:cs typeface="Times New Roman" panose="02020603050405020304" pitchFamily="18" charset="0"/>
              </a:rPr>
              <a:t>4.Ақымақ тышқанды шайқауға жануарлардың қайсысы келді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(үйрек, жылқы, бұршақ, тауық, шортан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шошқа, мысық</a:t>
            </a:r>
            <a:r>
              <a:rPr lang="ru-RU" dirty="0" smtClean="0">
                <a:solidFill>
                  <a:srgbClr val="000000"/>
                </a:solidFill>
                <a:latin typeface="Times New Roman" panose="02020603050405020304" pitchFamily="18" charset="0"/>
                <a:cs typeface="Times New Roman" panose="02020603050405020304" pitchFamily="18" charset="0"/>
              </a:rPr>
              <a:t>)</a:t>
            </a:r>
          </a:p>
          <a:p>
            <a:r>
              <a:rPr lang="ru-RU" dirty="0" smtClean="0">
                <a:solidFill>
                  <a:srgbClr val="000000"/>
                </a:solidFill>
                <a:latin typeface="Times New Roman" panose="02020603050405020304" pitchFamily="18" charset="0"/>
                <a:cs typeface="Times New Roman" panose="02020603050405020304" pitchFamily="18" charset="0"/>
              </a:rPr>
              <a:t>5.Ханым </a:t>
            </a:r>
            <a:r>
              <a:rPr lang="ru-RU" dirty="0" err="1" smtClean="0">
                <a:solidFill>
                  <a:srgbClr val="000000"/>
                </a:solidFill>
                <a:latin typeface="Times New Roman" panose="02020603050405020304" pitchFamily="18" charset="0"/>
                <a:cs typeface="Times New Roman" panose="02020603050405020304" pitchFamily="18" charset="0"/>
              </a:rPr>
              <a:t>багажға </a:t>
            </a:r>
            <a:r>
              <a:rPr lang="ru-RU" dirty="0" smtClean="0">
                <a:solidFill>
                  <a:srgbClr val="000000"/>
                </a:solidFill>
                <a:latin typeface="Times New Roman" panose="02020603050405020304" pitchFamily="18" charset="0"/>
                <a:cs typeface="Times New Roman" panose="02020603050405020304" pitchFamily="18" charset="0"/>
              </a:rPr>
              <a:t>не </a:t>
            </a:r>
            <a:r>
              <a:rPr lang="ru-RU" dirty="0" err="1" smtClean="0">
                <a:solidFill>
                  <a:srgbClr val="000000"/>
                </a:solidFill>
                <a:latin typeface="Times New Roman" panose="02020603050405020304" pitchFamily="18" charset="0"/>
                <a:cs typeface="Times New Roman" panose="02020603050405020304" pitchFamily="18" charset="0"/>
              </a:rPr>
              <a:t>берді</a:t>
            </a:r>
            <a:r>
              <a:rPr lang="ru-RU" dirty="0" smtClean="0">
                <a:solidFill>
                  <a:srgbClr val="000000"/>
                </a:solidFill>
                <a:latin typeface="Times New Roman" panose="02020603050405020304" pitchFamily="18" charset="0"/>
                <a:cs typeface="Times New Roman" panose="02020603050405020304" pitchFamily="18" charset="0"/>
              </a:rPr>
              <a:t>?(диван, чемодан, </a:t>
            </a:r>
            <a:r>
              <a:rPr lang="ru-RU" dirty="0" err="1" smtClean="0">
                <a:solidFill>
                  <a:srgbClr val="000000"/>
                </a:solidFill>
                <a:latin typeface="Times New Roman" panose="02020603050405020304" pitchFamily="18" charset="0"/>
                <a:cs typeface="Times New Roman" panose="02020603050405020304" pitchFamily="18" charset="0"/>
              </a:rPr>
              <a:t>сөмке, сурет</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себет</a:t>
            </a:r>
            <a:r>
              <a:rPr lang="ru-RU" dirty="0" smtClean="0">
                <a:solidFill>
                  <a:srgbClr val="000000"/>
                </a:solidFill>
                <a:latin typeface="Times New Roman" panose="02020603050405020304" pitchFamily="18" charset="0"/>
                <a:cs typeface="Times New Roman" panose="02020603050405020304" pitchFamily="18" charset="0"/>
              </a:rPr>
              <a:t>, картон </a:t>
            </a:r>
            <a:r>
              <a:rPr lang="ru-RU" dirty="0" err="1" smtClean="0">
                <a:solidFill>
                  <a:srgbClr val="000000"/>
                </a:solidFill>
                <a:latin typeface="Times New Roman" panose="02020603050405020304" pitchFamily="18" charset="0"/>
                <a:cs typeface="Times New Roman" panose="02020603050405020304" pitchFamily="18" charset="0"/>
              </a:rPr>
              <a:t>және кішкентай</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ит</a:t>
            </a:r>
            <a:r>
              <a:rPr lang="ru-RU" dirty="0" smtClean="0">
                <a:solidFill>
                  <a:srgbClr val="000000"/>
                </a:solidFill>
                <a:latin typeface="Times New Roman" panose="02020603050405020304" pitchFamily="18" charset="0"/>
                <a:cs typeface="Times New Roman" panose="02020603050405020304" pitchFamily="18" charset="0"/>
              </a:rPr>
              <a:t>)</a:t>
            </a:r>
          </a:p>
          <a:p>
            <a:r>
              <a:rPr lang="ru-RU" dirty="0" err="1" smtClean="0">
                <a:solidFill>
                  <a:srgbClr val="000000"/>
                </a:solidFill>
                <a:latin typeface="Times New Roman" panose="02020603050405020304" pitchFamily="18" charset="0"/>
                <a:cs typeface="Times New Roman" panose="02020603050405020304" pitchFamily="18" charset="0"/>
              </a:rPr>
              <a:t>6.Ағайынды </a:t>
            </a:r>
            <a:r>
              <a:rPr lang="ru-RU" dirty="0" smtClean="0">
                <a:solidFill>
                  <a:srgbClr val="000000"/>
                </a:solidFill>
                <a:latin typeface="Times New Roman" panose="02020603050405020304" pitchFamily="18" charset="0"/>
                <a:cs typeface="Times New Roman" panose="02020603050405020304" pitchFamily="18" charset="0"/>
              </a:rPr>
              <a:t>12 ай </a:t>
            </a:r>
            <a:r>
              <a:rPr lang="ru-RU" dirty="0" err="1" smtClean="0">
                <a:solidFill>
                  <a:srgbClr val="000000"/>
                </a:solidFill>
                <a:latin typeface="Times New Roman" panose="02020603050405020304" pitchFamily="18" charset="0"/>
                <a:cs typeface="Times New Roman" panose="02020603050405020304" pitchFamily="18" charset="0"/>
              </a:rPr>
              <a:t>қалай аталды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қаңтар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ақпан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наурыз</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сәуір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мамыр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маусым</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шілде</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тамыз</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қыркүйек</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қазан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қараша</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желтоқсан</a:t>
            </a:r>
            <a:r>
              <a:rPr lang="ru-RU" dirty="0" smtClean="0">
                <a:solidFill>
                  <a:srgbClr val="000000"/>
                </a:solidFill>
                <a:latin typeface="Times New Roman" panose="02020603050405020304" pitchFamily="18" charset="0"/>
                <a:cs typeface="Times New Roman" panose="02020603050405020304" pitchFamily="18" charset="0"/>
              </a:rPr>
              <a:t>)</a:t>
            </a:r>
          </a:p>
          <a:p>
            <a:r>
              <a:rPr lang="ru-RU" dirty="0" err="1" smtClean="0">
                <a:solidFill>
                  <a:srgbClr val="000000"/>
                </a:solidFill>
                <a:latin typeface="Times New Roman" panose="02020603050405020304" pitchFamily="18" charset="0"/>
                <a:cs typeface="Times New Roman" panose="02020603050405020304" pitchFamily="18" charset="0"/>
              </a:rPr>
              <a:t>Тәрбиеші: Біздің </a:t>
            </a:r>
            <a:r>
              <a:rPr lang="ru-RU" dirty="0" smtClean="0">
                <a:solidFill>
                  <a:srgbClr val="000000"/>
                </a:solidFill>
                <a:latin typeface="Times New Roman" panose="02020603050405020304" pitchFamily="18" charset="0"/>
                <a:cs typeface="Times New Roman" panose="02020603050405020304" pitchFamily="18" charset="0"/>
              </a:rPr>
              <a:t>С. Я. </a:t>
            </a:r>
            <a:r>
              <a:rPr lang="ru-RU" dirty="0" err="1" smtClean="0">
                <a:solidFill>
                  <a:srgbClr val="000000"/>
                </a:solidFill>
                <a:latin typeface="Times New Roman" panose="02020603050405020304" pitchFamily="18" charset="0"/>
                <a:cs typeface="Times New Roman" panose="02020603050405020304" pitchFamily="18" charset="0"/>
              </a:rPr>
              <a:t>Маршактың шығармаларына саяхатымыз</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аяқталды.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Енді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біз</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топқа қайта ораламыз</a:t>
            </a:r>
            <a:r>
              <a:rPr lang="ru-RU" dirty="0" smtClean="0">
                <a:solidFill>
                  <a:srgbClr val="000000"/>
                </a:solidFill>
                <a:latin typeface="Times New Roman" panose="02020603050405020304" pitchFamily="18" charset="0"/>
                <a:cs typeface="Times New Roman" panose="02020603050405020304" pitchFamily="18" charset="0"/>
              </a:rPr>
              <a:t>..</a:t>
            </a:r>
          </a:p>
          <a:p>
            <a:r>
              <a:rPr lang="ru-RU" dirty="0" err="1" smtClean="0">
                <a:solidFill>
                  <a:srgbClr val="000000"/>
                </a:solidFill>
                <a:latin typeface="Times New Roman" panose="02020603050405020304" pitchFamily="18" charset="0"/>
                <a:cs typeface="Times New Roman" panose="02020603050405020304" pitchFamily="18" charset="0"/>
              </a:rPr>
              <a:t>Тәрбиеші: Жарайсыңдар, балалар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біз</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керемет</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саяхат</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жасадық.</a:t>
            </a:r>
            <a:endParaRPr lang="ru-RU" b="0" i="0" dirty="0">
              <a:solidFill>
                <a:srgbClr val="000000"/>
              </a:solidFill>
              <a:effectLst/>
              <a:latin typeface="Times New Roman" panose="02020603050405020304" pitchFamily="18" charset="0"/>
              <a:cs typeface="Times New Roman" panose="02020603050405020304" pitchFamily="18" charset="0"/>
            </a:endParaRPr>
          </a:p>
        </p:txBody>
      </p:sp>
      <p:pic>
        <p:nvPicPr>
          <p:cNvPr id="3" name="Picture 10" descr="https://avatars.mds.yandex.net/get-pdb/368827/8a36e26a-4fa5-4f54-ba78-2ae61c8f24e4/s1200?webp=false"/>
          <p:cNvPicPr>
            <a:picLocks noChangeAspect="1" noChangeArrowheads="1"/>
          </p:cNvPicPr>
          <p:nvPr/>
        </p:nvPicPr>
        <p:blipFill>
          <a:blip r:embed="rId2" cstate="print"/>
          <a:srcRect/>
          <a:stretch>
            <a:fillRect/>
          </a:stretch>
        </p:blipFill>
        <p:spPr bwMode="auto">
          <a:xfrm>
            <a:off x="1619672" y="104004"/>
            <a:ext cx="5688632" cy="1822138"/>
          </a:xfrm>
          <a:prstGeom prst="rect">
            <a:avLst/>
          </a:prstGeom>
          <a:noFill/>
        </p:spPr>
      </p:pic>
    </p:spTree>
    <p:extLst>
      <p:ext uri="{BB962C8B-B14F-4D97-AF65-F5344CB8AC3E}">
        <p14:creationId xmlns:p14="http://schemas.microsoft.com/office/powerpoint/2010/main" xmlns="" val="23989742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flipH="1">
            <a:off x="539552" y="2066658"/>
            <a:ext cx="8352928" cy="4093428"/>
          </a:xfrm>
          <a:prstGeom prst="rect">
            <a:avLst/>
          </a:prstGeom>
        </p:spPr>
        <p:txBody>
          <a:bodyPr wrap="square">
            <a:spAutoFit/>
          </a:bodyPr>
          <a:lstStyle/>
          <a:p>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Ақын поэтикалық сөйлеудің әртүрлі формаларын</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шебер</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меңгерген.</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a:t>
            </a:r>
            <a:r>
              <a:rPr lang="ru-RU" sz="1400" dirty="0" err="1" smtClean="0">
                <a:solidFill>
                  <a:srgbClr val="000000"/>
                </a:solidFill>
                <a:latin typeface="Times New Roman" panose="02020603050405020304" pitchFamily="18" charset="0"/>
              </a:rPr>
              <a:t>Мұртты-жолақ</a:t>
            </a:r>
            <a:r>
              <a:rPr lang="ru-RU" sz="1400" dirty="0" err="1" smtClean="0">
                <a:solidFill>
                  <a:srgbClr val="000000"/>
                </a:solidFill>
                <a:latin typeface="Times New Roman" panose="02020603050405020304" pitchFamily="18" charset="0"/>
              </a:rPr>
              <a:t>" ертегідегі</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ертегі</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әуезді басталады</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бір</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кездері</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қыз болған </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және бірден</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қарапайым, прозалық сұрақпен, </a:t>
            </a:r>
            <a:r>
              <a:rPr lang="ru-RU" sz="1400" dirty="0" smtClean="0">
                <a:solidFill>
                  <a:srgbClr val="000000"/>
                </a:solidFill>
                <a:latin typeface="Times New Roman" panose="02020603050405020304" pitchFamily="18" charset="0"/>
              </a:rPr>
              <a:t>бала </a:t>
            </a:r>
            <a:r>
              <a:rPr lang="ru-RU" sz="1400" dirty="0" err="1" smtClean="0">
                <a:solidFill>
                  <a:srgbClr val="000000"/>
                </a:solidFill>
                <a:latin typeface="Times New Roman" panose="02020603050405020304" pitchFamily="18" charset="0"/>
              </a:rPr>
              <a:t>сияқты</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оның аты</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кім</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еді</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Кім</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шақырды сол</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білген</a:t>
            </a:r>
            <a:r>
              <a:rPr lang="ru-RU" sz="1400" dirty="0" smtClean="0">
                <a:solidFill>
                  <a:srgbClr val="000000"/>
                </a:solidFill>
                <a:latin typeface="Times New Roman" panose="02020603050405020304" pitchFamily="18" charset="0"/>
              </a:rPr>
              <a:t>! Ал </a:t>
            </a:r>
            <a:r>
              <a:rPr lang="ru-RU" sz="1400" dirty="0" err="1" smtClean="0">
                <a:solidFill>
                  <a:srgbClr val="000000"/>
                </a:solidFill>
                <a:latin typeface="Times New Roman" panose="02020603050405020304" pitchFamily="18" charset="0"/>
              </a:rPr>
              <a:t>сіз</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білмейсіз</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Бастама</a:t>
            </a:r>
            <a:r>
              <a:rPr lang="ru-RU" sz="1400" dirty="0" smtClean="0">
                <a:solidFill>
                  <a:srgbClr val="000000"/>
                </a:solidFill>
                <a:latin typeface="Times New Roman" panose="02020603050405020304" pitchFamily="18" charset="0"/>
              </a:rPr>
              <a:t> мен </a:t>
            </a:r>
            <a:r>
              <a:rPr lang="ru-RU" sz="1400" dirty="0" err="1" smtClean="0">
                <a:solidFill>
                  <a:srgbClr val="000000"/>
                </a:solidFill>
                <a:latin typeface="Times New Roman" panose="02020603050405020304" pitchFamily="18" charset="0"/>
              </a:rPr>
              <a:t>қоңырау арасындағы </a:t>
            </a:r>
            <a:r>
              <a:rPr lang="ru-RU" sz="1400" dirty="0" smtClean="0">
                <a:solidFill>
                  <a:srgbClr val="000000"/>
                </a:solidFill>
                <a:latin typeface="Times New Roman" panose="02020603050405020304" pitchFamily="18" charset="0"/>
              </a:rPr>
              <a:t>Контраст, </a:t>
            </a:r>
            <a:r>
              <a:rPr lang="ru-RU" sz="1400" dirty="0" err="1" smtClean="0">
                <a:solidFill>
                  <a:srgbClr val="000000"/>
                </a:solidFill>
                <a:latin typeface="Times New Roman" panose="02020603050405020304" pitchFamily="18" charset="0"/>
              </a:rPr>
              <a:t>көңілді күлкі баланың назарын</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аударады</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Бірінші</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минуттан</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бастап</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ол</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қызықтырады,.</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Бұл оқиғаның фразеологиясы</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соншалықты қарапайым, сондықтан балалар</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көптеген сөздер </a:t>
            </a:r>
            <a:r>
              <a:rPr lang="ru-RU" sz="1400" dirty="0" smtClean="0">
                <a:solidFill>
                  <a:srgbClr val="000000"/>
                </a:solidFill>
                <a:latin typeface="Times New Roman" panose="02020603050405020304" pitchFamily="18" charset="0"/>
              </a:rPr>
              <a:t>мен </a:t>
            </a:r>
            <a:r>
              <a:rPr lang="ru-RU" sz="1400" dirty="0" err="1" smtClean="0">
                <a:solidFill>
                  <a:srgbClr val="000000"/>
                </a:solidFill>
                <a:latin typeface="Times New Roman" panose="02020603050405020304" pitchFamily="18" charset="0"/>
              </a:rPr>
              <a:t>тұтас сөз тіркестерін</a:t>
            </a:r>
            <a:r>
              <a:rPr lang="ru-RU" sz="1400" dirty="0" smtClean="0">
                <a:solidFill>
                  <a:srgbClr val="000000"/>
                </a:solidFill>
                <a:latin typeface="Times New Roman" panose="02020603050405020304" pitchFamily="18" charset="0"/>
              </a:rPr>
              <a:t> </a:t>
            </a:r>
            <a:r>
              <a:rPr lang="ru-RU" sz="1400" dirty="0" err="1" smtClean="0">
                <a:solidFill>
                  <a:srgbClr val="000000"/>
                </a:solidFill>
                <a:latin typeface="Times New Roman" panose="02020603050405020304" pitchFamily="18" charset="0"/>
              </a:rPr>
              <a:t>айтады</a:t>
            </a:r>
            <a:r>
              <a:rPr lang="ru-RU" sz="1400" dirty="0" smtClean="0">
                <a:solidFill>
                  <a:srgbClr val="000000"/>
                </a:solidFill>
                <a:latin typeface="Times New Roman" panose="02020603050405020304" pitchFamily="18" charset="0"/>
              </a:rPr>
              <a:t>.</a:t>
            </a:r>
            <a:endParaRPr lang="ru-RU" sz="1600" dirty="0">
              <a:solidFill>
                <a:srgbClr val="000000"/>
              </a:solidFill>
              <a:latin typeface="Times New Roman" panose="02020603050405020304" pitchFamily="18" charset="0"/>
              <a:cs typeface="Times New Roman" panose="02020603050405020304" pitchFamily="18" charset="0"/>
            </a:endParaRPr>
          </a:p>
          <a:p>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Автордың жас</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аудиторияның назарын</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аударатын</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тыңдаушыларға үндеуі сәтті болды</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олар</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осылай</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ұйықтап жатыр</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ма</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Міне</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ақымақ марғау!"Балалар</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әңгімеде болып</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жатқан іс-әрекеттің қатысушылары болады</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өздерін "үлкен және ақылды" сезінеді</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өйткені олар</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мысықтардың төсекте ұйықтамайтынын, шалқан жемейтінін</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және сөйлеуді үйрене алмайтындығын біледі</a:t>
            </a:r>
            <a:r>
              <a:rPr lang="ru-RU" sz="1600" dirty="0" smtClean="0">
                <a:solidFill>
                  <a:srgbClr val="000000"/>
                </a:solidFill>
                <a:latin typeface="Times New Roman" panose="02020603050405020304" pitchFamily="18" charset="0"/>
                <a:cs typeface="Times New Roman" panose="02020603050405020304" pitchFamily="18" charset="0"/>
              </a:rPr>
              <a:t>.</a:t>
            </a:r>
            <a:endParaRPr lang="ru-RU" sz="1600" dirty="0">
              <a:solidFill>
                <a:srgbClr val="000000"/>
              </a:solidFill>
              <a:latin typeface="Times New Roman" panose="02020603050405020304" pitchFamily="18" charset="0"/>
              <a:cs typeface="Times New Roman" panose="02020603050405020304" pitchFamily="18" charset="0"/>
            </a:endParaRPr>
          </a:p>
          <a:p>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Балаларға сілтеме</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жасай</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отырып</a:t>
            </a:r>
            <a:r>
              <a:rPr lang="ru-RU" sz="1600" dirty="0" smtClean="0">
                <a:solidFill>
                  <a:srgbClr val="000000"/>
                </a:solidFill>
                <a:latin typeface="Times New Roman" panose="02020603050405020304" pitchFamily="18" charset="0"/>
                <a:cs typeface="Times New Roman" panose="02020603050405020304" pitchFamily="18" charset="0"/>
              </a:rPr>
              <a:t>, С.Маршак </a:t>
            </a:r>
            <a:r>
              <a:rPr lang="ru-RU" sz="1600" dirty="0" err="1" smtClean="0">
                <a:solidFill>
                  <a:srgbClr val="000000"/>
                </a:solidFill>
                <a:latin typeface="Times New Roman" panose="02020603050405020304" pitchFamily="18" charset="0"/>
                <a:cs typeface="Times New Roman" panose="02020603050405020304" pitchFamily="18" charset="0"/>
              </a:rPr>
              <a:t>оларды</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әңгімелесуші етеді</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Жазушы</a:t>
            </a:r>
            <a:r>
              <a:rPr lang="ru-RU" sz="1600" dirty="0" smtClean="0">
                <a:solidFill>
                  <a:srgbClr val="000000"/>
                </a:solidFill>
                <a:latin typeface="Times New Roman" panose="02020603050405020304" pitchFamily="18" charset="0"/>
                <a:cs typeface="Times New Roman" panose="02020603050405020304" pitchFamily="18" charset="0"/>
              </a:rPr>
              <a:t> мен бала </a:t>
            </a:r>
            <a:r>
              <a:rPr lang="ru-RU" sz="1600" dirty="0" err="1" smtClean="0">
                <a:solidFill>
                  <a:srgbClr val="000000"/>
                </a:solidFill>
                <a:latin typeface="Times New Roman" panose="02020603050405020304" pitchFamily="18" charset="0"/>
                <a:cs typeface="Times New Roman" panose="02020603050405020304" pitchFamily="18" charset="0"/>
              </a:rPr>
              <a:t>арасында</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ішкі</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байланыс</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өзара түсіністік қалыптасады</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Онымен</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бірге</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балалар</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мысыққа аздап</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әзіл айтпайды</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жоқ </a:t>
            </a:r>
            <a:r>
              <a:rPr lang="ru-RU" sz="1600" dirty="0" smtClean="0">
                <a:solidFill>
                  <a:srgbClr val="000000"/>
                </a:solidFill>
                <a:latin typeface="Times New Roman" panose="02020603050405020304" pitchFamily="18" charset="0"/>
                <a:cs typeface="Times New Roman" panose="02020603050405020304" pitchFamily="18" charset="0"/>
              </a:rPr>
              <a:t>- оны </a:t>
            </a:r>
            <a:r>
              <a:rPr lang="ru-RU" sz="1600" dirty="0" err="1" smtClean="0">
                <a:solidFill>
                  <a:srgbClr val="000000"/>
                </a:solidFill>
                <a:latin typeface="Times New Roman" panose="02020603050405020304" pitchFamily="18" charset="0"/>
                <a:cs typeface="Times New Roman" panose="02020603050405020304" pitchFamily="18" charset="0"/>
              </a:rPr>
              <a:t>мысықтарға тән емес</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әрекеттерді жасауға мәжбүрлейтін қызға</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сөйлесу</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жуу</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және </a:t>
            </a:r>
            <a:r>
              <a:rPr lang="ru-RU" sz="1600" dirty="0" smtClean="0">
                <a:solidFill>
                  <a:srgbClr val="000000"/>
                </a:solidFill>
                <a:latin typeface="Times New Roman" panose="02020603050405020304" pitchFamily="18" charset="0"/>
                <a:cs typeface="Times New Roman" panose="02020603050405020304" pitchFamily="18" charset="0"/>
              </a:rPr>
              <a:t>т.б. </a:t>
            </a:r>
            <a:r>
              <a:rPr lang="ru-RU" sz="1600" dirty="0" err="1" smtClean="0">
                <a:solidFill>
                  <a:srgbClr val="000000"/>
                </a:solidFill>
                <a:latin typeface="Times New Roman" panose="02020603050405020304" pitchFamily="18" charset="0"/>
                <a:cs typeface="Times New Roman" panose="02020603050405020304" pitchFamily="18" charset="0"/>
              </a:rPr>
              <a:t>жазушы</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міне</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ақымақ мысық" десе</a:t>
            </a:r>
            <a:r>
              <a:rPr lang="ru-RU" sz="1600" dirty="0" smtClean="0">
                <a:solidFill>
                  <a:srgbClr val="000000"/>
                </a:solidFill>
                <a:latin typeface="Times New Roman" panose="02020603050405020304" pitchFamily="18" charset="0"/>
                <a:cs typeface="Times New Roman" panose="02020603050405020304" pitchFamily="18" charset="0"/>
              </a:rPr>
              <a:t> де, </a:t>
            </a:r>
            <a:r>
              <a:rPr lang="ru-RU" sz="1600" dirty="0" err="1" smtClean="0">
                <a:solidFill>
                  <a:srgbClr val="000000"/>
                </a:solidFill>
                <a:latin typeface="Times New Roman" panose="02020603050405020304" pitchFamily="18" charset="0"/>
                <a:cs typeface="Times New Roman" panose="02020603050405020304" pitchFamily="18" charset="0"/>
              </a:rPr>
              <a:t>балалар</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бұл мысыққа айтылмағанын жақсы түсінеді.</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Сондықтан олар</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өлеңнің соңын қанағаттандырады: "қыз </a:t>
            </a:r>
            <a:r>
              <a:rPr lang="ru-RU" sz="1600" dirty="0" smtClean="0">
                <a:solidFill>
                  <a:srgbClr val="000000"/>
                </a:solidFill>
                <a:latin typeface="Times New Roman" panose="02020603050405020304" pitchFamily="18" charset="0"/>
                <a:cs typeface="Times New Roman" panose="02020603050405020304" pitchFamily="18" charset="0"/>
              </a:rPr>
              <a:t>да </a:t>
            </a:r>
            <a:r>
              <a:rPr lang="ru-RU" sz="1600" dirty="0" err="1" smtClean="0">
                <a:solidFill>
                  <a:srgbClr val="000000"/>
                </a:solidFill>
                <a:latin typeface="Times New Roman" panose="02020603050405020304" pitchFamily="18" charset="0"/>
                <a:cs typeface="Times New Roman" panose="02020603050405020304" pitchFamily="18" charset="0"/>
              </a:rPr>
              <a:t>өсті</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одан</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да</a:t>
            </a:r>
            <a:r>
              <a:rPr lang="ru-RU" sz="1600" dirty="0" smtClean="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ақылды болды</a:t>
            </a:r>
            <a:r>
              <a:rPr lang="ru-RU" sz="1600" dirty="0" smtClean="0">
                <a:solidFill>
                  <a:srgbClr val="000000"/>
                </a:solidFill>
                <a:latin typeface="Times New Roman" panose="02020603050405020304" pitchFamily="18" charset="0"/>
                <a:cs typeface="Times New Roman" panose="02020603050405020304" pitchFamily="18" charset="0"/>
              </a:rPr>
              <a:t>…»</a:t>
            </a:r>
            <a:endParaRPr lang="ru-RU" sz="1600" b="0" i="0" dirty="0">
              <a:solidFill>
                <a:srgbClr val="00000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3347864" y="404664"/>
            <a:ext cx="4404924" cy="461665"/>
          </a:xfrm>
          <a:prstGeom prst="rect">
            <a:avLst/>
          </a:prstGeom>
          <a:noFill/>
        </p:spPr>
        <p:txBody>
          <a:bodyPr wrap="none" rtlCol="0">
            <a:spAutoFit/>
          </a:bodyPr>
          <a:lstStyle/>
          <a:p>
            <a:r>
              <a:rPr lang="ru-RU" sz="2400" b="1" dirty="0" err="1" smtClean="0">
                <a:solidFill>
                  <a:srgbClr val="FF0000"/>
                </a:solidFill>
                <a:latin typeface="Times New Roman" panose="02020603050405020304" pitchFamily="18" charset="0"/>
                <a:cs typeface="Times New Roman" panose="02020603050405020304" pitchFamily="18" charset="0"/>
              </a:rPr>
              <a:t>Ата-аналарға арналған кеңес!</a:t>
            </a:r>
            <a:endParaRPr lang="ru-RU" sz="2400" b="1" dirty="0">
              <a:solidFill>
                <a:srgbClr val="FF000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95536" y="197907"/>
            <a:ext cx="2163345" cy="1622509"/>
          </a:xfrm>
          <a:prstGeom prst="rect">
            <a:avLst/>
          </a:prstGeom>
          <a:ln>
            <a:noFill/>
          </a:ln>
          <a:effectLst>
            <a:softEdge rad="112500"/>
          </a:effectLst>
        </p:spPr>
      </p:pic>
      <p:sp>
        <p:nvSpPr>
          <p:cNvPr id="5" name="Прямоугольник 4"/>
          <p:cNvSpPr/>
          <p:nvPr/>
        </p:nvSpPr>
        <p:spPr>
          <a:xfrm>
            <a:off x="3707904" y="866329"/>
            <a:ext cx="4572000" cy="923330"/>
          </a:xfrm>
          <a:prstGeom prst="rect">
            <a:avLst/>
          </a:prstGeom>
        </p:spPr>
        <p:txBody>
          <a:bodyPr>
            <a:spAutoFit/>
          </a:bodyPr>
          <a:lstStyle/>
          <a:p>
            <a:r>
              <a:rPr lang="ru-RU" b="1" dirty="0" smtClean="0">
                <a:solidFill>
                  <a:srgbClr val="FF0000"/>
                </a:solidFill>
                <a:latin typeface="Times New Roman" pitchFamily="18" charset="0"/>
                <a:cs typeface="Times New Roman" pitchFamily="18" charset="0"/>
              </a:rPr>
              <a:t>Самуил Яковлевич </a:t>
            </a:r>
            <a:r>
              <a:rPr lang="ru-RU" b="1" dirty="0" err="1" smtClean="0">
                <a:solidFill>
                  <a:srgbClr val="FF0000"/>
                </a:solidFill>
                <a:latin typeface="Times New Roman" pitchFamily="18" charset="0"/>
                <a:cs typeface="Times New Roman" pitchFamily="18" charset="0"/>
              </a:rPr>
              <a:t>Маршактың шығармаларындағы экспрессивті</a:t>
            </a:r>
            <a:r>
              <a:rPr lang="ru-RU" b="1" dirty="0" smtClean="0">
                <a:solidFill>
                  <a:srgbClr val="FF0000"/>
                </a:solidFill>
                <a:latin typeface="Times New Roman" pitchFamily="18" charset="0"/>
                <a:cs typeface="Times New Roman" pitchFamily="18" charset="0"/>
              </a:rPr>
              <a:t> </a:t>
            </a:r>
            <a:r>
              <a:rPr lang="ru-RU" b="1" dirty="0" err="1" smtClean="0">
                <a:solidFill>
                  <a:srgbClr val="FF0000"/>
                </a:solidFill>
                <a:latin typeface="Times New Roman" pitchFamily="18" charset="0"/>
                <a:cs typeface="Times New Roman" pitchFamily="18" charset="0"/>
              </a:rPr>
              <a:t>құралдар</a:t>
            </a:r>
            <a:r>
              <a:rPr lang="ru-RU" b="1" dirty="0" smtClean="0">
                <a:solidFill>
                  <a:srgbClr val="FF0000"/>
                </a:solidFill>
                <a:latin typeface="Times New Roman" pitchFamily="18" charset="0"/>
                <a:cs typeface="Times New Roman" pitchFamily="18" charset="0"/>
              </a:rPr>
              <a:t>"</a:t>
            </a:r>
            <a:r>
              <a:rPr lang="ru-RU" b="1" dirty="0" err="1" smtClean="0">
                <a:solidFill>
                  <a:srgbClr val="FF0000"/>
                </a:solidFill>
                <a:latin typeface="Times New Roman" pitchFamily="18" charset="0"/>
                <a:cs typeface="Times New Roman" pitchFamily="18" charset="0"/>
              </a:rPr>
              <a:t>Мұртты-жолақты</a:t>
            </a:r>
            <a:r>
              <a:rPr lang="ru-RU" b="1" dirty="0" smtClean="0">
                <a:solidFill>
                  <a:srgbClr val="FF0000"/>
                </a:solidFill>
                <a:latin typeface="Times New Roman" pitchFamily="18" charset="0"/>
                <a:cs typeface="Times New Roman" pitchFamily="18" charset="0"/>
              </a:rPr>
              <a:t>»</a:t>
            </a:r>
            <a:endParaRPr lang="ru-RU"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16602120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7056784" cy="5909310"/>
          </a:xfrm>
          <a:prstGeom prst="rect">
            <a:avLst/>
          </a:prstGeom>
        </p:spPr>
        <p:txBody>
          <a:bodyPr wrap="square">
            <a:spAutoFit/>
          </a:bodyPr>
          <a:lstStyle/>
          <a:p>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«Мұртты жолақты» әңгімесінде  оқырманмен қарым-қатынас әдісі қолданылған, бұл әдіс балалар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әдебиетінде жаңа әдіс емес.Бірақ Маршакқа дейін</a:t>
            </a:r>
            <a:r>
              <a:rPr lang="ru-RU" dirty="0" smtClean="0">
                <a:solidFill>
                  <a:srgbClr val="000000"/>
                </a:solidFill>
                <a:latin typeface="Times New Roman" panose="02020603050405020304" pitchFamily="18" charset="0"/>
              </a:rPr>
              <a:t> оны </a:t>
            </a:r>
            <a:r>
              <a:rPr lang="ru-RU" dirty="0" err="1" smtClean="0">
                <a:solidFill>
                  <a:srgbClr val="000000"/>
                </a:solidFill>
                <a:latin typeface="Times New Roman" panose="02020603050405020304" pitchFamily="18" charset="0"/>
              </a:rPr>
              <a:t>ешкім</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соншалықты сәтті қолданған емес</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Бұл </a:t>
            </a:r>
            <a:r>
              <a:rPr lang="ru-RU" dirty="0" smtClean="0">
                <a:solidFill>
                  <a:srgbClr val="000000"/>
                </a:solidFill>
                <a:latin typeface="Times New Roman" panose="02020603050405020304" pitchFamily="18" charset="0"/>
              </a:rPr>
              <a:t>тек </a:t>
            </a:r>
            <a:r>
              <a:rPr lang="ru-RU" dirty="0" err="1" smtClean="0">
                <a:solidFill>
                  <a:srgbClr val="000000"/>
                </a:solidFill>
                <a:latin typeface="Times New Roman" panose="02020603050405020304" pitchFamily="18" charset="0"/>
              </a:rPr>
              <a:t>риторикалық құрал болып</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қалды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оқырман пассивті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болды</a:t>
            </a:r>
            <a:r>
              <a:rPr lang="ru-RU" dirty="0" smtClean="0">
                <a:solidFill>
                  <a:srgbClr val="000000"/>
                </a:solidFill>
                <a:latin typeface="Times New Roman" panose="02020603050405020304" pitchFamily="18" charset="0"/>
              </a:rPr>
              <a:t>. Маршак, </a:t>
            </a:r>
            <a:r>
              <a:rPr lang="ru-RU" dirty="0" err="1" smtClean="0">
                <a:solidFill>
                  <a:srgbClr val="000000"/>
                </a:solidFill>
                <a:latin typeface="Times New Roman" panose="02020603050405020304" pitchFamily="18" charset="0"/>
              </a:rPr>
              <a:t>керісінше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балаларды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өз әңгімесіне қатысушы етіп</a:t>
            </a:r>
            <a:r>
              <a:rPr lang="ru-RU" dirty="0" smtClean="0">
                <a:solidFill>
                  <a:srgbClr val="000000"/>
                </a:solidFill>
                <a:latin typeface="Times New Roman" panose="02020603050405020304" pitchFamily="18" charset="0"/>
              </a:rPr>
              <a:t>, оны </a:t>
            </a:r>
            <a:r>
              <a:rPr lang="ru-RU" dirty="0" err="1" smtClean="0">
                <a:solidFill>
                  <a:srgbClr val="000000"/>
                </a:solidFill>
                <a:latin typeface="Times New Roman" panose="02020603050405020304" pitchFamily="18" charset="0"/>
              </a:rPr>
              <a:t>ойынға айналдырды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Бұған балалар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шын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жүректен жауап</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береді</a:t>
            </a:r>
            <a:r>
              <a:rPr lang="ru-RU" dirty="0" smtClean="0">
                <a:solidFill>
                  <a:srgbClr val="000000"/>
                </a:solidFill>
                <a:latin typeface="Times New Roman" panose="02020603050405020304" pitchFamily="18" charset="0"/>
              </a:rPr>
              <a:t>.</a:t>
            </a:r>
          </a:p>
          <a:p>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Маршактың шығармашылығында «мұртты жолақты» ерекше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орын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алады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Балалар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өлең сөздерін ықыласпен тыңдайды: </a:t>
            </a:r>
            <a:r>
              <a:rPr lang="ru-RU" dirty="0" smtClean="0">
                <a:solidFill>
                  <a:srgbClr val="000000"/>
                </a:solidFill>
                <a:latin typeface="Times New Roman" panose="02020603050405020304" pitchFamily="18" charset="0"/>
              </a:rPr>
              <a:t>оны </a:t>
            </a:r>
            <a:r>
              <a:rPr lang="ru-RU" dirty="0" err="1" smtClean="0">
                <a:solidFill>
                  <a:srgbClr val="000000"/>
                </a:solidFill>
                <a:latin typeface="Times New Roman" panose="02020603050405020304" pitchFamily="18" charset="0"/>
              </a:rPr>
              <a:t>құлақ оңай қабылдайды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рифмалар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ұғымдардың өзара байланысын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анықтауға көмектеседі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өлең ырғағы балаға бүкіл шығарманың</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сөз тіркесінің эмоционалды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бояуын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сезінуге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мүмкіндік береді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«Жолақты мұртта» прозаның ырғақты болғаны соншалық, ол</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органикалық түрде өлеңге, </a:t>
            </a:r>
            <a:r>
              <a:rPr lang="ru-RU" dirty="0" smtClean="0">
                <a:solidFill>
                  <a:srgbClr val="000000"/>
                </a:solidFill>
                <a:latin typeface="Times New Roman" panose="02020603050405020304" pitchFamily="18" charset="0"/>
              </a:rPr>
              <a:t>ал </a:t>
            </a:r>
            <a:r>
              <a:rPr lang="ru-RU" dirty="0" err="1" smtClean="0">
                <a:solidFill>
                  <a:srgbClr val="000000"/>
                </a:solidFill>
                <a:latin typeface="Times New Roman" panose="02020603050405020304" pitchFamily="18" charset="0"/>
              </a:rPr>
              <a:t>керісінше</a:t>
            </a:r>
            <a:r>
              <a:rPr lang="ru-RU" dirty="0" smtClean="0">
                <a:solidFill>
                  <a:srgbClr val="000000"/>
                </a:solidFill>
                <a:latin typeface="Times New Roman" panose="02020603050405020304" pitchFamily="18" charset="0"/>
              </a:rPr>
              <a:t> - </a:t>
            </a:r>
            <a:r>
              <a:rPr lang="ru-RU" dirty="0" err="1" smtClean="0">
                <a:solidFill>
                  <a:srgbClr val="000000"/>
                </a:solidFill>
                <a:latin typeface="Times New Roman" panose="02020603050405020304" pitchFamily="18" charset="0"/>
              </a:rPr>
              <a:t>поэтикалық сөйлеу прозаға айналады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Бұл жұмыс өлеңде және прозада</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өзіндік көпір жасайды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баланы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поэзияда</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ғана емес</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көркем прозада</a:t>
            </a:r>
            <a:r>
              <a:rPr lang="ru-RU" dirty="0" smtClean="0">
                <a:solidFill>
                  <a:srgbClr val="000000"/>
                </a:solidFill>
                <a:latin typeface="Times New Roman" panose="02020603050405020304" pitchFamily="18" charset="0"/>
              </a:rPr>
              <a:t> да, </a:t>
            </a:r>
            <a:r>
              <a:rPr lang="ru-RU" dirty="0" err="1" smtClean="0">
                <a:solidFill>
                  <a:srgbClr val="000000"/>
                </a:solidFill>
                <a:latin typeface="Times New Roman" panose="02020603050405020304" pitchFamily="18" charset="0"/>
              </a:rPr>
              <a:t>кәдімгі сөйлеуде </a:t>
            </a:r>
            <a:r>
              <a:rPr lang="ru-RU" dirty="0" smtClean="0">
                <a:solidFill>
                  <a:srgbClr val="000000"/>
                </a:solidFill>
                <a:latin typeface="Times New Roman" panose="02020603050405020304" pitchFamily="18" charset="0"/>
              </a:rPr>
              <a:t>де </a:t>
            </a:r>
            <a:r>
              <a:rPr lang="ru-RU" dirty="0" err="1" smtClean="0">
                <a:solidFill>
                  <a:srgbClr val="000000"/>
                </a:solidFill>
                <a:latin typeface="Times New Roman" panose="02020603050405020304" pitchFamily="18" charset="0"/>
              </a:rPr>
              <a:t>ырғақ</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экспрессивті</a:t>
            </a:r>
            <a:r>
              <a:rPr lang="ru-RU" dirty="0" smtClean="0">
                <a:solidFill>
                  <a:srgbClr val="000000"/>
                </a:solidFill>
                <a:latin typeface="Times New Roman" panose="02020603050405020304" pitchFamily="18" charset="0"/>
              </a:rPr>
              <a:t> интонация, </a:t>
            </a:r>
            <a:r>
              <a:rPr lang="ru-RU" dirty="0" err="1" smtClean="0">
                <a:solidFill>
                  <a:srgbClr val="000000"/>
                </a:solidFill>
                <a:latin typeface="Times New Roman" panose="02020603050405020304" pitchFamily="18" charset="0"/>
              </a:rPr>
              <a:t>фонетикалық сипаттамалар</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болатындығына дайындайды</a:t>
            </a:r>
            <a:r>
              <a:rPr lang="ru-RU" dirty="0" smtClean="0">
                <a:solidFill>
                  <a:srgbClr val="000000"/>
                </a:solidFill>
                <a:latin typeface="Times New Roman" panose="02020603050405020304" pitchFamily="18" charset="0"/>
              </a:rPr>
              <a:t>.</a:t>
            </a:r>
            <a:endParaRPr lang="ru-RU" sz="1200" dirty="0">
              <a:solidFill>
                <a:srgbClr val="000000"/>
              </a:solidFill>
              <a:latin typeface="Calibri" panose="020F0502020204030204" pitchFamily="34" charset="0"/>
            </a:endParaRPr>
          </a:p>
          <a:p>
            <a:r>
              <a:rPr lang="ru-RU" dirty="0" smtClean="0">
                <a:solidFill>
                  <a:srgbClr val="000000"/>
                </a:solidFill>
                <a:latin typeface="Times New Roman" panose="02020603050405020304" pitchFamily="18" charset="0"/>
              </a:rPr>
              <a:t>	Осы </a:t>
            </a:r>
            <a:r>
              <a:rPr lang="ru-RU" dirty="0" err="1" smtClean="0">
                <a:solidFill>
                  <a:srgbClr val="000000"/>
                </a:solidFill>
                <a:latin typeface="Times New Roman" panose="02020603050405020304" pitchFamily="18" charset="0"/>
              </a:rPr>
              <a:t>ақпаратты оқығаннан кейін</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жұмысты қайтадан оқып шығыңыз</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тіпті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сіз</a:t>
            </a:r>
            <a:r>
              <a:rPr lang="ru-RU" dirty="0" smtClean="0">
                <a:solidFill>
                  <a:srgbClr val="000000"/>
                </a:solidFill>
                <a:latin typeface="Times New Roman" panose="02020603050405020304" pitchFamily="18" charset="0"/>
              </a:rPr>
              <a:t> де </a:t>
            </a:r>
            <a:r>
              <a:rPr lang="ru-RU" dirty="0" err="1" smtClean="0">
                <a:solidFill>
                  <a:srgbClr val="000000"/>
                </a:solidFill>
                <a:latin typeface="Times New Roman" panose="02020603050405020304" pitchFamily="18" charset="0"/>
              </a:rPr>
              <a:t>бұл жұмысты басқаша қабылдаңыз</a:t>
            </a:r>
            <a:r>
              <a:rPr lang="ru-RU" dirty="0" smtClean="0">
                <a:solidFill>
                  <a:srgbClr val="000000"/>
                </a:solidFill>
                <a:latin typeface="Times New Roman" panose="02020603050405020304" pitchFamily="18" charset="0"/>
              </a:rPr>
              <a:t>.С.Я. </a:t>
            </a:r>
            <a:r>
              <a:rPr lang="ru-RU" dirty="0" err="1" smtClean="0">
                <a:solidFill>
                  <a:srgbClr val="000000"/>
                </a:solidFill>
                <a:latin typeface="Times New Roman" panose="02020603050405020304" pitchFamily="18" charset="0"/>
              </a:rPr>
              <a:t>Маршактың.:«Ақымақ тышқан туралы</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ертегі</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«Мұртты жолақты», </a:t>
            </a:r>
            <a:r>
              <a:rPr lang="ru-RU" dirty="0" smtClean="0">
                <a:solidFill>
                  <a:srgbClr val="000000"/>
                </a:solidFill>
                <a:latin typeface="Times New Roman" panose="02020603050405020304" pitchFamily="18" charset="0"/>
              </a:rPr>
              <a:t>«</a:t>
            </a:r>
            <a:r>
              <a:rPr lang="ru-RU" dirty="0" err="1" smtClean="0">
                <a:solidFill>
                  <a:srgbClr val="000000"/>
                </a:solidFill>
                <a:latin typeface="Times New Roman" panose="02020603050405020304" pitchFamily="18" charset="0"/>
              </a:rPr>
              <a:t>Міне</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солай</a:t>
            </a:r>
            <a:r>
              <a:rPr lang="ru-RU" dirty="0" smtClean="0">
                <a:solidFill>
                  <a:srgbClr val="000000"/>
                </a:solidFill>
                <a:latin typeface="Times New Roman" panose="02020603050405020304" pitchFamily="18" charset="0"/>
              </a:rPr>
              <a:t> </a:t>
            </a:r>
            <a:r>
              <a:rPr lang="ru-RU" dirty="0" err="1" smtClean="0">
                <a:solidFill>
                  <a:srgbClr val="000000"/>
                </a:solidFill>
                <a:latin typeface="Times New Roman" panose="02020603050405020304" pitchFamily="18" charset="0"/>
              </a:rPr>
              <a:t>шашылған», «Жүк».</a:t>
            </a:r>
            <a:r>
              <a:rPr lang="ru-RU" sz="1200" dirty="0" smtClean="0">
                <a:solidFill>
                  <a:srgbClr val="000000"/>
                </a:solidFill>
                <a:latin typeface="Times New Roman" panose="02020603050405020304" pitchFamily="18" charset="0"/>
              </a:rPr>
              <a:t> </a:t>
            </a:r>
            <a:r>
              <a:rPr lang="ru-RU" sz="1600" dirty="0" err="1" smtClean="0">
                <a:solidFill>
                  <a:srgbClr val="000000"/>
                </a:solidFill>
                <a:latin typeface="Times New Roman" panose="02020603050405020304" pitchFamily="18" charset="0"/>
              </a:rPr>
              <a:t>еңбектерін оқыңыз.</a:t>
            </a:r>
            <a:endParaRPr lang="ru-RU" sz="1600" b="0" i="0" dirty="0">
              <a:solidFill>
                <a:srgbClr val="000000"/>
              </a:solidFill>
              <a:effectLst/>
              <a:latin typeface="Calibri" panose="020F0502020204030204" pitchFamily="34" charset="0"/>
            </a:endParaRPr>
          </a:p>
        </p:txBody>
      </p:sp>
      <p:pic>
        <p:nvPicPr>
          <p:cNvPr id="3" name="Picture 2" descr="https://ds01.infourok.ru/uploads/ex/12cf/000039de-2b7707ae/img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092280" y="294053"/>
            <a:ext cx="1799250" cy="1349438"/>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6" descr="https://skorohod-nn.ru/wp-content/uploads/b/5/0/b5072e611803de15f2717e4c367992aa.jpe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983544" y="5013176"/>
            <a:ext cx="2143906" cy="164711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561126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91680" y="260648"/>
            <a:ext cx="6579302" cy="646331"/>
          </a:xfrm>
          <a:prstGeom prst="rect">
            <a:avLst/>
          </a:prstGeom>
          <a:noFill/>
        </p:spPr>
        <p:txBody>
          <a:bodyPr wrap="none" rtlCol="0">
            <a:spAutoFit/>
          </a:bodyPr>
          <a:lstStyle/>
          <a:p>
            <a:r>
              <a:rPr lang="ru-RU" sz="3600" b="1" dirty="0" err="1" smtClean="0">
                <a:solidFill>
                  <a:srgbClr val="FF0000"/>
                </a:solidFill>
                <a:latin typeface="Times New Roman" panose="02020603050405020304" pitchFamily="18" charset="0"/>
                <a:cs typeface="Times New Roman" panose="02020603050405020304" pitchFamily="18" charset="0"/>
              </a:rPr>
              <a:t>Кітаптарға бетбелгі</a:t>
            </a:r>
            <a:r>
              <a:rPr lang="ru-RU" sz="3600" b="1" dirty="0" smtClean="0">
                <a:solidFill>
                  <a:srgbClr val="FF0000"/>
                </a:solidFill>
                <a:latin typeface="Times New Roman" panose="02020603050405020304" pitchFamily="18" charset="0"/>
                <a:cs typeface="Times New Roman" panose="02020603050405020304" pitchFamily="18" charset="0"/>
              </a:rPr>
              <a:t> </a:t>
            </a:r>
            <a:r>
              <a:rPr lang="ru-RU" sz="3600" b="1" dirty="0" err="1" smtClean="0">
                <a:solidFill>
                  <a:srgbClr val="FF0000"/>
                </a:solidFill>
                <a:latin typeface="Times New Roman" panose="02020603050405020304" pitchFamily="18" charset="0"/>
                <a:cs typeface="Times New Roman" panose="02020603050405020304" pitchFamily="18" charset="0"/>
              </a:rPr>
              <a:t>жасаймыз</a:t>
            </a:r>
            <a:endParaRPr lang="ru-RU" sz="3600" b="1" dirty="0">
              <a:solidFill>
                <a:srgbClr val="FF000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23528" y="1052736"/>
            <a:ext cx="1968271" cy="1391480"/>
          </a:xfrm>
          <a:prstGeom prst="rect">
            <a:avLst/>
          </a:prstGeom>
          <a:ln>
            <a:noFill/>
          </a:ln>
          <a:effectLst>
            <a:softEdge rad="112500"/>
          </a:effectLst>
        </p:spPr>
      </p:pic>
      <p:pic>
        <p:nvPicPr>
          <p:cNvPr id="5" name="Рисунок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flipH="1">
            <a:off x="370891" y="4475623"/>
            <a:ext cx="1705574" cy="1981339"/>
          </a:xfrm>
          <a:prstGeom prst="rect">
            <a:avLst/>
          </a:prstGeom>
          <a:ln>
            <a:noFill/>
          </a:ln>
          <a:effectLst>
            <a:softEdge rad="112500"/>
          </a:effectLst>
        </p:spPr>
      </p:pic>
      <p:pic>
        <p:nvPicPr>
          <p:cNvPr id="6" name="Рисунок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514801" y="671400"/>
            <a:ext cx="1335368" cy="1772816"/>
          </a:xfrm>
          <a:prstGeom prst="rect">
            <a:avLst/>
          </a:prstGeom>
          <a:ln>
            <a:noFill/>
          </a:ln>
          <a:effectLst>
            <a:softEdge rad="112500"/>
          </a:effectLst>
        </p:spPr>
      </p:pic>
      <p:sp>
        <p:nvSpPr>
          <p:cNvPr id="8" name="Прямоугольник 7"/>
          <p:cNvSpPr/>
          <p:nvPr/>
        </p:nvSpPr>
        <p:spPr>
          <a:xfrm>
            <a:off x="2256062" y="1063468"/>
            <a:ext cx="5126911" cy="5355312"/>
          </a:xfrm>
          <a:prstGeom prst="rect">
            <a:avLst/>
          </a:prstGeom>
        </p:spPr>
        <p:txBody>
          <a:bodyPr wrap="square">
            <a:spAutoFit/>
          </a:bodyPr>
          <a:lstStyle/>
          <a:p>
            <a:pPr>
              <a:buFontTx/>
              <a:buChar char="-"/>
            </a:pPr>
            <a:r>
              <a:rPr lang="ru-RU" dirty="0" err="1" smtClean="0">
                <a:solidFill>
                  <a:srgbClr val="000000"/>
                </a:solidFill>
                <a:latin typeface="Times New Roman" panose="02020603050405020304" pitchFamily="18" charset="0"/>
                <a:cs typeface="Times New Roman" panose="02020603050405020304" pitchFamily="18" charset="0"/>
              </a:rPr>
              <a:t>Балалар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сіздің үстеліңізде түрлі-түсті қағаз, екі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түсті, </a:t>
            </a:r>
            <a:r>
              <a:rPr lang="ru-RU" dirty="0" smtClean="0">
                <a:solidFill>
                  <a:srgbClr val="000000"/>
                </a:solidFill>
                <a:latin typeface="Times New Roman" panose="02020603050405020304" pitchFamily="18" charset="0"/>
                <a:cs typeface="Times New Roman" panose="02020603050405020304" pitchFamily="18" charset="0"/>
              </a:rPr>
              <a:t>машина </a:t>
            </a:r>
            <a:r>
              <a:rPr lang="ru-RU" dirty="0" err="1" smtClean="0">
                <a:solidFill>
                  <a:srgbClr val="000000"/>
                </a:solidFill>
                <a:latin typeface="Times New Roman" panose="02020603050405020304" pitchFamily="18" charset="0"/>
                <a:cs typeface="Times New Roman" panose="02020603050405020304" pitchFamily="18" charset="0"/>
              </a:rPr>
              <a:t>трафареттері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дөңгелектер </a:t>
            </a:r>
            <a:r>
              <a:rPr lang="ru-RU" dirty="0" smtClean="0">
                <a:solidFill>
                  <a:srgbClr val="000000"/>
                </a:solidFill>
                <a:latin typeface="Times New Roman" panose="02020603050405020304" pitchFamily="18" charset="0"/>
                <a:cs typeface="Times New Roman" panose="02020603050405020304" pitchFamily="18" charset="0"/>
              </a:rPr>
              <a:t>мен </a:t>
            </a:r>
            <a:r>
              <a:rPr lang="ru-RU" dirty="0" err="1" smtClean="0">
                <a:solidFill>
                  <a:srgbClr val="000000"/>
                </a:solidFill>
                <a:latin typeface="Times New Roman" panose="02020603050405020304" pitchFamily="18" charset="0"/>
                <a:cs typeface="Times New Roman" panose="02020603050405020304" pitchFamily="18" charset="0"/>
              </a:rPr>
              <a:t>терезелер</a:t>
            </a:r>
            <a:r>
              <a:rPr lang="ru-RU" dirty="0" smtClean="0">
                <a:solidFill>
                  <a:srgbClr val="000000"/>
                </a:solidFill>
                <a:latin typeface="Times New Roman" panose="02020603050405020304" pitchFamily="18" charset="0"/>
                <a:cs typeface="Times New Roman" panose="02020603050405020304" pitchFamily="18" charset="0"/>
              </a:rPr>
              <a:t>, картон </a:t>
            </a:r>
            <a:r>
              <a:rPr lang="ru-RU" dirty="0" err="1" smtClean="0">
                <a:solidFill>
                  <a:srgbClr val="000000"/>
                </a:solidFill>
                <a:latin typeface="Times New Roman" panose="02020603050405020304" pitchFamily="18" charset="0"/>
                <a:cs typeface="Times New Roman" panose="02020603050405020304" pitchFamily="18" charset="0"/>
              </a:rPr>
              <a:t>жолағы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желім</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қайшы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қарындаш </a:t>
            </a:r>
            <a:r>
              <a:rPr lang="ru-RU" dirty="0" smtClean="0">
                <a:solidFill>
                  <a:srgbClr val="000000"/>
                </a:solidFill>
                <a:latin typeface="Times New Roman" panose="02020603050405020304" pitchFamily="18" charset="0"/>
                <a:cs typeface="Times New Roman" panose="02020603050405020304" pitchFamily="18" charset="0"/>
              </a:rPr>
              <a:t>бар. </a:t>
            </a:r>
            <a:r>
              <a:rPr lang="ru-RU" dirty="0" err="1" smtClean="0">
                <a:solidFill>
                  <a:srgbClr val="000000"/>
                </a:solidFill>
                <a:latin typeface="Times New Roman" panose="02020603050405020304" pitchFamily="18" charset="0"/>
                <a:cs typeface="Times New Roman" panose="02020603050405020304" pitchFamily="18" charset="0"/>
              </a:rPr>
              <a:t>Желіммен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және қайшылармен жұмыс істеу</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кезінде</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қауіпсіздік техникасын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еске</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түсіріңіз.</a:t>
            </a:r>
            <a:endParaRPr lang="ru-RU" dirty="0" smtClean="0">
              <a:solidFill>
                <a:srgbClr val="000000"/>
              </a:solidFill>
              <a:latin typeface="Times New Roman" panose="02020603050405020304" pitchFamily="18" charset="0"/>
              <a:cs typeface="Times New Roman" panose="02020603050405020304" pitchFamily="18" charset="0"/>
            </a:endParaRPr>
          </a:p>
          <a:p>
            <a:pPr>
              <a:buFontTx/>
              <a:buChar char="-"/>
            </a:pP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Енді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біз</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үлкен қағаз парағын алып</a:t>
            </a:r>
            <a:r>
              <a:rPr lang="ru-RU" dirty="0" smtClean="0">
                <a:solidFill>
                  <a:srgbClr val="000000"/>
                </a:solidFill>
                <a:latin typeface="Times New Roman" panose="02020603050405020304" pitchFamily="18" charset="0"/>
                <a:cs typeface="Times New Roman" panose="02020603050405020304" pitchFamily="18" charset="0"/>
              </a:rPr>
              <a:t>, оны </a:t>
            </a:r>
            <a:r>
              <a:rPr lang="ru-RU" dirty="0" err="1" smtClean="0">
                <a:solidFill>
                  <a:srgbClr val="000000"/>
                </a:solidFill>
                <a:latin typeface="Times New Roman" panose="02020603050405020304" pitchFamily="18" charset="0"/>
                <a:cs typeface="Times New Roman" panose="02020603050405020304" pitchFamily="18" charset="0"/>
              </a:rPr>
              <a:t>жартысына</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бүктеп</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машинаның трафаретін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үстіне қойып</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дөңгелектеп</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кесіп</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тастаймыз</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Кітап</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бетбелгісін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кітапта</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бағдарлау мәселесіне </a:t>
            </a:r>
            <a:r>
              <a:rPr lang="ru-RU" dirty="0" smtClean="0">
                <a:solidFill>
                  <a:srgbClr val="000000"/>
                </a:solidFill>
                <a:latin typeface="Times New Roman" panose="02020603050405020304" pitchFamily="18" charset="0"/>
                <a:cs typeface="Times New Roman" panose="02020603050405020304" pitchFamily="18" charset="0"/>
              </a:rPr>
              <a:t>тап </a:t>
            </a:r>
            <a:r>
              <a:rPr lang="ru-RU" dirty="0" err="1" smtClean="0">
                <a:solidFill>
                  <a:srgbClr val="000000"/>
                </a:solidFill>
                <a:latin typeface="Times New Roman" panose="02020603050405020304" pitchFamily="18" charset="0"/>
                <a:cs typeface="Times New Roman" panose="02020603050405020304" pitchFamily="18" charset="0"/>
              </a:rPr>
              <a:t>болған алғашқы оқырмандар жасаған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Мысырлық дін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мұғалімдері папирустың бөліктерін шиыршықтарға жапсырды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ортағасырлық дін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мұғалімдері фолианттардың беттерін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терінің, пергаменттің немесе</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тығыз матаның ілмектерімен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белгіледі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сонымен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қатар оқуды жеңілдету үшін өте функционалды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құрылымдар жасады</a:t>
            </a:r>
            <a:r>
              <a:rPr lang="ru-RU" dirty="0" smtClean="0">
                <a:solidFill>
                  <a:srgbClr val="000000"/>
                </a:solidFill>
                <a:latin typeface="Times New Roman" panose="02020603050405020304" pitchFamily="18" charset="0"/>
                <a:cs typeface="Times New Roman" panose="02020603050405020304" pitchFamily="18" charset="0"/>
              </a:rPr>
              <a:t>. Ал </a:t>
            </a:r>
            <a:r>
              <a:rPr lang="en-US" dirty="0" smtClean="0">
                <a:solidFill>
                  <a:srgbClr val="000000"/>
                </a:solidFill>
                <a:latin typeface="Times New Roman" panose="02020603050405020304" pitchFamily="18" charset="0"/>
                <a:cs typeface="Times New Roman" panose="02020603050405020304" pitchFamily="18" charset="0"/>
              </a:rPr>
              <a:t>XIX </a:t>
            </a:r>
            <a:r>
              <a:rPr lang="ru-RU" dirty="0" err="1" smtClean="0">
                <a:solidFill>
                  <a:srgbClr val="000000"/>
                </a:solidFill>
                <a:latin typeface="Times New Roman" panose="02020603050405020304" pitchFamily="18" charset="0"/>
                <a:cs typeface="Times New Roman" panose="02020603050405020304" pitchFamily="18" charset="0"/>
              </a:rPr>
              <a:t>ғасырда оқыған ханымдар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көбінесе гүлдер </a:t>
            </a:r>
            <a:r>
              <a:rPr lang="ru-RU" dirty="0" smtClean="0">
                <a:solidFill>
                  <a:srgbClr val="000000"/>
                </a:solidFill>
                <a:latin typeface="Times New Roman" panose="02020603050405020304" pitchFamily="18" charset="0"/>
                <a:cs typeface="Times New Roman" panose="02020603050405020304" pitchFamily="18" charset="0"/>
              </a:rPr>
              <a:t>мен </a:t>
            </a:r>
            <a:r>
              <a:rPr lang="ru-RU" dirty="0" err="1" smtClean="0">
                <a:solidFill>
                  <a:srgbClr val="000000"/>
                </a:solidFill>
                <a:latin typeface="Times New Roman" panose="02020603050405020304" pitchFamily="18" charset="0"/>
                <a:cs typeface="Times New Roman" panose="02020603050405020304" pitchFamily="18" charset="0"/>
              </a:rPr>
              <a:t>кружевтік</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шарфтарды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артық көрді</a:t>
            </a:r>
            <a:endParaRPr lang="ru-RU" dirty="0" smtClean="0">
              <a:solidFill>
                <a:srgbClr val="000000"/>
              </a:solidFill>
              <a:latin typeface="Times New Roman" panose="02020603050405020304" pitchFamily="18" charset="0"/>
              <a:cs typeface="Times New Roman" panose="02020603050405020304" pitchFamily="18" charset="0"/>
            </a:endParaRPr>
          </a:p>
        </p:txBody>
      </p:sp>
      <p:pic>
        <p:nvPicPr>
          <p:cNvPr id="12" name="Рисунок 1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142469" y="5446041"/>
            <a:ext cx="1968271" cy="1391480"/>
          </a:xfrm>
          <a:prstGeom prst="rect">
            <a:avLst/>
          </a:prstGeom>
          <a:ln>
            <a:noFill/>
          </a:ln>
          <a:effectLst>
            <a:softEdge rad="112500"/>
          </a:effectLst>
        </p:spPr>
      </p:pic>
    </p:spTree>
    <p:extLst>
      <p:ext uri="{BB962C8B-B14F-4D97-AF65-F5344CB8AC3E}">
        <p14:creationId xmlns:p14="http://schemas.microsoft.com/office/powerpoint/2010/main" xmlns="" val="18498706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04664"/>
            <a:ext cx="8064896" cy="4801314"/>
          </a:xfrm>
          <a:prstGeom prst="rect">
            <a:avLst/>
          </a:prstGeom>
        </p:spPr>
        <p:txBody>
          <a:bodyPr wrap="square">
            <a:spAutoFit/>
          </a:bodyPr>
          <a:lstStyle/>
          <a:p>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Енді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біз</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түрлі-түсті қағаз парағын алып</a:t>
            </a:r>
            <a:r>
              <a:rPr lang="ru-RU" dirty="0" smtClean="0">
                <a:solidFill>
                  <a:srgbClr val="000000"/>
                </a:solidFill>
                <a:latin typeface="Times New Roman" panose="02020603050405020304" pitchFamily="18" charset="0"/>
                <a:cs typeface="Times New Roman" panose="02020603050405020304" pitchFamily="18" charset="0"/>
              </a:rPr>
              <a:t>, оны </a:t>
            </a:r>
            <a:r>
              <a:rPr lang="ru-RU" dirty="0" err="1" smtClean="0">
                <a:solidFill>
                  <a:srgbClr val="000000"/>
                </a:solidFill>
                <a:latin typeface="Times New Roman" panose="02020603050405020304" pitchFamily="18" charset="0"/>
                <a:cs typeface="Times New Roman" panose="02020603050405020304" pitchFamily="18" charset="0"/>
              </a:rPr>
              <a:t>жартысына</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бүктеп</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енді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терезелер</a:t>
            </a:r>
            <a:r>
              <a:rPr lang="ru-RU" dirty="0" smtClean="0">
                <a:solidFill>
                  <a:srgbClr val="000000"/>
                </a:solidFill>
                <a:latin typeface="Times New Roman" panose="02020603050405020304" pitchFamily="18" charset="0"/>
                <a:cs typeface="Times New Roman" panose="02020603050405020304" pitchFamily="18" charset="0"/>
              </a:rPr>
              <a:t> мен </a:t>
            </a:r>
            <a:r>
              <a:rPr lang="ru-RU" dirty="0" err="1" smtClean="0">
                <a:solidFill>
                  <a:srgbClr val="000000"/>
                </a:solidFill>
                <a:latin typeface="Times New Roman" panose="02020603050405020304" pitchFamily="18" charset="0"/>
                <a:cs typeface="Times New Roman" panose="02020603050405020304" pitchFamily="18" charset="0"/>
              </a:rPr>
              <a:t>дөңгелектерді дөңгелектеп</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кесіп</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тастаймыз</a:t>
            </a:r>
            <a:r>
              <a:rPr lang="ru-RU" dirty="0" smtClean="0">
                <a:solidFill>
                  <a:srgbClr val="000000"/>
                </a:solidFill>
                <a:latin typeface="Times New Roman" panose="02020603050405020304" pitchFamily="18" charset="0"/>
                <a:cs typeface="Times New Roman" panose="02020603050405020304" pitchFamily="18" charset="0"/>
              </a:rPr>
              <a:t>. Швед и. </a:t>
            </a:r>
            <a:r>
              <a:rPr lang="ru-RU" dirty="0" err="1" smtClean="0">
                <a:solidFill>
                  <a:srgbClr val="000000"/>
                </a:solidFill>
                <a:latin typeface="Times New Roman" panose="02020603050405020304" pitchFamily="18" charset="0"/>
                <a:cs typeface="Times New Roman" panose="02020603050405020304" pitchFamily="18" charset="0"/>
              </a:rPr>
              <a:t>Линдлер</a:t>
            </a:r>
            <a:r>
              <a:rPr lang="ru-RU" dirty="0" smtClean="0">
                <a:solidFill>
                  <a:srgbClr val="000000"/>
                </a:solidFill>
                <a:latin typeface="Times New Roman" panose="02020603050405020304" pitchFamily="18" charset="0"/>
                <a:cs typeface="Times New Roman" panose="02020603050405020304" pitchFamily="18" charset="0"/>
              </a:rPr>
              <a:t> 1896 </a:t>
            </a:r>
            <a:r>
              <a:rPr lang="ru-RU" dirty="0" err="1" smtClean="0">
                <a:solidFill>
                  <a:srgbClr val="000000"/>
                </a:solidFill>
                <a:latin typeface="Times New Roman" panose="02020603050405020304" pitchFamily="18" charset="0"/>
                <a:cs typeface="Times New Roman" panose="02020603050405020304" pitchFamily="18" charset="0"/>
              </a:rPr>
              <a:t>жылы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киім</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парағын ұсынды </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Парақ серпімді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a:t>
            </a:r>
            <a:r>
              <a:rPr lang="ru-RU" dirty="0" err="1" smtClean="0">
                <a:solidFill>
                  <a:srgbClr val="000000"/>
                </a:solidFill>
                <a:latin typeface="Times New Roman" panose="02020603050405020304" pitchFamily="18" charset="0"/>
                <a:cs typeface="Times New Roman" panose="02020603050405020304" pitchFamily="18" charset="0"/>
              </a:rPr>
              <a:t>олаттың </a:t>
            </a:r>
            <a:r>
              <a:rPr lang="ru-RU" dirty="0" err="1" smtClean="0">
                <a:solidFill>
                  <a:srgbClr val="000000"/>
                </a:solidFill>
                <a:latin typeface="Times New Roman" panose="02020603050405020304" pitchFamily="18" charset="0"/>
                <a:cs typeface="Times New Roman" panose="02020603050405020304" pitchFamily="18" charset="0"/>
              </a:rPr>
              <a:t>жұқа жолағымен екі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қысылды</a:t>
            </a:r>
            <a:r>
              <a:rPr lang="ru-RU" dirty="0" smtClean="0">
                <a:solidFill>
                  <a:srgbClr val="000000"/>
                </a:solidFill>
                <a:latin typeface="Times New Roman" panose="02020603050405020304" pitchFamily="18" charset="0"/>
                <a:cs typeface="Times New Roman" panose="02020603050405020304" pitchFamily="18" charset="0"/>
              </a:rPr>
              <a:t>. Ал ХХ </a:t>
            </a:r>
            <a:r>
              <a:rPr lang="ru-RU" dirty="0" err="1" smtClean="0">
                <a:solidFill>
                  <a:srgbClr val="000000"/>
                </a:solidFill>
                <a:latin typeface="Times New Roman" panose="02020603050405020304" pitchFamily="18" charset="0"/>
                <a:cs typeface="Times New Roman" panose="02020603050405020304" pitchFamily="18" charset="0"/>
              </a:rPr>
              <a:t>ғасырдың басында</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американдық </a:t>
            </a:r>
            <a:r>
              <a:rPr lang="ru-RU" dirty="0" smtClean="0">
                <a:solidFill>
                  <a:srgbClr val="000000"/>
                </a:solidFill>
                <a:latin typeface="Times New Roman" panose="02020603050405020304" pitchFamily="18" charset="0"/>
                <a:cs typeface="Times New Roman" panose="02020603050405020304" pitchFamily="18" charset="0"/>
              </a:rPr>
              <a:t>У</a:t>
            </a:r>
            <a:r>
              <a:rPr lang="ru-RU" dirty="0" smtClean="0">
                <a:solidFill>
                  <a:srgbClr val="000000"/>
                </a:solidFill>
                <a:latin typeface="Times New Roman" panose="02020603050405020304" pitchFamily="18" charset="0"/>
                <a:cs typeface="Times New Roman" panose="02020603050405020304" pitchFamily="18" charset="0"/>
              </a:rPr>
              <a:t>. </a:t>
            </a:r>
            <a:r>
              <a:rPr lang="ru-RU" dirty="0" smtClean="0">
                <a:solidFill>
                  <a:srgbClr val="000000"/>
                </a:solidFill>
                <a:latin typeface="Times New Roman" panose="02020603050405020304" pitchFamily="18" charset="0"/>
                <a:cs typeface="Times New Roman" panose="02020603050405020304" pitchFamily="18" charset="0"/>
              </a:rPr>
              <a:t>Мартин мата мен </a:t>
            </a:r>
            <a:r>
              <a:rPr lang="ru-RU" dirty="0" err="1" smtClean="0">
                <a:solidFill>
                  <a:srgbClr val="000000"/>
                </a:solidFill>
                <a:latin typeface="Times New Roman" panose="02020603050405020304" pitchFamily="18" charset="0"/>
                <a:cs typeface="Times New Roman" panose="02020603050405020304" pitchFamily="18" charset="0"/>
              </a:rPr>
              <a:t>қағаздан бетбелгі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ойлап</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тапты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жолақтардың ұштарында кішкентай</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жалпақ магниттерді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желімдеді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Олар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қағаз арқылы бір-біріне</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тартылып</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екі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есе</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иілген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жолақ қажетті бетті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ұстады.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Бетті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ғана емес</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жолды</a:t>
            </a:r>
            <a:r>
              <a:rPr lang="ru-RU" dirty="0" smtClean="0">
                <a:solidFill>
                  <a:srgbClr val="000000"/>
                </a:solidFill>
                <a:latin typeface="Times New Roman" panose="02020603050405020304" pitchFamily="18" charset="0"/>
                <a:cs typeface="Times New Roman" panose="02020603050405020304" pitchFamily="18" charset="0"/>
              </a:rPr>
              <a:t> да </a:t>
            </a:r>
            <a:r>
              <a:rPr lang="ru-RU" dirty="0" err="1" smtClean="0">
                <a:solidFill>
                  <a:srgbClr val="000000"/>
                </a:solidFill>
                <a:latin typeface="Times New Roman" panose="02020603050405020304" pitchFamily="18" charset="0"/>
                <a:cs typeface="Times New Roman" panose="02020603050405020304" pitchFamily="18" charset="0"/>
              </a:rPr>
              <a:t>есте</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сақтау қажет болған жағдайда американдық </a:t>
            </a:r>
            <a:r>
              <a:rPr lang="ru-RU" dirty="0" smtClean="0">
                <a:solidFill>
                  <a:srgbClr val="000000"/>
                </a:solidFill>
                <a:latin typeface="Times New Roman" panose="02020603050405020304" pitchFamily="18" charset="0"/>
                <a:cs typeface="Times New Roman" panose="02020603050405020304" pitchFamily="18" charset="0"/>
              </a:rPr>
              <a:t>А</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Гирс</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қақпақтардың ішкі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беттеріне</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бағыттаушы бетбелгілер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сырғитын беттерге</a:t>
            </a:r>
            <a:r>
              <a:rPr lang="ru-RU" dirty="0" smtClean="0">
                <a:solidFill>
                  <a:srgbClr val="000000"/>
                </a:solidFill>
                <a:latin typeface="Times New Roman" panose="02020603050405020304" pitchFamily="18" charset="0"/>
                <a:cs typeface="Times New Roman" panose="02020603050405020304" pitchFamily="18" charset="0"/>
              </a:rPr>
              <a:t> параллель </a:t>
            </a:r>
            <a:r>
              <a:rPr lang="ru-RU" dirty="0" err="1" smtClean="0">
                <a:solidFill>
                  <a:srgbClr val="000000"/>
                </a:solidFill>
                <a:latin typeface="Times New Roman" panose="02020603050405020304" pitchFamily="18" charset="0"/>
                <a:cs typeface="Times New Roman" panose="02020603050405020304" pitchFamily="18" charset="0"/>
              </a:rPr>
              <a:t>бағыттағыштарды бекітуді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ұсынды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Беттер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айналдырылған кезде</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бетбелгілер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бір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жағына қарай бұрылды.</a:t>
            </a:r>
            <a:r>
              <a:rPr lang="ru-RU" dirty="0" smtClean="0">
                <a:solidFill>
                  <a:srgbClr val="000000"/>
                </a:solidFill>
                <a:latin typeface="Times New Roman" panose="02020603050405020304" pitchFamily="18" charset="0"/>
                <a:cs typeface="Times New Roman" panose="02020603050405020304" pitchFamily="18" charset="0"/>
              </a:rPr>
              <a:t> Рас, </a:t>
            </a:r>
            <a:r>
              <a:rPr lang="ru-RU" dirty="0" err="1" smtClean="0">
                <a:solidFill>
                  <a:srgbClr val="000000"/>
                </a:solidFill>
                <a:latin typeface="Times New Roman" panose="02020603050405020304" pitchFamily="18" charset="0"/>
                <a:cs typeface="Times New Roman" panose="02020603050405020304" pitchFamily="18" charset="0"/>
              </a:rPr>
              <a:t>бұл опцияның кемшілігі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болды</a:t>
            </a:r>
            <a:r>
              <a:rPr lang="ru-RU" dirty="0" smtClean="0">
                <a:solidFill>
                  <a:srgbClr val="000000"/>
                </a:solidFill>
                <a:latin typeface="Times New Roman" panose="02020603050405020304" pitchFamily="18" charset="0"/>
                <a:cs typeface="Times New Roman" panose="02020603050405020304" pitchFamily="18" charset="0"/>
              </a:rPr>
              <a:t> – </a:t>
            </a:r>
            <a:r>
              <a:rPr lang="ru-RU" dirty="0" err="1" smtClean="0">
                <a:solidFill>
                  <a:srgbClr val="000000"/>
                </a:solidFill>
                <a:latin typeface="Times New Roman" panose="02020603050405020304" pitchFamily="18" charset="0"/>
                <a:cs typeface="Times New Roman" panose="02020603050405020304" pitchFamily="18" charset="0"/>
              </a:rPr>
              <a:t>бетбелгілер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алынып</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тасталмады</a:t>
            </a:r>
            <a:r>
              <a:rPr lang="ru-RU" dirty="0" smtClean="0">
                <a:solidFill>
                  <a:srgbClr val="000000"/>
                </a:solidFill>
                <a:latin typeface="Times New Roman" panose="02020603050405020304" pitchFamily="18" charset="0"/>
                <a:cs typeface="Times New Roman" panose="02020603050405020304" pitchFamily="18" charset="0"/>
              </a:rPr>
              <a:t>. 1969 </a:t>
            </a:r>
            <a:r>
              <a:rPr lang="ru-RU" dirty="0" err="1" smtClean="0">
                <a:solidFill>
                  <a:srgbClr val="000000"/>
                </a:solidFill>
                <a:latin typeface="Times New Roman" panose="02020603050405020304" pitchFamily="18" charset="0"/>
                <a:cs typeface="Times New Roman" panose="02020603050405020304" pitchFamily="18" charset="0"/>
              </a:rPr>
              <a:t>жылы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ұсынылған </a:t>
            </a:r>
            <a:r>
              <a:rPr lang="ru-RU" dirty="0" smtClean="0">
                <a:solidFill>
                  <a:srgbClr val="000000"/>
                </a:solidFill>
                <a:latin typeface="Times New Roman" panose="02020603050405020304" pitchFamily="18" charset="0"/>
                <a:cs typeface="Times New Roman" panose="02020603050405020304" pitchFamily="18" charset="0"/>
              </a:rPr>
              <a:t>Француз Л. </a:t>
            </a:r>
            <a:r>
              <a:rPr lang="ru-RU" dirty="0" err="1" smtClean="0">
                <a:solidFill>
                  <a:srgbClr val="000000"/>
                </a:solidFill>
                <a:latin typeface="Times New Roman" panose="02020603050405020304" pitchFamily="18" charset="0"/>
                <a:cs typeface="Times New Roman" panose="02020603050405020304" pitchFamily="18" charset="0"/>
              </a:rPr>
              <a:t>Алварадоның бетбелгісі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неғұрлым жетілдірілген</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болды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Оның бойлық ойықтары болды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оның ішінде</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көрсеткі </a:t>
            </a:r>
            <a:r>
              <a:rPr lang="ru-RU" dirty="0" smtClean="0">
                <a:solidFill>
                  <a:srgbClr val="000000"/>
                </a:solidFill>
                <a:latin typeface="Times New Roman" panose="02020603050405020304" pitchFamily="18" charset="0"/>
                <a:cs typeface="Times New Roman" panose="02020603050405020304" pitchFamily="18" charset="0"/>
              </a:rPr>
              <a:t>бар </a:t>
            </a:r>
            <a:r>
              <a:rPr lang="ru-RU" dirty="0" err="1" smtClean="0">
                <a:solidFill>
                  <a:srgbClr val="000000"/>
                </a:solidFill>
                <a:latin typeface="Times New Roman" panose="02020603050405020304" pitchFamily="18" charset="0"/>
                <a:cs typeface="Times New Roman" panose="02020603050405020304" pitchFamily="18" charset="0"/>
              </a:rPr>
              <a:t>жүгірткі жылжытылды</a:t>
            </a:r>
            <a:r>
              <a:rPr lang="ru-RU" dirty="0" smtClean="0">
                <a:solidFill>
                  <a:srgbClr val="000000"/>
                </a:solidFill>
                <a:latin typeface="Times New Roman" panose="02020603050405020304" pitchFamily="18" charset="0"/>
                <a:cs typeface="Times New Roman" panose="02020603050405020304" pitchFamily="18" charset="0"/>
              </a:rPr>
              <a:t>.</a:t>
            </a:r>
            <a:endParaRPr lang="ru-RU" dirty="0">
              <a:solidFill>
                <a:srgbClr val="000000"/>
              </a:solidFill>
              <a:latin typeface="Times New Roman" panose="02020603050405020304" pitchFamily="18" charset="0"/>
              <a:cs typeface="Times New Roman" panose="02020603050405020304" pitchFamily="18" charset="0"/>
            </a:endParaRPr>
          </a:p>
          <a:p>
            <a:r>
              <a:rPr lang="ru-RU" dirty="0" smtClean="0">
                <a:solidFill>
                  <a:srgbClr val="000000"/>
                </a:solidFill>
                <a:latin typeface="Times New Roman" panose="02020603050405020304" pitchFamily="18" charset="0"/>
                <a:cs typeface="Times New Roman" panose="02020603050405020304" pitchFamily="18" charset="0"/>
              </a:rPr>
              <a:t>-</a:t>
            </a:r>
            <a:r>
              <a:rPr lang="ru-RU" dirty="0" err="1" smtClean="0">
                <a:solidFill>
                  <a:srgbClr val="000000"/>
                </a:solidFill>
                <a:latin typeface="Times New Roman" panose="02020603050405020304" pitchFamily="18" charset="0"/>
                <a:cs typeface="Times New Roman" panose="02020603050405020304" pitchFamily="18" charset="0"/>
              </a:rPr>
              <a:t>Енді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біз</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картонның жолағын алып</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жоғарғы бөлігін  желімдейміз</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бір</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машинаны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бұрап, екінші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машинаны</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дәл солай</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желімдейміз</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Енді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терезелер</a:t>
            </a:r>
            <a:r>
              <a:rPr lang="ru-RU" dirty="0" smtClean="0">
                <a:solidFill>
                  <a:srgbClr val="000000"/>
                </a:solidFill>
                <a:latin typeface="Times New Roman" panose="02020603050405020304" pitchFamily="18" charset="0"/>
                <a:cs typeface="Times New Roman" panose="02020603050405020304" pitchFamily="18" charset="0"/>
              </a:rPr>
              <a:t> мен </a:t>
            </a:r>
            <a:r>
              <a:rPr lang="ru-RU" dirty="0" err="1" smtClean="0">
                <a:solidFill>
                  <a:srgbClr val="000000"/>
                </a:solidFill>
                <a:latin typeface="Times New Roman" panose="02020603050405020304" pitchFamily="18" charset="0"/>
                <a:cs typeface="Times New Roman" panose="02020603050405020304" pitchFamily="18" charset="0"/>
              </a:rPr>
              <a:t>дөңгелектерді желімдеңіз</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Енді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біздің бетбелгілерді</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безендіру</a:t>
            </a:r>
            <a:r>
              <a:rPr lang="ru-RU" dirty="0" smtClean="0">
                <a:solidFill>
                  <a:srgbClr val="000000"/>
                </a:solidFill>
                <a:latin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cs typeface="Times New Roman" panose="02020603050405020304" pitchFamily="18" charset="0"/>
              </a:rPr>
              <a:t>қалады.</a:t>
            </a:r>
            <a:endParaRPr lang="ru-RU" dirty="0">
              <a:solidFill>
                <a:srgbClr val="000000"/>
              </a:solidFill>
              <a:effectLst/>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flipH="1">
            <a:off x="4214636" y="5216332"/>
            <a:ext cx="1242838" cy="1443786"/>
          </a:xfrm>
          <a:prstGeom prst="rect">
            <a:avLst/>
          </a:prstGeom>
          <a:ln>
            <a:noFill/>
          </a:ln>
          <a:effectLst>
            <a:softEdge rad="112500"/>
          </a:effectLst>
        </p:spPr>
      </p:pic>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431008" y="5278992"/>
            <a:ext cx="1968271" cy="1391480"/>
          </a:xfrm>
          <a:prstGeom prst="rect">
            <a:avLst/>
          </a:prstGeom>
          <a:ln>
            <a:noFill/>
          </a:ln>
          <a:effectLst>
            <a:softEdge rad="112500"/>
          </a:effectLst>
        </p:spPr>
      </p:pic>
      <p:pic>
        <p:nvPicPr>
          <p:cNvPr id="5" name="Рисунок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516216" y="5185688"/>
            <a:ext cx="1118409" cy="1484784"/>
          </a:xfrm>
          <a:prstGeom prst="rect">
            <a:avLst/>
          </a:prstGeom>
          <a:ln>
            <a:noFill/>
          </a:ln>
          <a:effectLst>
            <a:softEdge rad="112500"/>
          </a:effectLst>
        </p:spPr>
      </p:pic>
    </p:spTree>
    <p:extLst>
      <p:ext uri="{BB962C8B-B14F-4D97-AF65-F5344CB8AC3E}">
        <p14:creationId xmlns:p14="http://schemas.microsoft.com/office/powerpoint/2010/main" xmlns="" val="406444776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568952" cy="5755422"/>
          </a:xfrm>
          <a:prstGeom prst="rect">
            <a:avLst/>
          </a:prstGeom>
        </p:spPr>
        <p:txBody>
          <a:bodyPr wrap="square">
            <a:spAutoFit/>
          </a:bodyPr>
          <a:lstStyle/>
          <a:p>
            <a:pPr algn="ctr">
              <a:spcAft>
                <a:spcPts val="0"/>
              </a:spcAft>
            </a:pPr>
            <a:r>
              <a:rPr lang="ru-RU" sz="1600" b="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«Қазақ ертегілерін</a:t>
            </a:r>
            <a:r>
              <a:rPr lang="ru-RU" sz="16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b="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балаларды</a:t>
            </a:r>
            <a:r>
              <a:rPr lang="ru-RU" sz="16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b="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туған өлкенің мәдениетімен таныстыру</a:t>
            </a:r>
            <a:r>
              <a:rPr lang="ru-RU" sz="16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b="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процесінде</a:t>
            </a:r>
            <a:r>
              <a:rPr lang="ru-RU" sz="16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b="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қолдану» шеберлік</a:t>
            </a:r>
            <a:r>
              <a:rPr lang="ru-RU" sz="16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b="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сағаты</a:t>
            </a:r>
            <a:endParaRPr lang="ru-RU" sz="16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16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sz="1600" b="1"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Мақсаты</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1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Балаларды</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ұлттық мәдениетпен таныстыру</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процесінде</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ертегілерді</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қолдану әдісі туралы</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мұғалімдердің білімін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қалыптастыруға жағдай жасау</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0"/>
              </a:spcAft>
            </a:pPr>
            <a:r>
              <a:rPr lang="ru-RU" sz="1600" b="1"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Міндеттері</a:t>
            </a:r>
            <a:r>
              <a:rPr lang="ru-RU" sz="16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spcAft>
                <a:spcPts val="0"/>
              </a:spcAft>
            </a:pP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Қазақ халық ертегілерін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қолданудың іс-әрекеттерінің, әдістерінің, тәсілдерінің және формаларының дәйектілігін тікелей</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және түсініктеме арқылы көрсету арқылы тәжірибе алмасу</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spcAft>
                <a:spcPts val="0"/>
              </a:spcAft>
            </a:pP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Мектеп</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жасына</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дейінгі</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балаларды</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Қазақстан мәдениетімен таныстыру</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барысында</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халық ертегілерін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қолданудың әдіснамалық тәсілдері </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мен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тәсілдерін бірлесіп</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әзірлеу</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spcAft>
                <a:spcPts val="0"/>
              </a:spcAft>
            </a:pP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Шеберлік</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сыныпқа қатысушылардың өз тәжірибелерін көрсетуі.</a:t>
            </a:r>
            <a:endPar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endPar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endPar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449580" algn="ctr">
              <a:spcAft>
                <a:spcPts val="0"/>
              </a:spcAft>
            </a:pP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Қайырлы күн, құрметті әріптестер!</a:t>
            </a:r>
            <a:endPar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spcAft>
                <a:spcPts val="0"/>
              </a:spcAft>
            </a:pP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Ертегі</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Отанға деген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сүйіспеншілікті тәрбиелеудің құнарлы және орны</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толмас</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қайнар көзі.</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Ертегінің патриоттық идеясы</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оның мазмұнының тереңдігінде мыңдаған жылдар</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бойы</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өмір сүрген адамдар</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жасаған ертегі</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суреттер</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баланың жүрегі </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мен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санасына</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халықтың құдіретті шығармашылық рухын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олардың өмірге деген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көзқарастарын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мұраттар</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ұмтылыстарға деген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көзқарасын жеткізеді</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Ертегі</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туған жерге</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деген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сүйіспеншілікке тәрбиелейді, өйткені ол</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халықтың жаратылысы</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Ертегі</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бұл халық мәдениетінің рухани</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байлығы, </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бала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өзінің туған халқын өз жүрегінен үйренетінін біледі</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Бұл жай</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ғана поэтикалық </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фантастика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немесе</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қиял ойыны</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емес</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мазмұны</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тілі</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сюжеттері</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мен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бейнелері</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арқылы мәдени құндылықтар халық ертегісінде</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көрініс табады</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p:txBody>
      </p:sp>
      <p:pic>
        <p:nvPicPr>
          <p:cNvPr id="3" name="Picture 6" descr="https://im0-tub-ru.yandex.net/i?id=e890cdb1de99ad4d031d6f7c657cc291&amp;ref=rim&amp;n=33&amp;w=218&amp;h=150"/>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065858" y="5665034"/>
            <a:ext cx="1682606" cy="1157757"/>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4" name="Picture 6" descr="https://im0-tub-ru.yandex.net/i?id=e890cdb1de99ad4d031d6f7c657cc291&amp;ref=rim&amp;n=33&amp;w=218&amp;h=150"/>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3528" y="5684110"/>
            <a:ext cx="1682606" cy="1157757"/>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788320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404664"/>
            <a:ext cx="4572000" cy="5355312"/>
          </a:xfrm>
          <a:prstGeom prst="rect">
            <a:avLst/>
          </a:prstGeom>
        </p:spPr>
        <p:txBody>
          <a:bodyPr>
            <a:spAutoFit/>
          </a:bodyPr>
          <a:lstStyle/>
          <a:p>
            <a:pPr indent="449580" algn="just">
              <a:spcAft>
                <a:spcPts val="0"/>
              </a:spcAft>
            </a:pP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Халық ертегісі-мектеп</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жасына</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дейінгі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балалардың патриоттық, адамгершілік</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танымдық-сөйлеу, мәдени және эстетикалық дамуының құралы.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Олар</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балаларды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туған өлкенің ұлттық мәдениетіне таныстырады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Олар</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ұрпақтан-ұрпаққа берілетін</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үлкен ақпараттық компонентті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алып</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жүреді.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Менің педагогикалық іс-әрекетімде мектеп</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жасына</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дейінгі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балаларды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халық мәдениетімен таныстыру</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мәселесін шешудің тиімді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құралы әрдайым әртүрлі білім</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беру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салаларында</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және қызмет түрлерінде ертегілерді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қолдану болды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indent="449580" algn="just">
              <a:spcAft>
                <a:spcPts val="0"/>
              </a:spcAft>
            </a:pP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Ертегі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қазақ халық шығармашылығының мазмұны жағынан ең </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бай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және өзіндік </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жанры.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Ертегі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сөзінің өзінде олардың ежелгі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шығу тегі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ерекше</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атап</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өтілген </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ертеде</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ертеде</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ежелгі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дәуірде</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p:txBody>
      </p:sp>
      <p:pic>
        <p:nvPicPr>
          <p:cNvPr id="8194" name="Picture 2" descr="https://static.detmir.st/media_out/509/020/3020509/1500/0.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710262" y="116632"/>
            <a:ext cx="2897608" cy="2897608"/>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8196" name="Picture 4" descr="https://ds03.infourok.ru/uploads/ex/0035/00057e74-79d75d12/1/hello_html_db3ee76.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92280" y="2204864"/>
            <a:ext cx="1799383" cy="2442738"/>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8198" name="Picture 6" descr="https://im0-tub-ru.yandex.net/i?id=e890cdb1de99ad4d031d6f7c657cc291&amp;ref=rim&amp;n=33&amp;w=218&amp;h=15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989160" y="4647602"/>
            <a:ext cx="2618710" cy="1801865"/>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236588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332656"/>
            <a:ext cx="8568952" cy="5078313"/>
          </a:xfrm>
          <a:prstGeom prst="rect">
            <a:avLst/>
          </a:prstGeom>
        </p:spPr>
        <p:txBody>
          <a:bodyPr wrap="square">
            <a:spAutoFit/>
          </a:bodyPr>
          <a:lstStyle/>
          <a:p>
            <a:pPr>
              <a:spcAft>
                <a:spcPts val="0"/>
              </a:spcAft>
              <a:buFontTx/>
              <a:buChar char="-"/>
            </a:pP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Есімізге</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түсірейікші, қандай ертегілер</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барын</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Жауаптар</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spcAft>
                <a:spcPts val="0"/>
              </a:spcAft>
              <a:buFontTx/>
              <a:buChar char="-"/>
            </a:pP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Ертегі-көркем әдебиетке орнатылған әдеби шығармашылықтың </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жанры.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Ертегінің басты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ерекшелігі-бұл әрқашан жақсылық жамандықты жеңетін бақытты аяқталатын ойдан</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шығарылған оқиға.</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buFontTx/>
              <a:buChar char="-"/>
            </a:pP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a:p>
            <a:pPr marL="800100" indent="-342900">
              <a:spcAft>
                <a:spcPts val="0"/>
              </a:spcAft>
              <a:buAutoNum type="arabicPeriod"/>
            </a:pP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Қиял-ғажайып ертегілер</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олар</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адамның ең жақсы қасиеттерін ашады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кейіпкерлер</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романтикалы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Мұндай ертегіде</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міндетті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түрде орталық позитивті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кейіпкер</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оның көмекшілері </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мен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сиқырлы заттары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болады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Ертегі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кейіпкерлері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жақсылық </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пен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махаббат</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жолында</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зұлымдықпен және әділетсіздікпен күреседі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Мысалы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«Ер-Төстік», «Ғажайып бақ», «Сиқырлы тас</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«Бақыт құсы»,  Алып</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Алпамыс</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ертегілерінде</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елді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мекендер</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өзен-көл атауларының шығу тегі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туралы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аңыздар өте жиі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кездеседі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800100" indent="-342900">
              <a:spcAft>
                <a:spcPts val="0"/>
              </a:spcAft>
              <a:buAutoNum type="arabicPeriod"/>
            </a:pPr>
            <a:endPar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800100" indent="-342900">
              <a:spcAft>
                <a:spcPts val="0"/>
              </a:spcAft>
              <a:buAutoNum type="arabicPeriod"/>
            </a:pP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Жануарлар</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туралы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ертегілер</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Мұнда тұрақты кейіпкерлер</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жануарлар</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(түлкі, қасқыр, аю</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қоян және </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т.б.).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Олардың әрқайсысы адамның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жақсы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немесе</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жаман</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басқа </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да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қасиеттерін бейнелейді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мысалы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сиқыршы-ақылды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түлкі айлакер</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аю</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күшті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Мысалы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Жануарлар</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дауы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«Түйе </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неге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ішкенде</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айналасына</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қарайды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Ержүрек есек</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Ешкі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мен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ақымақ қасқыр</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297247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88640"/>
            <a:ext cx="8352928" cy="6001643"/>
          </a:xfrm>
          <a:prstGeom prst="rect">
            <a:avLst/>
          </a:prstGeom>
        </p:spPr>
        <p:txBody>
          <a:bodyPr wrap="square">
            <a:spAutoFit/>
          </a:bodyPr>
          <a:lstStyle/>
          <a:p>
            <a:pPr>
              <a:spcAft>
                <a:spcPts val="0"/>
              </a:spcAft>
            </a:pP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Тұрмыстық ертегілер</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шынайы</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өмірді бейнелейді</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кейіпкерлер</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әлеуметтік мәртебесі тұрғысынан көрсетілген, жағымсыз адами</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қасиеттер мазақ етілген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Мұндай ертегілердегі</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ең жақсы қасиеттерге, әдетте, жоғары әлеуметтік мәртебе өкілдеріне </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байлар</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билер</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қарағанда ақылды және айлакер</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адамдар</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ие</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Бұл ертегілер</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сатиралық, оларда</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әзіл </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мен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қалжың көп</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Алдар</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Көсе, </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"Баян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Сұлу </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мен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Қозы Көрпеш</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ақылды Жиренше</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мен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сұлу Қарашаш</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Жақсы мен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жаман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екі</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қулық</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және </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 б.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ертегілер</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spcAft>
                <a:spcPts val="0"/>
              </a:spcAft>
            </a:pP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16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Келесі</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сұраққа жауап</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беріңіз: ұлттық ертегілерде</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ұлттық мәдениет </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пен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дәстүрлердің қандай элементтері</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бар?</a:t>
            </a:r>
          </a:p>
          <a:p>
            <a:pPr>
              <a:spcAft>
                <a:spcPts val="0"/>
              </a:spcAft>
              <a:buFontTx/>
              <a:buChar char="-"/>
            </a:pP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салтанатты</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мерекелер</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мен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дәстүрлермен таныстыру</a:t>
            </a:r>
            <a:endPar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buFontTx/>
              <a:buChar char="-"/>
            </a:pP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қазақтың халықтық тұрмыс-тіршілігімен (тағамдар, ұлттық тағамдар, тұрғын үй, балаларды</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тәрбиелеу, үлкендермен қарым-қатынас, мінез-құлық нормалары</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spcAft>
                <a:spcPts val="0"/>
              </a:spcAft>
              <a:buFontTx/>
              <a:buChar char="-"/>
            </a:pP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халықтық ойындар</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жарыстар</a:t>
            </a:r>
            <a:endPar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buFontTx/>
              <a:buChar char="-"/>
            </a:pP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қазақ музыкалық фольклорымен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(музыкалық аспаптар</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әндер</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spcAft>
                <a:spcPts val="0"/>
              </a:spcAft>
              <a:buFontTx/>
              <a:buChar char="-"/>
            </a:pP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ұлттық киім</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элементтерімен</a:t>
            </a:r>
            <a:endPar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buFontTx/>
              <a:buChar char="-"/>
            </a:pP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халық қолөнерімен</a:t>
            </a:r>
            <a:endPar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buFontTx/>
              <a:buChar char="-"/>
            </a:pP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тарихи</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оқиғалармен</a:t>
            </a:r>
            <a:endPar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buFontTx/>
              <a:buChar char="-"/>
            </a:pP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Қазақстанның жануарларымен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және табиғатымен</a:t>
            </a:r>
            <a:endPar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0"/>
              </a:spcAft>
            </a:pP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16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575"/>
              </a:spcAft>
            </a:pP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Кез-келген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халық ертегісімен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танысқан кезде</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балаларға түсініксіз сөздердің, күнделікті өмірде кездеспейтін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заттардың мағынасын ғана емес</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сонымен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қатар халықтық әдет-ғұрыптар </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мен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дәстүрлердің мағынасын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олардың халық өміріндегі орнын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түсіндіру керек</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Мысалы</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көптеген қазақ ертегілерінде</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қонақжайлылық дәстүрі, үлкендерге деген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құрмет байқалады.</a:t>
            </a:r>
            <a:r>
              <a:rPr lang="ru-RU"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730167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77962"/>
            <a:ext cx="4572000" cy="3362459"/>
          </a:xfrm>
          <a:prstGeom prst="rect">
            <a:avLst/>
          </a:prstGeom>
        </p:spPr>
        <p:txBody>
          <a:bodyPr>
            <a:spAutoFit/>
          </a:bodyPr>
          <a:lstStyle/>
          <a:p>
            <a:pPr>
              <a:lnSpc>
                <a:spcPts val="1470"/>
              </a:lnSpc>
              <a:spcAft>
                <a:spcPts val="0"/>
              </a:spcAft>
              <a:buFontTx/>
              <a:buChar char="-"/>
            </a:pP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Балалармен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жұмыс жасау</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кезінде</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тағы қандай формалар</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мен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әдістер қолданылады</a:t>
            </a:r>
            <a:endPar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ts val="1470"/>
              </a:lnSpc>
              <a:spcAft>
                <a:spcPts val="0"/>
              </a:spcAft>
              <a:buFontTx/>
              <a:buChar char="-"/>
            </a:pP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мазмұндау</a:t>
            </a:r>
            <a:endPar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ts val="1470"/>
              </a:lnSpc>
              <a:spcAft>
                <a:spcPts val="0"/>
              </a:spcAft>
              <a:buFontTx/>
              <a:buChar char="-"/>
            </a:pP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кейіпкерлердің мінез-құлқын талқылау</a:t>
            </a:r>
            <a:endPar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ts val="1470"/>
              </a:lnSpc>
              <a:spcAft>
                <a:spcPts val="0"/>
              </a:spcAft>
              <a:buFontTx/>
              <a:buChar char="-"/>
            </a:pP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драматизация</a:t>
            </a:r>
          </a:p>
          <a:p>
            <a:pPr>
              <a:lnSpc>
                <a:spcPts val="1470"/>
              </a:lnSpc>
              <a:spcAft>
                <a:spcPts val="0"/>
              </a:spcAft>
              <a:buFontTx/>
              <a:buChar char="-"/>
            </a:pP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ертегілер</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бойынша</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викториналар</a:t>
            </a:r>
            <a:endPar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ts val="1470"/>
              </a:lnSpc>
              <a:spcAft>
                <a:spcPts val="0"/>
              </a:spcAft>
              <a:buFontTx/>
              <a:buChar char="-"/>
            </a:pP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ертегі</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сюжеттері</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бойынша</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өз суреттемелерін</a:t>
            </a: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жасау</a:t>
            </a:r>
            <a:endPar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ts val="1470"/>
              </a:lnSpc>
              <a:spcAft>
                <a:spcPts val="0"/>
              </a:spcAft>
              <a:buFontTx/>
              <a:buChar char="-"/>
            </a:pPr>
            <a:endParaRPr lang="kk-KZ"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ts val="1470"/>
              </a:lnSpc>
              <a:spcAft>
                <a:spcPts val="0"/>
              </a:spcAft>
              <a:buFontTx/>
              <a:buChar char="-"/>
            </a:pP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Осы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әдісті қолдана отырып</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не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нәрсеге сүйену керек</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деп</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ойлайсыз</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Жауаптар-балалар</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ертегілерді</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тыңдағанды, ертегілердің кейіпкерлерін</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жазғанды, сурет</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салғанды және оларды</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драматизациялағанды, кейіпкерлердің орнына</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қойғанды ұнатады</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Айтыңызшы, </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осы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әдісті қолдану барысында</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не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қалыптасады</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Жауаптар</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Прямоугольник 2"/>
          <p:cNvSpPr/>
          <p:nvPr/>
        </p:nvSpPr>
        <p:spPr>
          <a:xfrm>
            <a:off x="447510" y="3789040"/>
            <a:ext cx="8406680" cy="2208297"/>
          </a:xfrm>
          <a:prstGeom prst="rect">
            <a:avLst/>
          </a:prstGeom>
        </p:spPr>
        <p:txBody>
          <a:bodyPr wrap="square">
            <a:spAutoFit/>
          </a:bodyPr>
          <a:lstStyle/>
          <a:p>
            <a:pPr algn="ctr">
              <a:lnSpc>
                <a:spcPts val="1470"/>
              </a:lnSpc>
              <a:spcAft>
                <a:spcPts val="0"/>
              </a:spcAft>
              <a:buFontTx/>
              <a:buChar char="-"/>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халық ертегілері</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бойынша</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осындай</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жұмыс барысында</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жоғары психикалық процестер</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қалыптасады: зейін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есте</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сақтау, қиял, ойлау</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тұжырымдамалық ойлау</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қабілеті, сонымен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қатар әр түрлі қызмет түрлерін дамытуға қажетті жағдайлар жасалады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ойын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жұмыс, оқу.</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Осы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бағыттағы жұмыс нәтижелі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болу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үшін педагогикалық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процесс: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ынталандырылған, көңіл көтеретін, тұлғаға бағытталған тәсілге негізделген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білім</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беру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бағыттарының интеграциясы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тәрбиелік</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дамытушылық және тәрбиелік мақсаттар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мен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міндеттердің бірлігі</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мәдени және аймақтық компоненттерді</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енгізу</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gn="ctr">
              <a:lnSpc>
                <a:spcPts val="1470"/>
              </a:lnSpc>
              <a:spcAft>
                <a:spcPts val="0"/>
              </a:spcAft>
              <a:buFontTx/>
              <a:buChar char="-"/>
            </a:pP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Қорытындылай келе</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мектеп</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жасына</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дейінгі</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балаларды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ұлттық мәдениетке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баулу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үшін қазақтың халық ертегілерін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пайдалану</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технологиясы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оң нәтиже беріп</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сәтті қолданылып жатқанын атап</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өткім келеді</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оны мен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бүгін көрсетуге тырысамын</a:t>
            </a:r>
            <a:r>
              <a:rPr lang="ru-RU"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4338" name="Picture 2" descr="https://im0-tub-kz.yandex.net/i?id=3879f24618e6d9b71f40dc0f5bd66f86&amp;n=13&amp;exp=1"/>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180934" y="417775"/>
            <a:ext cx="3500636" cy="26172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7889092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8984" y="260648"/>
            <a:ext cx="6753346" cy="1631216"/>
          </a:xfrm>
          <a:prstGeom prst="rect">
            <a:avLst/>
          </a:prstGeom>
        </p:spPr>
        <p:txBody>
          <a:bodyPr wrap="square">
            <a:spAutoFit/>
          </a:bodyPr>
          <a:lstStyle/>
          <a:p>
            <a:pPr>
              <a:spcAft>
                <a:spcPts val="0"/>
              </a:spcAft>
            </a:pPr>
            <a:r>
              <a:rPr lang="ru-RU"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Құрметті әріптестер, </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мен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сізге</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ертегіге</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саяхат</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жасауды</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ұсынамын</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Біз</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қандай ертегіге</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саяхат</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жасайтынымызды</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білу</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үшін,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кеңестер сізге</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көмектеседі.Кеңестер бойынша</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жұмыс жасай</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отырып</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балалар</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ертегіні</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есіне</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алады</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жұмысқа қосылады, қызығушылық танытады</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Прямоугольник 2"/>
          <p:cNvSpPr/>
          <p:nvPr/>
        </p:nvSpPr>
        <p:spPr>
          <a:xfrm>
            <a:off x="910837" y="2132856"/>
            <a:ext cx="6678488" cy="3139321"/>
          </a:xfrm>
          <a:prstGeom prst="rect">
            <a:avLst/>
          </a:prstGeom>
        </p:spPr>
        <p:txBody>
          <a:bodyPr wrap="square">
            <a:spAutoFit/>
          </a:bodyPr>
          <a:lstStyle/>
          <a:p>
            <a:pPr>
              <a:spcAft>
                <a:spcPts val="0"/>
              </a:spcAft>
            </a:pP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Психологиялық эмоционалды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ойын</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мейірімді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сөз айт</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Әрбір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жаңа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күнд</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і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жақсы көңіл-күймен бастау</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керек</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ол</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үшін </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Мен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алдымен</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балаларға күлімсіреп</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бір-біріне</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қуанышты көңіл-күй тілеуді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ұсынамын</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Байқап көріңіз, оң жақтағы көршіңізге бұрылып, күлімсіреп, оған жақсы сөз айтыңыз.</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Енді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сол</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жақтағы көршіңізге бұрылып, күлімсіреп, жақсы сөз айтыңыз.</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Міне</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көңіл-күй сәл көтерілді.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Күні бойы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сізді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қуантсын!Осы техниканы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қолдана отырып</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балалар</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жағымды сезімдер</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мен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эмоцияларды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дамытады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сонымен</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қатар топтың бірлігі</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дамиды</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Сондай-ақ, біз</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кеңістіктегі бағдарлауды және "оң" және "сол"сияқты ұғымдарды еске</a:t>
            </a:r>
            <a:r>
              <a:rPr lang="ru-RU"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түсіреміз.</a:t>
            </a:r>
            <a:r>
              <a:rPr lang="ru-RU"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17410" name="Picture 2" descr="http://clipart-library.com/new_gallery/360-3604406_stack-of-books-photo-stack-of-books-png.png"/>
          <p:cNvPicPr>
            <a:picLocks noChangeAspect="1" noChangeArrowheads="1"/>
          </p:cNvPicPr>
          <p:nvPr/>
        </p:nvPicPr>
        <p:blipFill>
          <a:blip r:embed="rId2" cstate="print">
            <a:clrChange>
              <a:clrFrom>
                <a:srgbClr val="FEFEFE"/>
              </a:clrFrom>
              <a:clrTo>
                <a:srgbClr val="FEFEFE">
                  <a:alpha val="0"/>
                </a:srgbClr>
              </a:clrTo>
            </a:clrChange>
            <a:extLst>
              <a:ext uri="{28A0092B-C50C-407E-A947-70E740481C1C}">
                <a14:useLocalDpi xmlns:a14="http://schemas.microsoft.com/office/drawing/2010/main" xmlns="" val="0"/>
              </a:ext>
            </a:extLst>
          </a:blip>
          <a:srcRect/>
          <a:stretch>
            <a:fillRect/>
          </a:stretch>
        </p:blipFill>
        <p:spPr bwMode="auto">
          <a:xfrm>
            <a:off x="7380312" y="5036178"/>
            <a:ext cx="1611741" cy="206197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9057145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692696"/>
            <a:ext cx="5544616" cy="3477875"/>
          </a:xfrm>
          <a:prstGeom prst="rect">
            <a:avLst/>
          </a:prstGeom>
        </p:spPr>
        <p:txBody>
          <a:bodyPr wrap="square">
            <a:spAutoFit/>
          </a:bodyPr>
          <a:lstStyle/>
          <a:p>
            <a:pPr>
              <a:spcAft>
                <a:spcPts val="0"/>
              </a:spcAft>
            </a:pP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Эйлер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шеңберіндегі дидактикалық ойын</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Жануарлар</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Бірінші</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кеңес</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Эйлердің шеңберлерімен алдарыңыздағы экранға қараңыз.</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Жалпылау</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әңгіме кім</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туралы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Жауап</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Ал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олар</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қандай жануарлар</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жабайы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немесе</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үй жануарлары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Жауап</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айтыңызшы, ешкіні</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осы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жануарларға жатқызуға болады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жауап</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неге?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Жауап</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Өте дұрыс!Бұл ойын</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балалардағы жалпылаушы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ұғымдарды нақтылауға және бекітуге</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сөйлемнің біртектес</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мүшелерін таңдау жаттығуларына көмектеседі.</a:t>
            </a:r>
            <a:endParaRPr lang="ru-RU" sz="2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9218" name="Picture 2" descr="https://qarmaqshy-tany.kz/uploads/posts/2018-07/1532431595_i0g1d63m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928494" y="476672"/>
            <a:ext cx="2868559" cy="158874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9220" name="Picture 4" descr="http://old.aikyn.kz/public/uploads/25423-6-_aldar_k_se_kompyuterg_ru.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95536" y="4328269"/>
            <a:ext cx="3796969" cy="2529731"/>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9222" name="Picture 6" descr="https://ollforkids.ru/uploads/posts/2014-04/1397382388_16.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135740" y="3140968"/>
            <a:ext cx="2454066" cy="3426768"/>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4798202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0857" y="957440"/>
            <a:ext cx="4572000" cy="1200329"/>
          </a:xfrm>
          <a:prstGeom prst="rect">
            <a:avLst/>
          </a:prstGeom>
        </p:spPr>
        <p:txBody>
          <a:bodyPr>
            <a:spAutoFit/>
          </a:bodyPr>
          <a:lstStyle/>
          <a:p>
            <a:pPr>
              <a:spcAft>
                <a:spcPts val="0"/>
              </a:spcAft>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Дидактикалық ойын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«Ертегінің басты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кейіпкері</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кім</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«Ержүрек есек</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Жауап</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Ойын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мнемикалық кестелер</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негізінде</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сөйлеуді дамытуға бағытталған.</a:t>
            </a:r>
            <a:endParaRPr lang="ru-RU"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Прямоугольник 2"/>
          <p:cNvSpPr/>
          <p:nvPr/>
        </p:nvSpPr>
        <p:spPr>
          <a:xfrm>
            <a:off x="602309" y="2996952"/>
            <a:ext cx="7974632" cy="2862322"/>
          </a:xfrm>
          <a:prstGeom prst="rect">
            <a:avLst/>
          </a:prstGeom>
        </p:spPr>
        <p:txBody>
          <a:bodyPr wrap="square">
            <a:spAutoFit/>
          </a:bodyPr>
          <a:lstStyle/>
          <a:p>
            <a:pPr>
              <a:spcAft>
                <a:spcPts val="0"/>
              </a:spcAft>
            </a:pPr>
            <a:r>
              <a:rPr lang="ru-RU" dirty="0" smtClean="0">
                <a:latin typeface="Times New Roman" panose="02020603050405020304" pitchFamily="18" charset="0"/>
                <a:ea typeface="Times New Roman" panose="02020603050405020304" pitchFamily="18" charset="0"/>
              </a:rPr>
              <a:t>«(</a:t>
            </a:r>
            <a:r>
              <a:rPr lang="ru-RU" dirty="0" err="1" smtClean="0">
                <a:latin typeface="Times New Roman" panose="02020603050405020304" pitchFamily="18" charset="0"/>
                <a:ea typeface="Times New Roman" panose="02020603050405020304" pitchFamily="18" charset="0"/>
              </a:rPr>
              <a:t>мейірімділік</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дегеніміз</a:t>
            </a:r>
            <a:r>
              <a:rPr lang="ru-RU" dirty="0" smtClean="0">
                <a:latin typeface="Times New Roman" panose="02020603050405020304" pitchFamily="18" charset="0"/>
                <a:ea typeface="Times New Roman" panose="02020603050405020304" pitchFamily="18" charset="0"/>
              </a:rPr>
              <a:t> не)?» </a:t>
            </a:r>
            <a:r>
              <a:rPr lang="ru-RU" dirty="0" err="1" smtClean="0">
                <a:latin typeface="Times New Roman" panose="02020603050405020304" pitchFamily="18" charset="0"/>
                <a:ea typeface="Times New Roman" panose="02020603050405020304" pitchFamily="18" charset="0"/>
              </a:rPr>
              <a:t>дидактикалық ойыны</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Мейірімділік</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деген</a:t>
            </a:r>
            <a:r>
              <a:rPr lang="ru-RU" dirty="0" smtClean="0">
                <a:latin typeface="Times New Roman" panose="02020603050405020304" pitchFamily="18" charset="0"/>
                <a:ea typeface="Times New Roman" panose="02020603050405020304" pitchFamily="18" charset="0"/>
              </a:rPr>
              <a:t> не? </a:t>
            </a:r>
            <a:r>
              <a:rPr lang="ru-RU" dirty="0" err="1" smtClean="0">
                <a:latin typeface="Times New Roman" panose="02020603050405020304" pitchFamily="18" charset="0"/>
                <a:ea typeface="Times New Roman" panose="02020603050405020304" pitchFamily="18" charset="0"/>
              </a:rPr>
              <a:t>Қараңызшы, менде</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шеңбер </a:t>
            </a:r>
            <a:r>
              <a:rPr lang="ru-RU" dirty="0" smtClean="0">
                <a:latin typeface="Times New Roman" panose="02020603050405020304" pitchFamily="18" charset="0"/>
                <a:ea typeface="Times New Roman" panose="02020603050405020304" pitchFamily="18" charset="0"/>
              </a:rPr>
              <a:t>бар, </a:t>
            </a:r>
            <a:r>
              <a:rPr lang="ru-RU" dirty="0" err="1" smtClean="0">
                <a:latin typeface="Times New Roman" panose="02020603050405020304" pitchFamily="18" charset="0"/>
                <a:ea typeface="Times New Roman" panose="02020603050405020304" pitchFamily="18" charset="0"/>
              </a:rPr>
              <a:t>ол</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мейірімділікті</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білдіреді</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және күн сияқты, бірақ оның сәулелері жоқ, оның әрбір сәулесін мейірімділікті</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білдіретін</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сөздермен белгілейік</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Бастайық?</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Мейірімділік</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-Мұндай ойын</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балалардың рухани-адамгершілік</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дамуындағы әлеуметтік тәжірибесін қалыптастыруға бағытталған.Дене шынықтыру </a:t>
            </a:r>
            <a:r>
              <a:rPr lang="ru-RU" dirty="0" smtClean="0">
                <a:latin typeface="Times New Roman" panose="02020603050405020304" pitchFamily="18" charset="0"/>
                <a:ea typeface="Times New Roman" panose="02020603050405020304" pitchFamily="18" charset="0"/>
              </a:rPr>
              <a:t>минуты «</a:t>
            </a:r>
            <a:r>
              <a:rPr lang="ru-RU" dirty="0" err="1" smtClean="0">
                <a:latin typeface="Times New Roman" panose="02020603050405020304" pitchFamily="18" charset="0"/>
                <a:ea typeface="Times New Roman" panose="02020603050405020304" pitchFamily="18" charset="0"/>
              </a:rPr>
              <a:t>Ойнайық </a:t>
            </a:r>
            <a:r>
              <a:rPr lang="ru-RU" dirty="0" smtClean="0">
                <a:latin typeface="Times New Roman" panose="02020603050405020304" pitchFamily="18" charset="0"/>
                <a:ea typeface="Times New Roman" panose="02020603050405020304" pitchFamily="18" charset="0"/>
              </a:rPr>
              <a:t>та, </a:t>
            </a:r>
            <a:r>
              <a:rPr lang="ru-RU" dirty="0" err="1" smtClean="0">
                <a:latin typeface="Times New Roman" panose="02020603050405020304" pitchFamily="18" charset="0"/>
                <a:ea typeface="Times New Roman" panose="02020603050405020304" pitchFamily="18" charset="0"/>
              </a:rPr>
              <a:t>демаламыз</a:t>
            </a:r>
            <a:r>
              <a:rPr lang="ru-RU" dirty="0" smtClean="0">
                <a:latin typeface="Times New Roman" panose="02020603050405020304" pitchFamily="18" charset="0"/>
                <a:ea typeface="Times New Roman" panose="02020603050405020304" pitchFamily="18" charset="0"/>
              </a:rPr>
              <a:t>!»</a:t>
            </a:r>
            <a:r>
              <a:rPr lang="ru-RU" dirty="0" err="1" smtClean="0">
                <a:latin typeface="Times New Roman" panose="02020603050405020304" pitchFamily="18" charset="0"/>
                <a:ea typeface="Times New Roman" panose="02020603050405020304" pitchFamily="18" charset="0"/>
              </a:rPr>
              <a:t>Осындай</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физикалық минутты</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өткізу барысында</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біз</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балалардың қозғалыс қимылдарын схемаларды</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қолдана отырып</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құруға деген</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ұмтылысын қалыптастырамыз«Ешкі </a:t>
            </a:r>
            <a:r>
              <a:rPr lang="ru-RU" dirty="0" smtClean="0">
                <a:latin typeface="Times New Roman" panose="02020603050405020304" pitchFamily="18" charset="0"/>
                <a:ea typeface="Times New Roman" panose="02020603050405020304" pitchFamily="18" charset="0"/>
              </a:rPr>
              <a:t>мен </a:t>
            </a:r>
            <a:r>
              <a:rPr lang="ru-RU" dirty="0" err="1" smtClean="0">
                <a:latin typeface="Times New Roman" panose="02020603050405020304" pitchFamily="18" charset="0"/>
                <a:ea typeface="Times New Roman" panose="02020603050405020304" pitchFamily="18" charset="0"/>
              </a:rPr>
              <a:t>ақымақ қасқыр</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ертегісін</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тыңдап</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кейіпкерлерін</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тізіп</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олардың мінез-құлқын сипаттаңыз</a:t>
            </a:r>
            <a:r>
              <a:rPr lang="ru-RU" dirty="0" smtClean="0">
                <a:latin typeface="Times New Roman" panose="02020603050405020304" pitchFamily="18" charset="0"/>
                <a:ea typeface="Times New Roman" panose="02020603050405020304" pitchFamily="18" charset="0"/>
              </a:rPr>
              <a:t>.</a:t>
            </a:r>
            <a:endParaRPr lang="ru-RU" dirty="0">
              <a:latin typeface="Times New Roman" panose="02020603050405020304" pitchFamily="18" charset="0"/>
              <a:ea typeface="Times New Roman" panose="02020603050405020304" pitchFamily="18" charset="0"/>
            </a:endParaRPr>
          </a:p>
        </p:txBody>
      </p:sp>
      <p:pic>
        <p:nvPicPr>
          <p:cNvPr id="4" name="Picture 2" descr="https://forexdengi.com/attachment.php?attachmentid=4614770&amp;d=1613861819"/>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24128" y="200904"/>
            <a:ext cx="2507520" cy="167168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6406828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836712"/>
            <a:ext cx="4572000" cy="4524315"/>
          </a:xfrm>
          <a:prstGeom prst="rect">
            <a:avLst/>
          </a:prstGeom>
        </p:spPr>
        <p:txBody>
          <a:bodyPr>
            <a:spAutoFit/>
          </a:bodyPr>
          <a:lstStyle/>
          <a:p>
            <a:pPr>
              <a:spcAft>
                <a:spcPts val="0"/>
              </a:spcAft>
            </a:pPr>
            <a:r>
              <a:rPr lang="ru-RU" dirty="0" smtClean="0">
                <a:latin typeface="Times New Roman" panose="02020603050405020304" pitchFamily="18" charset="0"/>
                <a:ea typeface="Times New Roman" panose="02020603050405020304" pitchFamily="18" charset="0"/>
              </a:rPr>
              <a:t>«</a:t>
            </a:r>
            <a:r>
              <a:rPr lang="ru-RU" dirty="0" err="1" smtClean="0">
                <a:latin typeface="Times New Roman" panose="02020603050405020304" pitchFamily="18" charset="0"/>
                <a:ea typeface="Times New Roman" panose="02020603050405020304" pitchFamily="18" charset="0"/>
              </a:rPr>
              <a:t>Алдар</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Көсе және </a:t>
            </a:r>
            <a:r>
              <a:rPr lang="ru-RU" dirty="0" smtClean="0">
                <a:latin typeface="Times New Roman" panose="02020603050405020304" pitchFamily="18" charset="0"/>
                <a:ea typeface="Times New Roman" panose="02020603050405020304" pitchFamily="18" charset="0"/>
              </a:rPr>
              <a:t>бай</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ертегісінің кейіпкерлерін</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еске</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түсіріңіз</a:t>
            </a:r>
            <a:r>
              <a:rPr lang="kk-KZ" dirty="0" smtClean="0">
                <a:latin typeface="Times New Roman" panose="02020603050405020304" pitchFamily="18" charset="0"/>
                <a:ea typeface="Times New Roman" panose="02020603050405020304" pitchFamily="18" charset="0"/>
              </a:rPr>
              <a:t>.</a:t>
            </a:r>
            <a:r>
              <a:rPr lang="en-US"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Ертегіде</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айтылатын</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ұлттық тағамдарды атап</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бер</a:t>
            </a:r>
            <a:r>
              <a:rPr lang="ru-RU" dirty="0" smtClean="0">
                <a:latin typeface="Times New Roman" panose="02020603050405020304" pitchFamily="18" charset="0"/>
                <a:ea typeface="Times New Roman" panose="02020603050405020304" pitchFamily="18" charset="0"/>
              </a:rPr>
              <a:t>.</a:t>
            </a:r>
          </a:p>
          <a:p>
            <a:pPr>
              <a:spcAft>
                <a:spcPts val="0"/>
              </a:spcAft>
            </a:pPr>
            <a:r>
              <a:rPr lang="ru-RU" dirty="0" err="1" smtClean="0">
                <a:latin typeface="Times New Roman" panose="02020603050405020304" pitchFamily="18" charset="0"/>
                <a:ea typeface="Times New Roman" panose="02020603050405020304" pitchFamily="18" charset="0"/>
              </a:rPr>
              <a:t>«Қарға түлкіні қалай алдады</a:t>
            </a:r>
            <a:r>
              <a:rPr lang="ru-RU" dirty="0" smtClean="0">
                <a:latin typeface="Times New Roman" panose="02020603050405020304" pitchFamily="18" charset="0"/>
                <a:ea typeface="Times New Roman" panose="02020603050405020304" pitchFamily="18" charset="0"/>
              </a:rPr>
              <a:t>»,</a:t>
            </a:r>
            <a:r>
              <a:rPr lang="ru-RU" dirty="0" err="1" smtClean="0">
                <a:latin typeface="Times New Roman" panose="02020603050405020304" pitchFamily="18" charset="0"/>
                <a:ea typeface="Times New Roman" panose="02020603050405020304" pitchFamily="18" charset="0"/>
              </a:rPr>
              <a:t>Енді</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осындай</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схемасы</a:t>
            </a:r>
            <a:r>
              <a:rPr lang="ru-RU" dirty="0" smtClean="0">
                <a:latin typeface="Times New Roman" panose="02020603050405020304" pitchFamily="18" charset="0"/>
                <a:ea typeface="Times New Roman" panose="02020603050405020304" pitchFamily="18" charset="0"/>
              </a:rPr>
              <a:t> бар </a:t>
            </a:r>
            <a:r>
              <a:rPr lang="ru-RU" dirty="0" err="1" smtClean="0">
                <a:latin typeface="Times New Roman" panose="02020603050405020304" pitchFamily="18" charset="0"/>
                <a:ea typeface="Times New Roman" panose="02020603050405020304" pitchFamily="18" charset="0"/>
              </a:rPr>
              <a:t>құрметті әріптестер</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мнемотехникалық схемалар</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негізінде</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шағын әңгіме құрастырыңыздар </a:t>
            </a:r>
            <a:r>
              <a:rPr lang="ru-RU" dirty="0" smtClean="0">
                <a:latin typeface="Times New Roman" panose="02020603050405020304" pitchFamily="18" charset="0"/>
                <a:ea typeface="Times New Roman" panose="02020603050405020304" pitchFamily="18" charset="0"/>
              </a:rPr>
              <a:t>(</a:t>
            </a:r>
            <a:r>
              <a:rPr lang="ru-RU" dirty="0" err="1" smtClean="0">
                <a:latin typeface="Times New Roman" panose="02020603050405020304" pitchFamily="18" charset="0"/>
                <a:ea typeface="Times New Roman" panose="02020603050405020304" pitchFamily="18" charset="0"/>
              </a:rPr>
              <a:t>Жауап</a:t>
            </a:r>
            <a:r>
              <a:rPr lang="ru-RU" dirty="0" smtClean="0">
                <a:latin typeface="Times New Roman" panose="02020603050405020304" pitchFamily="18" charset="0"/>
                <a:ea typeface="Times New Roman" panose="02020603050405020304" pitchFamily="18" charset="0"/>
              </a:rPr>
              <a:t>) Ал </a:t>
            </a:r>
            <a:r>
              <a:rPr lang="ru-RU" dirty="0" err="1" smtClean="0">
                <a:latin typeface="Times New Roman" panose="02020603050405020304" pitchFamily="18" charset="0"/>
                <a:ea typeface="Times New Roman" panose="02020603050405020304" pitchFamily="18" charset="0"/>
              </a:rPr>
              <a:t>бұл кімде</a:t>
            </a:r>
            <a:r>
              <a:rPr lang="ru-RU" dirty="0" smtClean="0">
                <a:latin typeface="Times New Roman" panose="02020603050405020304" pitchFamily="18" charset="0"/>
                <a:ea typeface="Times New Roman" panose="02020603050405020304" pitchFamily="18" charset="0"/>
              </a:rPr>
              <a:t> бар? Ал </a:t>
            </a:r>
            <a:r>
              <a:rPr lang="ru-RU" dirty="0" err="1" smtClean="0">
                <a:latin typeface="Times New Roman" panose="02020603050405020304" pitchFamily="18" charset="0"/>
                <a:ea typeface="Times New Roman" panose="02020603050405020304" pitchFamily="18" charset="0"/>
              </a:rPr>
              <a:t>қазір күрделену міндеті-біреудің сиқырдың бейнесі</a:t>
            </a:r>
            <a:r>
              <a:rPr lang="ru-RU" dirty="0" smtClean="0">
                <a:latin typeface="Times New Roman" panose="02020603050405020304" pitchFamily="18" charset="0"/>
                <a:ea typeface="Times New Roman" panose="02020603050405020304" pitchFamily="18" charset="0"/>
              </a:rPr>
              <a:t> бар </a:t>
            </a:r>
            <a:r>
              <a:rPr lang="ru-RU" dirty="0" err="1" smtClean="0">
                <a:latin typeface="Times New Roman" panose="02020603050405020304" pitchFamily="18" charset="0"/>
                <a:ea typeface="Times New Roman" panose="02020603050405020304" pitchFamily="18" charset="0"/>
              </a:rPr>
              <a:t>схемасы.бар</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сызба</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бар</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Сіздің ойыңызша, сиқыршы түлкіні қалай алдады</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Өзіңіз ойлап</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табыңыз, сурет</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салыңыз.</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Біз</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табамыз!Осы</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схемаларды</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қолдана отырып</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сіз</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балаларға қиындық туғызуға арналған тапсырма</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ұсына аласыз</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жұпта, тізбекте</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шеңберде жұмыс жасай</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аласыз</a:t>
            </a:r>
            <a:r>
              <a:rPr lang="ru-RU" dirty="0" smtClean="0">
                <a:latin typeface="Times New Roman" panose="02020603050405020304" pitchFamily="18" charset="0"/>
                <a:ea typeface="Times New Roman" panose="02020603050405020304" pitchFamily="18" charset="0"/>
              </a:rPr>
              <a:t>.</a:t>
            </a:r>
            <a:endParaRPr lang="ru-RU" dirty="0">
              <a:latin typeface="Times New Roman" panose="02020603050405020304" pitchFamily="18" charset="0"/>
              <a:ea typeface="Times New Roman" panose="02020603050405020304" pitchFamily="18" charset="0"/>
            </a:endParaRPr>
          </a:p>
        </p:txBody>
      </p:sp>
      <p:pic>
        <p:nvPicPr>
          <p:cNvPr id="3" name="Picture 2" descr="https://qarmaqshy-tany.kz/uploads/posts/2018-07/1532431595_i0g1d63m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292080" y="1844824"/>
            <a:ext cx="3388617" cy="1876772"/>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939452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descr="https://avatars.mds.yandex.net/get-pdb/368827/8a36e26a-4fa5-4f54-ba78-2ae61c8f24e4/s1200?webp=false"/>
          <p:cNvPicPr>
            <a:picLocks noChangeAspect="1" noChangeArrowheads="1"/>
          </p:cNvPicPr>
          <p:nvPr/>
        </p:nvPicPr>
        <p:blipFill>
          <a:blip r:embed="rId2" cstate="print"/>
          <a:srcRect/>
          <a:stretch>
            <a:fillRect/>
          </a:stretch>
        </p:blipFill>
        <p:spPr bwMode="auto">
          <a:xfrm>
            <a:off x="2659224" y="5399643"/>
            <a:ext cx="3879304" cy="1242588"/>
          </a:xfrm>
          <a:prstGeom prst="rect">
            <a:avLst/>
          </a:prstGeom>
          <a:noFill/>
        </p:spPr>
      </p:pic>
      <p:sp>
        <p:nvSpPr>
          <p:cNvPr id="2" name="Прямоугольник 1"/>
          <p:cNvSpPr/>
          <p:nvPr/>
        </p:nvSpPr>
        <p:spPr>
          <a:xfrm>
            <a:off x="494420" y="404664"/>
            <a:ext cx="8208912" cy="4401205"/>
          </a:xfrm>
          <a:prstGeom prst="rect">
            <a:avLst/>
          </a:prstGeom>
        </p:spPr>
        <p:txBody>
          <a:bodyPr wrap="square">
            <a:spAutoFit/>
          </a:bodyPr>
          <a:lstStyle/>
          <a:p>
            <a:pPr marL="108000" algn="ctr">
              <a:spcAft>
                <a:spcPts val="0"/>
              </a:spcAft>
            </a:pP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Эмоциялар</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дидактикалық ойыны</a:t>
            </a:r>
            <a:endPar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108000" algn="ctr">
              <a:spcAft>
                <a:spcPts val="0"/>
              </a:spcAft>
            </a:pP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Схемаға қараңыз және түлкіні алдаған кезде</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қарға қандай эмоцияны</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бастан</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өткергенін есіңізде сақтаңыз.</a:t>
            </a:r>
            <a:endPar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108000" algn="ctr">
              <a:spcAft>
                <a:spcPts val="0"/>
              </a:spcAft>
            </a:pP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Алдар</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Көсе естігенде</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байдың көңіл-күйі қандай болды</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Жауабы</a:t>
            </a:r>
            <a:r>
              <a:rPr lang="ru-RU" sz="2000"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marL="108000" algn="ctr">
              <a:spcAft>
                <a:spcPts val="0"/>
              </a:spcAft>
            </a:pPr>
            <a:r>
              <a:rPr lang="ru-RU" sz="2000" i="1"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Ойын</a:t>
            </a:r>
            <a:r>
              <a:rPr lang="ru-RU" sz="2000"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балалардың психоэмоционалды</a:t>
            </a:r>
            <a:r>
              <a:rPr lang="ru-RU" sz="2000"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күйзелісін жеңілдетуге </a:t>
            </a:r>
            <a:r>
              <a:rPr lang="ru-RU" sz="2000"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басқа адамның эмоционалды</a:t>
            </a:r>
            <a:r>
              <a:rPr lang="ru-RU" sz="2000"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жағдайын түсіну және білдіру</a:t>
            </a:r>
            <a:r>
              <a:rPr lang="ru-RU" sz="2000"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i="1"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қабілетін дамытуға мүмкіндік береді</a:t>
            </a:r>
            <a:endParaRPr lang="ru-RU" sz="2000"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108000" algn="ctr">
              <a:spcAft>
                <a:spcPts val="0"/>
              </a:spcAft>
            </a:pP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Міне</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ертегі</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аяқталады, әрқайсысыларыңыз жақсы жауап</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бердіңіздер!</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«Қол шапалақтау» психологиялық эмоционалдық ойыны</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Көбінесе, адамдар</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концерттер</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мен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жиындарда</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қол шапалақтайды</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Қол шапалақтау арқылы олар</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өз көзқарастарын білдіреді</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Сіз</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бүгін белсенді</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жұмыс жасадыңыз, сондықтан өзімізді қошеметпен марапаттайық.</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Барлығыңызға қолдау, шыдамдылық, күлімсіреу, жақсы көңіл сыйлағандарыңыз үшін алғыс білдіргім</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келеді</a:t>
            </a:r>
            <a:r>
              <a:rPr lang="ru-RU"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xmlns="" val="365171941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C:\Users\10-19\Desktop\фото\IMG-20210121-WA0200.jpg"/>
          <p:cNvPicPr>
            <a:picLocks noChangeAspect="1" noChangeArrowheads="1"/>
          </p:cNvPicPr>
          <p:nvPr/>
        </p:nvPicPr>
        <p:blipFill>
          <a:blip r:embed="rId2" cstate="print"/>
          <a:srcRect t="27473" r="2320" b="17582"/>
          <a:stretch>
            <a:fillRect/>
          </a:stretch>
        </p:blipFill>
        <p:spPr bwMode="auto">
          <a:xfrm>
            <a:off x="467544" y="3717032"/>
            <a:ext cx="2428892" cy="2428892"/>
          </a:xfrm>
          <a:prstGeom prst="rect">
            <a:avLst/>
          </a:prstGeom>
          <a:ln>
            <a:noFill/>
          </a:ln>
          <a:effectLst>
            <a:softEdge rad="112500"/>
          </a:effectLst>
        </p:spPr>
      </p:pic>
      <p:sp>
        <p:nvSpPr>
          <p:cNvPr id="7" name="Прямоугольник 6"/>
          <p:cNvSpPr/>
          <p:nvPr/>
        </p:nvSpPr>
        <p:spPr>
          <a:xfrm>
            <a:off x="571472" y="1142984"/>
            <a:ext cx="6500858" cy="2308324"/>
          </a:xfrm>
          <a:prstGeom prst="rect">
            <a:avLst/>
          </a:prstGeom>
        </p:spPr>
        <p:txBody>
          <a:bodyPr wrap="square">
            <a:spAutoFit/>
          </a:bodyPr>
          <a:lstStyle/>
          <a:p>
            <a:r>
              <a:rPr lang="ru-RU" sz="1600" dirty="0" err="1" smtClean="0">
                <a:latin typeface="Times New Roman" pitchFamily="18" charset="0"/>
                <a:cs typeface="Times New Roman" pitchFamily="18" charset="0"/>
              </a:rPr>
              <a:t>Әкесі </a:t>
            </a:r>
            <a:r>
              <a:rPr lang="ru-RU" sz="1600" dirty="0" smtClean="0">
                <a:latin typeface="Times New Roman" pitchFamily="18" charset="0"/>
                <a:cs typeface="Times New Roman" pitchFamily="18" charset="0"/>
              </a:rPr>
              <a:t>он </a:t>
            </a:r>
            <a:r>
              <a:rPr lang="ru-RU" sz="1600" dirty="0" err="1" smtClean="0">
                <a:latin typeface="Times New Roman" pitchFamily="18" charset="0"/>
                <a:cs typeface="Times New Roman" pitchFamily="18" charset="0"/>
              </a:rPr>
              <a:t>жасар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ұл</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баласымен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далада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келе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жатады</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Әкесі баласынан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сұрады:</a:t>
            </a:r>
            <a:endParaRPr lang="ru-RU" sz="1600" dirty="0" smtClean="0">
              <a:latin typeface="Times New Roman" pitchFamily="18" charset="0"/>
              <a:cs typeface="Times New Roman" pitchFamily="18" charset="0"/>
            </a:endParaRP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Анау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өрмекшіні көрдің бе</a:t>
            </a:r>
            <a:r>
              <a:rPr lang="ru-RU" sz="1600" dirty="0" smtClean="0">
                <a:latin typeface="Times New Roman" pitchFamily="18" charset="0"/>
                <a:cs typeface="Times New Roman" pitchFamily="18" charset="0"/>
              </a:rPr>
              <a:t>, не </a:t>
            </a:r>
            <a:r>
              <a:rPr lang="ru-RU" sz="1600" dirty="0" err="1" smtClean="0">
                <a:latin typeface="Times New Roman" pitchFamily="18" charset="0"/>
                <a:cs typeface="Times New Roman" pitchFamily="18" charset="0"/>
              </a:rPr>
              <a:t>істеп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жүр</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Көрдім, өрмек тоқып жүр.</a:t>
            </a:r>
            <a:endParaRPr lang="ru-RU" sz="1600" dirty="0" smtClean="0">
              <a:latin typeface="Times New Roman" pitchFamily="18" charset="0"/>
              <a:cs typeface="Times New Roman" pitchFamily="18" charset="0"/>
            </a:endParaRP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Анау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құмырсқаны көрдің бе</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Көрдім, аузында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бір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нанның қиқымы </a:t>
            </a:r>
            <a:r>
              <a:rPr lang="ru-RU" sz="1600" dirty="0" smtClean="0">
                <a:latin typeface="Times New Roman" pitchFamily="18" charset="0"/>
                <a:cs typeface="Times New Roman" pitchFamily="18" charset="0"/>
              </a:rPr>
              <a:t>бар, </a:t>
            </a:r>
            <a:r>
              <a:rPr lang="ru-RU" sz="1600" dirty="0" err="1" smtClean="0">
                <a:latin typeface="Times New Roman" pitchFamily="18" charset="0"/>
                <a:cs typeface="Times New Roman" pitchFamily="18" charset="0"/>
              </a:rPr>
              <a:t>жүгіріп кетіп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барады</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Жоғары қара, аспанда</a:t>
            </a:r>
            <a:r>
              <a:rPr lang="ru-RU" sz="1600" dirty="0" smtClean="0">
                <a:latin typeface="Times New Roman" pitchFamily="18" charset="0"/>
                <a:cs typeface="Times New Roman" pitchFamily="18" charset="0"/>
              </a:rPr>
              <a:t> не </a:t>
            </a:r>
            <a:r>
              <a:rPr lang="ru-RU" sz="1600" dirty="0" err="1" smtClean="0">
                <a:latin typeface="Times New Roman" pitchFamily="18" charset="0"/>
                <a:cs typeface="Times New Roman" pitchFamily="18" charset="0"/>
              </a:rPr>
              <a:t>көрінеді</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Жоғарыда қарлығаш ұшып жүр, аузында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тістеген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шөбі </a:t>
            </a:r>
            <a:r>
              <a:rPr lang="ru-RU" sz="1600" dirty="0" smtClean="0">
                <a:latin typeface="Times New Roman" pitchFamily="18" charset="0"/>
                <a:cs typeface="Times New Roman" pitchFamily="18" charset="0"/>
              </a:rPr>
              <a:t>бар. Сонда </a:t>
            </a:r>
            <a:r>
              <a:rPr lang="ru-RU" sz="1600" dirty="0" err="1" smtClean="0">
                <a:latin typeface="Times New Roman" pitchFamily="18" charset="0"/>
                <a:cs typeface="Times New Roman" pitchFamily="18" charset="0"/>
              </a:rPr>
              <a:t>әкесі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айтты</a:t>
            </a:r>
            <a:r>
              <a:rPr lang="ru-RU" sz="1600" dirty="0" smtClean="0">
                <a:latin typeface="Times New Roman" pitchFamily="18" charset="0"/>
                <a:cs typeface="Times New Roman" pitchFamily="18" charset="0"/>
              </a:rPr>
              <a:t>:</a:t>
            </a:r>
          </a:p>
        </p:txBody>
      </p:sp>
      <p:sp>
        <p:nvSpPr>
          <p:cNvPr id="8" name="Прямоугольник 7"/>
          <p:cNvSpPr/>
          <p:nvPr/>
        </p:nvSpPr>
        <p:spPr>
          <a:xfrm>
            <a:off x="3071802" y="3357562"/>
            <a:ext cx="5786478" cy="2308324"/>
          </a:xfrm>
          <a:prstGeom prst="rect">
            <a:avLst/>
          </a:prstGeom>
        </p:spPr>
        <p:txBody>
          <a:bodyPr wrap="square">
            <a:spAutoFit/>
          </a:bodyPr>
          <a:lstStyle/>
          <a:p>
            <a:r>
              <a:rPr lang="ru-RU" sz="1600" dirty="0" err="1" smtClean="0">
                <a:latin typeface="Times New Roman" pitchFamily="18" charset="0"/>
                <a:cs typeface="Times New Roman" pitchFamily="18" charset="0"/>
              </a:rPr>
              <a:t>Олай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болса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шырағым, </a:t>
            </a:r>
            <a:r>
              <a:rPr lang="ru-RU" sz="1600" dirty="0" smtClean="0">
                <a:latin typeface="Times New Roman" pitchFamily="18" charset="0"/>
                <a:cs typeface="Times New Roman" pitchFamily="18" charset="0"/>
              </a:rPr>
              <a:t>осы </a:t>
            </a:r>
            <a:r>
              <a:rPr lang="ru-RU" sz="1600" dirty="0" err="1" smtClean="0">
                <a:latin typeface="Times New Roman" pitchFamily="18" charset="0"/>
                <a:cs typeface="Times New Roman" pitchFamily="18" charset="0"/>
              </a:rPr>
              <a:t>кішкентай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жәндіктер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саған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үлгі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Өрмекші маса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шыбынға тұзақ құрып жүр, ұстап алған соң, өзіне азық етеді</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Құмырсқа </a:t>
            </a:r>
            <a:r>
              <a:rPr lang="ru-RU" sz="1600" dirty="0" smtClean="0">
                <a:latin typeface="Times New Roman" pitchFamily="18" charset="0"/>
                <a:cs typeface="Times New Roman" pitchFamily="18" charset="0"/>
              </a:rPr>
              <a:t>бала - </a:t>
            </a:r>
            <a:r>
              <a:rPr lang="ru-RU" sz="1600" dirty="0" err="1" smtClean="0">
                <a:latin typeface="Times New Roman" pitchFamily="18" charset="0"/>
                <a:cs typeface="Times New Roman" pitchFamily="18" charset="0"/>
              </a:rPr>
              <a:t>шағасына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тамақ</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аулап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бір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нанның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қиқымын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тапқан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соң</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өзі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жемей</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аузына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тістеп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қуанғанынан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үйіне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жүгіріп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қайтып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барады</a:t>
            </a:r>
            <a:r>
              <a:rPr lang="ru-RU" sz="1600" dirty="0" smtClean="0">
                <a:latin typeface="Times New Roman" pitchFamily="18" charset="0"/>
                <a:cs typeface="Times New Roman" pitchFamily="18" charset="0"/>
              </a:rPr>
              <a:t>.</a:t>
            </a:r>
          </a:p>
          <a:p>
            <a:r>
              <a:rPr lang="ru-RU" sz="1600" dirty="0" err="1" smtClean="0">
                <a:latin typeface="Times New Roman" pitchFamily="18" charset="0"/>
                <a:cs typeface="Times New Roman" pitchFamily="18" charset="0"/>
              </a:rPr>
              <a:t>Қарлығаш балапандарына</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ұя істеуге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шөп жинап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жүр.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Жұмыссыз жүрген бір</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жан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жоқ.</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Сені</a:t>
            </a:r>
            <a:r>
              <a:rPr lang="ru-RU" sz="1600" dirty="0" smtClean="0">
                <a:latin typeface="Times New Roman" pitchFamily="18" charset="0"/>
                <a:cs typeface="Times New Roman" pitchFamily="18" charset="0"/>
              </a:rPr>
              <a:t> де </a:t>
            </a:r>
            <a:r>
              <a:rPr lang="ru-RU" sz="1600" dirty="0" err="1" smtClean="0">
                <a:latin typeface="Times New Roman" pitchFamily="18" charset="0"/>
                <a:cs typeface="Times New Roman" pitchFamily="18" charset="0"/>
              </a:rPr>
              <a:t>Құдай</a:t>
            </a:r>
            <a:r>
              <a:rPr lang="ru-RU" sz="1600" dirty="0" smtClean="0">
                <a:latin typeface="Times New Roman" pitchFamily="18" charset="0"/>
                <a:cs typeface="Times New Roman" pitchFamily="18" charset="0"/>
              </a:rPr>
              <a:t> бос </a:t>
            </a:r>
            <a:r>
              <a:rPr lang="ru-RU" sz="1600" dirty="0" err="1" smtClean="0">
                <a:latin typeface="Times New Roman" pitchFamily="18" charset="0"/>
                <a:cs typeface="Times New Roman" pitchFamily="18" charset="0"/>
              </a:rPr>
              <a:t>жүруге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жаратпаған</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жұмыс</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істеуге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әдеттену</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керек</a:t>
            </a:r>
            <a:r>
              <a:rPr lang="ru-RU" sz="1600" dirty="0" smtClean="0">
                <a:latin typeface="Times New Roman" pitchFamily="18" charset="0"/>
                <a:cs typeface="Times New Roman" pitchFamily="18" charset="0"/>
              </a:rPr>
              <a:t>, – </a:t>
            </a:r>
            <a:r>
              <a:rPr lang="ru-RU" sz="1600" dirty="0" err="1" smtClean="0">
                <a:latin typeface="Times New Roman" pitchFamily="18" charset="0"/>
                <a:cs typeface="Times New Roman" pitchFamily="18" charset="0"/>
              </a:rPr>
              <a:t>деді</a:t>
            </a:r>
            <a:r>
              <a:rPr lang="ru-RU" sz="1600" dirty="0" smtClean="0">
                <a:latin typeface="Times New Roman" pitchFamily="18" charset="0"/>
                <a:cs typeface="Times New Roman" pitchFamily="18" charset="0"/>
              </a:rPr>
              <a:t>. </a:t>
            </a:r>
            <a:endParaRPr lang="ru-RU" sz="1600" dirty="0">
              <a:latin typeface="Times New Roman" pitchFamily="18" charset="0"/>
              <a:cs typeface="Times New Roman" pitchFamily="18" charset="0"/>
            </a:endParaRPr>
          </a:p>
        </p:txBody>
      </p:sp>
      <p:sp>
        <p:nvSpPr>
          <p:cNvPr id="9" name="Прямоугольник 8"/>
          <p:cNvSpPr/>
          <p:nvPr/>
        </p:nvSpPr>
        <p:spPr>
          <a:xfrm>
            <a:off x="4857752" y="428604"/>
            <a:ext cx="4572000" cy="707886"/>
          </a:xfrm>
          <a:prstGeom prst="rect">
            <a:avLst/>
          </a:prstGeom>
        </p:spPr>
        <p:txBody>
          <a:bodyPr>
            <a:spAutoFit/>
          </a:bodyPr>
          <a:lstStyle/>
          <a:p>
            <a:pPr algn="ctr"/>
            <a:r>
              <a:rPr lang="ru-RU" sz="2000" b="1" dirty="0" err="1" smtClean="0">
                <a:solidFill>
                  <a:srgbClr val="FF0000"/>
                </a:solidFill>
                <a:latin typeface="Times New Roman" pitchFamily="18" charset="0"/>
                <a:cs typeface="Times New Roman" pitchFamily="18" charset="0"/>
              </a:rPr>
              <a:t>Ы.Алтынсарин</a:t>
            </a:r>
            <a:r>
              <a:rPr lang="ru-RU" sz="2000" b="1" dirty="0" smtClean="0">
                <a:solidFill>
                  <a:srgbClr val="FF0000"/>
                </a:solidFill>
                <a:latin typeface="Times New Roman" pitchFamily="18" charset="0"/>
                <a:cs typeface="Times New Roman" pitchFamily="18" charset="0"/>
              </a:rPr>
              <a:t>. </a:t>
            </a:r>
            <a:r>
              <a:rPr lang="ru-RU" sz="2000" b="1" dirty="0" err="1" smtClean="0">
                <a:solidFill>
                  <a:srgbClr val="FF0000"/>
                </a:solidFill>
                <a:latin typeface="Times New Roman" pitchFamily="18" charset="0"/>
                <a:cs typeface="Times New Roman" pitchFamily="18" charset="0"/>
              </a:rPr>
              <a:t>Өрмекші,</a:t>
            </a:r>
            <a:r>
              <a:rPr lang="ru-RU" sz="2000" b="1" dirty="0" smtClean="0">
                <a:solidFill>
                  <a:srgbClr val="FF0000"/>
                </a:solidFill>
                <a:latin typeface="Times New Roman" pitchFamily="18" charset="0"/>
                <a:cs typeface="Times New Roman" pitchFamily="18" charset="0"/>
              </a:rPr>
              <a:t> </a:t>
            </a:r>
          </a:p>
          <a:p>
            <a:pPr algn="ctr"/>
            <a:r>
              <a:rPr lang="ru-RU" sz="2000" b="1" dirty="0" err="1" smtClean="0">
                <a:solidFill>
                  <a:srgbClr val="FF0000"/>
                </a:solidFill>
                <a:latin typeface="Times New Roman" pitchFamily="18" charset="0"/>
                <a:cs typeface="Times New Roman" pitchFamily="18" charset="0"/>
              </a:rPr>
              <a:t>құмырсқа, қарлығаш</a:t>
            </a:r>
            <a:endParaRPr lang="ru-RU" sz="2000" b="1" dirty="0">
              <a:solidFill>
                <a:srgbClr val="FF0000"/>
              </a:solidFill>
              <a:latin typeface="Times New Roman" pitchFamily="18" charset="0"/>
              <a:cs typeface="Times New Roman" pitchFamily="18" charset="0"/>
            </a:endParaRPr>
          </a:p>
        </p:txBody>
      </p:sp>
      <p:pic>
        <p:nvPicPr>
          <p:cNvPr id="8194" name="Picture 2" descr="https://i.ytimg.com/vi/MKJTjM0aW3A/maxresdefault.jpg"/>
          <p:cNvPicPr>
            <a:picLocks noChangeAspect="1" noChangeArrowheads="1"/>
          </p:cNvPicPr>
          <p:nvPr/>
        </p:nvPicPr>
        <p:blipFill>
          <a:blip r:embed="rId3" cstate="print">
            <a:clrChange>
              <a:clrFrom>
                <a:srgbClr val="FFFFFF"/>
              </a:clrFrom>
              <a:clrTo>
                <a:srgbClr val="FFFFFF">
                  <a:alpha val="0"/>
                </a:srgbClr>
              </a:clrTo>
            </a:clrChange>
          </a:blip>
          <a:srcRect l="21312" t="13777" r="19596"/>
          <a:stretch>
            <a:fillRect/>
          </a:stretch>
        </p:blipFill>
        <p:spPr bwMode="auto">
          <a:xfrm>
            <a:off x="7215206" y="5685357"/>
            <a:ext cx="1428728" cy="1172643"/>
          </a:xfrm>
          <a:prstGeom prst="rect">
            <a:avLst/>
          </a:prstGeom>
          <a:noFill/>
        </p:spPr>
      </p:pic>
      <p:pic>
        <p:nvPicPr>
          <p:cNvPr id="8196" name="Picture 4" descr="https://drasler.ru/wp-content/uploads/2019/05/%D0%93%D0%BD%D0%B5%D0%B7%D0%B4%D0%BE-%D1%80%D0%B8%D1%81%D1%83%D0%BD%D0%BE%D0%BA-%D0%B4%D0%BB%D1%8F-%D0%B4%D0%B5%D1%82%D0%B5%D0%B9-%D1%81%D0%B1%D0%BE%D1%80%D0%BA%D0%B0-23.jp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928662" y="0"/>
            <a:ext cx="1285884" cy="1285884"/>
          </a:xfrm>
          <a:prstGeom prst="rect">
            <a:avLst/>
          </a:prstGeom>
          <a:noFill/>
        </p:spPr>
      </p:pic>
      <p:pic>
        <p:nvPicPr>
          <p:cNvPr id="8198" name="Picture 6" descr="https://www.seekpng.com/png/detail/104-1049404_spider-clipart.png"/>
          <p:cNvPicPr>
            <a:picLocks noChangeAspect="1" noChangeArrowheads="1"/>
          </p:cNvPicPr>
          <p:nvPr/>
        </p:nvPicPr>
        <p:blipFill>
          <a:blip r:embed="rId5" cstate="print">
            <a:clrChange>
              <a:clrFrom>
                <a:srgbClr val="F6F6F6"/>
              </a:clrFrom>
              <a:clrTo>
                <a:srgbClr val="F6F6F6">
                  <a:alpha val="0"/>
                </a:srgbClr>
              </a:clrTo>
            </a:clrChange>
          </a:blip>
          <a:srcRect/>
          <a:stretch>
            <a:fillRect/>
          </a:stretch>
        </p:blipFill>
        <p:spPr bwMode="auto">
          <a:xfrm>
            <a:off x="7358082" y="1714488"/>
            <a:ext cx="1433129" cy="1143008"/>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10-19\Desktop\фото\IMG-20210121-WA0081.jpg"/>
          <p:cNvPicPr>
            <a:picLocks noChangeAspect="1" noChangeArrowheads="1"/>
          </p:cNvPicPr>
          <p:nvPr/>
        </p:nvPicPr>
        <p:blipFill>
          <a:blip r:embed="rId2" cstate="print"/>
          <a:srcRect t="15493" b="15493"/>
          <a:stretch>
            <a:fillRect/>
          </a:stretch>
        </p:blipFill>
        <p:spPr bwMode="auto">
          <a:xfrm>
            <a:off x="285720" y="3857628"/>
            <a:ext cx="2857520" cy="2629455"/>
          </a:xfrm>
          <a:prstGeom prst="rect">
            <a:avLst/>
          </a:prstGeom>
          <a:ln>
            <a:noFill/>
          </a:ln>
          <a:effectLst>
            <a:softEdge rad="112500"/>
          </a:effectLst>
        </p:spPr>
      </p:pic>
      <p:pic>
        <p:nvPicPr>
          <p:cNvPr id="5125" name="Picture 5" descr="C:\Users\10-19\Desktop\фото\IMG_20210202_203841_732.jpg"/>
          <p:cNvPicPr>
            <a:picLocks noChangeAspect="1" noChangeArrowheads="1"/>
          </p:cNvPicPr>
          <p:nvPr/>
        </p:nvPicPr>
        <p:blipFill>
          <a:blip r:embed="rId3" cstate="print"/>
          <a:srcRect t="10992" b="10228"/>
          <a:stretch>
            <a:fillRect/>
          </a:stretch>
        </p:blipFill>
        <p:spPr bwMode="auto">
          <a:xfrm>
            <a:off x="571472" y="1643050"/>
            <a:ext cx="2047866" cy="2016616"/>
          </a:xfrm>
          <a:prstGeom prst="rect">
            <a:avLst/>
          </a:prstGeom>
          <a:ln>
            <a:noFill/>
          </a:ln>
          <a:effectLst>
            <a:softEdge rad="112500"/>
          </a:effectLst>
        </p:spPr>
      </p:pic>
      <p:sp>
        <p:nvSpPr>
          <p:cNvPr id="6" name="Прямоугольник 5"/>
          <p:cNvSpPr/>
          <p:nvPr/>
        </p:nvSpPr>
        <p:spPr>
          <a:xfrm>
            <a:off x="428596" y="857232"/>
            <a:ext cx="4572000" cy="646331"/>
          </a:xfrm>
          <a:prstGeom prst="rect">
            <a:avLst/>
          </a:prstGeom>
        </p:spPr>
        <p:txBody>
          <a:bodyPr>
            <a:spAutoFit/>
          </a:bodyPr>
          <a:lstStyle/>
          <a:p>
            <a:pPr algn="ctr"/>
            <a:r>
              <a:rPr lang="ru-RU" b="1" dirty="0" err="1" smtClean="0">
                <a:solidFill>
                  <a:srgbClr val="FF0000"/>
                </a:solidFill>
                <a:latin typeface="Times New Roman" pitchFamily="18" charset="0"/>
                <a:cs typeface="Times New Roman" pitchFamily="18" charset="0"/>
              </a:rPr>
              <a:t>А.Құнанбаев және </a:t>
            </a:r>
            <a:r>
              <a:rPr lang="ru-RU" b="1" dirty="0" smtClean="0">
                <a:solidFill>
                  <a:srgbClr val="FF0000"/>
                </a:solidFill>
                <a:latin typeface="Times New Roman" pitchFamily="18" charset="0"/>
                <a:cs typeface="Times New Roman" pitchFamily="18" charset="0"/>
              </a:rPr>
              <a:t>А.С.Пушкин</a:t>
            </a:r>
          </a:p>
          <a:p>
            <a:pPr algn="ctr"/>
            <a:r>
              <a:rPr lang="ru-RU" b="1" dirty="0" smtClean="0">
                <a:solidFill>
                  <a:srgbClr val="FF0000"/>
                </a:solidFill>
                <a:latin typeface="Times New Roman" pitchFamily="18" charset="0"/>
                <a:cs typeface="Times New Roman" pitchFamily="18" charset="0"/>
              </a:rPr>
              <a:t>«</a:t>
            </a:r>
            <a:r>
              <a:rPr lang="ru-RU" b="1" dirty="0" err="1" smtClean="0">
                <a:solidFill>
                  <a:srgbClr val="FF0000"/>
                </a:solidFill>
                <a:latin typeface="Times New Roman" pitchFamily="18" charset="0"/>
                <a:cs typeface="Times New Roman" pitchFamily="18" charset="0"/>
              </a:rPr>
              <a:t>Поэзияда</a:t>
            </a:r>
            <a:r>
              <a:rPr lang="ru-RU" b="1" dirty="0" smtClean="0">
                <a:solidFill>
                  <a:srgbClr val="FF0000"/>
                </a:solidFill>
                <a:latin typeface="Times New Roman" pitchFamily="18" charset="0"/>
                <a:cs typeface="Times New Roman" pitchFamily="18" charset="0"/>
              </a:rPr>
              <a:t> </a:t>
            </a:r>
            <a:r>
              <a:rPr lang="ru-RU" b="1" dirty="0" err="1" smtClean="0">
                <a:solidFill>
                  <a:srgbClr val="FF0000"/>
                </a:solidFill>
                <a:latin typeface="Times New Roman" pitchFamily="18" charset="0"/>
                <a:cs typeface="Times New Roman" pitchFamily="18" charset="0"/>
              </a:rPr>
              <a:t>біздің ақыл-ойымыз туады</a:t>
            </a:r>
            <a:endParaRPr lang="ru-RU" b="1" dirty="0">
              <a:solidFill>
                <a:srgbClr val="FF0000"/>
              </a:solidFill>
            </a:endParaRPr>
          </a:p>
        </p:txBody>
      </p:sp>
      <p:sp>
        <p:nvSpPr>
          <p:cNvPr id="7" name="TextBox 6"/>
          <p:cNvSpPr txBox="1"/>
          <p:nvPr/>
        </p:nvSpPr>
        <p:spPr>
          <a:xfrm>
            <a:off x="3214033" y="3140968"/>
            <a:ext cx="2596894" cy="3170099"/>
          </a:xfrm>
          <a:prstGeom prst="rect">
            <a:avLst/>
          </a:prstGeom>
          <a:noFill/>
        </p:spPr>
        <p:txBody>
          <a:bodyPr wrap="square" rtlCol="0">
            <a:spAutoFit/>
          </a:bodyPr>
          <a:lstStyle/>
          <a:p>
            <a:pPr algn="ctr"/>
            <a:r>
              <a:rPr lang="ru-RU" sz="2000" dirty="0" err="1" smtClean="0">
                <a:latin typeface="Times New Roman" pitchFamily="18" charset="0"/>
                <a:cs typeface="Times New Roman" pitchFamily="18" charset="0"/>
              </a:rPr>
              <a:t>Кітап</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бөлмесінде балалар</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сүйікті пирогтарының рецептерімен</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бөлісті .Олардың бірі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«сүзбе пирогы</a:t>
            </a:r>
            <a:r>
              <a:rPr lang="ru-RU" sz="2000" dirty="0" smtClean="0">
                <a:latin typeface="Times New Roman" pitchFamily="18" charset="0"/>
                <a:cs typeface="Times New Roman" pitchFamily="18" charset="0"/>
              </a:rPr>
              <a:t>» </a:t>
            </a:r>
          </a:p>
          <a:p>
            <a:pPr algn="ctr"/>
            <a:r>
              <a:rPr lang="ru-RU" sz="2000" dirty="0" err="1" smtClean="0">
                <a:latin typeface="Times New Roman" pitchFamily="18" charset="0"/>
                <a:cs typeface="Times New Roman" pitchFamily="18" charset="0"/>
              </a:rPr>
              <a:t>Балалар</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бұл тортты</a:t>
            </a:r>
            <a:r>
              <a:rPr lang="ru-RU" sz="2000" dirty="0" smtClean="0">
                <a:latin typeface="Times New Roman" pitchFamily="18" charset="0"/>
                <a:cs typeface="Times New Roman" pitchFamily="18" charset="0"/>
              </a:rPr>
              <a:t> А. С. </a:t>
            </a:r>
            <a:r>
              <a:rPr lang="ru-RU" sz="2000" dirty="0" err="1" smtClean="0">
                <a:latin typeface="Times New Roman" pitchFamily="18" charset="0"/>
                <a:cs typeface="Times New Roman" pitchFamily="18" charset="0"/>
              </a:rPr>
              <a:t>Пушкиннің </a:t>
            </a:r>
            <a:r>
              <a:rPr lang="ru-RU" sz="2000" dirty="0" smtClean="0">
                <a:latin typeface="Times New Roman" pitchFamily="18" charset="0"/>
                <a:cs typeface="Times New Roman" pitchFamily="18" charset="0"/>
              </a:rPr>
              <a:t>бала </a:t>
            </a:r>
            <a:r>
              <a:rPr lang="ru-RU" sz="2000" dirty="0" err="1" smtClean="0">
                <a:latin typeface="Times New Roman" pitchFamily="18" charset="0"/>
                <a:cs typeface="Times New Roman" pitchFamily="18" charset="0"/>
              </a:rPr>
              <a:t>күтушісі жиі</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дайындағанын білді</a:t>
            </a:r>
            <a:endParaRPr lang="ru-RU" sz="2000" dirty="0">
              <a:latin typeface="Times New Roman" pitchFamily="18" charset="0"/>
              <a:cs typeface="Times New Roman" pitchFamily="18" charset="0"/>
            </a:endParaRPr>
          </a:p>
        </p:txBody>
      </p:sp>
      <p:pic>
        <p:nvPicPr>
          <p:cNvPr id="7170" name="Picture 2" descr="https://moscow-oblast.sm-news.ru/wp-content/uploads/2020/06/23/vatrushka.jpg"/>
          <p:cNvPicPr>
            <a:picLocks noChangeAspect="1" noChangeArrowheads="1"/>
          </p:cNvPicPr>
          <p:nvPr/>
        </p:nvPicPr>
        <p:blipFill>
          <a:blip r:embed="rId4" cstate="print"/>
          <a:srcRect/>
          <a:stretch>
            <a:fillRect/>
          </a:stretch>
        </p:blipFill>
        <p:spPr bwMode="auto">
          <a:xfrm rot="963483">
            <a:off x="6571529" y="1028626"/>
            <a:ext cx="1939320" cy="1301282"/>
          </a:xfrm>
          <a:prstGeom prst="rect">
            <a:avLst/>
          </a:prstGeom>
          <a:ln>
            <a:noFill/>
          </a:ln>
          <a:effectLst>
            <a:softEdge rad="112500"/>
          </a:effectLst>
        </p:spPr>
      </p:pic>
      <p:graphicFrame>
        <p:nvGraphicFramePr>
          <p:cNvPr id="9" name="Таблица 8"/>
          <p:cNvGraphicFramePr>
            <a:graphicFrameLocks noGrp="1"/>
          </p:cNvGraphicFramePr>
          <p:nvPr>
            <p:extLst>
              <p:ext uri="{D42A27DB-BD31-4B8C-83A1-F6EECF244321}">
                <p14:modId xmlns:p14="http://schemas.microsoft.com/office/powerpoint/2010/main" xmlns="" val="1330036926"/>
              </p:ext>
            </p:extLst>
          </p:nvPr>
        </p:nvGraphicFramePr>
        <p:xfrm>
          <a:off x="5786446" y="2571744"/>
          <a:ext cx="3167041" cy="3920490"/>
        </p:xfrm>
        <a:graphic>
          <a:graphicData uri="http://schemas.openxmlformats.org/drawingml/2006/table">
            <a:tbl>
              <a:tblPr>
                <a:tableStyleId>{2D5ABB26-0587-4C30-8999-92F81FD0307C}</a:tableStyleId>
              </a:tblPr>
              <a:tblGrid>
                <a:gridCol w="3167041">
                  <a:extLst>
                    <a:ext uri="{9D8B030D-6E8A-4147-A177-3AD203B41FA5}">
                      <a16:colId xmlns:a16="http://schemas.microsoft.com/office/drawing/2014/main" xmlns="" val="20000"/>
                    </a:ext>
                  </a:extLst>
                </a:gridCol>
              </a:tblGrid>
              <a:tr h="247636">
                <a:tc>
                  <a:txBody>
                    <a:bodyPr/>
                    <a:lstStyle/>
                    <a:p>
                      <a:pPr algn="ctr" fontAlgn="t"/>
                      <a:r>
                        <a:rPr lang="ru-RU" sz="1800" dirty="0" err="1" smtClean="0">
                          <a:solidFill>
                            <a:schemeClr val="tx1"/>
                          </a:solidFill>
                          <a:latin typeface="Times New Roman" pitchFamily="18" charset="0"/>
                          <a:cs typeface="Times New Roman" pitchFamily="18" charset="0"/>
                        </a:rPr>
                        <a:t>Қамырына</a:t>
                      </a:r>
                      <a:r>
                        <a:rPr lang="ru-RU" sz="1800" baseline="0" dirty="0" err="1" smtClean="0">
                          <a:solidFill>
                            <a:schemeClr val="tx1"/>
                          </a:solidFill>
                          <a:latin typeface="Times New Roman" pitchFamily="18" charset="0"/>
                          <a:cs typeface="Times New Roman" pitchFamily="18" charset="0"/>
                        </a:rPr>
                        <a:t> </a:t>
                      </a:r>
                      <a:r>
                        <a:rPr lang="ru-RU" sz="1800" dirty="0" smtClean="0">
                          <a:solidFill>
                            <a:schemeClr val="tx1"/>
                          </a:solidFill>
                          <a:latin typeface="Times New Roman" pitchFamily="18" charset="0"/>
                          <a:cs typeface="Times New Roman" pitchFamily="18" charset="0"/>
                        </a:rPr>
                        <a:t>:</a:t>
                      </a:r>
                      <a:endParaRPr lang="ru-RU" sz="1800" dirty="0">
                        <a:solidFill>
                          <a:schemeClr val="tx1"/>
                        </a:solidFill>
                        <a:latin typeface="Times New Roman" pitchFamily="18" charset="0"/>
                        <a:cs typeface="Times New Roman" pitchFamily="18" charset="0"/>
                      </a:endParaRPr>
                    </a:p>
                  </a:txBody>
                  <a:tcPr marL="142875" marR="142875" marT="28575" marB="28575"/>
                </a:tc>
                <a:extLst>
                  <a:ext uri="{0D108BD9-81ED-4DB2-BD59-A6C34878D82A}">
                    <a16:rowId xmlns:a16="http://schemas.microsoft.com/office/drawing/2014/main" xmlns="" val="10000"/>
                  </a:ext>
                </a:extLst>
              </a:tr>
              <a:tr h="247636">
                <a:tc>
                  <a:txBody>
                    <a:bodyPr/>
                    <a:lstStyle/>
                    <a:p>
                      <a:pPr algn="ctr" fontAlgn="t"/>
                      <a:r>
                        <a:rPr lang="ru-RU" sz="1800" dirty="0" smtClean="0">
                          <a:solidFill>
                            <a:schemeClr val="tx1"/>
                          </a:solidFill>
                          <a:latin typeface="Times New Roman" pitchFamily="18" charset="0"/>
                          <a:cs typeface="Times New Roman" pitchFamily="18" charset="0"/>
                        </a:rPr>
                        <a:t>Сары май- </a:t>
                      </a:r>
                      <a:r>
                        <a:rPr lang="ru-RU" sz="1800" dirty="0">
                          <a:solidFill>
                            <a:schemeClr val="tx1"/>
                          </a:solidFill>
                          <a:latin typeface="Times New Roman" pitchFamily="18" charset="0"/>
                          <a:cs typeface="Times New Roman" pitchFamily="18" charset="0"/>
                        </a:rPr>
                        <a:t>160 г</a:t>
                      </a:r>
                    </a:p>
                  </a:txBody>
                  <a:tcPr marL="142875" marR="142875" marT="28575" marB="28575"/>
                </a:tc>
                <a:extLst>
                  <a:ext uri="{0D108BD9-81ED-4DB2-BD59-A6C34878D82A}">
                    <a16:rowId xmlns:a16="http://schemas.microsoft.com/office/drawing/2014/main" xmlns="" val="10001"/>
                  </a:ext>
                </a:extLst>
              </a:tr>
              <a:tr h="247636">
                <a:tc>
                  <a:txBody>
                    <a:bodyPr/>
                    <a:lstStyle/>
                    <a:p>
                      <a:pPr algn="ctr" fontAlgn="t"/>
                      <a:r>
                        <a:rPr lang="ru-RU" sz="1800" dirty="0" err="1" smtClean="0">
                          <a:solidFill>
                            <a:schemeClr val="tx1"/>
                          </a:solidFill>
                          <a:latin typeface="Times New Roman" pitchFamily="18" charset="0"/>
                          <a:cs typeface="Times New Roman" pitchFamily="18" charset="0"/>
                        </a:rPr>
                        <a:t>Ұн </a:t>
                      </a:r>
                      <a:r>
                        <a:rPr lang="ru-RU" sz="1800" dirty="0">
                          <a:solidFill>
                            <a:schemeClr val="tx1"/>
                          </a:solidFill>
                          <a:latin typeface="Times New Roman" pitchFamily="18" charset="0"/>
                          <a:cs typeface="Times New Roman" pitchFamily="18" charset="0"/>
                        </a:rPr>
                        <a:t>- 320 г (2 </a:t>
                      </a:r>
                      <a:r>
                        <a:rPr lang="ru-RU" sz="1800" dirty="0" smtClean="0">
                          <a:solidFill>
                            <a:schemeClr val="tx1"/>
                          </a:solidFill>
                          <a:latin typeface="Times New Roman" pitchFamily="18" charset="0"/>
                          <a:cs typeface="Times New Roman" pitchFamily="18" charset="0"/>
                        </a:rPr>
                        <a:t>стакан)</a:t>
                      </a:r>
                      <a:endParaRPr lang="ru-RU" sz="1800" dirty="0">
                        <a:solidFill>
                          <a:schemeClr val="tx1"/>
                        </a:solidFill>
                        <a:latin typeface="Times New Roman" pitchFamily="18" charset="0"/>
                        <a:cs typeface="Times New Roman" pitchFamily="18" charset="0"/>
                      </a:endParaRPr>
                    </a:p>
                  </a:txBody>
                  <a:tcPr marL="142875" marR="142875" marT="28575" marB="28575"/>
                </a:tc>
                <a:extLst>
                  <a:ext uri="{0D108BD9-81ED-4DB2-BD59-A6C34878D82A}">
                    <a16:rowId xmlns:a16="http://schemas.microsoft.com/office/drawing/2014/main" xmlns="" val="10002"/>
                  </a:ext>
                </a:extLst>
              </a:tr>
              <a:tr h="247636">
                <a:tc>
                  <a:txBody>
                    <a:bodyPr/>
                    <a:lstStyle/>
                    <a:p>
                      <a:pPr algn="ctr" fontAlgn="t"/>
                      <a:r>
                        <a:rPr lang="ru-RU" sz="1800" dirty="0" err="1" smtClean="0">
                          <a:solidFill>
                            <a:schemeClr val="tx1"/>
                          </a:solidFill>
                          <a:latin typeface="Times New Roman" pitchFamily="18" charset="0"/>
                          <a:cs typeface="Times New Roman" pitchFamily="18" charset="0"/>
                        </a:rPr>
                        <a:t>Қант </a:t>
                      </a:r>
                      <a:r>
                        <a:rPr lang="ru-RU" sz="1800" dirty="0">
                          <a:solidFill>
                            <a:schemeClr val="tx1"/>
                          </a:solidFill>
                          <a:latin typeface="Times New Roman" pitchFamily="18" charset="0"/>
                          <a:cs typeface="Times New Roman" pitchFamily="18" charset="0"/>
                        </a:rPr>
                        <a:t>- 150 г (0,75 </a:t>
                      </a:r>
                      <a:r>
                        <a:rPr lang="ru-RU" sz="1800" dirty="0" smtClean="0">
                          <a:solidFill>
                            <a:schemeClr val="tx1"/>
                          </a:solidFill>
                          <a:latin typeface="Times New Roman" pitchFamily="18" charset="0"/>
                          <a:cs typeface="Times New Roman" pitchFamily="18" charset="0"/>
                        </a:rPr>
                        <a:t>стакан)</a:t>
                      </a:r>
                      <a:endParaRPr lang="ru-RU" sz="1800" dirty="0">
                        <a:solidFill>
                          <a:schemeClr val="tx1"/>
                        </a:solidFill>
                        <a:latin typeface="Times New Roman" pitchFamily="18" charset="0"/>
                        <a:cs typeface="Times New Roman" pitchFamily="18" charset="0"/>
                      </a:endParaRPr>
                    </a:p>
                  </a:txBody>
                  <a:tcPr marL="142875" marR="142875" marT="28575" marB="28575"/>
                </a:tc>
                <a:extLst>
                  <a:ext uri="{0D108BD9-81ED-4DB2-BD59-A6C34878D82A}">
                    <a16:rowId xmlns:a16="http://schemas.microsoft.com/office/drawing/2014/main" xmlns="" val="10003"/>
                  </a:ext>
                </a:extLst>
              </a:tr>
              <a:tr h="247636">
                <a:tc>
                  <a:txBody>
                    <a:bodyPr/>
                    <a:lstStyle/>
                    <a:p>
                      <a:pPr algn="ctr" fontAlgn="t"/>
                      <a:r>
                        <a:rPr lang="ru-RU" sz="1800" dirty="0" err="1" smtClean="0">
                          <a:solidFill>
                            <a:schemeClr val="tx1"/>
                          </a:solidFill>
                          <a:latin typeface="Times New Roman" pitchFamily="18" charset="0"/>
                          <a:cs typeface="Times New Roman" pitchFamily="18" charset="0"/>
                        </a:rPr>
                        <a:t>Тұз </a:t>
                      </a:r>
                      <a:r>
                        <a:rPr lang="ru-RU" sz="1800" dirty="0">
                          <a:solidFill>
                            <a:schemeClr val="tx1"/>
                          </a:solidFill>
                          <a:latin typeface="Times New Roman" pitchFamily="18" charset="0"/>
                          <a:cs typeface="Times New Roman" pitchFamily="18" charset="0"/>
                        </a:rPr>
                        <a:t>- 1 щепотка</a:t>
                      </a:r>
                    </a:p>
                  </a:txBody>
                  <a:tcPr marL="142875" marR="142875" marT="28575" marB="28575"/>
                </a:tc>
                <a:extLst>
                  <a:ext uri="{0D108BD9-81ED-4DB2-BD59-A6C34878D82A}">
                    <a16:rowId xmlns:a16="http://schemas.microsoft.com/office/drawing/2014/main" xmlns="" val="10004"/>
                  </a:ext>
                </a:extLst>
              </a:tr>
              <a:tr h="247636">
                <a:tc>
                  <a:txBody>
                    <a:bodyPr/>
                    <a:lstStyle/>
                    <a:p>
                      <a:pPr algn="ctr" fontAlgn="t"/>
                      <a:r>
                        <a:rPr lang="ru-RU" sz="1800">
                          <a:solidFill>
                            <a:schemeClr val="tx1"/>
                          </a:solidFill>
                          <a:latin typeface="Times New Roman" pitchFamily="18" charset="0"/>
                          <a:cs typeface="Times New Roman" pitchFamily="18" charset="0"/>
                        </a:rPr>
                        <a:t>Сода - 0,5 ч. ложки</a:t>
                      </a:r>
                    </a:p>
                  </a:txBody>
                  <a:tcPr marL="142875" marR="142875" marT="28575" marB="28575"/>
                </a:tc>
                <a:extLst>
                  <a:ext uri="{0D108BD9-81ED-4DB2-BD59-A6C34878D82A}">
                    <a16:rowId xmlns:a16="http://schemas.microsoft.com/office/drawing/2014/main" xmlns="" val="10005"/>
                  </a:ext>
                </a:extLst>
              </a:tr>
              <a:tr h="452576">
                <a:tc>
                  <a:txBody>
                    <a:bodyPr/>
                    <a:lstStyle/>
                    <a:p>
                      <a:pPr algn="ctr" fontAlgn="t"/>
                      <a:r>
                        <a:rPr lang="ru-RU" sz="1800" dirty="0" smtClean="0">
                          <a:solidFill>
                            <a:schemeClr val="tx1"/>
                          </a:solidFill>
                          <a:latin typeface="Times New Roman" pitchFamily="18" charset="0"/>
                          <a:cs typeface="Times New Roman" pitchFamily="18" charset="0"/>
                        </a:rPr>
                        <a:t>Су (</a:t>
                      </a:r>
                      <a:r>
                        <a:rPr lang="ru-RU" sz="1800" dirty="0" err="1" smtClean="0">
                          <a:solidFill>
                            <a:schemeClr val="tx1"/>
                          </a:solidFill>
                          <a:latin typeface="Times New Roman" pitchFamily="18" charset="0"/>
                          <a:cs typeface="Times New Roman" pitchFamily="18" charset="0"/>
                        </a:rPr>
                        <a:t>қалауы</a:t>
                      </a:r>
                      <a:r>
                        <a:rPr lang="ru-RU" sz="1800" baseline="0" dirty="0" err="1" smtClean="0">
                          <a:solidFill>
                            <a:schemeClr val="tx1"/>
                          </a:solidFill>
                          <a:latin typeface="Times New Roman" pitchFamily="18" charset="0"/>
                          <a:cs typeface="Times New Roman" pitchFamily="18" charset="0"/>
                        </a:rPr>
                        <a:t> бойынша</a:t>
                      </a:r>
                      <a:r>
                        <a:rPr lang="ru-RU" sz="1800" dirty="0" smtClean="0">
                          <a:solidFill>
                            <a:schemeClr val="tx1"/>
                          </a:solidFill>
                          <a:latin typeface="Times New Roman" pitchFamily="18" charset="0"/>
                          <a:cs typeface="Times New Roman" pitchFamily="18" charset="0"/>
                        </a:rPr>
                        <a:t>) </a:t>
                      </a:r>
                      <a:r>
                        <a:rPr lang="ru-RU" sz="1800" dirty="0">
                          <a:solidFill>
                            <a:schemeClr val="tx1"/>
                          </a:solidFill>
                          <a:latin typeface="Times New Roman" pitchFamily="18" charset="0"/>
                          <a:cs typeface="Times New Roman" pitchFamily="18" charset="0"/>
                        </a:rPr>
                        <a:t>- 1-1,5 </a:t>
                      </a:r>
                      <a:r>
                        <a:rPr lang="ru-RU" sz="1800" dirty="0" smtClean="0">
                          <a:solidFill>
                            <a:schemeClr val="tx1"/>
                          </a:solidFill>
                          <a:latin typeface="Times New Roman" pitchFamily="18" charset="0"/>
                          <a:cs typeface="Times New Roman" pitchFamily="18" charset="0"/>
                        </a:rPr>
                        <a:t>ас</a:t>
                      </a:r>
                      <a:r>
                        <a:rPr lang="ru-RU" sz="1800" baseline="0" dirty="0" smtClean="0">
                          <a:solidFill>
                            <a:schemeClr val="tx1"/>
                          </a:solidFill>
                          <a:latin typeface="Times New Roman" pitchFamily="18" charset="0"/>
                          <a:cs typeface="Times New Roman" pitchFamily="18" charset="0"/>
                        </a:rPr>
                        <a:t> </a:t>
                      </a:r>
                      <a:r>
                        <a:rPr lang="ru-RU" sz="1800" baseline="0" dirty="0" err="1" smtClean="0">
                          <a:solidFill>
                            <a:schemeClr val="tx1"/>
                          </a:solidFill>
                          <a:latin typeface="Times New Roman" pitchFamily="18" charset="0"/>
                          <a:cs typeface="Times New Roman" pitchFamily="18" charset="0"/>
                        </a:rPr>
                        <a:t>қасық</a:t>
                      </a:r>
                      <a:endParaRPr lang="ru-RU" sz="1800" dirty="0">
                        <a:solidFill>
                          <a:schemeClr val="tx1"/>
                        </a:solidFill>
                        <a:latin typeface="Times New Roman" pitchFamily="18" charset="0"/>
                        <a:cs typeface="Times New Roman" pitchFamily="18" charset="0"/>
                      </a:endParaRPr>
                    </a:p>
                  </a:txBody>
                  <a:tcPr marL="142875" marR="142875" marT="28575" marB="28575"/>
                </a:tc>
                <a:extLst>
                  <a:ext uri="{0D108BD9-81ED-4DB2-BD59-A6C34878D82A}">
                    <a16:rowId xmlns:a16="http://schemas.microsoft.com/office/drawing/2014/main" xmlns="" val="10006"/>
                  </a:ext>
                </a:extLst>
              </a:tr>
              <a:tr h="247636">
                <a:tc>
                  <a:txBody>
                    <a:bodyPr/>
                    <a:lstStyle/>
                    <a:p>
                      <a:pPr algn="ctr" fontAlgn="t"/>
                      <a:r>
                        <a:rPr lang="ru-RU" sz="1800" dirty="0" err="1" smtClean="0">
                          <a:solidFill>
                            <a:schemeClr val="tx1"/>
                          </a:solidFill>
                          <a:latin typeface="Times New Roman" pitchFamily="18" charset="0"/>
                          <a:cs typeface="Times New Roman" pitchFamily="18" charset="0"/>
                        </a:rPr>
                        <a:t>Салмасына</a:t>
                      </a:r>
                      <a:r>
                        <a:rPr lang="ru-RU" sz="1800" dirty="0" smtClean="0">
                          <a:solidFill>
                            <a:schemeClr val="tx1"/>
                          </a:solidFill>
                          <a:latin typeface="Times New Roman" pitchFamily="18" charset="0"/>
                          <a:cs typeface="Times New Roman" pitchFamily="18" charset="0"/>
                        </a:rPr>
                        <a:t>:</a:t>
                      </a:r>
                      <a:endParaRPr lang="ru-RU" sz="1800" dirty="0">
                        <a:solidFill>
                          <a:schemeClr val="tx1"/>
                        </a:solidFill>
                        <a:latin typeface="Times New Roman" pitchFamily="18" charset="0"/>
                        <a:cs typeface="Times New Roman" pitchFamily="18" charset="0"/>
                      </a:endParaRPr>
                    </a:p>
                  </a:txBody>
                  <a:tcPr marL="142875" marR="142875" marT="28575" marB="28575"/>
                </a:tc>
                <a:extLst>
                  <a:ext uri="{0D108BD9-81ED-4DB2-BD59-A6C34878D82A}">
                    <a16:rowId xmlns:a16="http://schemas.microsoft.com/office/drawing/2014/main" xmlns="" val="10007"/>
                  </a:ext>
                </a:extLst>
              </a:tr>
              <a:tr h="247636">
                <a:tc>
                  <a:txBody>
                    <a:bodyPr/>
                    <a:lstStyle/>
                    <a:p>
                      <a:pPr algn="ctr" fontAlgn="t"/>
                      <a:r>
                        <a:rPr lang="ru-RU" sz="1800" dirty="0" err="1" smtClean="0">
                          <a:solidFill>
                            <a:schemeClr val="tx1"/>
                          </a:solidFill>
                          <a:latin typeface="Times New Roman" pitchFamily="18" charset="0"/>
                          <a:cs typeface="Times New Roman" pitchFamily="18" charset="0"/>
                        </a:rPr>
                        <a:t>Сүзбе </a:t>
                      </a:r>
                      <a:r>
                        <a:rPr lang="ru-RU" sz="1800" dirty="0">
                          <a:solidFill>
                            <a:schemeClr val="tx1"/>
                          </a:solidFill>
                          <a:latin typeface="Times New Roman" pitchFamily="18" charset="0"/>
                          <a:cs typeface="Times New Roman" pitchFamily="18" charset="0"/>
                        </a:rPr>
                        <a:t>- 500 г</a:t>
                      </a:r>
                    </a:p>
                  </a:txBody>
                  <a:tcPr marL="142875" marR="142875" marT="28575" marB="28575"/>
                </a:tc>
                <a:extLst>
                  <a:ext uri="{0D108BD9-81ED-4DB2-BD59-A6C34878D82A}">
                    <a16:rowId xmlns:a16="http://schemas.microsoft.com/office/drawing/2014/main" xmlns="" val="10008"/>
                  </a:ext>
                </a:extLst>
              </a:tr>
              <a:tr h="247636">
                <a:tc>
                  <a:txBody>
                    <a:bodyPr/>
                    <a:lstStyle/>
                    <a:p>
                      <a:pPr algn="ctr" fontAlgn="t"/>
                      <a:r>
                        <a:rPr lang="ru-RU" sz="1800" dirty="0" err="1" smtClean="0">
                          <a:solidFill>
                            <a:schemeClr val="tx1"/>
                          </a:solidFill>
                          <a:latin typeface="Times New Roman" pitchFamily="18" charset="0"/>
                          <a:cs typeface="Times New Roman" pitchFamily="18" charset="0"/>
                        </a:rPr>
                        <a:t>Жұмыртқа </a:t>
                      </a:r>
                      <a:r>
                        <a:rPr lang="ru-RU" sz="1800" dirty="0">
                          <a:solidFill>
                            <a:schemeClr val="tx1"/>
                          </a:solidFill>
                          <a:latin typeface="Times New Roman" pitchFamily="18" charset="0"/>
                          <a:cs typeface="Times New Roman" pitchFamily="18" charset="0"/>
                        </a:rPr>
                        <a:t>- 2 шт.</a:t>
                      </a:r>
                    </a:p>
                  </a:txBody>
                  <a:tcPr marL="142875" marR="142875" marT="28575" marB="28575"/>
                </a:tc>
                <a:extLst>
                  <a:ext uri="{0D108BD9-81ED-4DB2-BD59-A6C34878D82A}">
                    <a16:rowId xmlns:a16="http://schemas.microsoft.com/office/drawing/2014/main" xmlns="" val="10009"/>
                  </a:ext>
                </a:extLst>
              </a:tr>
              <a:tr h="247636">
                <a:tc>
                  <a:txBody>
                    <a:bodyPr/>
                    <a:lstStyle/>
                    <a:p>
                      <a:pPr algn="ctr" fontAlgn="t"/>
                      <a:r>
                        <a:rPr lang="ru-RU" sz="1800" dirty="0" err="1" smtClean="0">
                          <a:solidFill>
                            <a:schemeClr val="tx1"/>
                          </a:solidFill>
                          <a:latin typeface="Times New Roman" pitchFamily="18" charset="0"/>
                          <a:cs typeface="Times New Roman" pitchFamily="18" charset="0"/>
                        </a:rPr>
                        <a:t>Қант </a:t>
                      </a:r>
                      <a:r>
                        <a:rPr lang="ru-RU" sz="1800" dirty="0">
                          <a:solidFill>
                            <a:schemeClr val="tx1"/>
                          </a:solidFill>
                          <a:latin typeface="Times New Roman" pitchFamily="18" charset="0"/>
                          <a:cs typeface="Times New Roman" pitchFamily="18" charset="0"/>
                        </a:rPr>
                        <a:t>- 150 г (0,75 </a:t>
                      </a:r>
                      <a:r>
                        <a:rPr lang="ru-RU" sz="1800" dirty="0" smtClean="0">
                          <a:solidFill>
                            <a:schemeClr val="tx1"/>
                          </a:solidFill>
                          <a:latin typeface="Times New Roman" pitchFamily="18" charset="0"/>
                          <a:cs typeface="Times New Roman" pitchFamily="18" charset="0"/>
                        </a:rPr>
                        <a:t>стакан)</a:t>
                      </a:r>
                      <a:endParaRPr lang="ru-RU" sz="1800" dirty="0">
                        <a:solidFill>
                          <a:schemeClr val="tx1"/>
                        </a:solidFill>
                        <a:latin typeface="Times New Roman" pitchFamily="18" charset="0"/>
                        <a:cs typeface="Times New Roman" pitchFamily="18" charset="0"/>
                      </a:endParaRPr>
                    </a:p>
                  </a:txBody>
                  <a:tcPr marL="142875" marR="142875" marT="28575" marB="28575"/>
                </a:tc>
                <a:extLst>
                  <a:ext uri="{0D108BD9-81ED-4DB2-BD59-A6C34878D82A}">
                    <a16:rowId xmlns:a16="http://schemas.microsoft.com/office/drawing/2014/main" xmlns="" val="10010"/>
                  </a:ext>
                </a:extLst>
              </a:tr>
            </a:tbl>
          </a:graphicData>
        </a:graphic>
      </p:graphicFrame>
      <p:pic>
        <p:nvPicPr>
          <p:cNvPr id="7171" name="Picture 3" descr="D:\Desktop\Новая папка\IMG-20210122-WA0101.jpg"/>
          <p:cNvPicPr>
            <a:picLocks noChangeAspect="1" noChangeArrowheads="1"/>
          </p:cNvPicPr>
          <p:nvPr/>
        </p:nvPicPr>
        <p:blipFill>
          <a:blip r:embed="rId5" cstate="print"/>
          <a:srcRect l="45312" t="-2344" r="33594" b="62500"/>
          <a:stretch>
            <a:fillRect/>
          </a:stretch>
        </p:blipFill>
        <p:spPr bwMode="auto">
          <a:xfrm>
            <a:off x="5357818" y="285728"/>
            <a:ext cx="1613658" cy="2286016"/>
          </a:xfrm>
          <a:prstGeom prst="rect">
            <a:avLst/>
          </a:prstGeom>
          <a:ln>
            <a:noFill/>
          </a:ln>
          <a:effectLst>
            <a:softEdge rad="112500"/>
          </a:effectLst>
        </p:spPr>
      </p:pic>
      <p:sp>
        <p:nvSpPr>
          <p:cNvPr id="2" name="TextBox 1"/>
          <p:cNvSpPr txBox="1"/>
          <p:nvPr/>
        </p:nvSpPr>
        <p:spPr>
          <a:xfrm>
            <a:off x="780580" y="161600"/>
            <a:ext cx="4325287" cy="461665"/>
          </a:xfrm>
          <a:prstGeom prst="rect">
            <a:avLst/>
          </a:prstGeom>
          <a:noFill/>
        </p:spPr>
        <p:txBody>
          <a:bodyPr wrap="none" rtlCol="0">
            <a:spAutoFit/>
          </a:bodyPr>
          <a:lstStyle/>
          <a:p>
            <a:r>
              <a:rPr lang="ru-RU" sz="2400" b="1" dirty="0" err="1" smtClean="0">
                <a:solidFill>
                  <a:srgbClr val="FF0000"/>
                </a:solidFill>
                <a:latin typeface="Times New Roman" panose="02020603050405020304" pitchFamily="18" charset="0"/>
                <a:cs typeface="Times New Roman" panose="02020603050405020304" pitchFamily="18" charset="0"/>
              </a:rPr>
              <a:t>Тақырыптық аптаның </a:t>
            </a:r>
            <a:r>
              <a:rPr lang="ru-RU" sz="2400" b="1" dirty="0" smtClean="0">
                <a:solidFill>
                  <a:srgbClr val="FF0000"/>
                </a:solidFill>
                <a:latin typeface="Times New Roman" panose="02020603050405020304" pitchFamily="18" charset="0"/>
                <a:cs typeface="Times New Roman" panose="02020603050405020304" pitchFamily="18" charset="0"/>
              </a:rPr>
              <a:t>4-күні</a:t>
            </a:r>
            <a:endParaRPr lang="ru-RU" sz="2400" b="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16632"/>
            <a:ext cx="8640960" cy="6247864"/>
          </a:xfrm>
          <a:prstGeom prst="rect">
            <a:avLst/>
          </a:prstGeom>
        </p:spPr>
        <p:txBody>
          <a:bodyPr wrap="square">
            <a:spAutoFit/>
          </a:bodyPr>
          <a:lstStyle/>
          <a:p>
            <a:pPr algn="ctr">
              <a:spcAft>
                <a:spcPts val="750"/>
              </a:spcAft>
            </a:pP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А. </a:t>
            </a:r>
            <a:r>
              <a:rPr lang="ru-RU" sz="2000" b="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Құнанбаев </a:t>
            </a: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пен А. </a:t>
            </a:r>
            <a:r>
              <a:rPr lang="ru-RU" sz="2000" b="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Пушкинге</a:t>
            </a: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арналған әдеби кеш</a:t>
            </a: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p>
          <a:p>
            <a:pPr algn="ctr">
              <a:spcAft>
                <a:spcPts val="750"/>
              </a:spcAft>
            </a:pP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«Музыка </a:t>
            </a:r>
            <a:r>
              <a:rPr lang="ru-RU" sz="2000" b="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бірлігі</a:t>
            </a: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2000" b="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дауыстардың бірлігі</a:t>
            </a:r>
            <a:r>
              <a:rPr lang="ru-RU" sz="20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p>
          <a:p>
            <a:pPr algn="just">
              <a:spcAft>
                <a:spcPts val="750"/>
              </a:spcAft>
            </a:pP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Ежелден</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бері</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тәтті одақ</a:t>
            </a:r>
            <a:endParaRPr lang="ru-RU" sz="20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750"/>
              </a:spcAft>
            </a:pP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Ақындар бір-бірімен</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байланысты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gn="just">
              <a:spcAft>
                <a:spcPts val="750"/>
              </a:spcAft>
            </a:pP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Олар</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біріккен</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музалардың діни</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қызметкерлері;</a:t>
            </a:r>
            <a:endParaRPr lang="ru-RU" sz="20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750"/>
              </a:spcAft>
            </a:pP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Бір</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жалын</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оларды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толқытты.</a:t>
            </a:r>
            <a:endParaRPr lang="ru-RU" sz="20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750"/>
              </a:spcAft>
            </a:pP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Олар</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тағдырдың жазуымен</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бір-біріне</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жат,</a:t>
            </a:r>
          </a:p>
          <a:p>
            <a:pPr algn="just">
              <a:spcAft>
                <a:spcPts val="750"/>
              </a:spcAft>
            </a:pP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Олар</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шабытпен</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байланысты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gn="r">
              <a:spcAft>
                <a:spcPts val="750"/>
              </a:spcAft>
            </a:pP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А.С</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Пушкин</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750"/>
              </a:spcAft>
            </a:pPr>
            <a:r>
              <a:rPr lang="ru-RU" sz="2000" b="1" dirty="0" err="1" smtClean="0">
                <a:latin typeface="Times New Roman" panose="02020603050405020304" pitchFamily="18" charset="0"/>
                <a:ea typeface="Times New Roman" panose="02020603050405020304" pitchFamily="18" charset="0"/>
                <a:cs typeface="Times New Roman" panose="02020603050405020304" pitchFamily="18" charset="0"/>
              </a:rPr>
              <a:t>Жүргізуші </a:t>
            </a:r>
            <a:r>
              <a:rPr lang="ru-RU" sz="2000" b="1" dirty="0">
                <a:latin typeface="Times New Roman" panose="02020603050405020304" pitchFamily="18" charset="0"/>
                <a:ea typeface="Times New Roman" panose="02020603050405020304" pitchFamily="18" charset="0"/>
                <a:cs typeface="Times New Roman" panose="02020603050405020304" pitchFamily="18" charset="0"/>
              </a:rPr>
              <a:t>1.</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Әр халықтың ұлттық символға айналған тұлғасы </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бар.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Бұл қазақтар арасында</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Абай,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орыстар</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арасында</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Пушкин.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Бүгінде олардың есімдері</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ажырамас</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Бұл кездейсоқ </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па?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Бұл жер</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бетінде</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әр жылдары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өмір сүрген және сол</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себепті</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бір-бірімен</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байланысуға мүмкіндігі жоқ адамдарды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байланыстырады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Олардың әрқайсысы өз Отанының </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патриоты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болды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өз ұлтын</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мәдениетін қатты жақсы көрді</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Бірақ бұл ұлдардың ұлттық тамырларға деген</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сүйіспеншілігі оларды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басқа халықтарды құрметтеуге және бағалауға кедергі</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000" dirty="0" err="1" smtClean="0">
                <a:latin typeface="Times New Roman" panose="02020603050405020304" pitchFamily="18" charset="0"/>
                <a:ea typeface="Times New Roman" panose="02020603050405020304" pitchFamily="18" charset="0"/>
                <a:cs typeface="Times New Roman" panose="02020603050405020304" pitchFamily="18" charset="0"/>
              </a:rPr>
              <a:t>болмады</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7236681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6420" y="404664"/>
            <a:ext cx="4572000" cy="3416320"/>
          </a:xfrm>
          <a:prstGeom prst="rect">
            <a:avLst/>
          </a:prstGeom>
        </p:spPr>
        <p:txBody>
          <a:bodyPr>
            <a:spAutoFit/>
          </a:bodyPr>
          <a:lstStyle/>
          <a:p>
            <a:r>
              <a:rPr lang="ru-RU" dirty="0" smtClean="0">
                <a:latin typeface="Times New Roman" panose="02020603050405020304" pitchFamily="18" charset="0"/>
                <a:ea typeface="Times New Roman" panose="02020603050405020304" pitchFamily="18" charset="0"/>
                <a:cs typeface="Times New Roman" panose="02020603050405020304" pitchFamily="18" charset="0"/>
              </a:rPr>
              <a:t>Бала</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ru-RU" b="1" dirty="0" smtClean="0"/>
              <a:t> </a:t>
            </a:r>
            <a:r>
              <a:rPr lang="ru-RU" dirty="0" smtClean="0"/>
              <a:t> </a:t>
            </a:r>
            <a:br>
              <a:rPr lang="ru-RU" dirty="0" smtClean="0"/>
            </a:br>
            <a:r>
              <a:rPr lang="ru-RU" dirty="0" err="1" smtClean="0">
                <a:latin typeface="Times New Roman" pitchFamily="18" charset="0"/>
                <a:cs typeface="Times New Roman" pitchFamily="18" charset="0"/>
              </a:rPr>
              <a:t>Жүрегімнің түбіне терең бойла</a:t>
            </a:r>
            <a:r>
              <a:rPr lang="ru-RU" dirty="0" smtClean="0">
                <a:latin typeface="Times New Roman" pitchFamily="18" charset="0"/>
                <a:cs typeface="Times New Roman" pitchFamily="18" charset="0"/>
              </a:rPr>
              <a:t>,</a:t>
            </a:r>
          </a:p>
          <a:p>
            <a:r>
              <a:rPr lang="ru-RU" dirty="0" smtClean="0">
                <a:latin typeface="Times New Roman" pitchFamily="18" charset="0"/>
                <a:cs typeface="Times New Roman" pitchFamily="18" charset="0"/>
              </a:rPr>
              <a:t>Мен </a:t>
            </a:r>
            <a:r>
              <a:rPr lang="ru-RU" dirty="0" err="1" smtClean="0">
                <a:latin typeface="Times New Roman" pitchFamily="18" charset="0"/>
                <a:cs typeface="Times New Roman" pitchFamily="18" charset="0"/>
              </a:rPr>
              <a:t>бір</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жұмбақ адаммын</a:t>
            </a:r>
            <a:r>
              <a:rPr lang="ru-RU" dirty="0" smtClean="0">
                <a:latin typeface="Times New Roman" pitchFamily="18" charset="0"/>
                <a:cs typeface="Times New Roman" pitchFamily="18" charset="0"/>
              </a:rPr>
              <a:t> оны да </a:t>
            </a:r>
            <a:r>
              <a:rPr lang="ru-RU" dirty="0" err="1" smtClean="0">
                <a:latin typeface="Times New Roman" pitchFamily="18" charset="0"/>
                <a:cs typeface="Times New Roman" pitchFamily="18" charset="0"/>
              </a:rPr>
              <a:t>ойла</a:t>
            </a:r>
            <a:r>
              <a:rPr lang="ru-RU" dirty="0" smtClean="0">
                <a:latin typeface="Times New Roman" pitchFamily="18" charset="0"/>
                <a:cs typeface="Times New Roman" pitchFamily="18" charset="0"/>
              </a:rPr>
              <a:t>.</a:t>
            </a:r>
          </a:p>
          <a:p>
            <a:r>
              <a:rPr lang="ru-RU" dirty="0" err="1" smtClean="0">
                <a:latin typeface="Times New Roman" pitchFamily="18" charset="0"/>
                <a:cs typeface="Times New Roman" pitchFamily="18" charset="0"/>
              </a:rPr>
              <a:t>Соқтықпалы, соқпақсыз жерде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өстім</a:t>
            </a:r>
            <a:r>
              <a:rPr lang="ru-RU" dirty="0" err="1" smtClean="0">
                <a:latin typeface="Times New Roman" pitchFamily="18" charset="0"/>
                <a:cs typeface="Times New Roman" pitchFamily="18" charset="0"/>
              </a:rPr>
              <a:t>,</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dirty="0" err="1" smtClean="0">
                <a:latin typeface="Times New Roman" pitchFamily="18" charset="0"/>
                <a:cs typeface="Times New Roman" pitchFamily="18" charset="0"/>
              </a:rPr>
              <a:t>Мыңмен жалғыз алыстым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кінә қойма.</a:t>
            </a:r>
            <a:r>
              <a:rPr lang="ru-RU" dirty="0" smtClean="0">
                <a:latin typeface="Times New Roman" pitchFamily="18" charset="0"/>
                <a:cs typeface="Times New Roman" pitchFamily="18" charset="0"/>
              </a:rPr>
              <a:t> </a:t>
            </a:r>
            <a:r>
              <a:rPr lang="ru-RU" dirty="0" smtClean="0">
                <a:latin typeface="Times New Roman" pitchFamily="18" charset="0"/>
                <a:ea typeface="Times New Roman" panose="02020603050405020304" pitchFamily="18" charset="0"/>
                <a:cs typeface="Times New Roman" pitchFamily="18" charset="0"/>
              </a:rPr>
              <a:t>.</a:t>
            </a:r>
          </a:p>
          <a:p>
            <a:endParaRPr lang="ru-RU" dirty="0" smtClean="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750"/>
              </a:spcAft>
            </a:pP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 2-Жүргізуші.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Осы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сөздерімен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Абай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болашақ ұрпаққа үндеу жолдады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Ақын осындай</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жүректен шыққан өлең жолдарымен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болашақпен сөйлесіп, өткеннің зұлмат кезеңінен өзгеше, жарқын болашаққа жол</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ашты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Прямоугольник 2"/>
          <p:cNvSpPr/>
          <p:nvPr/>
        </p:nvSpPr>
        <p:spPr>
          <a:xfrm>
            <a:off x="4932040" y="2996952"/>
            <a:ext cx="4572000" cy="3303468"/>
          </a:xfrm>
          <a:prstGeom prst="rect">
            <a:avLst/>
          </a:prstGeom>
        </p:spPr>
        <p:txBody>
          <a:bodyPr>
            <a:spAutoFit/>
          </a:bodyPr>
          <a:lstStyle/>
          <a:p>
            <a:pPr>
              <a:spcAft>
                <a:spcPts val="750"/>
              </a:spcAft>
            </a:pP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Бала.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Есімің?</a:t>
            </a:r>
            <a:endParaRPr lang="ru-RU" dirty="0" smtClean="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750"/>
              </a:spcAft>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Ол</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қайғылы шу</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сияқты өледі</a:t>
            </a:r>
            <a:endParaRPr lang="ru-RU" dirty="0" smtClean="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750"/>
              </a:spcAft>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Алыстағы жағалауға шашыраған толқындар,</a:t>
            </a:r>
            <a:endParaRPr lang="ru-RU" dirty="0" smtClean="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750"/>
              </a:spcAft>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Саңырау ормандағы түнгі дыбыс</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сияқты.……..</a:t>
            </a:r>
            <a:endParaRPr lang="ru-RU" dirty="0" smtClean="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750"/>
              </a:spcAft>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Бірақ қайғы күні,</a:t>
            </a:r>
            <a:endParaRPr lang="ru-RU" dirty="0" smtClean="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750"/>
              </a:spcAft>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Үнсіз Сағынышпен,</a:t>
            </a:r>
            <a:endParaRPr lang="ru-RU" dirty="0" smtClean="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750"/>
              </a:spcAft>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Айтыңызшы: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мен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туралы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естелік</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бар</a:t>
            </a:r>
          </a:p>
          <a:p>
            <a:pPr>
              <a:spcAft>
                <a:spcPts val="750"/>
              </a:spcAft>
            </a:pP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Мен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өмір сүретін әлемде жүрек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бар.</a:t>
            </a: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3781375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16632"/>
            <a:ext cx="8640960" cy="3549690"/>
          </a:xfrm>
          <a:prstGeom prst="rect">
            <a:avLst/>
          </a:prstGeom>
        </p:spPr>
        <p:txBody>
          <a:bodyPr wrap="square">
            <a:spAutoFit/>
          </a:bodyPr>
          <a:lstStyle/>
          <a:p>
            <a:pPr>
              <a:spcAft>
                <a:spcPts val="750"/>
              </a:spcAft>
            </a:pP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2-Жүргізуші.</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Бұл ұлы, данышпан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орыс</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ақыны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А.С.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Пушкиннің жолдары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Ол</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осы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өлеңді бізге</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ұрпақтарға арнады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ru-RU" dirty="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750"/>
              </a:spcAft>
            </a:pP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Ұлы ақындардың өмір беттерін</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аралап</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көрейік, олардың шығармаларынан жолдарды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тыңдайық.</a:t>
            </a:r>
            <a:endParaRPr lang="ru-RU" dirty="0" smtClean="0">
              <a:latin typeface="Times New Roman" panose="02020603050405020304" pitchFamily="18" charset="0"/>
              <a:ea typeface="Times New Roman" panose="02020603050405020304" pitchFamily="18" charset="0"/>
              <a:cs typeface="Times New Roman" panose="02020603050405020304" pitchFamily="18" charset="0"/>
            </a:endParaRPr>
          </a:p>
          <a:p>
            <a:pPr>
              <a:spcAft>
                <a:spcPts val="750"/>
              </a:spcAft>
            </a:pPr>
            <a:r>
              <a:rPr lang="ru-RU" b="1" dirty="0" smtClean="0">
                <a:latin typeface="Times New Roman" panose="02020603050405020304" pitchFamily="18" charset="0"/>
                <a:ea typeface="Times New Roman" panose="02020603050405020304" pitchFamily="18" charset="0"/>
                <a:cs typeface="Times New Roman" panose="02020603050405020304" pitchFamily="18" charset="0"/>
              </a:rPr>
              <a:t>Бала.</a:t>
            </a:r>
            <a:r>
              <a:rPr lang="ru-RU" dirty="0">
                <a:latin typeface="Times New Roman" panose="02020603050405020304" pitchFamily="18" charset="0"/>
                <a:ea typeface="Times New Roman" panose="02020603050405020304" pitchFamily="18" charset="0"/>
                <a:cs typeface="Times New Roman" panose="02020603050405020304" pitchFamily="18" charset="0"/>
              </a:rPr>
              <a:t> </a:t>
            </a:r>
            <a:r>
              <a:rPr lang="ru-RU" dirty="0" smtClean="0">
                <a:latin typeface="Times New Roman" pitchFamily="18" charset="0"/>
                <a:cs typeface="Times New Roman" pitchFamily="18" charset="0"/>
              </a:rPr>
              <a:t>Абай </a:t>
            </a:r>
            <a:r>
              <a:rPr lang="ru-RU" dirty="0" err="1" smtClean="0">
                <a:latin typeface="Times New Roman" pitchFamily="18" charset="0"/>
                <a:cs typeface="Times New Roman" pitchFamily="18" charset="0"/>
              </a:rPr>
              <a:t>Құнанбаев-ұлы ақын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жазушы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қазіргі қазақ жазба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әдебиетінің негізін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қалаушы</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ойшыл</a:t>
            </a:r>
            <a:r>
              <a:rPr lang="ru-RU" dirty="0" smtClean="0">
                <a:latin typeface="Times New Roman" pitchFamily="18" charset="0"/>
                <a:cs typeface="Times New Roman" pitchFamily="18" charset="0"/>
              </a:rPr>
              <a:t>, композитор, </a:t>
            </a:r>
            <a:r>
              <a:rPr lang="ru-RU" dirty="0" err="1" smtClean="0">
                <a:latin typeface="Times New Roman" pitchFamily="18" charset="0"/>
                <a:cs typeface="Times New Roman" pitchFamily="18" charset="0"/>
              </a:rPr>
              <a:t>қоғам қайраткері.</a:t>
            </a:r>
            <a:r>
              <a:rPr lang="ru-RU" dirty="0" smtClean="0">
                <a:latin typeface="Times New Roman" pitchFamily="18" charset="0"/>
                <a:cs typeface="Times New Roman" pitchFamily="18" charset="0"/>
              </a:rPr>
              <a:t> </a:t>
            </a:r>
          </a:p>
          <a:p>
            <a:pPr>
              <a:spcAft>
                <a:spcPts val="750"/>
              </a:spcAft>
            </a:pPr>
            <a:r>
              <a:rPr lang="ru-RU" dirty="0" smtClean="0">
                <a:latin typeface="Times New Roman" pitchFamily="18" charset="0"/>
                <a:cs typeface="Times New Roman" pitchFamily="18" charset="0"/>
              </a:rPr>
              <a:t>Бала </a:t>
            </a:r>
            <a:r>
              <a:rPr lang="ru-RU" dirty="0" err="1" smtClean="0">
                <a:latin typeface="Times New Roman" pitchFamily="18" charset="0"/>
                <a:cs typeface="Times New Roman" pitchFamily="18" charset="0"/>
              </a:rPr>
              <a:t>кезінде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молла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Ғабитханнан сауат</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ашқан</a:t>
            </a:r>
            <a:r>
              <a:rPr lang="ru-RU" dirty="0" smtClean="0">
                <a:latin typeface="Times New Roman" pitchFamily="18" charset="0"/>
                <a:cs typeface="Times New Roman" pitchFamily="18" charset="0"/>
              </a:rPr>
              <a:t>, 10 </a:t>
            </a:r>
            <a:r>
              <a:rPr lang="ru-RU" dirty="0" err="1" smtClean="0">
                <a:latin typeface="Times New Roman" pitchFamily="18" charset="0"/>
                <a:cs typeface="Times New Roman" pitchFamily="18" charset="0"/>
              </a:rPr>
              <a:t>жасында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медресеге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оқуға түскен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Оқудың үшінші жылында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Семейдің </a:t>
            </a:r>
            <a:r>
              <a:rPr lang="ru-RU" dirty="0" smtClean="0">
                <a:latin typeface="Times New Roman" pitchFamily="18" charset="0"/>
                <a:cs typeface="Times New Roman" pitchFamily="18" charset="0"/>
              </a:rPr>
              <a:t>приход </a:t>
            </a:r>
            <a:r>
              <a:rPr lang="ru-RU" dirty="0" err="1" smtClean="0">
                <a:latin typeface="Times New Roman" pitchFamily="18" charset="0"/>
                <a:cs typeface="Times New Roman" pitchFamily="18" charset="0"/>
              </a:rPr>
              <a:t>мектебіне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түседі</a:t>
            </a:r>
            <a:r>
              <a:rPr lang="ru-RU" dirty="0" smtClean="0">
                <a:latin typeface="Times New Roman" pitchFamily="18" charset="0"/>
                <a:cs typeface="Times New Roman" pitchFamily="18" charset="0"/>
              </a:rPr>
              <a:t>.</a:t>
            </a:r>
          </a:p>
          <a:p>
            <a:pPr>
              <a:spcAft>
                <a:spcPts val="750"/>
              </a:spcAft>
            </a:pP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20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жыл</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ішінде</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Абайдың данышпаны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өте жан-жақты гүлденді</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ол</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ерекше</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беделге</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ие</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болды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далада</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бұрын-соңды болмаған танымал</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болды</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Оған ақындар, әншілер, композиторлар</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ағылады, оның айналасында</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жастар</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cs typeface="Times New Roman" panose="02020603050405020304" pitchFamily="18" charset="0"/>
              </a:rPr>
              <a:t>көп.</a:t>
            </a:r>
            <a:endParaRPr lang="ru-RU"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6" name="Picture 2" descr="https://pbs.twimg.com/media/D2mHw54W0AYS1CK.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171318" y="4437112"/>
            <a:ext cx="2657347" cy="208823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1686878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39552" y="332656"/>
            <a:ext cx="7992888" cy="4319131"/>
          </a:xfrm>
          <a:prstGeom prst="rect">
            <a:avLst/>
          </a:prstGeom>
        </p:spPr>
        <p:txBody>
          <a:bodyPr wrap="square">
            <a:spAutoFit/>
          </a:bodyPr>
          <a:lstStyle/>
          <a:p>
            <a:pPr>
              <a:spcAft>
                <a:spcPts val="750"/>
              </a:spcAft>
            </a:pPr>
            <a:r>
              <a:rPr lang="ru-RU" b="1" dirty="0" smtClean="0">
                <a:latin typeface="Times New Roman" panose="02020603050405020304" pitchFamily="18" charset="0"/>
                <a:ea typeface="Times New Roman" panose="02020603050405020304" pitchFamily="18" charset="0"/>
              </a:rPr>
              <a:t>Бала.</a:t>
            </a:r>
            <a:r>
              <a:rPr lang="ru-RU" b="1"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К порывам юные сердца зову,</a:t>
            </a:r>
            <a:endParaRPr lang="ru-RU" sz="1600" dirty="0">
              <a:latin typeface="Times New Roman" panose="02020603050405020304" pitchFamily="18" charset="0"/>
              <a:ea typeface="Times New Roman" panose="02020603050405020304" pitchFamily="18" charset="0"/>
            </a:endParaRPr>
          </a:p>
          <a:p>
            <a:pPr>
              <a:spcAft>
                <a:spcPts val="750"/>
              </a:spcAft>
            </a:pPr>
            <a:r>
              <a:rPr lang="ru-RU" dirty="0">
                <a:latin typeface="Times New Roman" panose="02020603050405020304" pitchFamily="18" charset="0"/>
                <a:ea typeface="Times New Roman" panose="02020603050405020304" pitchFamily="18" charset="0"/>
              </a:rPr>
              <a:t>Я человечность ставлю во главу.</a:t>
            </a:r>
            <a:endParaRPr lang="ru-RU" sz="1600" dirty="0">
              <a:latin typeface="Times New Roman" panose="02020603050405020304" pitchFamily="18" charset="0"/>
              <a:ea typeface="Times New Roman" panose="02020603050405020304" pitchFamily="18" charset="0"/>
            </a:endParaRPr>
          </a:p>
          <a:p>
            <a:pPr>
              <a:spcAft>
                <a:spcPts val="750"/>
              </a:spcAft>
            </a:pPr>
            <a:r>
              <a:rPr lang="ru-RU" dirty="0">
                <a:latin typeface="Times New Roman" panose="02020603050405020304" pitchFamily="18" charset="0"/>
                <a:ea typeface="Times New Roman" panose="02020603050405020304" pitchFamily="18" charset="0"/>
              </a:rPr>
              <a:t>Кто корыстолюбив и бессердечен,</a:t>
            </a:r>
            <a:endParaRPr lang="ru-RU" sz="1600" dirty="0">
              <a:latin typeface="Times New Roman" panose="02020603050405020304" pitchFamily="18" charset="0"/>
              <a:ea typeface="Times New Roman" panose="02020603050405020304" pitchFamily="18" charset="0"/>
            </a:endParaRPr>
          </a:p>
          <a:p>
            <a:pPr>
              <a:spcAft>
                <a:spcPts val="750"/>
              </a:spcAft>
            </a:pPr>
            <a:r>
              <a:rPr lang="ru-RU" dirty="0">
                <a:latin typeface="Times New Roman" panose="02020603050405020304" pitchFamily="18" charset="0"/>
                <a:ea typeface="Times New Roman" panose="02020603050405020304" pitchFamily="18" charset="0"/>
              </a:rPr>
              <a:t>Тот мелкий человек по существу</a:t>
            </a:r>
            <a:r>
              <a:rPr lang="ru-RU" dirty="0" smtClean="0">
                <a:latin typeface="Times New Roman" panose="02020603050405020304" pitchFamily="18" charset="0"/>
                <a:ea typeface="Times New Roman" panose="02020603050405020304" pitchFamily="18" charset="0"/>
              </a:rPr>
              <a:t>.</a:t>
            </a:r>
          </a:p>
          <a:p>
            <a:pPr>
              <a:spcAft>
                <a:spcPts val="750"/>
              </a:spcAft>
            </a:pPr>
            <a:r>
              <a:rPr lang="en-US" sz="1600" dirty="0" smtClean="0">
                <a:latin typeface="Times New Roman" panose="02020603050405020304" pitchFamily="18" charset="0"/>
                <a:ea typeface="Times New Roman" panose="02020603050405020304" pitchFamily="18" charset="0"/>
              </a:rPr>
              <a:t>1-</a:t>
            </a:r>
            <a:r>
              <a:rPr lang="ru-RU" sz="1600" dirty="0" err="1" smtClean="0">
                <a:latin typeface="Times New Roman" panose="02020603050405020304" pitchFamily="18" charset="0"/>
                <a:ea typeface="Times New Roman" panose="02020603050405020304" pitchFamily="18" charset="0"/>
              </a:rPr>
              <a:t>Жүргізуші  </a:t>
            </a:r>
            <a:r>
              <a:rPr lang="ru-RU" sz="1600" dirty="0" smtClean="0">
                <a:latin typeface="Times New Roman" panose="02020603050405020304" pitchFamily="18" charset="0"/>
                <a:ea typeface="Times New Roman" panose="02020603050405020304" pitchFamily="18" charset="0"/>
              </a:rPr>
              <a:t>А.С. Пушкин - </a:t>
            </a:r>
            <a:r>
              <a:rPr lang="ru-RU" sz="1600" dirty="0" err="1" smtClean="0">
                <a:latin typeface="Times New Roman" panose="02020603050405020304" pitchFamily="18" charset="0"/>
                <a:ea typeface="Times New Roman" panose="02020603050405020304" pitchFamily="18" charset="0"/>
              </a:rPr>
              <a:t>ұлы ақын</a:t>
            </a:r>
            <a:r>
              <a:rPr lang="ru-RU" sz="1600" dirty="0" smtClean="0">
                <a:latin typeface="Times New Roman" panose="02020603050405020304" pitchFamily="18" charset="0"/>
                <a:ea typeface="Times New Roman" panose="02020603050405020304" pitchFamily="18" charset="0"/>
              </a:rPr>
              <a:t>, оны </a:t>
            </a:r>
            <a:r>
              <a:rPr lang="ru-RU" sz="1600" dirty="0" err="1" smtClean="0">
                <a:latin typeface="Times New Roman" panose="02020603050405020304" pitchFamily="18" charset="0"/>
                <a:ea typeface="Times New Roman" panose="02020603050405020304" pitchFamily="18" charset="0"/>
              </a:rPr>
              <a:t>бүкіл әлем біледі</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бүкіл әлем оған тәнті болады</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Бұл тамаша</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және теңдесі жоқ орыс</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ақыны.</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Мәскеуде, ескі</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орыс</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отбасында</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дүниеге келген</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Алдымен</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оған тәлімгерлер </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француздар</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сабақ берді</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содан</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кейін</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ол</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сол</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кездегі</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ең беделді</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оқу орындарының бірі</a:t>
            </a:r>
            <a:r>
              <a:rPr lang="ru-RU" sz="1600" dirty="0" smtClean="0">
                <a:latin typeface="Times New Roman" panose="02020603050405020304" pitchFamily="18" charset="0"/>
                <a:ea typeface="Times New Roman" panose="02020603050405020304" pitchFamily="18" charset="0"/>
              </a:rPr>
              <a:t> - Царское Село </a:t>
            </a:r>
            <a:r>
              <a:rPr lang="ru-RU" sz="1600" dirty="0" err="1" smtClean="0">
                <a:latin typeface="Times New Roman" panose="02020603050405020304" pitchFamily="18" charset="0"/>
                <a:ea typeface="Times New Roman" panose="02020603050405020304" pitchFamily="18" charset="0"/>
              </a:rPr>
              <a:t>лицейінде</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оқыды</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Оның ақындық </a:t>
            </a:r>
            <a:r>
              <a:rPr lang="ru-RU" sz="1600" dirty="0" err="1" smtClean="0">
                <a:latin typeface="Times New Roman" panose="02020603050405020304" pitchFamily="18" charset="0"/>
                <a:ea typeface="Times New Roman" panose="02020603050405020304" pitchFamily="18" charset="0"/>
              </a:rPr>
              <a:t>өнері</a:t>
            </a:r>
            <a:r>
              <a:rPr lang="ru-RU" sz="1600" dirty="0" err="1" smtClean="0">
                <a:latin typeface="Times New Roman" panose="02020603050405020304" pitchFamily="18" charset="0"/>
                <a:ea typeface="Times New Roman" panose="02020603050405020304" pitchFamily="18" charset="0"/>
              </a:rPr>
              <a:t> </a:t>
            </a:r>
            <a:r>
              <a:rPr lang="ru-RU" sz="1600" dirty="0" smtClean="0">
                <a:latin typeface="Times New Roman" panose="02020603050405020304" pitchFamily="18" charset="0"/>
                <a:ea typeface="Times New Roman" panose="02020603050405020304" pitchFamily="18" charset="0"/>
              </a:rPr>
              <a:t>де </a:t>
            </a:r>
            <a:r>
              <a:rPr lang="ru-RU" sz="1600" dirty="0" err="1" smtClean="0">
                <a:latin typeface="Times New Roman" panose="02020603050405020304" pitchFamily="18" charset="0"/>
                <a:ea typeface="Times New Roman" panose="02020603050405020304" pitchFamily="18" charset="0"/>
              </a:rPr>
              <a:t>сол</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жерде</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пайда</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болды</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Өз заманының көптеген талантты</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адамдарының назарын</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қоршап тұрған </a:t>
            </a:r>
            <a:r>
              <a:rPr lang="ru-RU" sz="1600" dirty="0" smtClean="0">
                <a:latin typeface="Times New Roman" panose="02020603050405020304" pitchFamily="18" charset="0"/>
                <a:ea typeface="Times New Roman" panose="02020603050405020304" pitchFamily="18" charset="0"/>
              </a:rPr>
              <a:t>Пушкин </a:t>
            </a:r>
            <a:r>
              <a:rPr lang="ru-RU" sz="1600" dirty="0" err="1" smtClean="0">
                <a:latin typeface="Times New Roman" panose="02020603050405020304" pitchFamily="18" charset="0"/>
                <a:ea typeface="Times New Roman" panose="02020603050405020304" pitchFamily="18" charset="0"/>
              </a:rPr>
              <a:t>дереу</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өзін толықтай тәуелсіз шама</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ретінде</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жариялайды</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Оның шығармашылығының өз замандастарын</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таң қалдырған және ұрпағын таң қалдыратын бір</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ерекшелігі</a:t>
            </a:r>
            <a:r>
              <a:rPr lang="ru-RU" sz="1600" dirty="0" smtClean="0">
                <a:latin typeface="Times New Roman" panose="02020603050405020304" pitchFamily="18" charset="0"/>
                <a:ea typeface="Times New Roman" panose="02020603050405020304" pitchFamily="18" charset="0"/>
              </a:rPr>
              <a:t> - сан </a:t>
            </a:r>
            <a:r>
              <a:rPr lang="ru-RU" sz="1600" dirty="0" err="1" smtClean="0">
                <a:latin typeface="Times New Roman" panose="02020603050405020304" pitchFamily="18" charset="0"/>
                <a:ea typeface="Times New Roman" panose="02020603050405020304" pitchFamily="18" charset="0"/>
              </a:rPr>
              <a:t>алуан</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тақырыптар </a:t>
            </a:r>
            <a:r>
              <a:rPr lang="ru-RU" sz="1600" dirty="0" smtClean="0">
                <a:latin typeface="Times New Roman" panose="02020603050405020304" pitchFamily="18" charset="0"/>
                <a:ea typeface="Times New Roman" panose="02020603050405020304" pitchFamily="18" charset="0"/>
              </a:rPr>
              <a:t>мен </a:t>
            </a:r>
            <a:r>
              <a:rPr lang="ru-RU" sz="1600" dirty="0" err="1" smtClean="0">
                <a:latin typeface="Times New Roman" panose="02020603050405020304" pitchFamily="18" charset="0"/>
                <a:ea typeface="Times New Roman" panose="02020603050405020304" pitchFamily="18" charset="0"/>
              </a:rPr>
              <a:t>өмір құбылыстарын қабылдай білуінде</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Ақын әлемі үлкен.</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Барлығы оның поэзиясының тақырыбы болды</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Бұл бірегей</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құбылыстың шешімі</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емес</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пе</a:t>
            </a:r>
            <a:r>
              <a:rPr lang="ru-RU" sz="1600" dirty="0" smtClean="0">
                <a:latin typeface="Times New Roman" panose="02020603050405020304" pitchFamily="18" charset="0"/>
                <a:ea typeface="Times New Roman" panose="02020603050405020304" pitchFamily="18" charset="0"/>
              </a:rPr>
              <a:t>, "Евгений Онегин" </a:t>
            </a:r>
            <a:r>
              <a:rPr lang="ru-RU" sz="1600" dirty="0" err="1" smtClean="0">
                <a:latin typeface="Times New Roman" panose="02020603050405020304" pitchFamily="18" charset="0"/>
                <a:ea typeface="Times New Roman" panose="02020603050405020304" pitchFamily="18" charset="0"/>
              </a:rPr>
              <a:t>өлеңдеріндегі </a:t>
            </a:r>
            <a:r>
              <a:rPr lang="ru-RU" sz="1600" dirty="0" smtClean="0">
                <a:latin typeface="Times New Roman" panose="02020603050405020304" pitchFamily="18" charset="0"/>
                <a:ea typeface="Times New Roman" panose="02020603050405020304" pitchFamily="18" charset="0"/>
              </a:rPr>
              <a:t>"</a:t>
            </a:r>
            <a:r>
              <a:rPr lang="ru-RU" sz="1600" dirty="0" err="1" smtClean="0">
                <a:latin typeface="Times New Roman" panose="02020603050405020304" pitchFamily="18" charset="0"/>
                <a:ea typeface="Times New Roman" panose="02020603050405020304" pitchFamily="18" charset="0"/>
              </a:rPr>
              <a:t>орыс</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өмірінің </a:t>
            </a:r>
            <a:r>
              <a:rPr lang="ru-RU" sz="1600" dirty="0" smtClean="0">
                <a:latin typeface="Times New Roman" panose="02020603050405020304" pitchFamily="18" charset="0"/>
                <a:ea typeface="Times New Roman" panose="02020603050405020304" pitchFamily="18" charset="0"/>
              </a:rPr>
              <a:t>энциклопедиясы"</a:t>
            </a:r>
            <a:r>
              <a:rPr lang="ru-RU" sz="1600" dirty="0" err="1" smtClean="0">
                <a:latin typeface="Times New Roman" panose="02020603050405020304" pitchFamily="18" charset="0"/>
                <a:ea typeface="Times New Roman" panose="02020603050405020304" pitchFamily="18" charset="0"/>
              </a:rPr>
              <a:t>сияқты жалғыз </a:t>
            </a:r>
            <a:r>
              <a:rPr lang="ru-RU" sz="1600" dirty="0" smtClean="0">
                <a:latin typeface="Times New Roman" panose="02020603050405020304" pitchFamily="18" charset="0"/>
                <a:ea typeface="Times New Roman" panose="02020603050405020304" pitchFamily="18" charset="0"/>
              </a:rPr>
              <a:t>роман.</a:t>
            </a:r>
            <a:endParaRPr lang="ru-RU" sz="1600" dirty="0">
              <a:latin typeface="Times New Roman" panose="02020603050405020304" pitchFamily="18" charset="0"/>
              <a:ea typeface="Times New Roman" panose="02020603050405020304" pitchFamily="18" charset="0"/>
            </a:endParaRPr>
          </a:p>
        </p:txBody>
      </p:sp>
      <p:pic>
        <p:nvPicPr>
          <p:cNvPr id="6" name="Picture 10" descr="https://avatars.mds.yandex.net/get-pdb/368827/8a36e26a-4fa5-4f54-ba78-2ae61c8f24e4/s1200?webp=false"/>
          <p:cNvPicPr>
            <a:picLocks noChangeAspect="1" noChangeArrowheads="1"/>
          </p:cNvPicPr>
          <p:nvPr/>
        </p:nvPicPr>
        <p:blipFill>
          <a:blip r:embed="rId2" cstate="print"/>
          <a:srcRect/>
          <a:stretch>
            <a:fillRect/>
          </a:stretch>
        </p:blipFill>
        <p:spPr bwMode="auto">
          <a:xfrm>
            <a:off x="2659224" y="5399643"/>
            <a:ext cx="3879304" cy="1242588"/>
          </a:xfrm>
          <a:prstGeom prst="rect">
            <a:avLst/>
          </a:prstGeom>
          <a:noFill/>
        </p:spPr>
      </p:pic>
    </p:spTree>
    <p:extLst>
      <p:ext uri="{BB962C8B-B14F-4D97-AF65-F5344CB8AC3E}">
        <p14:creationId xmlns:p14="http://schemas.microsoft.com/office/powerpoint/2010/main" xmlns="" val="290917755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ttps://avatars.mds.yandex.net/get-pdb/368827/8a36e26a-4fa5-4f54-ba78-2ae61c8f24e4/s1200?webp=false"/>
          <p:cNvPicPr>
            <a:picLocks noChangeAspect="1" noChangeArrowheads="1"/>
          </p:cNvPicPr>
          <p:nvPr/>
        </p:nvPicPr>
        <p:blipFill>
          <a:blip r:embed="rId2" cstate="print"/>
          <a:srcRect/>
          <a:stretch>
            <a:fillRect/>
          </a:stretch>
        </p:blipFill>
        <p:spPr bwMode="auto">
          <a:xfrm>
            <a:off x="2411760" y="5385575"/>
            <a:ext cx="3879304" cy="1242588"/>
          </a:xfrm>
          <a:prstGeom prst="rect">
            <a:avLst/>
          </a:prstGeom>
          <a:noFill/>
        </p:spPr>
      </p:pic>
      <p:sp>
        <p:nvSpPr>
          <p:cNvPr id="3" name="Прямоугольник 2"/>
          <p:cNvSpPr/>
          <p:nvPr/>
        </p:nvSpPr>
        <p:spPr>
          <a:xfrm>
            <a:off x="467544" y="481668"/>
            <a:ext cx="5697760" cy="4626908"/>
          </a:xfrm>
          <a:prstGeom prst="rect">
            <a:avLst/>
          </a:prstGeom>
        </p:spPr>
        <p:txBody>
          <a:bodyPr wrap="square">
            <a:spAutoFit/>
          </a:bodyPr>
          <a:lstStyle/>
          <a:p>
            <a:pPr>
              <a:spcAft>
                <a:spcPts val="750"/>
              </a:spcAft>
            </a:pPr>
            <a:r>
              <a:rPr lang="ru-RU" b="1" dirty="0" smtClean="0">
                <a:latin typeface="Times New Roman" panose="02020603050405020304" pitchFamily="18" charset="0"/>
                <a:ea typeface="Times New Roman" panose="02020603050405020304" pitchFamily="18" charset="0"/>
              </a:rPr>
              <a:t>1-Жүргізуші . </a:t>
            </a:r>
            <a:r>
              <a:rPr lang="ru-RU" b="1" dirty="0" err="1" smtClean="0">
                <a:latin typeface="Times New Roman" panose="02020603050405020304" pitchFamily="18" charset="0"/>
                <a:ea typeface="Times New Roman" panose="02020603050405020304" pitchFamily="18" charset="0"/>
              </a:rPr>
              <a:t>Қ</a:t>
            </a:r>
            <a:r>
              <a:rPr lang="ru-RU" dirty="0" err="1" smtClean="0">
                <a:latin typeface="Times New Roman" panose="02020603050405020304" pitchFamily="18" charset="0"/>
                <a:ea typeface="Times New Roman" panose="02020603050405020304" pitchFamily="18" charset="0"/>
              </a:rPr>
              <a:t>азақ даласына</a:t>
            </a:r>
            <a:r>
              <a:rPr lang="ru-RU" dirty="0" smtClean="0">
                <a:latin typeface="Times New Roman" panose="02020603050405020304" pitchFamily="18" charset="0"/>
                <a:ea typeface="Times New Roman" panose="02020603050405020304" pitchFamily="18" charset="0"/>
              </a:rPr>
              <a:t>, А.С. Пушкин </a:t>
            </a:r>
            <a:r>
              <a:rPr lang="ru-RU" dirty="0" err="1" smtClean="0">
                <a:latin typeface="Times New Roman" panose="02020603050405020304" pitchFamily="18" charset="0"/>
                <a:ea typeface="Times New Roman" panose="02020603050405020304" pitchFamily="18" charset="0"/>
              </a:rPr>
              <a:t>жүз жылдан</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астам</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уақыт бұрын келген</a:t>
            </a:r>
            <a:r>
              <a:rPr lang="ru-RU" dirty="0" smtClean="0">
                <a:latin typeface="Times New Roman" panose="02020603050405020304" pitchFamily="18" charset="0"/>
                <a:ea typeface="Times New Roman" panose="02020603050405020304" pitchFamily="18" charset="0"/>
              </a:rPr>
              <a:t>, Абай </a:t>
            </a:r>
            <a:r>
              <a:rPr lang="ru-RU" dirty="0" err="1" smtClean="0">
                <a:latin typeface="Times New Roman" panose="02020603050405020304" pitchFamily="18" charset="0"/>
                <a:ea typeface="Times New Roman" panose="02020603050405020304" pitchFamily="18" charset="0"/>
              </a:rPr>
              <a:t>аударған</a:t>
            </a:r>
            <a:r>
              <a:rPr lang="ru-RU" dirty="0" smtClean="0">
                <a:latin typeface="Times New Roman" panose="02020603050405020304" pitchFamily="18" charset="0"/>
                <a:ea typeface="Times New Roman" panose="02020603050405020304" pitchFamily="18" charset="0"/>
              </a:rPr>
              <a:t>. Абай «Евгений </a:t>
            </a:r>
            <a:r>
              <a:rPr lang="ru-RU" dirty="0" err="1" smtClean="0">
                <a:latin typeface="Times New Roman" panose="02020603050405020304" pitchFamily="18" charset="0"/>
                <a:ea typeface="Times New Roman" panose="02020603050405020304" pitchFamily="18" charset="0"/>
              </a:rPr>
              <a:t>Онегинді</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аударуға қазақ халқының прогрессивті</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бөлігі орыс</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әдебиеті </a:t>
            </a:r>
            <a:r>
              <a:rPr lang="ru-RU" dirty="0" smtClean="0">
                <a:latin typeface="Times New Roman" panose="02020603050405020304" pitchFamily="18" charset="0"/>
                <a:ea typeface="Times New Roman" panose="02020603050405020304" pitchFamily="18" charset="0"/>
              </a:rPr>
              <a:t>мен </a:t>
            </a:r>
            <a:r>
              <a:rPr lang="ru-RU" dirty="0" err="1" smtClean="0">
                <a:latin typeface="Times New Roman" panose="02020603050405020304" pitchFamily="18" charset="0"/>
                <a:ea typeface="Times New Roman" panose="02020603050405020304" pitchFamily="18" charset="0"/>
              </a:rPr>
              <a:t>мәдениетіне </a:t>
            </a:r>
            <a:r>
              <a:rPr lang="ru-RU" dirty="0" smtClean="0">
                <a:latin typeface="Times New Roman" panose="02020603050405020304" pitchFamily="18" charset="0"/>
                <a:ea typeface="Times New Roman" panose="02020603050405020304" pitchFamily="18" charset="0"/>
              </a:rPr>
              <a:t>бет </a:t>
            </a:r>
            <a:r>
              <a:rPr lang="ru-RU" dirty="0" err="1" smtClean="0">
                <a:latin typeface="Times New Roman" panose="02020603050405020304" pitchFamily="18" charset="0"/>
                <a:ea typeface="Times New Roman" panose="02020603050405020304" pitchFamily="18" charset="0"/>
              </a:rPr>
              <a:t>бұрған кезде</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бастады</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Пушкиннің сөзіне қазақ даласында</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әсем әуендер жасалды</a:t>
            </a:r>
            <a:r>
              <a:rPr lang="ru-RU" dirty="0" smtClean="0">
                <a:latin typeface="Times New Roman" panose="02020603050405020304" pitchFamily="18" charset="0"/>
                <a:ea typeface="Times New Roman" panose="02020603050405020304" pitchFamily="18" charset="0"/>
              </a:rPr>
              <a:t>. Пушкин </a:t>
            </a:r>
            <a:r>
              <a:rPr lang="ru-RU" dirty="0" err="1" smtClean="0">
                <a:latin typeface="Times New Roman" panose="02020603050405020304" pitchFamily="18" charset="0"/>
                <a:ea typeface="Times New Roman" panose="02020603050405020304" pitchFamily="18" charset="0"/>
              </a:rPr>
              <a:t>қазақ даласында</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болған кезінде</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назар</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аударған </a:t>
            </a:r>
            <a:r>
              <a:rPr lang="ru-RU" dirty="0" smtClean="0">
                <a:latin typeface="Times New Roman" panose="02020603050405020304" pitchFamily="18" charset="0"/>
                <a:ea typeface="Times New Roman" panose="02020603050405020304" pitchFamily="18" charset="0"/>
              </a:rPr>
              <a:t>«</a:t>
            </a:r>
            <a:r>
              <a:rPr lang="ru-RU" dirty="0" err="1" smtClean="0">
                <a:latin typeface="Times New Roman" panose="02020603050405020304" pitchFamily="18" charset="0"/>
                <a:ea typeface="Times New Roman" panose="02020603050405020304" pitchFamily="18" charset="0"/>
              </a:rPr>
              <a:t>Қозы </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Көрпеш және </a:t>
            </a:r>
            <a:r>
              <a:rPr lang="ru-RU" dirty="0" smtClean="0">
                <a:latin typeface="Times New Roman" panose="02020603050405020304" pitchFamily="18" charset="0"/>
                <a:ea typeface="Times New Roman" panose="02020603050405020304" pitchFamily="18" charset="0"/>
              </a:rPr>
              <a:t>Баян - </a:t>
            </a:r>
            <a:r>
              <a:rPr lang="ru-RU" dirty="0" err="1" smtClean="0">
                <a:latin typeface="Times New Roman" panose="02020603050405020304" pitchFamily="18" charset="0"/>
                <a:ea typeface="Times New Roman" panose="02020603050405020304" pitchFamily="18" charset="0"/>
              </a:rPr>
              <a:t>Сұлу</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эпостық шығармасындағы </a:t>
            </a:r>
            <a:r>
              <a:rPr lang="ru-RU" dirty="0" smtClean="0">
                <a:latin typeface="Times New Roman" panose="02020603050405020304" pitchFamily="18" charset="0"/>
                <a:ea typeface="Times New Roman" panose="02020603050405020304" pitchFamily="18" charset="0"/>
              </a:rPr>
              <a:t>Татьяна мен </a:t>
            </a:r>
            <a:r>
              <a:rPr lang="ru-RU" dirty="0" err="1" smtClean="0">
                <a:latin typeface="Times New Roman" panose="02020603050405020304" pitchFamily="18" charset="0"/>
                <a:ea typeface="Times New Roman" panose="02020603050405020304" pitchFamily="18" charset="0"/>
              </a:rPr>
              <a:t>Онегиннің есімдері</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олардың сүйікті қаһармандарының есімдері</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сияқты таныс</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және жақын болды</a:t>
            </a:r>
            <a:r>
              <a:rPr lang="ru-RU" dirty="0" smtClean="0">
                <a:latin typeface="Times New Roman" panose="02020603050405020304" pitchFamily="18" charset="0"/>
                <a:ea typeface="Times New Roman" panose="02020603050405020304" pitchFamily="18" charset="0"/>
              </a:rPr>
              <a:t>. Пушкин, Абай </a:t>
            </a:r>
            <a:r>
              <a:rPr lang="ru-RU" dirty="0" err="1" smtClean="0">
                <a:latin typeface="Times New Roman" panose="02020603050405020304" pitchFamily="18" charset="0"/>
                <a:ea typeface="Times New Roman" panose="02020603050405020304" pitchFamily="18" charset="0"/>
              </a:rPr>
              <a:t>сияқты</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қазақ халқының даналығы</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ар-ожданы</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және жаны</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болды</a:t>
            </a:r>
            <a:r>
              <a:rPr lang="ru-RU" dirty="0" smtClean="0">
                <a:latin typeface="Times New Roman" panose="02020603050405020304" pitchFamily="18" charset="0"/>
                <a:ea typeface="Times New Roman" panose="02020603050405020304" pitchFamily="18" charset="0"/>
              </a:rPr>
              <a:t>.</a:t>
            </a:r>
          </a:p>
          <a:p>
            <a:pPr>
              <a:spcAft>
                <a:spcPts val="750"/>
              </a:spcAft>
            </a:pPr>
            <a:r>
              <a:rPr lang="ru-RU" b="1" dirty="0" smtClean="0">
                <a:latin typeface="Times New Roman" panose="02020603050405020304" pitchFamily="18" charset="0"/>
                <a:ea typeface="Times New Roman" panose="02020603050405020304" pitchFamily="18" charset="0"/>
              </a:rPr>
              <a:t>2-Жүргізуші</a:t>
            </a:r>
            <a:r>
              <a:rPr lang="ru-RU" dirty="0" smtClean="0">
                <a:latin typeface="Times New Roman" panose="02020603050405020304" pitchFamily="18" charset="0"/>
                <a:ea typeface="Times New Roman" panose="02020603050405020304" pitchFamily="18" charset="0"/>
              </a:rPr>
              <a:t> . </a:t>
            </a:r>
            <a:r>
              <a:rPr lang="ru-RU" dirty="0" err="1" smtClean="0">
                <a:latin typeface="Times New Roman" panose="02020603050405020304" pitchFamily="18" charset="0"/>
                <a:ea typeface="Times New Roman" panose="02020603050405020304" pitchFamily="18" charset="0"/>
              </a:rPr>
              <a:t>Қазақ халқының ұлы ұлы </a:t>
            </a:r>
            <a:r>
              <a:rPr lang="ru-RU" dirty="0" smtClean="0">
                <a:latin typeface="Times New Roman" panose="02020603050405020304" pitchFamily="18" charset="0"/>
                <a:ea typeface="Times New Roman" panose="02020603050405020304" pitchFamily="18" charset="0"/>
              </a:rPr>
              <a:t>Абай «Евгений Онегин» </a:t>
            </a:r>
            <a:r>
              <a:rPr lang="ru-RU" dirty="0" err="1" smtClean="0">
                <a:latin typeface="Times New Roman" panose="02020603050405020304" pitchFamily="18" charset="0"/>
                <a:ea typeface="Times New Roman" panose="02020603050405020304" pitchFamily="18" charset="0"/>
              </a:rPr>
              <a:t>романынан</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Татьянаның хатын</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және </a:t>
            </a:r>
            <a:r>
              <a:rPr lang="ru-RU" dirty="0" smtClean="0">
                <a:latin typeface="Times New Roman" panose="02020603050405020304" pitchFamily="18" charset="0"/>
                <a:ea typeface="Times New Roman" panose="02020603050405020304" pitchFamily="18" charset="0"/>
              </a:rPr>
              <a:t>«</a:t>
            </a:r>
            <a:r>
              <a:rPr lang="ru-RU" dirty="0" err="1" smtClean="0">
                <a:latin typeface="Times New Roman" panose="02020603050405020304" pitchFamily="18" charset="0"/>
                <a:ea typeface="Times New Roman" panose="02020603050405020304" pitchFamily="18" charset="0"/>
              </a:rPr>
              <a:t>Онегиннің хатын</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ана</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тіліне</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аударды</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Оның аудармасы</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осылай</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естіледі</a:t>
            </a:r>
            <a:r>
              <a:rPr lang="ru-RU" dirty="0" smtClean="0">
                <a:latin typeface="Times New Roman" panose="02020603050405020304" pitchFamily="18" charset="0"/>
                <a:ea typeface="Times New Roman" panose="02020603050405020304" pitchFamily="18" charset="0"/>
              </a:rPr>
              <a:t>:</a:t>
            </a:r>
          </a:p>
        </p:txBody>
      </p:sp>
      <p:pic>
        <p:nvPicPr>
          <p:cNvPr id="4" name="Picture 6" descr="C:\Users\10-19\Desktop\фото\IMG-20210121-WA0200.jpg"/>
          <p:cNvPicPr>
            <a:picLocks noChangeAspect="1" noChangeArrowheads="1"/>
          </p:cNvPicPr>
          <p:nvPr/>
        </p:nvPicPr>
        <p:blipFill>
          <a:blip r:embed="rId3" cstate="print"/>
          <a:srcRect t="27473" r="2320" b="17582"/>
          <a:stretch>
            <a:fillRect/>
          </a:stretch>
        </p:blipFill>
        <p:spPr bwMode="auto">
          <a:xfrm>
            <a:off x="6291064" y="1628800"/>
            <a:ext cx="2428892" cy="2428892"/>
          </a:xfrm>
          <a:prstGeom prst="rect">
            <a:avLst/>
          </a:prstGeom>
          <a:ln>
            <a:noFill/>
          </a:ln>
          <a:effectLst>
            <a:softEdge rad="112500"/>
          </a:effectLst>
        </p:spPr>
      </p:pic>
    </p:spTree>
    <p:extLst>
      <p:ext uri="{BB962C8B-B14F-4D97-AF65-F5344CB8AC3E}">
        <p14:creationId xmlns:p14="http://schemas.microsoft.com/office/powerpoint/2010/main" xmlns="" val="130572587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2040" y="332656"/>
            <a:ext cx="8820472" cy="4544834"/>
          </a:xfrm>
          <a:prstGeom prst="rect">
            <a:avLst/>
          </a:prstGeom>
        </p:spPr>
        <p:txBody>
          <a:bodyPr wrap="square">
            <a:spAutoFit/>
          </a:bodyPr>
          <a:lstStyle/>
          <a:p>
            <a:pPr>
              <a:spcAft>
                <a:spcPts val="750"/>
              </a:spcAft>
            </a:pPr>
            <a:r>
              <a:rPr lang="kk-KZ" b="1" dirty="0" smtClean="0">
                <a:latin typeface="Times New Roman" panose="02020603050405020304" pitchFamily="18" charset="0"/>
                <a:ea typeface="Times New Roman" panose="02020603050405020304" pitchFamily="18" charset="0"/>
              </a:rPr>
              <a:t>Бала</a:t>
            </a:r>
            <a:r>
              <a:rPr lang="ru-RU" b="1" dirty="0" smtClean="0">
                <a:latin typeface="Times New Roman" panose="02020603050405020304" pitchFamily="18" charset="0"/>
                <a:ea typeface="Times New Roman" panose="02020603050405020304" pitchFamily="18" charset="0"/>
              </a:rPr>
              <a:t>.</a:t>
            </a:r>
            <a:r>
              <a:rPr lang="ru-RU" b="1"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Амал</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жоқ</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қайттім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білдірмей</a:t>
            </a:r>
            <a:r>
              <a:rPr lang="ru-RU" dirty="0">
                <a:latin typeface="Times New Roman" panose="02020603050405020304" pitchFamily="18" charset="0"/>
                <a:ea typeface="Times New Roman" panose="02020603050405020304" pitchFamily="18" charset="0"/>
              </a:rPr>
              <a:t>.</a:t>
            </a:r>
          </a:p>
          <a:p>
            <a:pPr>
              <a:spcAft>
                <a:spcPts val="750"/>
              </a:spcAft>
            </a:pPr>
            <a:r>
              <a:rPr lang="ru-RU" dirty="0" err="1">
                <a:latin typeface="Times New Roman" panose="02020603050405020304" pitchFamily="18" charset="0"/>
                <a:ea typeface="Times New Roman" panose="02020603050405020304" pitchFamily="18" charset="0"/>
              </a:rPr>
              <a:t>Анырмау.қайтіп</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айтамын</a:t>
            </a:r>
            <a:r>
              <a:rPr lang="ru-RU" dirty="0">
                <a:latin typeface="Times New Roman" panose="02020603050405020304" pitchFamily="18" charset="0"/>
                <a:ea typeface="Times New Roman" panose="02020603050405020304" pitchFamily="18" charset="0"/>
              </a:rPr>
              <a:t>?</a:t>
            </a:r>
          </a:p>
          <a:p>
            <a:pPr>
              <a:spcAft>
                <a:spcPts val="750"/>
              </a:spcAft>
            </a:pPr>
            <a:r>
              <a:rPr lang="ru-RU" dirty="0" err="1">
                <a:latin typeface="Times New Roman" panose="02020603050405020304" pitchFamily="18" charset="0"/>
                <a:ea typeface="Times New Roman" panose="02020603050405020304" pitchFamily="18" charset="0"/>
              </a:rPr>
              <a:t>Қоймады</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дертің</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күйдірмей</a:t>
            </a:r>
            <a:r>
              <a:rPr lang="ru-RU" dirty="0">
                <a:latin typeface="Times New Roman" panose="02020603050405020304" pitchFamily="18" charset="0"/>
                <a:ea typeface="Times New Roman" panose="02020603050405020304" pitchFamily="18" charset="0"/>
              </a:rPr>
              <a:t>,</a:t>
            </a:r>
          </a:p>
          <a:p>
            <a:pPr>
              <a:spcAft>
                <a:spcPts val="750"/>
              </a:spcAft>
            </a:pPr>
            <a:r>
              <a:rPr lang="ru-RU" dirty="0">
                <a:latin typeface="Times New Roman" panose="02020603050405020304" pitchFamily="18" charset="0"/>
                <a:ea typeface="Times New Roman" panose="02020603050405020304" pitchFamily="18" charset="0"/>
              </a:rPr>
              <a:t>Не </a:t>
            </a:r>
            <a:r>
              <a:rPr lang="ru-RU" dirty="0" err="1">
                <a:latin typeface="Times New Roman" panose="02020603050405020304" pitchFamily="18" charset="0"/>
                <a:ea typeface="Times New Roman" panose="02020603050405020304" pitchFamily="18" charset="0"/>
              </a:rPr>
              <a:t>салсаң</a:t>
            </a:r>
            <a:r>
              <a:rPr lang="ru-RU" dirty="0">
                <a:latin typeface="Times New Roman" panose="02020603050405020304" pitchFamily="18" charset="0"/>
                <a:ea typeface="Times New Roman" panose="02020603050405020304" pitchFamily="18" charset="0"/>
              </a:rPr>
              <a:t> да </a:t>
            </a:r>
            <a:r>
              <a:rPr lang="ru-RU" dirty="0" err="1">
                <a:latin typeface="Times New Roman" panose="02020603050405020304" pitchFamily="18" charset="0"/>
                <a:ea typeface="Times New Roman" panose="02020603050405020304" pitchFamily="18" charset="0"/>
              </a:rPr>
              <a:t>тартамын</a:t>
            </a:r>
            <a:r>
              <a:rPr lang="ru-RU" dirty="0">
                <a:latin typeface="Times New Roman" panose="02020603050405020304" pitchFamily="18" charset="0"/>
                <a:ea typeface="Times New Roman" panose="02020603050405020304" pitchFamily="18" charset="0"/>
              </a:rPr>
              <a:t>.</a:t>
            </a:r>
          </a:p>
          <a:p>
            <a:pPr>
              <a:spcAft>
                <a:spcPts val="750"/>
              </a:spcAft>
            </a:pPr>
            <a:r>
              <a:rPr lang="ru-RU" dirty="0" err="1">
                <a:latin typeface="Times New Roman" panose="02020603050405020304" pitchFamily="18" charset="0"/>
                <a:ea typeface="Times New Roman" panose="02020603050405020304" pitchFamily="18" charset="0"/>
              </a:rPr>
              <a:t>Талапсыз</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бақсыз</a:t>
            </a:r>
            <a:r>
              <a:rPr lang="ru-RU" dirty="0">
                <a:latin typeface="Times New Roman" panose="02020603050405020304" pitchFamily="18" charset="0"/>
                <a:ea typeface="Times New Roman" panose="02020603050405020304" pitchFamily="18" charset="0"/>
              </a:rPr>
              <a:t> мен </a:t>
            </a:r>
            <a:r>
              <a:rPr lang="ru-RU" dirty="0" err="1">
                <a:latin typeface="Times New Roman" panose="02020603050405020304" pitchFamily="18" charset="0"/>
                <a:ea typeface="Times New Roman" panose="02020603050405020304" pitchFamily="18" charset="0"/>
              </a:rPr>
              <a:t>сорлы</a:t>
            </a:r>
            <a:r>
              <a:rPr lang="ru-RU" dirty="0">
                <a:latin typeface="Times New Roman" panose="02020603050405020304" pitchFamily="18" charset="0"/>
                <a:ea typeface="Times New Roman" panose="02020603050405020304" pitchFamily="18" charset="0"/>
              </a:rPr>
              <a:t>,</a:t>
            </a:r>
          </a:p>
          <a:p>
            <a:pPr>
              <a:spcAft>
                <a:spcPts val="750"/>
              </a:spcAft>
            </a:pPr>
            <a:r>
              <a:rPr lang="ru-RU" dirty="0" err="1">
                <a:latin typeface="Times New Roman" panose="02020603050405020304" pitchFamily="18" charset="0"/>
                <a:ea typeface="Times New Roman" panose="02020603050405020304" pitchFamily="18" charset="0"/>
              </a:rPr>
              <a:t>Еріксіз</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аттап</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үяттан</a:t>
            </a:r>
            <a:r>
              <a:rPr lang="ru-RU" dirty="0">
                <a:latin typeface="Times New Roman" panose="02020603050405020304" pitchFamily="18" charset="0"/>
                <a:ea typeface="Times New Roman" panose="02020603050405020304" pitchFamily="18" charset="0"/>
              </a:rPr>
              <a:t>.</a:t>
            </a:r>
          </a:p>
          <a:p>
            <a:pPr>
              <a:spcAft>
                <a:spcPts val="750"/>
              </a:spcAft>
            </a:pPr>
            <a:r>
              <a:rPr lang="ru-RU" dirty="0" err="1">
                <a:latin typeface="Times New Roman" panose="02020603050405020304" pitchFamily="18" charset="0"/>
                <a:ea typeface="Times New Roman" panose="02020603050405020304" pitchFamily="18" charset="0"/>
              </a:rPr>
              <a:t>Қорлыққа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көндім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бұл</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құрлы</a:t>
            </a:r>
            <a:r>
              <a:rPr lang="ru-RU" dirty="0">
                <a:latin typeface="Times New Roman" panose="02020603050405020304" pitchFamily="18" charset="0"/>
                <a:ea typeface="Times New Roman" panose="02020603050405020304" pitchFamily="18" charset="0"/>
              </a:rPr>
              <a:t>.</a:t>
            </a:r>
          </a:p>
          <a:p>
            <a:pPr>
              <a:spcAft>
                <a:spcPts val="750"/>
              </a:spcAft>
            </a:pPr>
            <a:r>
              <a:rPr lang="ru-RU" dirty="0" err="1">
                <a:latin typeface="Times New Roman" panose="02020603050405020304" pitchFamily="18" charset="0"/>
                <a:ea typeface="Times New Roman" panose="02020603050405020304" pitchFamily="18" charset="0"/>
              </a:rPr>
              <a:t>Байқалар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халім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бұл</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хаттан</a:t>
            </a:r>
            <a:r>
              <a:rPr lang="ru-RU" dirty="0">
                <a:latin typeface="Times New Roman" panose="02020603050405020304" pitchFamily="18" charset="0"/>
                <a:ea typeface="Times New Roman" panose="02020603050405020304" pitchFamily="18" charset="0"/>
              </a:rPr>
              <a:t>.</a:t>
            </a:r>
          </a:p>
          <a:p>
            <a:pPr>
              <a:spcAft>
                <a:spcPts val="750"/>
              </a:spcAft>
            </a:pPr>
            <a:r>
              <a:rPr lang="ru-RU" dirty="0" err="1">
                <a:latin typeface="Times New Roman" panose="02020603050405020304" pitchFamily="18" charset="0"/>
                <a:ea typeface="Times New Roman" panose="02020603050405020304" pitchFamily="18" charset="0"/>
              </a:rPr>
              <a:t>Қүтемін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сізден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қайта</a:t>
            </a:r>
            <a:r>
              <a:rPr lang="ru-RU" dirty="0">
                <a:latin typeface="Times New Roman" panose="02020603050405020304" pitchFamily="18" charset="0"/>
                <a:ea typeface="Times New Roman" panose="02020603050405020304" pitchFamily="18" charset="0"/>
              </a:rPr>
              <a:t> хат.</a:t>
            </a:r>
          </a:p>
          <a:p>
            <a:pPr>
              <a:spcAft>
                <a:spcPts val="750"/>
              </a:spcAft>
            </a:pPr>
            <a:r>
              <a:rPr lang="ru-RU" dirty="0" err="1">
                <a:latin typeface="Times New Roman" panose="02020603050405020304" pitchFamily="18" charset="0"/>
                <a:ea typeface="Times New Roman" panose="02020603050405020304" pitchFamily="18" charset="0"/>
              </a:rPr>
              <a:t>Қуандырып</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дертім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жаз</a:t>
            </a:r>
            <a:r>
              <a:rPr lang="ru-RU" dirty="0">
                <a:latin typeface="Times New Roman" panose="02020603050405020304" pitchFamily="18" charset="0"/>
                <a:ea typeface="Times New Roman" panose="02020603050405020304" pitchFamily="18" charset="0"/>
              </a:rPr>
              <a:t>.</a:t>
            </a:r>
          </a:p>
          <a:p>
            <a:pPr>
              <a:spcAft>
                <a:spcPts val="750"/>
              </a:spcAft>
            </a:pPr>
            <a:r>
              <a:rPr lang="ru-RU" dirty="0" err="1">
                <a:latin typeface="Times New Roman" panose="02020603050405020304" pitchFamily="18" charset="0"/>
                <a:ea typeface="Times New Roman" panose="02020603050405020304" pitchFamily="18" charset="0"/>
              </a:rPr>
              <a:t>Ол</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болмаса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шыныңды</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айт</a:t>
            </a:r>
            <a:r>
              <a:rPr lang="ru-RU" dirty="0">
                <a:latin typeface="Times New Roman" panose="02020603050405020304" pitchFamily="18" charset="0"/>
                <a:ea typeface="Times New Roman" panose="02020603050405020304" pitchFamily="18" charset="0"/>
              </a:rPr>
              <a:t>,</a:t>
            </a:r>
          </a:p>
          <a:p>
            <a:pPr>
              <a:spcAft>
                <a:spcPts val="750"/>
              </a:spcAft>
            </a:pPr>
            <a:r>
              <a:rPr lang="ru-RU" dirty="0" err="1">
                <a:latin typeface="Times New Roman" panose="02020603050405020304" pitchFamily="18" charset="0"/>
                <a:ea typeface="Times New Roman" panose="02020603050405020304" pitchFamily="18" charset="0"/>
              </a:rPr>
              <a:t>Кінә</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озімде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озіме</a:t>
            </a:r>
            <a:r>
              <a:rPr lang="ru-RU" dirty="0">
                <a:latin typeface="Times New Roman" panose="02020603050405020304" pitchFamily="18" charset="0"/>
                <a:ea typeface="Times New Roman" panose="02020603050405020304" pitchFamily="18" charset="0"/>
              </a:rPr>
              <a:t> аз</a:t>
            </a:r>
            <a:r>
              <a:rPr lang="ru-RU" dirty="0" smtClean="0">
                <a:latin typeface="Times New Roman" panose="02020603050405020304" pitchFamily="18" charset="0"/>
                <a:ea typeface="Times New Roman" panose="02020603050405020304" pitchFamily="18" charset="0"/>
              </a:rPr>
              <a:t>.</a:t>
            </a:r>
            <a:endParaRPr lang="ru-RU" dirty="0">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4283968" y="1676613"/>
            <a:ext cx="5328592" cy="4924425"/>
          </a:xfrm>
          <a:prstGeom prst="rect">
            <a:avLst/>
          </a:prstGeom>
        </p:spPr>
        <p:txBody>
          <a:bodyPr wrap="square">
            <a:spAutoFit/>
          </a:bodyPr>
          <a:lstStyle/>
          <a:p>
            <a:pPr>
              <a:spcAft>
                <a:spcPts val="750"/>
              </a:spcAft>
            </a:pPr>
            <a:r>
              <a:rPr lang="ru-RU" b="1" dirty="0" smtClean="0">
                <a:latin typeface="Times New Roman" panose="02020603050405020304" pitchFamily="18" charset="0"/>
                <a:ea typeface="Times New Roman" panose="02020603050405020304" pitchFamily="18" charset="0"/>
              </a:rPr>
              <a:t>Бала</a:t>
            </a:r>
            <a:r>
              <a:rPr lang="ru-RU" b="1" dirty="0" smtClean="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Онегиннін</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Татьянаға</a:t>
            </a:r>
            <a:r>
              <a:rPr lang="ru-RU" b="1" dirty="0">
                <a:latin typeface="Times New Roman" panose="02020603050405020304" pitchFamily="18" charset="0"/>
                <a:ea typeface="Times New Roman" panose="02020603050405020304" pitchFamily="18" charset="0"/>
              </a:rPr>
              <a:t> </a:t>
            </a:r>
            <a:r>
              <a:rPr lang="ru-RU" b="1" dirty="0" err="1">
                <a:latin typeface="Times New Roman" panose="02020603050405020304" pitchFamily="18" charset="0"/>
                <a:ea typeface="Times New Roman" panose="02020603050405020304" pitchFamily="18" charset="0"/>
              </a:rPr>
              <a:t>жауабы</a:t>
            </a:r>
            <a:r>
              <a:rPr lang="ru-RU" b="1" dirty="0">
                <a:latin typeface="Times New Roman" panose="02020603050405020304" pitchFamily="18" charset="0"/>
                <a:ea typeface="Times New Roman" panose="02020603050405020304" pitchFamily="18" charset="0"/>
              </a:rPr>
              <a:t>.</a:t>
            </a:r>
            <a:endParaRPr lang="ru-RU" dirty="0">
              <a:latin typeface="Times New Roman" panose="02020603050405020304" pitchFamily="18" charset="0"/>
              <a:ea typeface="Times New Roman" panose="02020603050405020304" pitchFamily="18" charset="0"/>
            </a:endParaRPr>
          </a:p>
          <a:p>
            <a:pPr>
              <a:spcAft>
                <a:spcPts val="750"/>
              </a:spcAft>
            </a:pPr>
            <a:r>
              <a:rPr lang="ru-RU" dirty="0" err="1">
                <a:latin typeface="Times New Roman" panose="02020603050405020304" pitchFamily="18" charset="0"/>
                <a:ea typeface="Times New Roman" panose="02020603050405020304" pitchFamily="18" charset="0"/>
              </a:rPr>
              <a:t>Таңғажайып</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бұл</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қалай</a:t>
            </a:r>
            <a:r>
              <a:rPr lang="ru-RU" dirty="0">
                <a:latin typeface="Times New Roman" panose="02020603050405020304" pitchFamily="18" charset="0"/>
                <a:ea typeface="Times New Roman" panose="02020603050405020304" pitchFamily="18" charset="0"/>
              </a:rPr>
              <a:t> хат?</a:t>
            </a:r>
          </a:p>
          <a:p>
            <a:pPr>
              <a:spcAft>
                <a:spcPts val="750"/>
              </a:spcAft>
            </a:pPr>
            <a:r>
              <a:rPr lang="ru-RU" dirty="0" err="1">
                <a:latin typeface="Times New Roman" panose="02020603050405020304" pitchFamily="18" charset="0"/>
                <a:ea typeface="Times New Roman" panose="02020603050405020304" pitchFamily="18" charset="0"/>
              </a:rPr>
              <a:t>Мағынасы</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алыс</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өзі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жас</a:t>
            </a:r>
            <a:r>
              <a:rPr lang="ru-RU" dirty="0">
                <a:latin typeface="Times New Roman" panose="02020603050405020304" pitchFamily="18" charset="0"/>
                <a:ea typeface="Times New Roman" panose="02020603050405020304" pitchFamily="18" charset="0"/>
              </a:rPr>
              <a:t>.</a:t>
            </a:r>
          </a:p>
          <a:p>
            <a:pPr>
              <a:spcAft>
                <a:spcPts val="750"/>
              </a:spcAft>
            </a:pPr>
            <a:r>
              <a:rPr lang="ru-RU" dirty="0" err="1">
                <a:latin typeface="Times New Roman" panose="02020603050405020304" pitchFamily="18" charset="0"/>
                <a:ea typeface="Times New Roman" panose="02020603050405020304" pitchFamily="18" charset="0"/>
              </a:rPr>
              <a:t>Сщзі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орамды</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әрі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түрі</a:t>
            </a:r>
            <a:r>
              <a:rPr lang="ru-RU" dirty="0">
                <a:latin typeface="Times New Roman" panose="02020603050405020304" pitchFamily="18" charset="0"/>
                <a:ea typeface="Times New Roman" panose="02020603050405020304" pitchFamily="18" charset="0"/>
              </a:rPr>
              <a:t> жат</a:t>
            </a:r>
          </a:p>
          <a:p>
            <a:pPr>
              <a:spcAft>
                <a:spcPts val="750"/>
              </a:spcAft>
            </a:pPr>
            <a:r>
              <a:rPr lang="ru-RU" dirty="0" err="1">
                <a:latin typeface="Times New Roman" panose="02020603050405020304" pitchFamily="18" charset="0"/>
                <a:ea typeface="Times New Roman" panose="02020603050405020304" pitchFamily="18" charset="0"/>
              </a:rPr>
              <a:t>Және</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әденті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және</a:t>
            </a:r>
            <a:r>
              <a:rPr lang="ru-RU" dirty="0">
                <a:latin typeface="Times New Roman" panose="02020603050405020304" pitchFamily="18" charset="0"/>
                <a:ea typeface="Times New Roman" panose="02020603050405020304" pitchFamily="18" charset="0"/>
              </a:rPr>
              <a:t> рас.</a:t>
            </a:r>
          </a:p>
          <a:p>
            <a:pPr>
              <a:spcAft>
                <a:spcPts val="750"/>
              </a:spcAft>
            </a:pPr>
            <a:r>
              <a:rPr lang="ru-RU" dirty="0" err="1">
                <a:latin typeface="Times New Roman" panose="02020603050405020304" pitchFamily="18" charset="0"/>
                <a:ea typeface="Times New Roman" panose="02020603050405020304" pitchFamily="18" charset="0"/>
              </a:rPr>
              <a:t>Ішім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олген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құр</a:t>
            </a:r>
            <a:r>
              <a:rPr lang="ru-RU" dirty="0">
                <a:latin typeface="Times New Roman" panose="02020603050405020304" pitchFamily="18" charset="0"/>
                <a:ea typeface="Times New Roman" panose="02020603050405020304" pitchFamily="18" charset="0"/>
              </a:rPr>
              <a:t> денем </a:t>
            </a:r>
            <a:r>
              <a:rPr lang="ru-RU" dirty="0" err="1">
                <a:latin typeface="Times New Roman" panose="02020603050405020304" pitchFamily="18" charset="0"/>
                <a:ea typeface="Times New Roman" panose="02020603050405020304" pitchFamily="18" charset="0"/>
              </a:rPr>
              <a:t>сау</a:t>
            </a:r>
            <a:r>
              <a:rPr lang="ru-RU" dirty="0">
                <a:latin typeface="Times New Roman" panose="02020603050405020304" pitchFamily="18" charset="0"/>
                <a:ea typeface="Times New Roman" panose="02020603050405020304" pitchFamily="18" charset="0"/>
              </a:rPr>
              <a:t>,</a:t>
            </a:r>
          </a:p>
          <a:p>
            <a:pPr>
              <a:spcAft>
                <a:spcPts val="750"/>
              </a:spcAft>
            </a:pPr>
            <a:r>
              <a:rPr lang="ru-RU" dirty="0" err="1">
                <a:latin typeface="Times New Roman" panose="02020603050405020304" pitchFamily="18" charset="0"/>
                <a:ea typeface="Times New Roman" panose="02020603050405020304" pitchFamily="18" charset="0"/>
              </a:rPr>
              <a:t>Босқа</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үрейім</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жұр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менің</a:t>
            </a:r>
            <a:r>
              <a:rPr lang="ru-RU" dirty="0">
                <a:latin typeface="Times New Roman" panose="02020603050405020304" pitchFamily="18" charset="0"/>
                <a:ea typeface="Times New Roman" panose="02020603050405020304" pitchFamily="18" charset="0"/>
              </a:rPr>
              <a:t>.</a:t>
            </a:r>
          </a:p>
          <a:p>
            <a:pPr>
              <a:spcAft>
                <a:spcPts val="750"/>
              </a:spcAft>
            </a:pPr>
            <a:r>
              <a:rPr lang="ru-RU" dirty="0" err="1">
                <a:latin typeface="Times New Roman" panose="02020603050405020304" pitchFamily="18" charset="0"/>
                <a:ea typeface="Times New Roman" panose="02020603050405020304" pitchFamily="18" charset="0"/>
              </a:rPr>
              <a:t>Жарамайды</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бекер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алдау</a:t>
            </a:r>
            <a:r>
              <a:rPr lang="ru-RU" dirty="0">
                <a:latin typeface="Times New Roman" panose="02020603050405020304" pitchFamily="18" charset="0"/>
                <a:ea typeface="Times New Roman" panose="02020603050405020304" pitchFamily="18" charset="0"/>
              </a:rPr>
              <a:t>,</a:t>
            </a:r>
          </a:p>
          <a:p>
            <a:pPr>
              <a:spcAft>
                <a:spcPts val="750"/>
              </a:spcAft>
            </a:pPr>
            <a:r>
              <a:rPr lang="ru-RU" dirty="0" err="1">
                <a:latin typeface="Times New Roman" panose="02020603050405020304" pitchFamily="18" charset="0"/>
                <a:ea typeface="Times New Roman" panose="02020603050405020304" pitchFamily="18" charset="0"/>
              </a:rPr>
              <a:t>Теңің</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емес</a:t>
            </a:r>
            <a:r>
              <a:rPr lang="ru-RU" dirty="0">
                <a:latin typeface="Times New Roman" panose="02020603050405020304" pitchFamily="18" charset="0"/>
                <a:ea typeface="Times New Roman" panose="02020603050405020304" pitchFamily="18" charset="0"/>
              </a:rPr>
              <a:t> мен </a:t>
            </a:r>
            <a:r>
              <a:rPr lang="ru-RU" dirty="0" err="1">
                <a:latin typeface="Times New Roman" panose="02020603050405020304" pitchFamily="18" charset="0"/>
                <a:ea typeface="Times New Roman" panose="02020603050405020304" pitchFamily="18" charset="0"/>
              </a:rPr>
              <a:t>сенің</a:t>
            </a:r>
            <a:r>
              <a:rPr lang="ru-RU" dirty="0">
                <a:latin typeface="Times New Roman" panose="02020603050405020304" pitchFamily="18" charset="0"/>
                <a:ea typeface="Times New Roman" panose="02020603050405020304" pitchFamily="18" charset="0"/>
              </a:rPr>
              <a:t>.</a:t>
            </a:r>
          </a:p>
          <a:p>
            <a:pPr>
              <a:spcAft>
                <a:spcPts val="750"/>
              </a:spcAft>
            </a:pPr>
            <a:r>
              <a:rPr lang="ru-RU" dirty="0" err="1">
                <a:latin typeface="Times New Roman" panose="02020603050405020304" pitchFamily="18" charset="0"/>
                <a:ea typeface="Times New Roman" panose="02020603050405020304" pitchFamily="18" charset="0"/>
              </a:rPr>
              <a:t>Сенің</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өмірің</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гұлденін</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түр</a:t>
            </a:r>
            <a:r>
              <a:rPr lang="ru-RU" dirty="0">
                <a:latin typeface="Times New Roman" panose="02020603050405020304" pitchFamily="18" charset="0"/>
                <a:ea typeface="Times New Roman" panose="02020603050405020304" pitchFamily="18" charset="0"/>
              </a:rPr>
              <a:t>.</a:t>
            </a:r>
          </a:p>
          <a:p>
            <a:pPr>
              <a:spcAft>
                <a:spcPts val="750"/>
              </a:spcAft>
            </a:pPr>
            <a:r>
              <a:rPr lang="ru-RU" dirty="0" err="1">
                <a:latin typeface="Times New Roman" panose="02020603050405020304" pitchFamily="18" charset="0"/>
                <a:ea typeface="Times New Roman" panose="02020603050405020304" pitchFamily="18" charset="0"/>
              </a:rPr>
              <a:t>Есігін</a:t>
            </a:r>
            <a:r>
              <a:rPr lang="ru-RU" dirty="0">
                <a:latin typeface="Times New Roman" panose="02020603050405020304" pitchFamily="18" charset="0"/>
                <a:ea typeface="Times New Roman" panose="02020603050405020304" pitchFamily="18" charset="0"/>
              </a:rPr>
              <a:t> тап, </a:t>
            </a:r>
            <a:r>
              <a:rPr lang="ru-RU" dirty="0" err="1">
                <a:latin typeface="Times New Roman" panose="02020603050405020304" pitchFamily="18" charset="0"/>
                <a:ea typeface="Times New Roman" panose="02020603050405020304" pitchFamily="18" charset="0"/>
              </a:rPr>
              <a:t>кор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қызық</a:t>
            </a:r>
            <a:r>
              <a:rPr lang="ru-RU" dirty="0">
                <a:latin typeface="Times New Roman" panose="02020603050405020304" pitchFamily="18" charset="0"/>
                <a:ea typeface="Times New Roman" panose="02020603050405020304" pitchFamily="18" charset="0"/>
              </a:rPr>
              <a:t>!</a:t>
            </a:r>
          </a:p>
          <a:p>
            <a:pPr>
              <a:spcAft>
                <a:spcPts val="750"/>
              </a:spcAft>
            </a:pPr>
            <a:r>
              <a:rPr lang="ru-RU" dirty="0">
                <a:latin typeface="Times New Roman" panose="02020603050405020304" pitchFamily="18" charset="0"/>
                <a:ea typeface="Times New Roman" panose="02020603050405020304" pitchFamily="18" charset="0"/>
              </a:rPr>
              <a:t>Менің </a:t>
            </a:r>
            <a:r>
              <a:rPr lang="ru-RU" dirty="0" err="1">
                <a:latin typeface="Times New Roman" panose="02020603050405020304" pitchFamily="18" charset="0"/>
                <a:ea typeface="Times New Roman" panose="02020603050405020304" pitchFamily="18" charset="0"/>
              </a:rPr>
              <a:t>өмірім</a:t>
            </a:r>
            <a:r>
              <a:rPr lang="ru-RU" dirty="0">
                <a:latin typeface="Times New Roman" panose="02020603050405020304" pitchFamily="18" charset="0"/>
                <a:ea typeface="Times New Roman" panose="02020603050405020304" pitchFamily="18" charset="0"/>
              </a:rPr>
              <a:t> – </a:t>
            </a:r>
            <a:r>
              <a:rPr lang="ru-RU" dirty="0" err="1">
                <a:latin typeface="Times New Roman" panose="02020603050405020304" pitchFamily="18" charset="0"/>
                <a:ea typeface="Times New Roman" panose="02020603050405020304" pitchFamily="18" charset="0"/>
              </a:rPr>
              <a:t>бір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сүық</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сұр</a:t>
            </a:r>
            <a:r>
              <a:rPr lang="ru-RU" dirty="0">
                <a:latin typeface="Times New Roman" panose="02020603050405020304" pitchFamily="18" charset="0"/>
                <a:ea typeface="Times New Roman" panose="02020603050405020304" pitchFamily="18" charset="0"/>
              </a:rPr>
              <a:t>,</a:t>
            </a:r>
          </a:p>
          <a:p>
            <a:pPr>
              <a:spcAft>
                <a:spcPts val="750"/>
              </a:spcAft>
            </a:pPr>
            <a:r>
              <a:rPr lang="ru-RU" dirty="0" err="1">
                <a:latin typeface="Times New Roman" panose="02020603050405020304" pitchFamily="18" charset="0"/>
                <a:ea typeface="Times New Roman" panose="02020603050405020304" pitchFamily="18" charset="0"/>
              </a:rPr>
              <a:t>Қузгі</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күндей</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түр</a:t>
            </a:r>
            <a:r>
              <a:rPr lang="ru-RU" dirty="0">
                <a:latin typeface="Times New Roman" panose="02020603050405020304" pitchFamily="18" charset="0"/>
                <a:ea typeface="Times New Roman" panose="02020603050405020304" pitchFamily="18" charset="0"/>
              </a:rPr>
              <a:t> </a:t>
            </a:r>
            <a:r>
              <a:rPr lang="ru-RU" dirty="0" err="1">
                <a:latin typeface="Times New Roman" panose="02020603050405020304" pitchFamily="18" charset="0"/>
                <a:ea typeface="Times New Roman" panose="02020603050405020304" pitchFamily="18" charset="0"/>
              </a:rPr>
              <a:t>бүзық</a:t>
            </a:r>
            <a:r>
              <a:rPr lang="ru-RU" dirty="0">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xmlns="" val="369856710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5232" y="332656"/>
            <a:ext cx="8244408" cy="3854004"/>
          </a:xfrm>
          <a:prstGeom prst="rect">
            <a:avLst/>
          </a:prstGeom>
        </p:spPr>
        <p:txBody>
          <a:bodyPr wrap="square">
            <a:spAutoFit/>
          </a:bodyPr>
          <a:lstStyle/>
          <a:p>
            <a:pPr>
              <a:spcAft>
                <a:spcPts val="750"/>
              </a:spcAft>
            </a:pPr>
            <a:r>
              <a:rPr lang="ru-RU" b="1" dirty="0" smtClean="0">
                <a:latin typeface="Times New Roman" panose="02020603050405020304" pitchFamily="18" charset="0"/>
                <a:ea typeface="Times New Roman" panose="02020603050405020304" pitchFamily="18" charset="0"/>
              </a:rPr>
              <a:t>2- </a:t>
            </a:r>
            <a:r>
              <a:rPr lang="ru-RU" b="1" dirty="0" err="1" smtClean="0">
                <a:latin typeface="Times New Roman" panose="02020603050405020304" pitchFamily="18" charset="0"/>
                <a:ea typeface="Times New Roman" panose="02020603050405020304" pitchFamily="18" charset="0"/>
              </a:rPr>
              <a:t>Жүргізуші </a:t>
            </a:r>
            <a:r>
              <a:rPr lang="ru-RU" b="1" dirty="0" smtClean="0">
                <a:latin typeface="Times New Roman" panose="02020603050405020304" pitchFamily="18" charset="0"/>
                <a:ea typeface="Times New Roman" panose="02020603050405020304" pitchFamily="18" charset="0"/>
              </a:rPr>
              <a:t>. </a:t>
            </a:r>
            <a:r>
              <a:rPr lang="ru-RU" dirty="0" smtClean="0">
                <a:latin typeface="Times New Roman" panose="02020603050405020304" pitchFamily="18" charset="0"/>
                <a:ea typeface="Times New Roman" panose="02020603050405020304" pitchFamily="18" charset="0"/>
              </a:rPr>
              <a:t>Абай - </a:t>
            </a:r>
            <a:r>
              <a:rPr lang="ru-RU" dirty="0" err="1" smtClean="0">
                <a:latin typeface="Times New Roman" panose="02020603050405020304" pitchFamily="18" charset="0"/>
                <a:ea typeface="Times New Roman" panose="02020603050405020304" pitchFamily="18" charset="0"/>
              </a:rPr>
              <a:t>тұлға</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ғасырлар бойы</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ұйықтап жатқан даланы</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оятқан қоңырау</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бұл халыққа әлемдік өркениет көздері </a:t>
            </a:r>
            <a:r>
              <a:rPr lang="ru-RU" dirty="0" smtClean="0">
                <a:latin typeface="Times New Roman" panose="02020603050405020304" pitchFamily="18" charset="0"/>
                <a:ea typeface="Times New Roman" panose="02020603050405020304" pitchFamily="18" charset="0"/>
              </a:rPr>
              <a:t>мен </a:t>
            </a:r>
            <a:r>
              <a:rPr lang="ru-RU" dirty="0" err="1" smtClean="0">
                <a:latin typeface="Times New Roman" panose="02020603050405020304" pitchFamily="18" charset="0"/>
                <a:ea typeface="Times New Roman" panose="02020603050405020304" pitchFamily="18" charset="0"/>
              </a:rPr>
              <a:t>жалпыадамзаттық құндылықтарға жол</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көрсеткен рухани</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көсем</a:t>
            </a:r>
            <a:r>
              <a:rPr lang="ru-RU" dirty="0" smtClean="0">
                <a:latin typeface="Times New Roman" panose="02020603050405020304" pitchFamily="18" charset="0"/>
                <a:ea typeface="Times New Roman" panose="02020603050405020304" pitchFamily="18" charset="0"/>
              </a:rPr>
              <a:t>.</a:t>
            </a:r>
            <a:r>
              <a:rPr lang="ru-RU" dirty="0" err="1" smtClean="0">
                <a:latin typeface="Times New Roman" panose="02020603050405020304" pitchFamily="18" charset="0"/>
                <a:ea typeface="Times New Roman" panose="02020603050405020304" pitchFamily="18" charset="0"/>
              </a:rPr>
              <a:t>Ол</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өзінің </a:t>
            </a:r>
            <a:r>
              <a:rPr lang="ru-RU" dirty="0" err="1" smtClean="0">
                <a:latin typeface="Times New Roman" panose="02020603050405020304" pitchFamily="18" charset="0"/>
                <a:ea typeface="Times New Roman" panose="02020603050405020304" pitchFamily="18" charset="0"/>
              </a:rPr>
              <a:t>«өлеңдерінде» </a:t>
            </a:r>
            <a:r>
              <a:rPr lang="ru-RU" dirty="0" err="1" smtClean="0">
                <a:latin typeface="Times New Roman" panose="02020603050405020304" pitchFamily="18" charset="0"/>
                <a:ea typeface="Times New Roman" panose="02020603050405020304" pitchFamily="18" charset="0"/>
              </a:rPr>
              <a:t>бүкіл әлемдегі адамдардың бауырластығына шақырады, </a:t>
            </a:r>
            <a:r>
              <a:rPr lang="ru-RU" dirty="0" smtClean="0">
                <a:latin typeface="Times New Roman" panose="02020603050405020304" pitchFamily="18" charset="0"/>
                <a:ea typeface="Times New Roman" panose="02020603050405020304" pitchFamily="18" charset="0"/>
              </a:rPr>
              <a:t>ал </a:t>
            </a:r>
            <a:r>
              <a:rPr lang="ru-RU" dirty="0" err="1" smtClean="0">
                <a:latin typeface="Times New Roman" panose="02020603050405020304" pitchFamily="18" charset="0"/>
                <a:ea typeface="Times New Roman" panose="02020603050405020304" pitchFamily="18" charset="0"/>
              </a:rPr>
              <a:t>ол</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үшін бастысы</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жалпы</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адамзаттық құндылықтар</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ізгілік</a:t>
            </a:r>
            <a:r>
              <a:rPr lang="ru-RU" dirty="0" smtClean="0">
                <a:latin typeface="Times New Roman" panose="02020603050405020304" pitchFamily="18" charset="0"/>
                <a:ea typeface="Times New Roman" panose="02020603050405020304" pitchFamily="18" charset="0"/>
              </a:rPr>
              <a:t> пен </a:t>
            </a:r>
            <a:r>
              <a:rPr lang="ru-RU" dirty="0" err="1" smtClean="0">
                <a:latin typeface="Times New Roman" panose="02020603050405020304" pitchFamily="18" charset="0"/>
                <a:ea typeface="Times New Roman" panose="02020603050405020304" pitchFamily="18" charset="0"/>
              </a:rPr>
              <a:t>әділеттілікекенін түсіндірді</a:t>
            </a:r>
            <a:r>
              <a:rPr lang="ru-RU" dirty="0" smtClean="0">
                <a:latin typeface="Times New Roman" panose="02020603050405020304" pitchFamily="18" charset="0"/>
                <a:ea typeface="Times New Roman" panose="02020603050405020304" pitchFamily="18" charset="0"/>
              </a:rPr>
              <a:t>.. </a:t>
            </a:r>
            <a:r>
              <a:rPr lang="he-IL"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Дүние </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мұхит, жел</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сияқты уақыттар бір-бірін</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алмастыратын</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ұрпақ толқындарын қозғады, </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деп</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жазды</a:t>
            </a:r>
            <a:r>
              <a:rPr lang="ru-RU" dirty="0" smtClean="0">
                <a:latin typeface="Times New Roman" panose="02020603050405020304" pitchFamily="18" charset="0"/>
                <a:ea typeface="Times New Roman" panose="02020603050405020304" pitchFamily="18" charset="0"/>
              </a:rPr>
              <a:t> Абай.</a:t>
            </a:r>
          </a:p>
          <a:p>
            <a:pPr algn="just">
              <a:lnSpc>
                <a:spcPct val="107000"/>
              </a:lnSpc>
              <a:spcAft>
                <a:spcPts val="800"/>
              </a:spcAft>
            </a:pPr>
            <a:r>
              <a:rPr lang="ru-RU" sz="1600" dirty="0" smtClean="0">
                <a:latin typeface="Times New Roman" pitchFamily="18" charset="0"/>
                <a:ea typeface="Calibri" panose="020F0502020204030204" pitchFamily="34" charset="0"/>
                <a:cs typeface="Times New Roman" pitchFamily="18" charset="0"/>
              </a:rPr>
              <a:t>.</a:t>
            </a:r>
            <a:r>
              <a:rPr lang="ru-RU" sz="1600" b="1" dirty="0" smtClean="0">
                <a:latin typeface="Times New Roman" pitchFamily="18" charset="0"/>
                <a:ea typeface="Calibri" panose="020F0502020204030204" pitchFamily="34" charset="0"/>
                <a:cs typeface="Times New Roman" pitchFamily="18" charset="0"/>
              </a:rPr>
              <a:t>2-Жүргізуші. </a:t>
            </a:r>
            <a:r>
              <a:rPr lang="ru-RU" sz="1600" dirty="0" smtClean="0">
                <a:latin typeface="Times New Roman" pitchFamily="18" charset="0"/>
                <a:ea typeface="Calibri" panose="020F0502020204030204" pitchFamily="34" charset="0"/>
                <a:cs typeface="Times New Roman" pitchFamily="18" charset="0"/>
              </a:rPr>
              <a:t>Абай мен </a:t>
            </a:r>
            <a:r>
              <a:rPr lang="ru-RU" sz="1600" dirty="0" err="1" smtClean="0">
                <a:latin typeface="Times New Roman" pitchFamily="18" charset="0"/>
                <a:ea typeface="Calibri" panose="020F0502020204030204" pitchFamily="34" charset="0"/>
                <a:cs typeface="Times New Roman" pitchFamily="18" charset="0"/>
              </a:rPr>
              <a:t>Пушкин-есімдердің керемет</a:t>
            </a:r>
            <a:r>
              <a:rPr lang="ru-RU" sz="1600" dirty="0" smtClean="0">
                <a:latin typeface="Times New Roman" pitchFamily="18" charset="0"/>
                <a:ea typeface="Calibri" panose="020F0502020204030204" pitchFamily="34" charset="0"/>
                <a:cs typeface="Times New Roman" pitchFamily="18" charset="0"/>
              </a:rPr>
              <a:t> </a:t>
            </a:r>
            <a:r>
              <a:rPr lang="ru-RU" sz="1600" dirty="0" err="1" smtClean="0">
                <a:latin typeface="Times New Roman" pitchFamily="18" charset="0"/>
                <a:ea typeface="Calibri" panose="020F0502020204030204" pitchFamily="34" charset="0"/>
                <a:cs typeface="Times New Roman" pitchFamily="18" charset="0"/>
              </a:rPr>
              <a:t>шоқжұлдызы</a:t>
            </a:r>
            <a:r>
              <a:rPr lang="ru-RU" sz="1600" dirty="0" smtClean="0">
                <a:latin typeface="Times New Roman" pitchFamily="18" charset="0"/>
                <a:ea typeface="Calibri" panose="020F0502020204030204" pitchFamily="34" charset="0"/>
                <a:cs typeface="Times New Roman" pitchFamily="18" charset="0"/>
              </a:rPr>
              <a:t>, </a:t>
            </a:r>
            <a:r>
              <a:rPr lang="ru-RU" sz="1600" dirty="0" err="1" smtClean="0">
                <a:latin typeface="Times New Roman" pitchFamily="18" charset="0"/>
                <a:ea typeface="Calibri" panose="020F0502020204030204" pitchFamily="34" charset="0"/>
                <a:cs typeface="Times New Roman" pitchFamily="18" charset="0"/>
              </a:rPr>
              <a:t>олардың әрқайсысына Пушкиннің </a:t>
            </a:r>
            <a:r>
              <a:rPr lang="ru-RU" sz="1600" dirty="0" smtClean="0">
                <a:latin typeface="Times New Roman" pitchFamily="18" charset="0"/>
                <a:ea typeface="Calibri" panose="020F0502020204030204" pitchFamily="34" charset="0"/>
                <a:cs typeface="Times New Roman" pitchFamily="18" charset="0"/>
              </a:rPr>
              <a:t>"</a:t>
            </a:r>
            <a:r>
              <a:rPr lang="ru-RU" sz="1600" dirty="0" err="1" smtClean="0">
                <a:latin typeface="Times New Roman" pitchFamily="18" charset="0"/>
                <a:ea typeface="Calibri" panose="020F0502020204030204" pitchFamily="34" charset="0"/>
                <a:cs typeface="Times New Roman" pitchFamily="18" charset="0"/>
              </a:rPr>
              <a:t>бірінші</a:t>
            </a:r>
            <a:r>
              <a:rPr lang="ru-RU" sz="1600" dirty="0" smtClean="0">
                <a:latin typeface="Times New Roman" pitchFamily="18" charset="0"/>
                <a:ea typeface="Calibri" panose="020F0502020204030204" pitchFamily="34" charset="0"/>
                <a:cs typeface="Times New Roman" pitchFamily="18" charset="0"/>
              </a:rPr>
              <a:t> </a:t>
            </a:r>
            <a:r>
              <a:rPr lang="ru-RU" sz="1600" dirty="0" err="1" smtClean="0">
                <a:latin typeface="Times New Roman" pitchFamily="18" charset="0"/>
                <a:ea typeface="Calibri" panose="020F0502020204030204" pitchFamily="34" charset="0"/>
                <a:cs typeface="Times New Roman" pitchFamily="18" charset="0"/>
              </a:rPr>
              <a:t>ақындардағы ақын</a:t>
            </a:r>
            <a:r>
              <a:rPr lang="ru-RU" sz="1600" dirty="0" smtClean="0">
                <a:latin typeface="Times New Roman" pitchFamily="18" charset="0"/>
                <a:ea typeface="Calibri" panose="020F0502020204030204" pitchFamily="34" charset="0"/>
                <a:cs typeface="Times New Roman" pitchFamily="18" charset="0"/>
              </a:rPr>
              <a:t>"</a:t>
            </a:r>
            <a:r>
              <a:rPr lang="ru-RU" sz="1600" dirty="0" err="1" smtClean="0">
                <a:latin typeface="Times New Roman" pitchFamily="18" charset="0"/>
                <a:ea typeface="Calibri" panose="020F0502020204030204" pitchFamily="34" charset="0"/>
                <a:cs typeface="Times New Roman" pitchFamily="18" charset="0"/>
              </a:rPr>
              <a:t>анықтамасын жатқызуға болады</a:t>
            </a:r>
            <a:r>
              <a:rPr lang="ru-RU" sz="1600" dirty="0" smtClean="0">
                <a:latin typeface="Times New Roman" pitchFamily="18" charset="0"/>
                <a:ea typeface="Calibri" panose="020F0502020204030204" pitchFamily="34" charset="0"/>
                <a:cs typeface="Times New Roman" pitchFamily="18" charset="0"/>
              </a:rPr>
              <a:t>. </a:t>
            </a:r>
            <a:r>
              <a:rPr lang="ru-RU" sz="1600" dirty="0" err="1" smtClean="0">
                <a:latin typeface="Times New Roman" pitchFamily="18" charset="0"/>
                <a:ea typeface="Calibri" panose="020F0502020204030204" pitchFamily="34" charset="0"/>
                <a:cs typeface="Times New Roman" pitchFamily="18" charset="0"/>
              </a:rPr>
              <a:t>Олар</a:t>
            </a:r>
            <a:r>
              <a:rPr lang="ru-RU" sz="1600" dirty="0" smtClean="0">
                <a:latin typeface="Times New Roman" pitchFamily="18" charset="0"/>
                <a:ea typeface="Calibri" panose="020F0502020204030204" pitchFamily="34" charset="0"/>
                <a:cs typeface="Times New Roman" pitchFamily="18" charset="0"/>
              </a:rPr>
              <a:t> </a:t>
            </a:r>
            <a:r>
              <a:rPr lang="ru-RU" sz="1600" dirty="0" err="1" smtClean="0">
                <a:latin typeface="Times New Roman" pitchFamily="18" charset="0"/>
                <a:ea typeface="Calibri" panose="020F0502020204030204" pitchFamily="34" charset="0"/>
                <a:cs typeface="Times New Roman" pitchFamily="18" charset="0"/>
              </a:rPr>
              <a:t>ұлттық қана емес</a:t>
            </a:r>
            <a:r>
              <a:rPr lang="ru-RU" sz="1600" dirty="0" smtClean="0">
                <a:latin typeface="Times New Roman" pitchFamily="18" charset="0"/>
                <a:ea typeface="Calibri" panose="020F0502020204030204" pitchFamily="34" charset="0"/>
                <a:cs typeface="Times New Roman" pitchFamily="18" charset="0"/>
              </a:rPr>
              <a:t>, </a:t>
            </a:r>
            <a:r>
              <a:rPr lang="ru-RU" sz="1600" dirty="0" err="1" smtClean="0">
                <a:latin typeface="Times New Roman" pitchFamily="18" charset="0"/>
                <a:ea typeface="Calibri" panose="020F0502020204030204" pitchFamily="34" charset="0"/>
                <a:cs typeface="Times New Roman" pitchFamily="18" charset="0"/>
              </a:rPr>
              <a:t>әлемдік саяси</a:t>
            </a:r>
            <a:r>
              <a:rPr lang="ru-RU" sz="1600" dirty="0" smtClean="0">
                <a:latin typeface="Times New Roman" pitchFamily="18" charset="0"/>
                <a:ea typeface="Calibri" panose="020F0502020204030204" pitchFamily="34" charset="0"/>
                <a:cs typeface="Times New Roman" pitchFamily="18" charset="0"/>
              </a:rPr>
              <a:t> </a:t>
            </a:r>
            <a:r>
              <a:rPr lang="ru-RU" sz="1600" dirty="0" err="1" smtClean="0">
                <a:latin typeface="Times New Roman" pitchFamily="18" charset="0"/>
                <a:ea typeface="Calibri" panose="020F0502020204030204" pitchFamily="34" charset="0"/>
                <a:cs typeface="Times New Roman" pitchFamily="18" charset="0"/>
              </a:rPr>
              <a:t>мәдениеттің </a:t>
            </a:r>
            <a:r>
              <a:rPr lang="ru-RU" sz="1600" dirty="0" smtClean="0">
                <a:latin typeface="Times New Roman" pitchFamily="18" charset="0"/>
                <a:ea typeface="Calibri" panose="020F0502020204030204" pitchFamily="34" charset="0"/>
                <a:cs typeface="Times New Roman" pitchFamily="18" charset="0"/>
              </a:rPr>
              <a:t>де </a:t>
            </a:r>
            <a:r>
              <a:rPr lang="ru-RU" sz="1600" dirty="0" err="1" smtClean="0">
                <a:latin typeface="Times New Roman" pitchFamily="18" charset="0"/>
                <a:ea typeface="Calibri" panose="020F0502020204030204" pitchFamily="34" charset="0"/>
                <a:cs typeface="Times New Roman" pitchFamily="18" charset="0"/>
              </a:rPr>
              <a:t>шыңы</a:t>
            </a:r>
            <a:r>
              <a:rPr lang="ru-RU" sz="1600" dirty="0" smtClean="0">
                <a:latin typeface="Times New Roman" pitchFamily="18" charset="0"/>
                <a:ea typeface="Calibri" panose="020F0502020204030204" pitchFamily="34" charset="0"/>
                <a:cs typeface="Times New Roman" pitchFamily="18" charset="0"/>
              </a:rPr>
              <a:t>. </a:t>
            </a:r>
            <a:r>
              <a:rPr lang="ru-RU" sz="1600" dirty="0" err="1" smtClean="0">
                <a:latin typeface="Times New Roman" pitchFamily="18" charset="0"/>
                <a:ea typeface="Calibri" panose="020F0502020204030204" pitchFamily="34" charset="0"/>
                <a:cs typeface="Times New Roman" pitchFamily="18" charset="0"/>
              </a:rPr>
              <a:t>Шыңдар алыстан</a:t>
            </a:r>
            <a:r>
              <a:rPr lang="ru-RU" sz="1600" dirty="0" smtClean="0">
                <a:latin typeface="Times New Roman" pitchFamily="18" charset="0"/>
                <a:ea typeface="Calibri" panose="020F0502020204030204" pitchFamily="34" charset="0"/>
                <a:cs typeface="Times New Roman" pitchFamily="18" charset="0"/>
              </a:rPr>
              <a:t> </a:t>
            </a:r>
            <a:r>
              <a:rPr lang="ru-RU" sz="1600" dirty="0" err="1" smtClean="0">
                <a:latin typeface="Times New Roman" pitchFamily="18" charset="0"/>
                <a:ea typeface="Calibri" panose="020F0502020204030204" pitchFamily="34" charset="0"/>
                <a:cs typeface="Times New Roman" pitchFamily="18" charset="0"/>
              </a:rPr>
              <a:t>көрінеді, және олар</a:t>
            </a:r>
            <a:r>
              <a:rPr lang="ru-RU" sz="1600" dirty="0" smtClean="0">
                <a:latin typeface="Times New Roman" pitchFamily="18" charset="0"/>
                <a:ea typeface="Calibri" panose="020F0502020204030204" pitchFamily="34" charset="0"/>
                <a:cs typeface="Times New Roman" pitchFamily="18" charset="0"/>
              </a:rPr>
              <a:t> </a:t>
            </a:r>
            <a:r>
              <a:rPr lang="ru-RU" sz="1600" dirty="0" err="1" smtClean="0">
                <a:latin typeface="Times New Roman" pitchFamily="18" charset="0"/>
                <a:ea typeface="Calibri" panose="020F0502020204030204" pitchFamily="34" charset="0"/>
                <a:cs typeface="Times New Roman" pitchFamily="18" charset="0"/>
              </a:rPr>
              <a:t>әрқашан </a:t>
            </a:r>
            <a:r>
              <a:rPr lang="ru-RU" sz="1600" dirty="0" err="1" smtClean="0">
                <a:latin typeface="Times New Roman" pitchFamily="18" charset="0"/>
                <a:ea typeface="Calibri" panose="020F0502020204030204" pitchFamily="34" charset="0"/>
                <a:cs typeface="Times New Roman" pitchFamily="18" charset="0"/>
              </a:rPr>
              <a:t>өздерін</a:t>
            </a:r>
            <a:r>
              <a:rPr lang="ru-RU" sz="1600" dirty="0" err="1" smtClean="0">
                <a:latin typeface="Times New Roman" pitchFamily="18" charset="0"/>
                <a:ea typeface="Calibri" panose="020F0502020204030204" pitchFamily="34" charset="0"/>
                <a:cs typeface="Times New Roman" pitchFamily="18" charset="0"/>
              </a:rPr>
              <a:t>е </a:t>
            </a:r>
            <a:r>
              <a:rPr lang="ru-RU" sz="1600" smtClean="0">
                <a:latin typeface="Times New Roman" pitchFamily="18" charset="0"/>
                <a:ea typeface="Calibri" panose="020F0502020204030204" pitchFamily="34" charset="0"/>
                <a:cs typeface="Times New Roman" pitchFamily="18" charset="0"/>
              </a:rPr>
              <a:t>шақырады.</a:t>
            </a:r>
            <a:endParaRPr lang="ru-RU" sz="1600" dirty="0" smtClean="0">
              <a:latin typeface="Times New Roman" pitchFamily="18" charset="0"/>
              <a:ea typeface="Calibri" panose="020F0502020204030204" pitchFamily="34" charset="0"/>
              <a:cs typeface="Times New Roman" pitchFamily="18" charset="0"/>
            </a:endParaRPr>
          </a:p>
          <a:p>
            <a:pPr algn="just">
              <a:lnSpc>
                <a:spcPct val="107000"/>
              </a:lnSpc>
              <a:spcAft>
                <a:spcPts val="800"/>
              </a:spcAft>
            </a:pPr>
            <a:r>
              <a:rPr lang="ru-RU" sz="1400" dirty="0">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ru-RU" sz="1400" dirty="0">
                <a:latin typeface="Calibri" panose="020F0502020204030204" pitchFamily="34"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10" descr="https://avatars.mds.yandex.net/get-pdb/368827/8a36e26a-4fa5-4f54-ba78-2ae61c8f24e4/s1200?webp=false"/>
          <p:cNvPicPr>
            <a:picLocks noChangeAspect="1" noChangeArrowheads="1"/>
          </p:cNvPicPr>
          <p:nvPr/>
        </p:nvPicPr>
        <p:blipFill>
          <a:blip r:embed="rId2" cstate="print"/>
          <a:srcRect/>
          <a:stretch>
            <a:fillRect/>
          </a:stretch>
        </p:blipFill>
        <p:spPr bwMode="auto">
          <a:xfrm>
            <a:off x="2627784" y="5318382"/>
            <a:ext cx="3879304" cy="1242588"/>
          </a:xfrm>
          <a:prstGeom prst="rect">
            <a:avLst/>
          </a:prstGeom>
          <a:noFill/>
        </p:spPr>
      </p:pic>
    </p:spTree>
    <p:extLst>
      <p:ext uri="{BB962C8B-B14F-4D97-AF65-F5344CB8AC3E}">
        <p14:creationId xmlns:p14="http://schemas.microsoft.com/office/powerpoint/2010/main" xmlns="" val="144440213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2656"/>
            <a:ext cx="8496944" cy="4801314"/>
          </a:xfrm>
          <a:prstGeom prst="rect">
            <a:avLst/>
          </a:prstGeom>
        </p:spPr>
        <p:txBody>
          <a:bodyPr wrap="square">
            <a:spAutoFit/>
          </a:bodyPr>
          <a:lstStyle/>
          <a:p>
            <a:pPr>
              <a:spcAft>
                <a:spcPts val="750"/>
              </a:spcAft>
            </a:pPr>
            <a:r>
              <a:rPr lang="ru-RU" b="1" dirty="0" smtClean="0">
                <a:latin typeface="Times New Roman" panose="02020603050405020304" pitchFamily="18" charset="0"/>
                <a:ea typeface="Times New Roman" panose="02020603050405020304" pitchFamily="18" charset="0"/>
              </a:rPr>
              <a:t>"К. </a:t>
            </a:r>
            <a:r>
              <a:rPr lang="ru-RU" b="1" dirty="0" err="1" smtClean="0">
                <a:latin typeface="Times New Roman" panose="02020603050405020304" pitchFamily="18" charset="0"/>
                <a:ea typeface="Times New Roman" panose="02020603050405020304" pitchFamily="18" charset="0"/>
              </a:rPr>
              <a:t>Чуковскийдің ертегілерінің кейіпкерлері</a:t>
            </a:r>
            <a:r>
              <a:rPr lang="ru-RU" b="1" dirty="0" smtClean="0">
                <a:latin typeface="Times New Roman" panose="02020603050405020304" pitchFamily="18" charset="0"/>
                <a:ea typeface="Times New Roman" panose="02020603050405020304" pitchFamily="18" charset="0"/>
              </a:rPr>
              <a:t> </a:t>
            </a:r>
            <a:r>
              <a:rPr lang="ru-RU" b="1" dirty="0" err="1" smtClean="0">
                <a:latin typeface="Times New Roman" panose="02020603050405020304" pitchFamily="18" charset="0"/>
                <a:ea typeface="Times New Roman" panose="02020603050405020304" pitchFamily="18" charset="0"/>
              </a:rPr>
              <a:t>балаларға қонаққа келді</a:t>
            </a:r>
            <a:r>
              <a:rPr lang="ru-RU" b="1" dirty="0" smtClean="0">
                <a:latin typeface="Times New Roman" panose="02020603050405020304" pitchFamily="18" charset="0"/>
                <a:ea typeface="Times New Roman" panose="02020603050405020304" pitchFamily="18" charset="0"/>
              </a:rPr>
              <a:t>»</a:t>
            </a:r>
          </a:p>
          <a:p>
            <a:pPr>
              <a:spcAft>
                <a:spcPts val="750"/>
              </a:spcAft>
            </a:pPr>
            <a:r>
              <a:rPr lang="ru-RU" b="1" dirty="0" err="1" smtClean="0">
                <a:latin typeface="Times New Roman" panose="02020603050405020304" pitchFamily="18" charset="0"/>
                <a:ea typeface="Times New Roman" panose="02020603050405020304" pitchFamily="18" charset="0"/>
              </a:rPr>
              <a:t>Мақсаты</a:t>
            </a:r>
            <a:r>
              <a:rPr lang="ru-RU" dirty="0" err="1" smtClean="0">
                <a:latin typeface="Times New Roman" panose="02020603050405020304" pitchFamily="18" charset="0"/>
                <a:ea typeface="Times New Roman" panose="02020603050405020304" pitchFamily="18" charset="0"/>
              </a:rPr>
              <a:t>: </a:t>
            </a:r>
            <a:r>
              <a:rPr lang="ru-RU" dirty="0" smtClean="0">
                <a:latin typeface="Times New Roman" panose="02020603050405020304" pitchFamily="18" charset="0"/>
                <a:ea typeface="Times New Roman" panose="02020603050405020304" pitchFamily="18" charset="0"/>
              </a:rPr>
              <a:t>К.И. </a:t>
            </a:r>
            <a:r>
              <a:rPr lang="ru-RU" dirty="0" err="1" smtClean="0">
                <a:latin typeface="Times New Roman" panose="02020603050405020304" pitchFamily="18" charset="0"/>
                <a:ea typeface="Times New Roman" panose="02020603050405020304" pitchFamily="18" charset="0"/>
              </a:rPr>
              <a:t>Чуковскийдің шығармалары туралы</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балалардың білімдерін</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бекіту</a:t>
            </a:r>
            <a:r>
              <a:rPr lang="ru-RU" dirty="0" smtClean="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a:spcAft>
                <a:spcPts val="750"/>
              </a:spcAft>
            </a:pPr>
            <a:r>
              <a:rPr lang="ru-RU" dirty="0" err="1" smtClean="0">
                <a:latin typeface="Times New Roman" panose="02020603050405020304" pitchFamily="18" charset="0"/>
                <a:ea typeface="Times New Roman" panose="02020603050405020304" pitchFamily="18" charset="0"/>
              </a:rPr>
              <a:t>Сөйлеу белсенділігін</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дамыту</a:t>
            </a:r>
            <a:r>
              <a:rPr lang="ru-RU" dirty="0" smtClean="0">
                <a:latin typeface="Times New Roman" panose="02020603050405020304" pitchFamily="18" charset="0"/>
                <a:ea typeface="Times New Roman" panose="02020603050405020304" pitchFamily="18" charset="0"/>
              </a:rPr>
              <a:t>.</a:t>
            </a:r>
          </a:p>
          <a:p>
            <a:pPr>
              <a:spcAft>
                <a:spcPts val="0"/>
              </a:spcAft>
            </a:pPr>
            <a:r>
              <a:rPr lang="ru-RU" b="1" dirty="0" err="1" smtClean="0">
                <a:latin typeface="Times New Roman" panose="02020603050405020304" pitchFamily="18" charset="0"/>
                <a:ea typeface="Times New Roman" panose="02020603050405020304" pitchFamily="18" charset="0"/>
              </a:rPr>
              <a:t>Алдын</a:t>
            </a:r>
            <a:r>
              <a:rPr lang="ru-RU" b="1" dirty="0" smtClean="0">
                <a:latin typeface="Times New Roman" panose="02020603050405020304" pitchFamily="18" charset="0"/>
                <a:ea typeface="Times New Roman" panose="02020603050405020304" pitchFamily="18" charset="0"/>
              </a:rPr>
              <a:t> ала </a:t>
            </a:r>
            <a:r>
              <a:rPr lang="ru-RU" b="1" dirty="0" err="1" smtClean="0">
                <a:latin typeface="Times New Roman" panose="02020603050405020304" pitchFamily="18" charset="0"/>
                <a:ea typeface="Times New Roman" panose="02020603050405020304" pitchFamily="18" charset="0"/>
              </a:rPr>
              <a:t>жұмыс</a:t>
            </a:r>
            <a:r>
              <a:rPr lang="ru-RU" b="1" dirty="0" smtClean="0">
                <a:latin typeface="Times New Roman" panose="02020603050405020304" pitchFamily="18" charset="0"/>
                <a:ea typeface="Times New Roman" panose="02020603050405020304" pitchFamily="18" charset="0"/>
              </a:rPr>
              <a:t>:</a:t>
            </a:r>
          </a:p>
          <a:p>
            <a:pPr>
              <a:spcAft>
                <a:spcPts val="0"/>
              </a:spcAft>
              <a:buFontTx/>
              <a:buChar char="-"/>
            </a:pPr>
            <a:r>
              <a:rPr lang="ru-RU" dirty="0" err="1" smtClean="0">
                <a:latin typeface="Times New Roman" panose="02020603050405020304" pitchFamily="18" charset="0"/>
                <a:ea typeface="Times New Roman" panose="02020603050405020304" pitchFamily="18" charset="0"/>
              </a:rPr>
              <a:t>К.Чуковскийдің кітаптары</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көрмесін безендіру</a:t>
            </a:r>
            <a:r>
              <a:rPr lang="ru-RU" dirty="0" smtClean="0">
                <a:latin typeface="Times New Roman" panose="02020603050405020304" pitchFamily="18" charset="0"/>
                <a:ea typeface="Times New Roman" panose="02020603050405020304" pitchFamily="18" charset="0"/>
              </a:rPr>
              <a:t>,</a:t>
            </a:r>
          </a:p>
          <a:p>
            <a:pPr>
              <a:spcAft>
                <a:spcPts val="0"/>
              </a:spcAft>
              <a:buFontTx/>
              <a:buChar char="-"/>
            </a:pPr>
            <a:r>
              <a:rPr lang="ru-RU" dirty="0" smtClean="0">
                <a:latin typeface="Times New Roman" panose="02020603050405020304" pitchFamily="18" charset="0"/>
                <a:ea typeface="Times New Roman" panose="02020603050405020304" pitchFamily="18" charset="0"/>
              </a:rPr>
              <a:t>- К.Чуковский </a:t>
            </a:r>
            <a:r>
              <a:rPr lang="ru-RU" dirty="0" err="1" smtClean="0">
                <a:latin typeface="Times New Roman" panose="02020603050405020304" pitchFamily="18" charset="0"/>
                <a:ea typeface="Times New Roman" panose="02020603050405020304" pitchFamily="18" charset="0"/>
              </a:rPr>
              <a:t>және оның шығармашылығы туралы</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әңгіме</a:t>
            </a:r>
            <a:r>
              <a:rPr lang="ru-RU" dirty="0" smtClean="0">
                <a:latin typeface="Times New Roman" panose="02020603050405020304" pitchFamily="18" charset="0"/>
                <a:ea typeface="Times New Roman" panose="02020603050405020304" pitchFamily="18" charset="0"/>
              </a:rPr>
              <a:t>,</a:t>
            </a:r>
          </a:p>
          <a:p>
            <a:pPr>
              <a:spcAft>
                <a:spcPts val="0"/>
              </a:spcAft>
              <a:buFontTx/>
              <a:buChar char="-"/>
            </a:pP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қойылымға дайындық.</a:t>
            </a:r>
            <a:r>
              <a:rPr lang="ru-RU" dirty="0">
                <a:latin typeface="Times New Roman" panose="02020603050405020304" pitchFamily="18" charset="0"/>
                <a:ea typeface="Times New Roman" panose="02020603050405020304" pitchFamily="18" charset="0"/>
              </a:rPr>
              <a:t> </a:t>
            </a:r>
            <a:endParaRPr lang="ru-RU" sz="1600" dirty="0">
              <a:latin typeface="Times New Roman" panose="02020603050405020304" pitchFamily="18" charset="0"/>
              <a:ea typeface="Times New Roman" panose="02020603050405020304" pitchFamily="18" charset="0"/>
            </a:endParaRPr>
          </a:p>
          <a:p>
            <a:pPr>
              <a:spcAft>
                <a:spcPts val="0"/>
              </a:spcAft>
            </a:pPr>
            <a:endParaRPr lang="ru-RU" b="1" dirty="0" smtClean="0">
              <a:latin typeface="Times New Roman" panose="02020603050405020304" pitchFamily="18" charset="0"/>
              <a:ea typeface="Times New Roman" panose="02020603050405020304" pitchFamily="18" charset="0"/>
            </a:endParaRPr>
          </a:p>
          <a:p>
            <a:pPr>
              <a:spcAft>
                <a:spcPts val="0"/>
              </a:spcAft>
            </a:pPr>
            <a:r>
              <a:rPr lang="kk-KZ" sz="1600" b="1" dirty="0" smtClean="0">
                <a:latin typeface="Times New Roman" panose="02020603050405020304" pitchFamily="18" charset="0"/>
                <a:ea typeface="Times New Roman" panose="02020603050405020304" pitchFamily="18" charset="0"/>
              </a:rPr>
              <a:t>ТАҢ</a:t>
            </a:r>
            <a:endParaRPr lang="ru-RU" sz="1600" dirty="0">
              <a:latin typeface="Times New Roman" panose="02020603050405020304" pitchFamily="18" charset="0"/>
              <a:ea typeface="Times New Roman" panose="02020603050405020304" pitchFamily="18" charset="0"/>
            </a:endParaRPr>
          </a:p>
          <a:p>
            <a:pPr>
              <a:spcAft>
                <a:spcPts val="0"/>
              </a:spcAft>
            </a:pPr>
            <a:r>
              <a:rPr lang="ru-RU" dirty="0" err="1" smtClean="0">
                <a:latin typeface="Times New Roman" panose="02020603050405020304" pitchFamily="18" charset="0"/>
                <a:ea typeface="Times New Roman" panose="02020603050405020304" pitchFamily="18" charset="0"/>
              </a:rPr>
              <a:t>Топтың әртүрлі бөліктерінде </a:t>
            </a:r>
            <a:r>
              <a:rPr lang="ru-RU" dirty="0" smtClean="0">
                <a:latin typeface="Times New Roman" panose="02020603050405020304" pitchFamily="18" charset="0"/>
                <a:ea typeface="Times New Roman" panose="02020603050405020304" pitchFamily="18" charset="0"/>
              </a:rPr>
              <a:t>К</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Чуковскийдің ертегілерінің кейіпкерлері</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орналасқан.Топтың ортасында</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Ғажайып ағаш орналасқан.</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Ондағы жемістердің орнына</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қағаздан кесілген</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аяқ киім</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шұлық және </a:t>
            </a:r>
            <a:r>
              <a:rPr lang="ru-RU" dirty="0" smtClean="0">
                <a:latin typeface="Times New Roman" panose="02020603050405020304" pitchFamily="18" charset="0"/>
                <a:ea typeface="Times New Roman" panose="02020603050405020304" pitchFamily="18" charset="0"/>
              </a:rPr>
              <a:t>т. б.</a:t>
            </a:r>
          </a:p>
          <a:p>
            <a:pPr>
              <a:spcAft>
                <a:spcPts val="0"/>
              </a:spcAft>
            </a:pPr>
            <a:r>
              <a:rPr lang="ru-RU" dirty="0">
                <a:latin typeface="Times New Roman" panose="02020603050405020304" pitchFamily="18" charset="0"/>
                <a:ea typeface="Times New Roman" panose="02020603050405020304" pitchFamily="18" charset="0"/>
              </a:rPr>
              <a:t> </a:t>
            </a:r>
            <a:endParaRPr lang="ru-RU" dirty="0" smtClean="0">
              <a:latin typeface="Times New Roman" panose="02020603050405020304" pitchFamily="18" charset="0"/>
              <a:ea typeface="Times New Roman" panose="02020603050405020304" pitchFamily="18" charset="0"/>
            </a:endParaRPr>
          </a:p>
          <a:p>
            <a:pPr>
              <a:spcAft>
                <a:spcPts val="0"/>
              </a:spcAft>
            </a:pPr>
            <a:r>
              <a:rPr lang="ru-RU" dirty="0" err="1" smtClean="0">
                <a:latin typeface="Times New Roman" panose="02020603050405020304" pitchFamily="18" charset="0"/>
                <a:ea typeface="Times New Roman" panose="02020603050405020304" pitchFamily="18" charset="0"/>
              </a:rPr>
              <a:t>Федордың әжесі балаларға ыдыс-аяқты жеңуге көмектесуді ұсынады.Ойын жаттығулары өткізіледі: "сынықтарды жинаңыз»,"Жетіспейтін бөлшектерді аяқтаңыз", </a:t>
            </a:r>
            <a:r>
              <a:rPr lang="ru-RU" dirty="0" smtClean="0">
                <a:latin typeface="Times New Roman" panose="02020603050405020304" pitchFamily="18" charset="0"/>
                <a:ea typeface="Times New Roman" panose="02020603050405020304" pitchFamily="18" charset="0"/>
              </a:rPr>
              <a:t>"</a:t>
            </a:r>
            <a:r>
              <a:rPr lang="ru-RU" dirty="0" err="1" smtClean="0">
                <a:latin typeface="Times New Roman" panose="02020603050405020304" pitchFamily="18" charset="0"/>
                <a:ea typeface="Times New Roman" panose="02020603050405020304" pitchFamily="18" charset="0"/>
              </a:rPr>
              <a:t>шай</a:t>
            </a:r>
            <a:r>
              <a:rPr lang="ru-RU" dirty="0" smtClean="0">
                <a:latin typeface="Times New Roman" panose="02020603050405020304" pitchFamily="18" charset="0"/>
                <a:ea typeface="Times New Roman" panose="02020603050405020304" pitchFamily="18" charset="0"/>
              </a:rPr>
              <a:t> мен </a:t>
            </a:r>
            <a:r>
              <a:rPr lang="ru-RU" dirty="0" err="1" smtClean="0">
                <a:latin typeface="Times New Roman" panose="02020603050405020304" pitchFamily="18" charset="0"/>
                <a:ea typeface="Times New Roman" panose="02020603050405020304" pitchFamily="18" charset="0"/>
              </a:rPr>
              <a:t>асхана</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ыдыстарын</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табыңыз</a:t>
            </a:r>
            <a:r>
              <a:rPr lang="ru-RU" dirty="0" smtClean="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p:txBody>
      </p:sp>
      <p:pic>
        <p:nvPicPr>
          <p:cNvPr id="3" name="Picture 6" descr="https://ds05.infourok.ru/uploads/ex/062b/0007592a-02a460d5/img23.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flipH="1">
            <a:off x="7020272" y="4302557"/>
            <a:ext cx="2449222" cy="248356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1978878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kr-cbs.ru/upload/cover/5ed7758785fef.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6732240" y="5157192"/>
            <a:ext cx="2016224" cy="1512168"/>
          </a:xfrm>
          <a:prstGeom prst="rect">
            <a:avLst/>
          </a:prstGeom>
          <a:noFill/>
          <a:extLst>
            <a:ext uri="{909E8E84-426E-40DD-AFC4-6F175D3DCCD1}">
              <a14:hiddenFill xmlns:a14="http://schemas.microsoft.com/office/drawing/2010/main" xmlns="">
                <a:solidFill>
                  <a:srgbClr val="FFFFFF"/>
                </a:solidFill>
              </a14:hiddenFill>
            </a:ext>
          </a:extLst>
        </p:spPr>
      </p:pic>
      <p:pic>
        <p:nvPicPr>
          <p:cNvPr id="22532" name="Picture 4" descr="https://mir-knig.com/page_images/10/fb33adf025fa6d8d94949a610f46e965.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9512" y="5148891"/>
            <a:ext cx="1775099" cy="1618043"/>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a:off x="554832" y="188640"/>
            <a:ext cx="8208912" cy="5509200"/>
          </a:xfrm>
          <a:prstGeom prst="rect">
            <a:avLst/>
          </a:prstGeom>
        </p:spPr>
        <p:txBody>
          <a:bodyPr wrap="square">
            <a:spAutoFit/>
          </a:bodyPr>
          <a:lstStyle/>
          <a:p>
            <a:pPr algn="ctr">
              <a:spcAft>
                <a:spcPts val="0"/>
              </a:spcAft>
            </a:pPr>
            <a:r>
              <a:rPr lang="ru-RU" sz="1600" dirty="0" smtClean="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«Телефон аппараты»  «Телефон" </a:t>
            </a:r>
            <a:r>
              <a:rPr lang="ru-RU" sz="1600" dirty="0" err="1" smtClean="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ойынын</a:t>
            </a:r>
            <a:r>
              <a:rPr lang="ru-RU" sz="1600" dirty="0" smtClean="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ойнауды</a:t>
            </a:r>
            <a:r>
              <a:rPr lang="ru-RU" sz="1600" dirty="0" smtClean="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ұсынады</a:t>
            </a:r>
            <a:r>
              <a:rPr lang="ru-RU" sz="1600" dirty="0" smtClean="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a:t>
            </a:r>
            <a:r>
              <a:rPr lang="ru-RU" sz="1600"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1600" dirty="0">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Доктор Айболит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балаларды</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таңертеңгілік гимнастикаға шақырады</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мәтінге сәйкес қимылдарды орындау</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endParaRPr lang="ru-RU"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Бізді</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емдеудің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қажеті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жоқ</a:t>
            </a:r>
            <a:endParaRPr lang="ru-RU"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Мейірімді</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дәрігер </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Айболит</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gn="ctr">
              <a:spcAft>
                <a:spcPts val="0"/>
              </a:spcAft>
            </a:pP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Жүгіріп барайық</a:t>
            </a:r>
            <a:endParaRPr lang="ru-RU"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Біз</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күш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аламыз</a:t>
            </a:r>
            <a:endParaRPr lang="ru-RU"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Біздің ішіміз</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ауырмайды</a:t>
            </a:r>
            <a:endParaRPr lang="ru-RU"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Сіздің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бегемоттарыңыз сияқты</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Қолымызды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күнге қарай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созамыз</a:t>
            </a:r>
            <a:endParaRPr lang="ru-RU"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Содан</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кейін</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біз</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шөпке отырамыз</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gn="ctr">
              <a:spcAft>
                <a:spcPts val="0"/>
              </a:spcAft>
            </a:pP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Біз</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бүркіттей ұшамыз </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қалықтаймыз</a:t>
            </a:r>
            <a:endParaRPr lang="ru-RU"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Біз</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барлық бағыттарға қараймыз</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Африка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елі</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қайда</a:t>
            </a:r>
            <a:endParaRPr lang="ru-RU"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Мүмкін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ол</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жерде</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көмек керек</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шығар</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Чита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екеуіміз</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бірге</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жүреміз</a:t>
            </a:r>
            <a:endParaRPr lang="ru-RU"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Секіру</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секіру</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секіру</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gn="ctr">
              <a:spcAft>
                <a:spcPts val="0"/>
              </a:spcAft>
            </a:pP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балалар</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шөптің үстімен жүретін болады</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gn="ctr">
              <a:spcAft>
                <a:spcPts val="0"/>
              </a:spcAft>
            </a:pP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Аяқтар көтеріледі</a:t>
            </a:r>
            <a:endParaRPr lang="ru-RU"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Қалың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шөптің үстімен жүріңіз</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Біз</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бәріне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көмектестік</a:t>
            </a:r>
            <a:endParaRPr lang="ru-RU" sz="16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ctr">
              <a:spcAft>
                <a:spcPts val="0"/>
              </a:spcAft>
            </a:pP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Олар</a:t>
            </a:r>
            <a:r>
              <a:rPr lang="ru-RU" sz="16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cs typeface="Times New Roman" panose="02020603050405020304" pitchFamily="18" charset="0"/>
              </a:rPr>
              <a:t>ең мықты болды</a:t>
            </a:r>
            <a:endParaRPr lang="ru-RU" sz="1600" dirty="0" smtClean="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3813218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640960" cy="6617196"/>
          </a:xfrm>
          <a:prstGeom prst="rect">
            <a:avLst/>
          </a:prstGeom>
        </p:spPr>
        <p:txBody>
          <a:bodyPr wrap="square">
            <a:spAutoFit/>
          </a:bodyPr>
          <a:lstStyle/>
          <a:p>
            <a:pPr algn="ctr">
              <a:spcAft>
                <a:spcPts val="0"/>
              </a:spcAft>
            </a:pPr>
            <a:r>
              <a:rPr lang="ru-RU" sz="2400" b="1" dirty="0" smtClean="0">
                <a:solidFill>
                  <a:srgbClr val="FF0000"/>
                </a:solidFill>
                <a:latin typeface="Times New Roman" panose="02020603050405020304" pitchFamily="18" charset="0"/>
                <a:ea typeface="Times New Roman" panose="02020603050405020304" pitchFamily="18" charset="0"/>
              </a:rPr>
              <a:t>К. </a:t>
            </a:r>
            <a:r>
              <a:rPr lang="ru-RU" sz="2400" b="1" dirty="0" err="1" smtClean="0">
                <a:solidFill>
                  <a:srgbClr val="FF0000"/>
                </a:solidFill>
                <a:latin typeface="Times New Roman" panose="02020603050405020304" pitchFamily="18" charset="0"/>
                <a:ea typeface="Times New Roman" panose="02020603050405020304" pitchFamily="18" charset="0"/>
              </a:rPr>
              <a:t>Чуковскийдің шығармалары бойынша</a:t>
            </a:r>
            <a:r>
              <a:rPr lang="ru-RU" sz="2400" b="1" dirty="0" smtClean="0">
                <a:solidFill>
                  <a:srgbClr val="FF0000"/>
                </a:solidFill>
                <a:latin typeface="Times New Roman" panose="02020603050405020304" pitchFamily="18" charset="0"/>
                <a:ea typeface="Times New Roman" panose="02020603050405020304" pitchFamily="18" charset="0"/>
              </a:rPr>
              <a:t> в</a:t>
            </a:r>
            <a:r>
              <a:rPr lang="ru-RU" sz="2400" b="1" dirty="0" smtClean="0">
                <a:solidFill>
                  <a:srgbClr val="FF0000"/>
                </a:solidFill>
                <a:latin typeface="Times New Roman" panose="02020603050405020304" pitchFamily="18" charset="0"/>
                <a:ea typeface="Times New Roman" panose="02020603050405020304" pitchFamily="18" charset="0"/>
              </a:rPr>
              <a:t>икторина</a:t>
            </a:r>
          </a:p>
          <a:p>
            <a:pPr algn="ctr">
              <a:spcAft>
                <a:spcPts val="0"/>
              </a:spcAft>
            </a:pPr>
            <a:endParaRPr lang="ru-RU" sz="1600" dirty="0" smtClean="0">
              <a:latin typeface="Times New Roman" panose="02020603050405020304" pitchFamily="18" charset="0"/>
              <a:ea typeface="Times New Roman" panose="02020603050405020304" pitchFamily="18" charset="0"/>
            </a:endParaRPr>
          </a:p>
          <a:p>
            <a:pPr algn="just">
              <a:spcAft>
                <a:spcPts val="0"/>
              </a:spcAft>
            </a:pPr>
            <a:r>
              <a:rPr lang="ru-RU" sz="1600" dirty="0" err="1" smtClean="0">
                <a:latin typeface="Times New Roman" panose="02020603050405020304" pitchFamily="18" charset="0"/>
                <a:ea typeface="Times New Roman" panose="02020603050405020304" pitchFamily="18" charset="0"/>
              </a:rPr>
              <a:t>Балалар</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ғажайып ағаштың айналасында</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отырады</a:t>
            </a:r>
            <a:r>
              <a:rPr lang="ru-RU" sz="1600" dirty="0" smtClean="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r>
              <a:rPr lang="ru-RU" sz="1600" dirty="0" err="1" smtClean="0">
                <a:latin typeface="Times New Roman" panose="02020603050405020304" pitchFamily="18" charset="0"/>
                <a:ea typeface="Times New Roman" panose="02020603050405020304" pitchFamily="18" charset="0"/>
              </a:rPr>
              <a:t>Тәрбиеші</a:t>
            </a:r>
            <a:r>
              <a:rPr lang="ru-RU" sz="1600" dirty="0" err="1" smtClean="0">
                <a:latin typeface="Times New Roman" panose="02020603050405020304" pitchFamily="18" charset="0"/>
                <a:ea typeface="Times New Roman" panose="02020603050405020304" pitchFamily="18" charset="0"/>
              </a:rPr>
              <a:t>:</a:t>
            </a:r>
            <a:r>
              <a:rPr lang="kk-KZ" sz="1600" dirty="0" smtClean="0"/>
              <a:t> Біздің қақпамыздағы сияқты</a:t>
            </a:r>
            <a:endParaRPr lang="ru-RU" sz="1600" dirty="0" smtClean="0"/>
          </a:p>
          <a:p>
            <a:r>
              <a:rPr lang="kk-KZ" sz="1600" dirty="0" smtClean="0"/>
              <a:t>Ғажайып ағаш өседі,</a:t>
            </a:r>
            <a:endParaRPr lang="ru-RU" sz="1600" dirty="0" smtClean="0"/>
          </a:p>
          <a:p>
            <a:r>
              <a:rPr lang="ru-RU" sz="1600" dirty="0" err="1" smtClean="0"/>
              <a:t>Ғажайып, ғажайып, ғажайып</a:t>
            </a:r>
            <a:r>
              <a:rPr lang="ru-RU" sz="1600" dirty="0" err="1" smtClean="0"/>
              <a:t>,</a:t>
            </a:r>
            <a:endParaRPr lang="ru-RU" sz="1600" dirty="0" smtClean="0"/>
          </a:p>
          <a:p>
            <a:r>
              <a:rPr lang="kk-KZ" sz="1600" dirty="0" smtClean="0"/>
              <a:t>Ондағы </a:t>
            </a:r>
            <a:r>
              <a:rPr lang="kk-KZ" sz="1600" dirty="0" smtClean="0"/>
              <a:t>жапырақтар  емсе,</a:t>
            </a:r>
            <a:endParaRPr lang="ru-RU" sz="1600" dirty="0" smtClean="0"/>
          </a:p>
          <a:p>
            <a:r>
              <a:rPr lang="kk-KZ" sz="1600" dirty="0" smtClean="0"/>
              <a:t>Гүлдер де емес.</a:t>
            </a:r>
            <a:endParaRPr lang="ru-RU" sz="1600" dirty="0" smtClean="0"/>
          </a:p>
          <a:p>
            <a:pPr>
              <a:spcAft>
                <a:spcPts val="0"/>
              </a:spcAft>
            </a:pPr>
            <a:r>
              <a:rPr lang="ru-RU" sz="1600" dirty="0" err="1" smtClean="0">
                <a:latin typeface="Times New Roman" panose="02020603050405020304" pitchFamily="18" charset="0"/>
                <a:ea typeface="Times New Roman" panose="02020603050405020304" pitchFamily="18" charset="0"/>
              </a:rPr>
              <a:t>Шұлықтар </a:t>
            </a:r>
            <a:r>
              <a:rPr lang="ru-RU" sz="1600" dirty="0" smtClean="0">
                <a:latin typeface="Times New Roman" panose="02020603050405020304" pitchFamily="18" charset="0"/>
                <a:ea typeface="Times New Roman" panose="02020603050405020304" pitchFamily="18" charset="0"/>
              </a:rPr>
              <a:t>мен </a:t>
            </a:r>
            <a:r>
              <a:rPr lang="ru-RU" sz="1600" dirty="0" err="1" smtClean="0">
                <a:latin typeface="Times New Roman" panose="02020603050405020304" pitchFamily="18" charset="0"/>
                <a:ea typeface="Times New Roman" panose="02020603050405020304" pitchFamily="18" charset="0"/>
              </a:rPr>
              <a:t>аяқ киімдерАлма</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сияқты</a:t>
            </a:r>
            <a:r>
              <a:rPr lang="ru-RU" sz="1600" dirty="0" smtClean="0">
                <a:latin typeface="Times New Roman" panose="02020603050405020304" pitchFamily="18" charset="0"/>
                <a:ea typeface="Times New Roman" panose="02020603050405020304" pitchFamily="18" charset="0"/>
              </a:rPr>
              <a:t>.</a:t>
            </a:r>
          </a:p>
          <a:p>
            <a:pPr>
              <a:spcAft>
                <a:spcPts val="0"/>
              </a:spcAft>
            </a:pPr>
            <a:r>
              <a:rPr lang="ru-RU" sz="1600" dirty="0" err="1" smtClean="0">
                <a:latin typeface="Times New Roman" panose="02020603050405020304" pitchFamily="18" charset="0"/>
                <a:ea typeface="Times New Roman" panose="02020603050405020304" pitchFamily="18" charset="0"/>
              </a:rPr>
              <a:t>Балалар</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кезекпен</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аяқ киімдерін</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шешеді</a:t>
            </a:r>
            <a:r>
              <a:rPr lang="ru-RU" sz="1600" dirty="0" smtClean="0">
                <a:latin typeface="Times New Roman" panose="02020603050405020304" pitchFamily="18" charset="0"/>
                <a:ea typeface="Times New Roman" panose="02020603050405020304" pitchFamily="18" charset="0"/>
              </a:rPr>
              <a:t>, ал </a:t>
            </a:r>
            <a:r>
              <a:rPr lang="ru-RU" sz="1600" dirty="0" err="1" smtClean="0">
                <a:latin typeface="Times New Roman" panose="02020603050405020304" pitchFamily="18" charset="0"/>
                <a:ea typeface="Times New Roman" panose="02020603050405020304" pitchFamily="18" charset="0"/>
              </a:rPr>
              <a:t>мұғалім тапсырманы</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оқиды</a:t>
            </a:r>
            <a:r>
              <a:rPr lang="ru-RU" sz="1600" dirty="0" smtClean="0">
                <a:latin typeface="Times New Roman" panose="02020603050405020304" pitchFamily="18" charset="0"/>
                <a:ea typeface="Times New Roman" panose="02020603050405020304" pitchFamily="18" charset="0"/>
              </a:rPr>
              <a:t>.</a:t>
            </a:r>
            <a:r>
              <a:rPr lang="ru-RU" sz="1600" dirty="0" err="1" smtClean="0">
                <a:latin typeface="Times New Roman" panose="02020603050405020304" pitchFamily="18" charset="0"/>
                <a:ea typeface="Times New Roman" panose="02020603050405020304" pitchFamily="18" charset="0"/>
              </a:rPr>
              <a:t>Келесі</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тапсырмалар</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ұсынылады</a:t>
            </a:r>
            <a:r>
              <a:rPr lang="ru-RU" sz="1600" dirty="0" err="1" smtClean="0">
                <a:latin typeface="Times New Roman" panose="02020603050405020304" pitchFamily="18" charset="0"/>
                <a:ea typeface="Times New Roman" panose="02020603050405020304" pitchFamily="18" charset="0"/>
              </a:rPr>
              <a:t>:</a:t>
            </a:r>
            <a:endParaRPr lang="ru-RU" sz="1600" dirty="0" smtClean="0">
              <a:latin typeface="Times New Roman" panose="02020603050405020304" pitchFamily="18" charset="0"/>
              <a:ea typeface="Times New Roman" panose="02020603050405020304" pitchFamily="18" charset="0"/>
            </a:endParaRPr>
          </a:p>
          <a:p>
            <a:pPr>
              <a:spcAft>
                <a:spcPts val="0"/>
              </a:spcAft>
            </a:pPr>
            <a:r>
              <a:rPr lang="ru-RU" sz="1600" dirty="0" smtClean="0">
                <a:latin typeface="Times New Roman" panose="02020603050405020304" pitchFamily="18" charset="0"/>
                <a:ea typeface="Times New Roman" panose="02020603050405020304" pitchFamily="18" charset="0"/>
              </a:rPr>
              <a:t>- </a:t>
            </a:r>
            <a:r>
              <a:rPr lang="ru-RU" sz="1600" dirty="0" smtClean="0">
                <a:latin typeface="Times New Roman" panose="02020603050405020304" pitchFamily="18" charset="0"/>
                <a:ea typeface="Times New Roman" panose="02020603050405020304" pitchFamily="18" charset="0"/>
              </a:rPr>
              <a:t>«</a:t>
            </a:r>
            <a:r>
              <a:rPr lang="ru-RU" sz="1600" dirty="0" err="1" smtClean="0">
                <a:latin typeface="Times New Roman" panose="02020603050405020304" pitchFamily="18" charset="0"/>
                <a:ea typeface="Times New Roman" panose="02020603050405020304" pitchFamily="18" charset="0"/>
              </a:rPr>
              <a:t>Фразаны</a:t>
            </a:r>
            <a:r>
              <a:rPr lang="ru-RU" sz="1600" dirty="0" smtClean="0">
                <a:latin typeface="Times New Roman" panose="02020603050405020304" pitchFamily="18" charset="0"/>
                <a:ea typeface="Times New Roman" panose="02020603050405020304" pitchFamily="18" charset="0"/>
              </a:rPr>
              <a:t> </a:t>
            </a:r>
            <a:r>
              <a:rPr lang="ru-RU" sz="1600" dirty="0" err="1" smtClean="0">
                <a:latin typeface="Times New Roman" panose="02020603050405020304" pitchFamily="18" charset="0"/>
                <a:ea typeface="Times New Roman" panose="02020603050405020304" pitchFamily="18" charset="0"/>
              </a:rPr>
              <a:t>айтыңыз»</a:t>
            </a:r>
            <a:endParaRPr lang="ru-RU"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Одеяло убежало Муха, Муха- Цокотуха,</a:t>
            </a:r>
          </a:p>
          <a:p>
            <a:pPr>
              <a:spcAft>
                <a:spcPts val="0"/>
              </a:spcAft>
            </a:pPr>
            <a:r>
              <a:rPr lang="ru-RU" sz="1600" dirty="0">
                <a:latin typeface="Times New Roman" panose="02020603050405020304" pitchFamily="18" charset="0"/>
                <a:ea typeface="Times New Roman" panose="02020603050405020304" pitchFamily="18" charset="0"/>
              </a:rPr>
              <a:t>Улетела Позолоченное брюхо. простыня Муха по полю пошла,</a:t>
            </a:r>
          </a:p>
          <a:p>
            <a:pPr>
              <a:spcAft>
                <a:spcPts val="0"/>
              </a:spcAft>
            </a:pPr>
            <a:r>
              <a:rPr lang="ru-RU" sz="1600" dirty="0">
                <a:latin typeface="Times New Roman" panose="02020603050405020304" pitchFamily="18" charset="0"/>
                <a:ea typeface="Times New Roman" panose="02020603050405020304" pitchFamily="18" charset="0"/>
              </a:rPr>
              <a:t>И подушка, Муха ………………………</a:t>
            </a:r>
          </a:p>
          <a:p>
            <a:pPr>
              <a:spcAft>
                <a:spcPts val="0"/>
              </a:spcAft>
            </a:pPr>
            <a:r>
              <a:rPr lang="ru-RU" sz="1600" dirty="0">
                <a:latin typeface="Times New Roman" panose="02020603050405020304" pitchFamily="18" charset="0"/>
                <a:ea typeface="Times New Roman" panose="02020603050405020304" pitchFamily="18" charset="0"/>
              </a:rPr>
              <a:t>Как…………..............</a:t>
            </a:r>
          </a:p>
          <a:p>
            <a:pPr>
              <a:spcAft>
                <a:spcPts val="0"/>
              </a:spcAft>
            </a:pPr>
            <a:r>
              <a:rPr lang="ru-RU" sz="1600" dirty="0">
                <a:latin typeface="Times New Roman" panose="02020603050405020304" pitchFamily="18" charset="0"/>
                <a:ea typeface="Times New Roman" panose="02020603050405020304" pitchFamily="18" charset="0"/>
              </a:rPr>
              <a:t> </a:t>
            </a:r>
          </a:p>
          <a:p>
            <a:pPr>
              <a:spcAft>
                <a:spcPts val="0"/>
              </a:spcAft>
            </a:pPr>
            <a:r>
              <a:rPr lang="ru-RU" sz="1600" dirty="0">
                <a:latin typeface="Times New Roman" panose="02020603050405020304" pitchFamily="18" charset="0"/>
                <a:ea typeface="Times New Roman" panose="02020603050405020304" pitchFamily="18" charset="0"/>
              </a:rPr>
              <a:t>Моем, моем трубочиста Приходила к мухе</a:t>
            </a:r>
          </a:p>
          <a:p>
            <a:pPr>
              <a:spcAft>
                <a:spcPts val="0"/>
              </a:spcAft>
            </a:pPr>
            <a:r>
              <a:rPr lang="ru-RU" sz="1600" dirty="0">
                <a:latin typeface="Times New Roman" panose="02020603050405020304" pitchFamily="18" charset="0"/>
                <a:ea typeface="Times New Roman" panose="02020603050405020304" pitchFamily="18" charset="0"/>
              </a:rPr>
              <a:t>………………………….! Бабушка - пчела.</a:t>
            </a:r>
          </a:p>
          <a:p>
            <a:pPr>
              <a:spcAft>
                <a:spcPts val="0"/>
              </a:spcAft>
            </a:pPr>
            <a:r>
              <a:rPr lang="ru-RU" sz="1600" dirty="0">
                <a:latin typeface="Times New Roman" panose="02020603050405020304" pitchFamily="18" charset="0"/>
                <a:ea typeface="Times New Roman" panose="02020603050405020304" pitchFamily="18" charset="0"/>
              </a:rPr>
              <a:t>Будет, будет трубочист Мухе - Цокотухе</a:t>
            </a:r>
          </a:p>
          <a:p>
            <a:pPr>
              <a:spcAft>
                <a:spcPts val="0"/>
              </a:spcAft>
            </a:pPr>
            <a:r>
              <a:rPr lang="ru-RU" sz="1600" dirty="0">
                <a:latin typeface="Times New Roman" panose="02020603050405020304" pitchFamily="18" charset="0"/>
                <a:ea typeface="Times New Roman" panose="02020603050405020304" pitchFamily="18" charset="0"/>
              </a:rPr>
              <a:t> </a:t>
            </a:r>
          </a:p>
          <a:p>
            <a:pPr>
              <a:spcAft>
                <a:spcPts val="0"/>
              </a:spcAft>
            </a:pPr>
            <a:r>
              <a:rPr lang="ru-RU" sz="1600" dirty="0">
                <a:latin typeface="Times New Roman" panose="02020603050405020304" pitchFamily="18" charset="0"/>
                <a:ea typeface="Times New Roman" panose="02020603050405020304" pitchFamily="18" charset="0"/>
              </a:rPr>
              <a:t>Добрый доктор Айболит, Ехали медведи</a:t>
            </a:r>
          </a:p>
          <a:p>
            <a:pPr>
              <a:spcAft>
                <a:spcPts val="0"/>
              </a:spcAft>
            </a:pPr>
            <a:r>
              <a:rPr lang="ru-RU" sz="1600" dirty="0">
                <a:latin typeface="Times New Roman" panose="02020603050405020304" pitchFamily="18" charset="0"/>
                <a:ea typeface="Times New Roman" panose="02020603050405020304" pitchFamily="18" charset="0"/>
              </a:rPr>
              <a:t>Он под деревом сидит. На велосипеде,</a:t>
            </a:r>
          </a:p>
          <a:p>
            <a:pPr>
              <a:spcAft>
                <a:spcPts val="0"/>
              </a:spcAft>
            </a:pPr>
            <a:r>
              <a:rPr lang="ru-RU" sz="1600" dirty="0">
                <a:latin typeface="Times New Roman" panose="02020603050405020304" pitchFamily="18" charset="0"/>
                <a:ea typeface="Times New Roman" panose="02020603050405020304" pitchFamily="18" charset="0"/>
              </a:rPr>
              <a:t>Приходи к нему лечиться А за </a:t>
            </a:r>
            <a:r>
              <a:rPr lang="ru-RU" sz="1600" dirty="0" smtClean="0">
                <a:latin typeface="Times New Roman" panose="02020603050405020304" pitchFamily="18" charset="0"/>
                <a:ea typeface="Times New Roman" panose="02020603050405020304" pitchFamily="18" charset="0"/>
              </a:rPr>
              <a:t>ними</a:t>
            </a:r>
          </a:p>
          <a:p>
            <a:r>
              <a:rPr lang="ru-RU" sz="1600" dirty="0">
                <a:latin typeface="Times New Roman" panose="02020603050405020304" pitchFamily="18" charset="0"/>
                <a:cs typeface="Times New Roman" panose="02020603050405020304" pitchFamily="18" charset="0"/>
              </a:rPr>
              <a:t>Ох, нелегкая эта работа - А потом позвонили мартышки</a:t>
            </a:r>
          </a:p>
          <a:p>
            <a:pPr>
              <a:spcAft>
                <a:spcPts val="0"/>
              </a:spcAft>
            </a:pPr>
            <a:endParaRPr lang="ru-RU" sz="1600" dirty="0">
              <a:latin typeface="Times New Roman" panose="02020603050405020304" pitchFamily="18" charset="0"/>
              <a:ea typeface="Times New Roman" panose="02020603050405020304" pitchFamily="18" charset="0"/>
            </a:endParaRPr>
          </a:p>
        </p:txBody>
      </p:sp>
      <p:pic>
        <p:nvPicPr>
          <p:cNvPr id="3" name="Picture 2" descr="https://im0-tub-kz.yandex.net/i?id=d9b79e5802ec9d88c7772a0292793992-srl&amp;n=1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580112" y="3717032"/>
            <a:ext cx="2693230" cy="2880320"/>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2966449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892480" cy="3539430"/>
          </a:xfrm>
          <a:prstGeom prst="rect">
            <a:avLst/>
          </a:prstGeom>
        </p:spPr>
        <p:txBody>
          <a:bodyPr wrap="square">
            <a:spAutoFit/>
          </a:bodyPr>
          <a:lstStyle/>
          <a:p>
            <a:pPr>
              <a:spcAft>
                <a:spcPts val="0"/>
              </a:spcAft>
            </a:pPr>
            <a:r>
              <a:rPr lang="ru-RU" sz="1400" b="1" dirty="0" err="1" smtClean="0">
                <a:latin typeface="Times New Roman" panose="02020603050405020304" pitchFamily="18" charset="0"/>
                <a:ea typeface="Times New Roman" panose="02020603050405020304" pitchFamily="18" charset="0"/>
              </a:rPr>
              <a:t>«</a:t>
            </a:r>
            <a:r>
              <a:rPr lang="ru-RU" sz="1400" b="1" dirty="0" err="1" smtClean="0">
                <a:latin typeface="Times New Roman" panose="02020603050405020304" pitchFamily="18" charset="0"/>
                <a:ea typeface="Times New Roman" panose="02020603050405020304" pitchFamily="18" charset="0"/>
              </a:rPr>
              <a:t>Жұбын </a:t>
            </a:r>
            <a:r>
              <a:rPr lang="ru-RU" sz="1400" b="1" dirty="0" err="1" smtClean="0">
                <a:latin typeface="Times New Roman" panose="02020603050405020304" pitchFamily="18" charset="0"/>
                <a:ea typeface="Times New Roman" panose="02020603050405020304" pitchFamily="18" charset="0"/>
              </a:rPr>
              <a:t>табыңыз</a:t>
            </a:r>
            <a:r>
              <a:rPr lang="ru-RU" sz="1400" b="1" dirty="0" err="1" smtClean="0">
                <a:latin typeface="Times New Roman" panose="02020603050405020304" pitchFamily="18" charset="0"/>
                <a:ea typeface="Times New Roman" panose="02020603050405020304" pitchFamily="18" charset="0"/>
              </a:rPr>
              <a:t>»</a:t>
            </a:r>
            <a:endParaRPr lang="ru-RU" sz="1400" b="1" dirty="0" smtClean="0">
              <a:latin typeface="Times New Roman" panose="02020603050405020304" pitchFamily="18" charset="0"/>
              <a:ea typeface="Times New Roman" panose="02020603050405020304" pitchFamily="18" charset="0"/>
            </a:endParaRPr>
          </a:p>
          <a:p>
            <a:pPr>
              <a:spcAft>
                <a:spcPts val="0"/>
              </a:spcAft>
            </a:pPr>
            <a:r>
              <a:rPr lang="ru-RU" sz="1400" dirty="0" err="1" smtClean="0">
                <a:latin typeface="Times New Roman" panose="02020603050405020304" pitchFamily="18" charset="0"/>
                <a:ea typeface="Times New Roman" panose="02020603050405020304" pitchFamily="18" charset="0"/>
              </a:rPr>
              <a:t>Балалар</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ертегі</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кейіпкерлерінің бейнелері</a:t>
            </a:r>
            <a:r>
              <a:rPr lang="ru-RU" sz="1400" dirty="0" smtClean="0">
                <a:latin typeface="Times New Roman" panose="02020603050405020304" pitchFamily="18" charset="0"/>
                <a:ea typeface="Times New Roman" panose="02020603050405020304" pitchFamily="18" charset="0"/>
              </a:rPr>
              <a:t> бар </a:t>
            </a:r>
            <a:r>
              <a:rPr lang="ru-RU" sz="1400" dirty="0" err="1" smtClean="0">
                <a:latin typeface="Times New Roman" panose="02020603050405020304" pitchFamily="18" charset="0"/>
                <a:ea typeface="Times New Roman" panose="02020603050405020304" pitchFamily="18" charset="0"/>
              </a:rPr>
              <a:t>суреттерді</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алады.Бір</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ертегіде</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өмір сүретін батырларды</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табыңыз</a:t>
            </a:r>
            <a:r>
              <a:rPr lang="ru-RU" sz="1400" dirty="0" smtClean="0">
                <a:latin typeface="Times New Roman" panose="02020603050405020304" pitchFamily="18" charset="0"/>
                <a:ea typeface="Times New Roman" panose="02020603050405020304" pitchFamily="18" charset="0"/>
              </a:rPr>
              <a:t>.(Айболит - акула, Федора - самовар, Муха - </a:t>
            </a:r>
            <a:r>
              <a:rPr lang="ru-RU" sz="1400" dirty="0" err="1" smtClean="0">
                <a:latin typeface="Times New Roman" panose="02020603050405020304" pitchFamily="18" charset="0"/>
                <a:ea typeface="Times New Roman" panose="02020603050405020304" pitchFamily="18" charset="0"/>
              </a:rPr>
              <a:t>маса</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Мойдодыр</a:t>
            </a:r>
            <a:r>
              <a:rPr lang="ru-RU" sz="1400" dirty="0" smtClean="0">
                <a:latin typeface="Times New Roman" panose="02020603050405020304" pitchFamily="18" charset="0"/>
                <a:ea typeface="Times New Roman" panose="02020603050405020304" pitchFamily="18" charset="0"/>
              </a:rPr>
              <a:t> - </a:t>
            </a:r>
            <a:r>
              <a:rPr lang="ru-RU" sz="1400" dirty="0" err="1" smtClean="0">
                <a:latin typeface="Times New Roman" panose="02020603050405020304" pitchFamily="18" charset="0"/>
                <a:ea typeface="Times New Roman" panose="02020603050405020304" pitchFamily="18" charset="0"/>
              </a:rPr>
              <a:t>Грязнуля</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және </a:t>
            </a:r>
            <a:r>
              <a:rPr lang="ru-RU" sz="1400" dirty="0" smtClean="0">
                <a:latin typeface="Times New Roman" panose="02020603050405020304" pitchFamily="18" charset="0"/>
                <a:ea typeface="Times New Roman" panose="02020603050405020304" pitchFamily="18" charset="0"/>
              </a:rPr>
              <a:t>т.б</a:t>
            </a:r>
            <a:r>
              <a:rPr lang="ru-RU" sz="1400" dirty="0" smtClean="0">
                <a:latin typeface="Times New Roman" panose="02020603050405020304" pitchFamily="18" charset="0"/>
                <a:ea typeface="Times New Roman" panose="02020603050405020304" pitchFamily="18" charset="0"/>
              </a:rPr>
              <a:t>.)</a:t>
            </a:r>
          </a:p>
          <a:p>
            <a:pPr>
              <a:spcAft>
                <a:spcPts val="0"/>
              </a:spcAft>
            </a:pPr>
            <a:r>
              <a:rPr lang="ru-RU" sz="1400" b="1" dirty="0" smtClean="0">
                <a:latin typeface="Times New Roman" panose="02020603050405020304" pitchFamily="18" charset="0"/>
                <a:ea typeface="Times New Roman" panose="02020603050405020304" pitchFamily="18" charset="0"/>
              </a:rPr>
              <a:t>«</a:t>
            </a:r>
            <a:r>
              <a:rPr lang="ru-RU" sz="1400" b="1" dirty="0" err="1" smtClean="0">
                <a:latin typeface="Times New Roman" panose="02020603050405020304" pitchFamily="18" charset="0"/>
                <a:ea typeface="Times New Roman" panose="02020603050405020304" pitchFamily="18" charset="0"/>
              </a:rPr>
              <a:t>Ертегіні</a:t>
            </a:r>
            <a:r>
              <a:rPr lang="ru-RU" sz="1400" b="1" dirty="0" smtClean="0">
                <a:latin typeface="Times New Roman" panose="02020603050405020304" pitchFamily="18" charset="0"/>
                <a:ea typeface="Times New Roman" panose="02020603050405020304" pitchFamily="18" charset="0"/>
              </a:rPr>
              <a:t> тап</a:t>
            </a:r>
            <a:r>
              <a:rPr lang="ru-RU" sz="1400" b="1" dirty="0" smtClean="0">
                <a:latin typeface="Times New Roman" panose="02020603050405020304" pitchFamily="18" charset="0"/>
                <a:ea typeface="Times New Roman" panose="02020603050405020304" pitchFamily="18" charset="0"/>
              </a:rPr>
              <a:t>»</a:t>
            </a:r>
          </a:p>
          <a:p>
            <a:pPr>
              <a:spcAft>
                <a:spcPts val="0"/>
              </a:spcAft>
            </a:pPr>
            <a:r>
              <a:rPr lang="ru-RU" sz="1400" dirty="0" err="1" smtClean="0">
                <a:latin typeface="Times New Roman" panose="02020603050405020304" pitchFamily="18" charset="0"/>
                <a:ea typeface="Times New Roman" panose="02020603050405020304" pitchFamily="18" charset="0"/>
              </a:rPr>
              <a:t>Жазылып</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алынған ертегілерден</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үзінді тыңдау.</a:t>
            </a:r>
            <a:r>
              <a:rPr lang="ru-RU" sz="1400" dirty="0" smtClean="0">
                <a:latin typeface="Times New Roman" panose="02020603050405020304" pitchFamily="18" charset="0"/>
                <a:ea typeface="Times New Roman" panose="02020603050405020304" pitchFamily="18" charset="0"/>
              </a:rPr>
              <a:t> (3-4 </a:t>
            </a:r>
            <a:r>
              <a:rPr lang="ru-RU" sz="1400" dirty="0" err="1" smtClean="0">
                <a:latin typeface="Times New Roman" panose="02020603050405020304" pitchFamily="18" charset="0"/>
                <a:ea typeface="Times New Roman" panose="02020603050405020304" pitchFamily="18" charset="0"/>
              </a:rPr>
              <a:t>үзінді</a:t>
            </a:r>
            <a:r>
              <a:rPr lang="ru-RU" sz="1400" dirty="0" smtClean="0">
                <a:latin typeface="Times New Roman" panose="02020603050405020304" pitchFamily="18" charset="0"/>
                <a:ea typeface="Times New Roman" panose="02020603050405020304" pitchFamily="18" charset="0"/>
              </a:rPr>
              <a:t>)</a:t>
            </a:r>
          </a:p>
          <a:p>
            <a:pPr>
              <a:spcAft>
                <a:spcPts val="0"/>
              </a:spcAft>
            </a:pPr>
            <a:r>
              <a:rPr lang="ru-RU" sz="1400" b="1" dirty="0" smtClean="0">
                <a:latin typeface="Times New Roman" panose="02020603050405020304" pitchFamily="18" charset="0"/>
                <a:ea typeface="Times New Roman" panose="02020603050405020304" pitchFamily="18" charset="0"/>
              </a:rPr>
              <a:t>«</a:t>
            </a:r>
            <a:r>
              <a:rPr lang="ru-RU" sz="1400" b="1" dirty="0" err="1" smtClean="0">
                <a:latin typeface="Times New Roman" panose="02020603050405020304" pitchFamily="18" charset="0"/>
                <a:ea typeface="Times New Roman" panose="02020603050405020304" pitchFamily="18" charset="0"/>
              </a:rPr>
              <a:t>Шайды</a:t>
            </a:r>
            <a:r>
              <a:rPr lang="ru-RU" sz="1400" b="1" dirty="0" smtClean="0">
                <a:latin typeface="Times New Roman" panose="02020603050405020304" pitchFamily="18" charset="0"/>
                <a:ea typeface="Times New Roman" panose="02020603050405020304" pitchFamily="18" charset="0"/>
              </a:rPr>
              <a:t> </a:t>
            </a:r>
            <a:r>
              <a:rPr lang="ru-RU" sz="1400" b="1" dirty="0" err="1" smtClean="0">
                <a:latin typeface="Times New Roman" panose="02020603050405020304" pitchFamily="18" charset="0"/>
                <a:ea typeface="Times New Roman" panose="02020603050405020304" pitchFamily="18" charset="0"/>
              </a:rPr>
              <a:t>қайнатыңыз» (саусақ ойыны</a:t>
            </a:r>
            <a:r>
              <a:rPr lang="ru-RU" sz="1400" b="1" dirty="0" smtClean="0">
                <a:latin typeface="Times New Roman" panose="02020603050405020304" pitchFamily="18" charset="0"/>
                <a:ea typeface="Times New Roman" panose="02020603050405020304" pitchFamily="18" charset="0"/>
              </a:rPr>
              <a:t>)</a:t>
            </a:r>
          </a:p>
          <a:p>
            <a:pPr>
              <a:spcAft>
                <a:spcPts val="0"/>
              </a:spcAft>
            </a:pPr>
            <a:r>
              <a:rPr lang="ru-RU" sz="1400" dirty="0" err="1" smtClean="0">
                <a:latin typeface="Times New Roman" panose="02020603050405020304" pitchFamily="18" charset="0"/>
                <a:ea typeface="Times New Roman" panose="02020603050405020304" pitchFamily="18" charset="0"/>
              </a:rPr>
              <a:t>Олар</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шайнекті</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пештің үстіне қойды</a:t>
            </a:r>
            <a:r>
              <a:rPr lang="ru-RU" sz="1400" dirty="0" err="1" smtClean="0">
                <a:latin typeface="Times New Roman" panose="02020603050405020304" pitchFamily="18" charset="0"/>
                <a:ea typeface="Times New Roman" panose="02020603050405020304" pitchFamily="18" charset="0"/>
              </a:rPr>
              <a:t>.</a:t>
            </a:r>
            <a:endParaRPr lang="ru-RU" sz="1400" dirty="0" smtClean="0">
              <a:latin typeface="Times New Roman" panose="02020603050405020304" pitchFamily="18" charset="0"/>
              <a:ea typeface="Times New Roman" panose="02020603050405020304" pitchFamily="18" charset="0"/>
            </a:endParaRPr>
          </a:p>
          <a:p>
            <a:pPr>
              <a:spcAft>
                <a:spcPts val="0"/>
              </a:spcAft>
            </a:pPr>
            <a:r>
              <a:rPr lang="ru-RU" sz="1400" dirty="0" smtClean="0">
                <a:latin typeface="Times New Roman" panose="02020603050405020304" pitchFamily="18" charset="0"/>
                <a:ea typeface="Times New Roman" panose="02020603050405020304" pitchFamily="18" charset="0"/>
              </a:rPr>
              <a:t>Су </a:t>
            </a:r>
            <a:r>
              <a:rPr lang="ru-RU" sz="1400" dirty="0" err="1" smtClean="0">
                <a:latin typeface="Times New Roman" panose="02020603050405020304" pitchFamily="18" charset="0"/>
                <a:ea typeface="Times New Roman" panose="02020603050405020304" pitchFamily="18" charset="0"/>
              </a:rPr>
              <a:t>қайнатылды</a:t>
            </a:r>
            <a:r>
              <a:rPr lang="ru-RU" sz="1400" dirty="0" smtClean="0">
                <a:latin typeface="Times New Roman" panose="02020603050405020304" pitchFamily="18" charset="0"/>
                <a:ea typeface="Times New Roman" panose="02020603050405020304" pitchFamily="18" charset="0"/>
              </a:rPr>
              <a:t>.</a:t>
            </a:r>
          </a:p>
          <a:p>
            <a:pPr>
              <a:spcAft>
                <a:spcPts val="0"/>
              </a:spcAft>
            </a:pPr>
            <a:r>
              <a:rPr lang="ru-RU" sz="1400" dirty="0" err="1" smtClean="0">
                <a:latin typeface="Times New Roman" panose="02020603050405020304" pitchFamily="18" charset="0"/>
                <a:ea typeface="Times New Roman" panose="02020603050405020304" pitchFamily="18" charset="0"/>
              </a:rPr>
              <a:t>Шай</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кесеге</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құйылады</a:t>
            </a:r>
            <a:r>
              <a:rPr lang="ru-RU" sz="1400" dirty="0" err="1" smtClean="0">
                <a:latin typeface="Times New Roman" panose="02020603050405020304" pitchFamily="18" charset="0"/>
                <a:ea typeface="Times New Roman" panose="02020603050405020304" pitchFamily="18" charset="0"/>
              </a:rPr>
              <a:t>.</a:t>
            </a:r>
            <a:endParaRPr lang="ru-RU" sz="1400" dirty="0" smtClean="0">
              <a:latin typeface="Times New Roman" panose="02020603050405020304" pitchFamily="18" charset="0"/>
              <a:ea typeface="Times New Roman" panose="02020603050405020304" pitchFamily="18" charset="0"/>
            </a:endParaRPr>
          </a:p>
          <a:p>
            <a:pPr>
              <a:spcAft>
                <a:spcPts val="0"/>
              </a:spcAft>
            </a:pPr>
            <a:r>
              <a:rPr lang="ru-RU" sz="1400" dirty="0" err="1" smtClean="0">
                <a:latin typeface="Times New Roman" panose="02020603050405020304" pitchFamily="18" charset="0"/>
                <a:ea typeface="Times New Roman" panose="02020603050405020304" pitchFamily="18" charset="0"/>
              </a:rPr>
              <a:t>Қантты </a:t>
            </a:r>
            <a:r>
              <a:rPr lang="ru-RU" sz="1400" dirty="0" err="1" smtClean="0">
                <a:latin typeface="Times New Roman" panose="02020603050405020304" pitchFamily="18" charset="0"/>
                <a:ea typeface="Times New Roman" panose="02020603050405020304" pitchFamily="18" charset="0"/>
              </a:rPr>
              <a:t>салып</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араластырыңыз.</a:t>
            </a:r>
            <a:endParaRPr lang="ru-RU" sz="1400" dirty="0" smtClean="0">
              <a:latin typeface="Times New Roman" panose="02020603050405020304" pitchFamily="18" charset="0"/>
              <a:ea typeface="Times New Roman" panose="02020603050405020304" pitchFamily="18" charset="0"/>
            </a:endParaRPr>
          </a:p>
          <a:p>
            <a:pPr>
              <a:spcAft>
                <a:spcPts val="0"/>
              </a:spcAft>
            </a:pPr>
            <a:r>
              <a:rPr lang="ru-RU" sz="1400" dirty="0" err="1" smtClean="0">
                <a:latin typeface="Times New Roman" panose="02020603050405020304" pitchFamily="18" charset="0"/>
                <a:ea typeface="Times New Roman" panose="02020603050405020304" pitchFamily="18" charset="0"/>
              </a:rPr>
              <a:t>Табақшаға </a:t>
            </a:r>
            <a:r>
              <a:rPr lang="ru-RU" sz="1400" dirty="0" err="1" smtClean="0">
                <a:latin typeface="Times New Roman" panose="02020603050405020304" pitchFamily="18" charset="0"/>
                <a:ea typeface="Times New Roman" panose="02020603050405020304" pitchFamily="18" charset="0"/>
              </a:rPr>
              <a:t>құйыңыз</a:t>
            </a:r>
            <a:r>
              <a:rPr lang="ru-RU" sz="1400" dirty="0" err="1" smtClean="0">
                <a:latin typeface="Times New Roman" panose="02020603050405020304" pitchFamily="18" charset="0"/>
                <a:ea typeface="Times New Roman" panose="02020603050405020304" pitchFamily="18" charset="0"/>
              </a:rPr>
              <a:t>.</a:t>
            </a:r>
            <a:endParaRPr lang="ru-RU" sz="1400" dirty="0" smtClean="0">
              <a:latin typeface="Times New Roman" panose="02020603050405020304" pitchFamily="18" charset="0"/>
              <a:ea typeface="Times New Roman" panose="02020603050405020304" pitchFamily="18" charset="0"/>
            </a:endParaRPr>
          </a:p>
          <a:p>
            <a:pPr>
              <a:spcAft>
                <a:spcPts val="0"/>
              </a:spcAft>
            </a:pPr>
            <a:r>
              <a:rPr lang="ru-RU" sz="1400" dirty="0" err="1" smtClean="0">
                <a:latin typeface="Times New Roman" panose="02020603050405020304" pitchFamily="18" charset="0"/>
                <a:ea typeface="Times New Roman" panose="02020603050405020304" pitchFamily="18" charset="0"/>
              </a:rPr>
              <a:t>Олар</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салқындатады және ішеді</a:t>
            </a:r>
            <a:r>
              <a:rPr lang="ru-RU" sz="1400" dirty="0" smtClean="0">
                <a:latin typeface="Times New Roman" panose="02020603050405020304" pitchFamily="18" charset="0"/>
                <a:ea typeface="Times New Roman" panose="02020603050405020304" pitchFamily="18" charset="0"/>
              </a:rPr>
              <a:t>. </a:t>
            </a:r>
            <a:endParaRPr lang="ru-RU" sz="1400" dirty="0" smtClean="0">
              <a:latin typeface="Times New Roman" panose="02020603050405020304" pitchFamily="18" charset="0"/>
              <a:ea typeface="Times New Roman" panose="02020603050405020304" pitchFamily="18" charset="0"/>
            </a:endParaRPr>
          </a:p>
          <a:p>
            <a:pPr>
              <a:spcAft>
                <a:spcPts val="0"/>
              </a:spcAft>
              <a:buFontTx/>
              <a:buChar char="-"/>
            </a:pPr>
            <a:r>
              <a:rPr lang="ru-RU" sz="1400" b="1" dirty="0" err="1" smtClean="0">
                <a:latin typeface="Times New Roman" panose="02020603050405020304" pitchFamily="18" charset="0"/>
                <a:ea typeface="Times New Roman" panose="02020603050405020304" pitchFamily="18" charset="0"/>
              </a:rPr>
              <a:t>«</a:t>
            </a:r>
            <a:r>
              <a:rPr lang="ru-RU" sz="1400" b="1" dirty="0" err="1" smtClean="0">
                <a:latin typeface="Times New Roman" panose="02020603050405020304" pitchFamily="18" charset="0"/>
                <a:ea typeface="Times New Roman" panose="02020603050405020304" pitchFamily="18" charset="0"/>
              </a:rPr>
              <a:t>Бұл кімдікі</a:t>
            </a:r>
            <a:r>
              <a:rPr lang="ru-RU" sz="1400" b="1" dirty="0" smtClean="0">
                <a:latin typeface="Times New Roman" panose="02020603050405020304" pitchFamily="18" charset="0"/>
                <a:ea typeface="Times New Roman" panose="02020603050405020304" pitchFamily="18" charset="0"/>
              </a:rPr>
              <a:t>?»</a:t>
            </a:r>
          </a:p>
          <a:p>
            <a:pPr>
              <a:spcAft>
                <a:spcPts val="0"/>
              </a:spcAft>
              <a:buFontTx/>
              <a:buChar char="-"/>
            </a:pPr>
            <a:r>
              <a:rPr lang="ru-RU" sz="1400" dirty="0" err="1" smtClean="0">
                <a:latin typeface="Times New Roman" panose="02020603050405020304" pitchFamily="18" charset="0"/>
                <a:ea typeface="Times New Roman" panose="02020603050405020304" pitchFamily="18" charset="0"/>
              </a:rPr>
              <a:t>Керемет</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сөмкеде заттар</a:t>
            </a:r>
            <a:r>
              <a:rPr lang="ru-RU" sz="1400" dirty="0" smtClean="0">
                <a:latin typeface="Times New Roman" panose="02020603050405020304" pitchFamily="18" charset="0"/>
                <a:ea typeface="Times New Roman" panose="02020603050405020304" pitchFamily="18" charset="0"/>
              </a:rPr>
              <a:t> бар: </a:t>
            </a:r>
            <a:r>
              <a:rPr lang="ru-RU" sz="1400" dirty="0" err="1" smtClean="0">
                <a:latin typeface="Times New Roman" panose="02020603050405020304" pitchFamily="18" charset="0"/>
                <a:ea typeface="Times New Roman" panose="02020603050405020304" pitchFamily="18" charset="0"/>
              </a:rPr>
              <a:t>дәрі, ақша, сабын</a:t>
            </a:r>
            <a:r>
              <a:rPr lang="ru-RU" sz="1400" dirty="0" smtClean="0">
                <a:latin typeface="Times New Roman" panose="02020603050405020304" pitchFamily="18" charset="0"/>
                <a:ea typeface="Times New Roman" panose="02020603050405020304" pitchFamily="18" charset="0"/>
              </a:rPr>
              <a:t>, кастрюль, </a:t>
            </a:r>
            <a:r>
              <a:rPr lang="ru-RU" sz="1400" dirty="0" err="1" smtClean="0">
                <a:latin typeface="Times New Roman" panose="02020603050405020304" pitchFamily="18" charset="0"/>
                <a:ea typeface="Times New Roman" panose="02020603050405020304" pitchFamily="18" charset="0"/>
              </a:rPr>
              <a:t>шұлық және </a:t>
            </a:r>
            <a:r>
              <a:rPr lang="ru-RU" sz="1400" dirty="0" smtClean="0">
                <a:latin typeface="Times New Roman" panose="02020603050405020304" pitchFamily="18" charset="0"/>
                <a:ea typeface="Times New Roman" panose="02020603050405020304" pitchFamily="18" charset="0"/>
              </a:rPr>
              <a:t>т.б. </a:t>
            </a:r>
            <a:r>
              <a:rPr lang="ru-RU" sz="1400" dirty="0" err="1" smtClean="0">
                <a:latin typeface="Times New Roman" panose="02020603050405020304" pitchFamily="18" charset="0"/>
                <a:ea typeface="Times New Roman" panose="02020603050405020304" pitchFamily="18" charset="0"/>
              </a:rPr>
              <a:t>Балалар</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бір</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затты</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алып</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оның кімге</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тиесілі</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екенін</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айтады</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және өз шешімін</a:t>
            </a:r>
            <a:r>
              <a:rPr lang="ru-RU" sz="1400" dirty="0" smtClean="0">
                <a:latin typeface="Times New Roman" panose="02020603050405020304" pitchFamily="18" charset="0"/>
                <a:ea typeface="Times New Roman" panose="02020603050405020304" pitchFamily="18" charset="0"/>
              </a:rPr>
              <a:t> </a:t>
            </a:r>
            <a:r>
              <a:rPr lang="ru-RU" sz="1400" dirty="0" err="1" smtClean="0">
                <a:latin typeface="Times New Roman" panose="02020603050405020304" pitchFamily="18" charset="0"/>
                <a:ea typeface="Times New Roman" panose="02020603050405020304" pitchFamily="18" charset="0"/>
              </a:rPr>
              <a:t>түсіндіреді.</a:t>
            </a:r>
            <a:endParaRPr lang="ru-RU" sz="1400" dirty="0" smtClean="0">
              <a:latin typeface="Times New Roman" panose="02020603050405020304" pitchFamily="18" charset="0"/>
              <a:ea typeface="Times New Roman" panose="02020603050405020304" pitchFamily="18" charset="0"/>
            </a:endParaRPr>
          </a:p>
          <a:p>
            <a:pPr>
              <a:spcAft>
                <a:spcPts val="0"/>
              </a:spcAft>
            </a:pPr>
            <a:endParaRPr lang="ru-RU" sz="1400" dirty="0" smtClean="0">
              <a:latin typeface="Times New Roman" panose="02020603050405020304" pitchFamily="18" charset="0"/>
              <a:ea typeface="Times New Roman" panose="02020603050405020304" pitchFamily="18" charset="0"/>
            </a:endParaRPr>
          </a:p>
        </p:txBody>
      </p:sp>
      <p:sp>
        <p:nvSpPr>
          <p:cNvPr id="3" name="Прямоугольник 2"/>
          <p:cNvSpPr/>
          <p:nvPr/>
        </p:nvSpPr>
        <p:spPr>
          <a:xfrm>
            <a:off x="2627784" y="3786190"/>
            <a:ext cx="6516216" cy="2616101"/>
          </a:xfrm>
          <a:prstGeom prst="rect">
            <a:avLst/>
          </a:prstGeom>
        </p:spPr>
        <p:txBody>
          <a:bodyPr wrap="square">
            <a:spAutoFit/>
          </a:bodyPr>
          <a:lstStyle/>
          <a:p>
            <a:pPr>
              <a:spcAft>
                <a:spcPts val="0"/>
              </a:spcAft>
            </a:pPr>
            <a:r>
              <a:rPr lang="ru-RU" sz="1600" b="1" dirty="0" err="1" smtClean="0">
                <a:latin typeface="Times New Roman" panose="02020603050405020304" pitchFamily="18" charset="0"/>
                <a:ea typeface="Times New Roman" panose="02020603050405020304" pitchFamily="18" charset="0"/>
              </a:rPr>
              <a:t>«</a:t>
            </a:r>
            <a:r>
              <a:rPr lang="ru-RU" sz="1600" b="1" dirty="0" err="1" smtClean="0">
                <a:latin typeface="Times New Roman" panose="02020603050405020304" pitchFamily="18" charset="0"/>
                <a:ea typeface="Times New Roman" panose="02020603050405020304" pitchFamily="18" charset="0"/>
              </a:rPr>
              <a:t>Жұмбақтар</a:t>
            </a:r>
            <a:r>
              <a:rPr lang="ru-RU" sz="1600" b="1" dirty="0" err="1" smtClean="0">
                <a:latin typeface="Times New Roman" panose="02020603050405020304" pitchFamily="18" charset="0"/>
                <a:ea typeface="Times New Roman" panose="02020603050405020304" pitchFamily="18" charset="0"/>
              </a:rPr>
              <a:t>»</a:t>
            </a:r>
            <a:endParaRPr lang="ru-RU" sz="1600" dirty="0">
              <a:latin typeface="Times New Roman" panose="02020603050405020304" pitchFamily="18" charset="0"/>
              <a:ea typeface="Times New Roman" panose="02020603050405020304" pitchFamily="18" charset="0"/>
            </a:endParaRPr>
          </a:p>
          <a:p>
            <a:pPr>
              <a:spcAft>
                <a:spcPts val="0"/>
              </a:spcAft>
            </a:pPr>
            <a:r>
              <a:rPr lang="ru-RU" sz="1600" dirty="0">
                <a:latin typeface="Times New Roman" panose="02020603050405020304" pitchFamily="18" charset="0"/>
                <a:ea typeface="Times New Roman" panose="02020603050405020304" pitchFamily="18" charset="0"/>
              </a:rPr>
              <a:t>«Шёл Кондрат в Ленинград…»</a:t>
            </a:r>
          </a:p>
          <a:p>
            <a:pPr>
              <a:spcAft>
                <a:spcPts val="0"/>
              </a:spcAft>
            </a:pPr>
            <a:r>
              <a:rPr lang="ru-RU" sz="1600" dirty="0">
                <a:latin typeface="Times New Roman" panose="02020603050405020304" pitchFamily="18" charset="0"/>
                <a:ea typeface="Times New Roman" panose="02020603050405020304" pitchFamily="18" charset="0"/>
              </a:rPr>
              <a:t>«Хожу-брожу не по лесам….»</a:t>
            </a:r>
          </a:p>
          <a:p>
            <a:pPr>
              <a:spcAft>
                <a:spcPts val="0"/>
              </a:spcAft>
            </a:pPr>
            <a:r>
              <a:rPr lang="ru-RU" sz="1600" dirty="0">
                <a:latin typeface="Times New Roman" panose="02020603050405020304" pitchFamily="18" charset="0"/>
                <a:ea typeface="Times New Roman" panose="02020603050405020304" pitchFamily="18" charset="0"/>
              </a:rPr>
              <a:t>«Мудрец в нем видел мудреца…»</a:t>
            </a:r>
          </a:p>
          <a:p>
            <a:pPr>
              <a:spcAft>
                <a:spcPts val="0"/>
              </a:spcAft>
            </a:pPr>
            <a:r>
              <a:rPr lang="ru-RU" sz="1600" dirty="0">
                <a:latin typeface="Times New Roman" panose="02020603050405020304" pitchFamily="18" charset="0"/>
                <a:ea typeface="Times New Roman" panose="02020603050405020304" pitchFamily="18" charset="0"/>
              </a:rPr>
              <a:t>Воспитатель хвалит детей и приглашает за столы.</a:t>
            </a:r>
          </a:p>
          <a:p>
            <a:pPr>
              <a:spcAft>
                <a:spcPts val="0"/>
              </a:spcAft>
            </a:pPr>
            <a:r>
              <a:rPr lang="ru-RU" sz="1600" dirty="0">
                <a:latin typeface="Times New Roman" panose="02020603050405020304" pitchFamily="18" charset="0"/>
                <a:ea typeface="Times New Roman" panose="02020603050405020304" pitchFamily="18" charset="0"/>
              </a:rPr>
              <a:t> </a:t>
            </a:r>
            <a:endParaRPr lang="ru-RU" sz="1600" b="1" dirty="0">
              <a:latin typeface="Times New Roman" panose="02020603050405020304" pitchFamily="18" charset="0"/>
              <a:ea typeface="Times New Roman" panose="02020603050405020304" pitchFamily="18" charset="0"/>
            </a:endParaRPr>
          </a:p>
          <a:p>
            <a:pPr>
              <a:spcAft>
                <a:spcPts val="0"/>
              </a:spcAft>
            </a:pPr>
            <a:r>
              <a:rPr lang="ru-RU" sz="1600" b="1" dirty="0" err="1" smtClean="0">
                <a:solidFill>
                  <a:srgbClr val="333333"/>
                </a:solidFill>
                <a:latin typeface="Times New Roman" panose="02020603050405020304" pitchFamily="18" charset="0"/>
                <a:ea typeface="Times New Roman" panose="02020603050405020304" pitchFamily="18" charset="0"/>
              </a:rPr>
              <a:t>«Закаляканың» жұмысы бойынша</a:t>
            </a:r>
            <a:r>
              <a:rPr lang="ru-RU" sz="1600" b="1" dirty="0" smtClean="0">
                <a:solidFill>
                  <a:srgbClr val="333333"/>
                </a:solidFill>
                <a:latin typeface="Times New Roman" panose="02020603050405020304" pitchFamily="18" charset="0"/>
                <a:ea typeface="Times New Roman" panose="02020603050405020304" pitchFamily="18" charset="0"/>
              </a:rPr>
              <a:t> </a:t>
            </a:r>
            <a:r>
              <a:rPr lang="ru-RU" sz="1600" b="1" dirty="0" err="1" smtClean="0">
                <a:solidFill>
                  <a:srgbClr val="333333"/>
                </a:solidFill>
                <a:latin typeface="Times New Roman" panose="02020603050405020304" pitchFamily="18" charset="0"/>
                <a:ea typeface="Times New Roman" panose="02020603050405020304" pitchFamily="18" charset="0"/>
              </a:rPr>
              <a:t>сурет</a:t>
            </a:r>
            <a:r>
              <a:rPr lang="ru-RU" sz="1600" b="1" dirty="0" smtClean="0">
                <a:solidFill>
                  <a:srgbClr val="333333"/>
                </a:solidFill>
                <a:latin typeface="Times New Roman" panose="02020603050405020304" pitchFamily="18" charset="0"/>
                <a:ea typeface="Times New Roman" panose="02020603050405020304" pitchFamily="18" charset="0"/>
              </a:rPr>
              <a:t> </a:t>
            </a:r>
            <a:r>
              <a:rPr lang="ru-RU" sz="1600" b="1" dirty="0" smtClean="0">
                <a:solidFill>
                  <a:srgbClr val="333333"/>
                </a:solidFill>
                <a:latin typeface="Times New Roman" panose="02020603050405020304" pitchFamily="18" charset="0"/>
                <a:ea typeface="Times New Roman" panose="02020603050405020304" pitchFamily="18" charset="0"/>
              </a:rPr>
              <a:t>салу</a:t>
            </a:r>
          </a:p>
          <a:p>
            <a:pPr>
              <a:spcAft>
                <a:spcPts val="0"/>
              </a:spcAft>
            </a:pPr>
            <a:r>
              <a:rPr lang="ru-RU" sz="1600" dirty="0" err="1" smtClean="0">
                <a:solidFill>
                  <a:srgbClr val="333333"/>
                </a:solidFill>
                <a:latin typeface="Times New Roman" panose="02020603050405020304" pitchFamily="18" charset="0"/>
                <a:ea typeface="Times New Roman" panose="02020603050405020304" pitchFamily="18" charset="0"/>
              </a:rPr>
              <a:t>-</a:t>
            </a:r>
            <a:r>
              <a:rPr lang="ru-RU" sz="1600" dirty="0" err="1" smtClean="0">
                <a:solidFill>
                  <a:srgbClr val="333333"/>
                </a:solidFill>
                <a:latin typeface="Times New Roman" panose="02020603050405020304" pitchFamily="18" charset="0"/>
                <a:ea typeface="Times New Roman" panose="02020603050405020304" pitchFamily="18" charset="0"/>
              </a:rPr>
              <a:t>Өлең оқу.</a:t>
            </a:r>
            <a:r>
              <a:rPr lang="ru-RU" sz="1600" dirty="0">
                <a:solidFill>
                  <a:srgbClr val="333333"/>
                </a:solidFill>
                <a:latin typeface="Times New Roman" panose="02020603050405020304" pitchFamily="18" charset="0"/>
                <a:ea typeface="Times New Roman" panose="02020603050405020304" pitchFamily="18" charset="0"/>
              </a:rPr>
              <a:t> </a:t>
            </a:r>
            <a:endParaRPr lang="ru-RU" sz="1600" dirty="0" smtClean="0">
              <a:solidFill>
                <a:srgbClr val="333333"/>
              </a:solidFill>
              <a:latin typeface="Times New Roman" panose="02020603050405020304" pitchFamily="18" charset="0"/>
              <a:ea typeface="Times New Roman" panose="02020603050405020304" pitchFamily="18" charset="0"/>
            </a:endParaRPr>
          </a:p>
          <a:p>
            <a:pPr>
              <a:spcAft>
                <a:spcPts val="0"/>
              </a:spcAft>
            </a:pP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Кляксографиямен</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танысу</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және әрекет ету</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тәсілдерін көрсету.- Алынған жұмыстарды қарастыру және элементтерді</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аяқтау.</a:t>
            </a:r>
            <a:endParaRPr lang="ru-RU" dirty="0">
              <a:latin typeface="Times New Roman" panose="02020603050405020304" pitchFamily="18" charset="0"/>
              <a:ea typeface="Times New Roman" panose="02020603050405020304" pitchFamily="18" charset="0"/>
            </a:endParaRPr>
          </a:p>
        </p:txBody>
      </p:sp>
      <p:pic>
        <p:nvPicPr>
          <p:cNvPr id="5" name="Picture 2" descr="https://top-bal.ru/pars_docs/refs/50/49235/49235_html_24bc167a.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1560" y="3933056"/>
            <a:ext cx="1879661" cy="2540266"/>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pic>
        <p:nvPicPr>
          <p:cNvPr id="6" name="Picture 4" descr="https://www.culture.ru/storage/images/a40e9baa0e21af81931703ff120461e0/c05595cff8b3ce075fb142607874785f.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588224" y="548680"/>
            <a:ext cx="2168823" cy="1698629"/>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2322687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99792" y="2420888"/>
            <a:ext cx="4572000" cy="3970318"/>
          </a:xfrm>
          <a:prstGeom prst="rect">
            <a:avLst/>
          </a:prstGeom>
        </p:spPr>
        <p:txBody>
          <a:bodyPr>
            <a:spAutoFit/>
          </a:bodyPr>
          <a:lstStyle/>
          <a:p>
            <a:pPr>
              <a:spcAft>
                <a:spcPts val="0"/>
              </a:spcAft>
            </a:pPr>
            <a:r>
              <a:rPr lang="ru-RU" b="1" dirty="0" smtClean="0">
                <a:latin typeface="Times New Roman" panose="02020603050405020304" pitchFamily="18" charset="0"/>
                <a:ea typeface="Times New Roman" panose="02020603050405020304" pitchFamily="18" charset="0"/>
              </a:rPr>
              <a:t>СЕРУЕН</a:t>
            </a:r>
          </a:p>
          <a:p>
            <a:pPr>
              <a:spcAft>
                <a:spcPts val="0"/>
              </a:spcAft>
            </a:pPr>
            <a:r>
              <a:rPr lang="ru-RU" dirty="0" err="1" smtClean="0">
                <a:latin typeface="Times New Roman" panose="02020603050405020304" pitchFamily="18" charset="0"/>
                <a:ea typeface="Times New Roman" panose="02020603050405020304" pitchFamily="18" charset="0"/>
              </a:rPr>
              <a:t>«Тарақан» шығармасы бойынша</a:t>
            </a:r>
            <a:r>
              <a:rPr lang="ru-RU" dirty="0" smtClean="0">
                <a:latin typeface="Times New Roman" panose="02020603050405020304" pitchFamily="18" charset="0"/>
                <a:ea typeface="Times New Roman" panose="02020603050405020304" pitchFamily="18" charset="0"/>
              </a:rPr>
              <a:t> эстафета» </a:t>
            </a:r>
            <a:r>
              <a:rPr lang="ru-RU" dirty="0" err="1" smtClean="0">
                <a:latin typeface="Times New Roman" panose="02020603050405020304" pitchFamily="18" charset="0"/>
                <a:ea typeface="Times New Roman" panose="02020603050405020304" pitchFamily="18" charset="0"/>
              </a:rPr>
              <a:t>Балалар</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екі</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командаға бөлінеді</a:t>
            </a:r>
            <a:r>
              <a:rPr lang="ru-RU" dirty="0" smtClean="0">
                <a:latin typeface="Times New Roman" panose="02020603050405020304" pitchFamily="18" charset="0"/>
                <a:ea typeface="Times New Roman" panose="02020603050405020304" pitchFamily="18" charset="0"/>
              </a:rPr>
              <a:t>. </a:t>
            </a:r>
          </a:p>
          <a:p>
            <a:pPr>
              <a:spcAft>
                <a:spcPts val="0"/>
              </a:spcAft>
            </a:pPr>
            <a:r>
              <a:rPr lang="ru-RU" dirty="0" smtClean="0">
                <a:latin typeface="Times New Roman" panose="02020603050405020304" pitchFamily="18" charset="0"/>
                <a:ea typeface="Times New Roman" panose="02020603050405020304" pitchFamily="18" charset="0"/>
              </a:rPr>
              <a:t>"</a:t>
            </a:r>
            <a:r>
              <a:rPr lang="ru-RU" dirty="0" err="1" smtClean="0">
                <a:latin typeface="Times New Roman" panose="02020603050405020304" pitchFamily="18" charset="0"/>
                <a:ea typeface="Times New Roman" panose="02020603050405020304" pitchFamily="18" charset="0"/>
              </a:rPr>
              <a:t>Аюлар</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велосипедпен</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жүрді </a:t>
            </a:r>
            <a:r>
              <a:rPr lang="ru-RU" dirty="0" smtClean="0">
                <a:latin typeface="Times New Roman" panose="02020603050405020304" pitchFamily="18" charset="0"/>
                <a:ea typeface="Times New Roman" panose="02020603050405020304" pitchFamily="18" charset="0"/>
              </a:rPr>
              <a:t>"(</a:t>
            </a:r>
            <a:r>
              <a:rPr lang="ru-RU" dirty="0" err="1" smtClean="0">
                <a:latin typeface="Times New Roman" panose="02020603050405020304" pitchFamily="18" charset="0"/>
                <a:ea typeface="Times New Roman" panose="02020603050405020304" pitchFamily="18" charset="0"/>
              </a:rPr>
              <a:t>скутермен</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жүру</a:t>
            </a:r>
            <a:r>
              <a:rPr lang="ru-RU" dirty="0" smtClean="0">
                <a:latin typeface="Times New Roman" panose="02020603050405020304" pitchFamily="18" charset="0"/>
                <a:ea typeface="Times New Roman" panose="02020603050405020304" pitchFamily="18" charset="0"/>
              </a:rPr>
              <a:t>)</a:t>
            </a:r>
          </a:p>
          <a:p>
            <a:pPr>
              <a:spcAft>
                <a:spcPts val="0"/>
              </a:spcAft>
            </a:pPr>
            <a:r>
              <a:rPr lang="ru-RU" dirty="0" err="1" smtClean="0">
                <a:latin typeface="Times New Roman" panose="02020603050405020304" pitchFamily="18" charset="0"/>
                <a:ea typeface="Times New Roman" panose="02020603050405020304" pitchFamily="18" charset="0"/>
              </a:rPr>
              <a:t>"Әуе шарындағы масалар</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тізе</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арасында</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қысылған әуе шарымен</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секіру</a:t>
            </a:r>
            <a:r>
              <a:rPr lang="ru-RU" dirty="0" smtClean="0">
                <a:latin typeface="Times New Roman" panose="02020603050405020304" pitchFamily="18" charset="0"/>
                <a:ea typeface="Times New Roman" panose="02020603050405020304" pitchFamily="18" charset="0"/>
              </a:rPr>
              <a:t>)</a:t>
            </a:r>
          </a:p>
          <a:p>
            <a:pPr>
              <a:spcAft>
                <a:spcPts val="0"/>
              </a:spcAft>
            </a:pPr>
            <a:r>
              <a:rPr lang="ru-RU" dirty="0" err="1" smtClean="0">
                <a:latin typeface="Times New Roman" panose="02020603050405020304" pitchFamily="18" charset="0"/>
                <a:ea typeface="Times New Roman" panose="02020603050405020304" pitchFamily="18" charset="0"/>
              </a:rPr>
              <a:t>"Ақсақ иттегі</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шаян</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("үш</a:t>
            </a:r>
            <a:endParaRPr lang="ru-RU" dirty="0" smtClean="0">
              <a:latin typeface="Times New Roman" panose="02020603050405020304" pitchFamily="18" charset="0"/>
              <a:ea typeface="Times New Roman" panose="02020603050405020304" pitchFamily="18" charset="0"/>
            </a:endParaRPr>
          </a:p>
          <a:p>
            <a:pPr>
              <a:spcAft>
                <a:spcPts val="0"/>
              </a:spcAft>
            </a:pPr>
            <a:r>
              <a:rPr lang="ru-RU" dirty="0" err="1" smtClean="0">
                <a:latin typeface="Times New Roman" panose="02020603050405020304" pitchFamily="18" charset="0"/>
                <a:ea typeface="Times New Roman" panose="02020603050405020304" pitchFamily="18" charset="0"/>
              </a:rPr>
              <a:t>аяғымен"жүгіру</a:t>
            </a:r>
            <a:r>
              <a:rPr lang="ru-RU" dirty="0" smtClean="0">
                <a:latin typeface="Times New Roman" panose="02020603050405020304" pitchFamily="18" charset="0"/>
                <a:ea typeface="Times New Roman" panose="02020603050405020304" pitchFamily="18" charset="0"/>
              </a:rPr>
              <a:t>).«</a:t>
            </a:r>
          </a:p>
          <a:p>
            <a:pPr>
              <a:spcAft>
                <a:spcPts val="0"/>
              </a:spcAft>
            </a:pPr>
            <a:r>
              <a:rPr lang="ru-RU" dirty="0" err="1" smtClean="0">
                <a:latin typeface="Times New Roman" panose="02020603050405020304" pitchFamily="18" charset="0"/>
                <a:ea typeface="Times New Roman" panose="02020603050405020304" pitchFamily="18" charset="0"/>
              </a:rPr>
              <a:t>Трамвайдағы қояндар </a:t>
            </a:r>
            <a:r>
              <a:rPr lang="ru-RU" dirty="0" smtClean="0">
                <a:latin typeface="Times New Roman" panose="02020603050405020304" pitchFamily="18" charset="0"/>
                <a:ea typeface="Times New Roman" panose="02020603050405020304" pitchFamily="18" charset="0"/>
              </a:rPr>
              <a:t>"</a:t>
            </a:r>
            <a:r>
              <a:rPr lang="ru-RU" dirty="0" err="1" smtClean="0">
                <a:latin typeface="Times New Roman" panose="02020603050405020304" pitchFamily="18" charset="0"/>
                <a:ea typeface="Times New Roman" panose="02020603050405020304" pitchFamily="18" charset="0"/>
              </a:rPr>
              <a:t>(трамвайдың қозғалысына еліктеп</a:t>
            </a:r>
            <a:r>
              <a:rPr lang="ru-RU" dirty="0" smtClean="0">
                <a:latin typeface="Times New Roman" panose="02020603050405020304" pitchFamily="18" charset="0"/>
                <a:ea typeface="Times New Roman" panose="02020603050405020304" pitchFamily="18" charset="0"/>
              </a:rPr>
              <a:t>, </a:t>
            </a:r>
            <a:r>
              <a:rPr lang="ru-RU" dirty="0" err="1" smtClean="0">
                <a:latin typeface="Times New Roman" panose="02020603050405020304" pitchFamily="18" charset="0"/>
                <a:ea typeface="Times New Roman" panose="02020603050405020304" pitchFamily="18" charset="0"/>
              </a:rPr>
              <a:t>қолды ұстап, бағанмен жүгіру</a:t>
            </a:r>
            <a:r>
              <a:rPr lang="ru-RU" dirty="0" smtClean="0">
                <a:latin typeface="Times New Roman" panose="02020603050405020304" pitchFamily="18" charset="0"/>
                <a:ea typeface="Times New Roman" panose="02020603050405020304" pitchFamily="18" charset="0"/>
              </a:rPr>
              <a:t>)</a:t>
            </a:r>
          </a:p>
          <a:p>
            <a:pPr>
              <a:spcAft>
                <a:spcPts val="0"/>
              </a:spcAft>
            </a:pPr>
            <a:r>
              <a:rPr lang="ru-RU" dirty="0" err="1" smtClean="0">
                <a:latin typeface="Times New Roman" panose="02020603050405020304" pitchFamily="18" charset="0"/>
                <a:ea typeface="Times New Roman" panose="02020603050405020304" pitchFamily="18" charset="0"/>
              </a:rPr>
              <a:t>«Сыпырғыштағы құрбақа» (жүгіру, сыпырғышқа міну</a:t>
            </a:r>
            <a:r>
              <a:rPr lang="ru-RU" dirty="0" smtClean="0">
                <a:latin typeface="Times New Roman" panose="02020603050405020304" pitchFamily="18" charset="0"/>
                <a:ea typeface="Times New Roman" panose="02020603050405020304" pitchFamily="18" charset="0"/>
              </a:rPr>
              <a:t>)</a:t>
            </a:r>
            <a:endParaRPr lang="ru-RU" dirty="0">
              <a:effectLst/>
              <a:latin typeface="Times New Roman" panose="02020603050405020304" pitchFamily="18" charset="0"/>
              <a:ea typeface="Times New Roman" panose="02020603050405020304" pitchFamily="18" charset="0"/>
            </a:endParaRPr>
          </a:p>
        </p:txBody>
      </p:sp>
      <p:pic>
        <p:nvPicPr>
          <p:cNvPr id="5" name="Picture 1" descr="D:\Desktop\Новая папка\20210121_093641.jpg"/>
          <p:cNvPicPr>
            <a:picLocks noChangeAspect="1" noChangeArrowheads="1"/>
          </p:cNvPicPr>
          <p:nvPr/>
        </p:nvPicPr>
        <p:blipFill>
          <a:blip r:embed="rId2" cstate="print"/>
          <a:srcRect/>
          <a:stretch>
            <a:fillRect/>
          </a:stretch>
        </p:blipFill>
        <p:spPr bwMode="auto">
          <a:xfrm>
            <a:off x="5796136" y="305555"/>
            <a:ext cx="2571768" cy="1968487"/>
          </a:xfrm>
          <a:prstGeom prst="rect">
            <a:avLst/>
          </a:prstGeom>
          <a:ln>
            <a:noFill/>
          </a:ln>
          <a:effectLst>
            <a:softEdge rad="112500"/>
          </a:effectLst>
        </p:spPr>
      </p:pic>
      <p:pic>
        <p:nvPicPr>
          <p:cNvPr id="6" name="Picture 3" descr="C:\Users\10-19\Desktop\фото\IMG-20210202-WA0068.jpg"/>
          <p:cNvPicPr>
            <a:picLocks noChangeAspect="1" noChangeArrowheads="1"/>
          </p:cNvPicPr>
          <p:nvPr/>
        </p:nvPicPr>
        <p:blipFill>
          <a:blip r:embed="rId3" cstate="print"/>
          <a:srcRect t="21333" b="4000"/>
          <a:stretch>
            <a:fillRect/>
          </a:stretch>
        </p:blipFill>
        <p:spPr bwMode="auto">
          <a:xfrm>
            <a:off x="539552" y="260648"/>
            <a:ext cx="3612722" cy="2023124"/>
          </a:xfrm>
          <a:prstGeom prst="rect">
            <a:avLst/>
          </a:prstGeom>
          <a:ln>
            <a:noFill/>
          </a:ln>
          <a:effectLst>
            <a:softEdge rad="112500"/>
          </a:effectLst>
        </p:spPr>
      </p:pic>
    </p:spTree>
    <p:extLst>
      <p:ext uri="{BB962C8B-B14F-4D97-AF65-F5344CB8AC3E}">
        <p14:creationId xmlns:p14="http://schemas.microsoft.com/office/powerpoint/2010/main" xmlns="" val="226177074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C:\Users\10-19\Desktop\фото\IMG-20210120-WA0033.jpg"/>
          <p:cNvPicPr>
            <a:picLocks noChangeAspect="1" noChangeArrowheads="1"/>
          </p:cNvPicPr>
          <p:nvPr/>
        </p:nvPicPr>
        <p:blipFill>
          <a:blip r:embed="rId2" cstate="print"/>
          <a:srcRect t="1230"/>
          <a:stretch>
            <a:fillRect/>
          </a:stretch>
        </p:blipFill>
        <p:spPr bwMode="auto">
          <a:xfrm>
            <a:off x="6500826" y="928670"/>
            <a:ext cx="2071702" cy="2728307"/>
          </a:xfrm>
          <a:prstGeom prst="rect">
            <a:avLst/>
          </a:prstGeom>
          <a:ln>
            <a:noFill/>
          </a:ln>
          <a:effectLst>
            <a:softEdge rad="112500"/>
          </a:effectLst>
        </p:spPr>
      </p:pic>
      <p:pic>
        <p:nvPicPr>
          <p:cNvPr id="7" name="Picture 2" descr="C:\Users\10-19\Desktop\фото\IMG-20210120-WA0243.jpg"/>
          <p:cNvPicPr>
            <a:picLocks noChangeAspect="1" noChangeArrowheads="1"/>
          </p:cNvPicPr>
          <p:nvPr/>
        </p:nvPicPr>
        <p:blipFill>
          <a:blip r:embed="rId3" cstate="print"/>
          <a:srcRect b="5813"/>
          <a:stretch>
            <a:fillRect/>
          </a:stretch>
        </p:blipFill>
        <p:spPr bwMode="auto">
          <a:xfrm>
            <a:off x="3857620" y="2500306"/>
            <a:ext cx="2275409" cy="2857520"/>
          </a:xfrm>
          <a:prstGeom prst="rect">
            <a:avLst/>
          </a:prstGeom>
          <a:ln>
            <a:noFill/>
          </a:ln>
          <a:effectLst>
            <a:softEdge rad="112500"/>
          </a:effectLst>
        </p:spPr>
      </p:pic>
      <p:sp>
        <p:nvSpPr>
          <p:cNvPr id="9" name="Прямоугольник 8"/>
          <p:cNvSpPr/>
          <p:nvPr/>
        </p:nvSpPr>
        <p:spPr>
          <a:xfrm>
            <a:off x="571472" y="857232"/>
            <a:ext cx="4572000" cy="1015663"/>
          </a:xfrm>
          <a:prstGeom prst="rect">
            <a:avLst/>
          </a:prstGeom>
        </p:spPr>
        <p:txBody>
          <a:bodyPr>
            <a:spAutoFit/>
          </a:bodyPr>
          <a:lstStyle/>
          <a:p>
            <a:pPr algn="ctr"/>
            <a:r>
              <a:rPr lang="ru-RU" sz="2000" dirty="0" smtClean="0">
                <a:solidFill>
                  <a:srgbClr val="FF0000"/>
                </a:solidFill>
                <a:latin typeface="Times New Roman" pitchFamily="18" charset="0"/>
                <a:cs typeface="Times New Roman" pitchFamily="18" charset="0"/>
              </a:rPr>
              <a:t>А. </a:t>
            </a:r>
            <a:r>
              <a:rPr lang="ru-RU" sz="2000" dirty="0" err="1" smtClean="0">
                <a:solidFill>
                  <a:srgbClr val="FF0000"/>
                </a:solidFill>
                <a:latin typeface="Times New Roman" pitchFamily="18" charset="0"/>
                <a:cs typeface="Times New Roman" pitchFamily="18" charset="0"/>
              </a:rPr>
              <a:t>Құнанбаев және </a:t>
            </a:r>
            <a:r>
              <a:rPr lang="ru-RU" sz="2000" dirty="0" smtClean="0">
                <a:solidFill>
                  <a:srgbClr val="FF0000"/>
                </a:solidFill>
                <a:latin typeface="Times New Roman" pitchFamily="18" charset="0"/>
                <a:cs typeface="Times New Roman" pitchFamily="18" charset="0"/>
              </a:rPr>
              <a:t>А.Пушкин </a:t>
            </a:r>
            <a:r>
              <a:rPr lang="ru-RU" sz="2000" dirty="0" err="1" smtClean="0">
                <a:solidFill>
                  <a:srgbClr val="FF0000"/>
                </a:solidFill>
                <a:latin typeface="Times New Roman" pitchFamily="18" charset="0"/>
                <a:cs typeface="Times New Roman" pitchFamily="18" charset="0"/>
              </a:rPr>
              <a:t>ертегілері</a:t>
            </a:r>
            <a:r>
              <a:rPr lang="ru-RU" sz="2000" dirty="0" smtClean="0">
                <a:solidFill>
                  <a:srgbClr val="FF0000"/>
                </a:solidFill>
                <a:latin typeface="Times New Roman" pitchFamily="18" charset="0"/>
                <a:cs typeface="Times New Roman" pitchFamily="18" charset="0"/>
              </a:rPr>
              <a:t> </a:t>
            </a:r>
            <a:r>
              <a:rPr lang="ru-RU" sz="2000" dirty="0" err="1" smtClean="0">
                <a:solidFill>
                  <a:srgbClr val="FF0000"/>
                </a:solidFill>
                <a:latin typeface="Times New Roman" pitchFamily="18" charset="0"/>
                <a:cs typeface="Times New Roman" pitchFamily="18" charset="0"/>
              </a:rPr>
              <a:t>бойынша</a:t>
            </a:r>
            <a:r>
              <a:rPr lang="ru-RU" sz="2000" dirty="0" smtClean="0">
                <a:solidFill>
                  <a:srgbClr val="FF0000"/>
                </a:solidFill>
                <a:latin typeface="Times New Roman" pitchFamily="18" charset="0"/>
                <a:cs typeface="Times New Roman" pitchFamily="18" charset="0"/>
              </a:rPr>
              <a:t> </a:t>
            </a:r>
            <a:r>
              <a:rPr lang="ru-RU" sz="2000" dirty="0" err="1" smtClean="0">
                <a:solidFill>
                  <a:srgbClr val="FF0000"/>
                </a:solidFill>
                <a:latin typeface="Times New Roman" pitchFamily="18" charset="0"/>
                <a:cs typeface="Times New Roman" pitchFamily="18" charset="0"/>
              </a:rPr>
              <a:t>ең жақсы </a:t>
            </a:r>
            <a:r>
              <a:rPr lang="ru-RU" sz="2000" dirty="0" smtClean="0">
                <a:solidFill>
                  <a:srgbClr val="FF0000"/>
                </a:solidFill>
                <a:latin typeface="Times New Roman" pitchFamily="18" charset="0"/>
                <a:cs typeface="Times New Roman" pitchFamily="18" charset="0"/>
              </a:rPr>
              <a:t>маска </a:t>
            </a:r>
            <a:r>
              <a:rPr lang="ru-RU" sz="2000" dirty="0" err="1" smtClean="0">
                <a:solidFill>
                  <a:srgbClr val="FF0000"/>
                </a:solidFill>
                <a:latin typeface="Times New Roman" pitchFamily="18" charset="0"/>
                <a:cs typeface="Times New Roman" pitchFamily="18" charset="0"/>
              </a:rPr>
              <a:t>жасау</a:t>
            </a:r>
            <a:r>
              <a:rPr lang="ru-RU" sz="2000" dirty="0" smtClean="0">
                <a:solidFill>
                  <a:srgbClr val="FF0000"/>
                </a:solidFill>
                <a:latin typeface="Times New Roman" pitchFamily="18" charset="0"/>
                <a:cs typeface="Times New Roman" pitchFamily="18" charset="0"/>
              </a:rPr>
              <a:t> </a:t>
            </a:r>
            <a:r>
              <a:rPr lang="ru-RU" sz="2000" dirty="0" err="1" smtClean="0">
                <a:solidFill>
                  <a:srgbClr val="FF0000"/>
                </a:solidFill>
                <a:latin typeface="Times New Roman" pitchFamily="18" charset="0"/>
                <a:cs typeface="Times New Roman" pitchFamily="18" charset="0"/>
              </a:rPr>
              <a:t>байқауы</a:t>
            </a:r>
            <a:endParaRPr lang="ru-RU" sz="2000" dirty="0">
              <a:solidFill>
                <a:srgbClr val="FF0000"/>
              </a:solidFill>
              <a:latin typeface="Times New Roman" pitchFamily="18" charset="0"/>
              <a:cs typeface="Times New Roman" pitchFamily="18" charset="0"/>
            </a:endParaRPr>
          </a:p>
        </p:txBody>
      </p:sp>
      <p:pic>
        <p:nvPicPr>
          <p:cNvPr id="10" name="Picture 4" descr="C:\Users\10-19\Desktop\фото\IMG-20210120-WA0261.jpg"/>
          <p:cNvPicPr>
            <a:picLocks noChangeAspect="1" noChangeArrowheads="1"/>
          </p:cNvPicPr>
          <p:nvPr/>
        </p:nvPicPr>
        <p:blipFill>
          <a:blip r:embed="rId4" cstate="print"/>
          <a:srcRect l="21154" t="5129"/>
          <a:stretch>
            <a:fillRect/>
          </a:stretch>
        </p:blipFill>
        <p:spPr bwMode="auto">
          <a:xfrm>
            <a:off x="714348" y="3500438"/>
            <a:ext cx="2571768" cy="2320864"/>
          </a:xfrm>
          <a:prstGeom prst="rect">
            <a:avLst/>
          </a:prstGeom>
          <a:ln>
            <a:noFill/>
          </a:ln>
          <a:effectLst>
            <a:softEdge rad="112500"/>
          </a:effectLst>
        </p:spPr>
      </p:pic>
      <p:pic>
        <p:nvPicPr>
          <p:cNvPr id="6146" name="Picture 2" descr="https://skladchik.com/attachments/%D0%9C%D0%90%D0%A1%D0%9A%D0%98-jpg.423984/"/>
          <p:cNvPicPr>
            <a:picLocks noChangeAspect="1" noChangeArrowheads="1"/>
          </p:cNvPicPr>
          <p:nvPr/>
        </p:nvPicPr>
        <p:blipFill>
          <a:blip r:embed="rId5" cstate="print"/>
          <a:srcRect b="74476"/>
          <a:stretch>
            <a:fillRect/>
          </a:stretch>
        </p:blipFill>
        <p:spPr bwMode="auto">
          <a:xfrm>
            <a:off x="357158" y="2000240"/>
            <a:ext cx="3366883" cy="1000132"/>
          </a:xfrm>
          <a:prstGeom prst="rect">
            <a:avLst/>
          </a:prstGeom>
          <a:noFill/>
        </p:spPr>
      </p:pic>
      <p:pic>
        <p:nvPicPr>
          <p:cNvPr id="2" name="Picture 4" descr="https://skladchik.com/attachments/%D0%9C%D0%90%D0%A1%D0%9A%D0%98-jpg.423984/"/>
          <p:cNvPicPr>
            <a:picLocks noChangeAspect="1" noChangeArrowheads="1"/>
          </p:cNvPicPr>
          <p:nvPr/>
        </p:nvPicPr>
        <p:blipFill>
          <a:blip r:embed="rId6" cstate="print"/>
          <a:srcRect l="24102" t="74383"/>
          <a:stretch>
            <a:fillRect/>
          </a:stretch>
        </p:blipFill>
        <p:spPr bwMode="auto">
          <a:xfrm rot="19318987">
            <a:off x="6182546" y="4768307"/>
            <a:ext cx="2615201" cy="1027267"/>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descr="C:\Users\10-19\Desktop\фото\IMG-20210119-WA0149.jpg"/>
          <p:cNvPicPr>
            <a:picLocks noChangeAspect="1" noChangeArrowheads="1"/>
          </p:cNvPicPr>
          <p:nvPr/>
        </p:nvPicPr>
        <p:blipFill>
          <a:blip r:embed="rId2" cstate="print"/>
          <a:srcRect l="21898" r="5839" b="19540"/>
          <a:stretch>
            <a:fillRect/>
          </a:stretch>
        </p:blipFill>
        <p:spPr bwMode="auto">
          <a:xfrm>
            <a:off x="642910" y="4000504"/>
            <a:ext cx="2357454" cy="1964545"/>
          </a:xfrm>
          <a:prstGeom prst="rect">
            <a:avLst/>
          </a:prstGeom>
          <a:ln>
            <a:noFill/>
          </a:ln>
          <a:effectLst>
            <a:softEdge rad="112500"/>
          </a:effectLst>
        </p:spPr>
      </p:pic>
      <p:pic>
        <p:nvPicPr>
          <p:cNvPr id="7174" name="Picture 6" descr="C:\Users\10-19\Desktop\фото\IMG_20210202_204453_586.jpg"/>
          <p:cNvPicPr>
            <a:picLocks noChangeAspect="1" noChangeArrowheads="1"/>
          </p:cNvPicPr>
          <p:nvPr/>
        </p:nvPicPr>
        <p:blipFill>
          <a:blip r:embed="rId3" cstate="print"/>
          <a:srcRect/>
          <a:stretch>
            <a:fillRect/>
          </a:stretch>
        </p:blipFill>
        <p:spPr bwMode="auto">
          <a:xfrm>
            <a:off x="5715008" y="3929066"/>
            <a:ext cx="2667019" cy="2000264"/>
          </a:xfrm>
          <a:prstGeom prst="rect">
            <a:avLst/>
          </a:prstGeom>
          <a:ln>
            <a:noFill/>
          </a:ln>
          <a:effectLst>
            <a:softEdge rad="112500"/>
          </a:effectLst>
        </p:spPr>
      </p:pic>
      <p:pic>
        <p:nvPicPr>
          <p:cNvPr id="5121" name="Picture 1" descr="D:\Desktop\Новая папка\20210121_093641.jpg"/>
          <p:cNvPicPr>
            <a:picLocks noChangeAspect="1" noChangeArrowheads="1"/>
          </p:cNvPicPr>
          <p:nvPr/>
        </p:nvPicPr>
        <p:blipFill>
          <a:blip r:embed="rId4" cstate="print"/>
          <a:srcRect/>
          <a:stretch>
            <a:fillRect/>
          </a:stretch>
        </p:blipFill>
        <p:spPr bwMode="auto">
          <a:xfrm>
            <a:off x="5500694" y="1571612"/>
            <a:ext cx="2571768" cy="1968487"/>
          </a:xfrm>
          <a:prstGeom prst="rect">
            <a:avLst/>
          </a:prstGeom>
          <a:ln>
            <a:noFill/>
          </a:ln>
          <a:effectLst>
            <a:softEdge rad="112500"/>
          </a:effectLst>
        </p:spPr>
      </p:pic>
      <p:pic>
        <p:nvPicPr>
          <p:cNvPr id="5122" name="Picture 2" descr="D:\Desktop\Новая папка\20210128_095738.jpg"/>
          <p:cNvPicPr>
            <a:picLocks noChangeAspect="1" noChangeArrowheads="1"/>
          </p:cNvPicPr>
          <p:nvPr/>
        </p:nvPicPr>
        <p:blipFill>
          <a:blip r:embed="rId5" cstate="print"/>
          <a:srcRect/>
          <a:stretch>
            <a:fillRect/>
          </a:stretch>
        </p:blipFill>
        <p:spPr bwMode="auto">
          <a:xfrm>
            <a:off x="500034" y="1571612"/>
            <a:ext cx="3929037" cy="1768067"/>
          </a:xfrm>
          <a:prstGeom prst="rect">
            <a:avLst/>
          </a:prstGeom>
          <a:ln>
            <a:noFill/>
          </a:ln>
          <a:effectLst>
            <a:softEdge rad="112500"/>
          </a:effectLst>
        </p:spPr>
      </p:pic>
      <p:sp>
        <p:nvSpPr>
          <p:cNvPr id="7" name="Прямоугольник 6"/>
          <p:cNvSpPr/>
          <p:nvPr/>
        </p:nvSpPr>
        <p:spPr>
          <a:xfrm>
            <a:off x="2428860" y="1000108"/>
            <a:ext cx="5212837" cy="400110"/>
          </a:xfrm>
          <a:prstGeom prst="rect">
            <a:avLst/>
          </a:prstGeom>
        </p:spPr>
        <p:txBody>
          <a:bodyPr wrap="none">
            <a:spAutoFit/>
          </a:bodyPr>
          <a:lstStyle/>
          <a:p>
            <a:r>
              <a:rPr lang="ru-RU" sz="2000" b="1" dirty="0" err="1" smtClean="0">
                <a:solidFill>
                  <a:srgbClr val="FF0000"/>
                </a:solidFill>
                <a:latin typeface="Times New Roman" pitchFamily="18" charset="0"/>
                <a:cs typeface="Times New Roman" pitchFamily="18" charset="0"/>
              </a:rPr>
              <a:t>Аптаның</a:t>
            </a:r>
            <a:r>
              <a:rPr lang="ru-RU" sz="2000" b="1" dirty="0" smtClean="0">
                <a:solidFill>
                  <a:srgbClr val="FF0000"/>
                </a:solidFill>
                <a:latin typeface="Times New Roman" pitchFamily="18" charset="0"/>
                <a:cs typeface="Times New Roman" pitchFamily="18" charset="0"/>
              </a:rPr>
              <a:t> </a:t>
            </a:r>
            <a:r>
              <a:rPr lang="ru-RU" sz="2000" b="1" dirty="0" err="1" smtClean="0">
                <a:solidFill>
                  <a:srgbClr val="FF0000"/>
                </a:solidFill>
                <a:latin typeface="Times New Roman" pitchFamily="18" charset="0"/>
                <a:cs typeface="Times New Roman" pitchFamily="18" charset="0"/>
              </a:rPr>
              <a:t>жабылуы</a:t>
            </a:r>
            <a:r>
              <a:rPr lang="ru-RU" sz="2000" b="1" dirty="0" smtClean="0">
                <a:solidFill>
                  <a:srgbClr val="FF0000"/>
                </a:solidFill>
                <a:latin typeface="Times New Roman" pitchFamily="18" charset="0"/>
                <a:cs typeface="Times New Roman" pitchFamily="18" charset="0"/>
              </a:rPr>
              <a:t> «Кітаппен достасамыз</a:t>
            </a:r>
            <a:endParaRPr lang="ru-RU" sz="2000" b="1" dirty="0">
              <a:solidFill>
                <a:srgbClr val="FF0000"/>
              </a:solidFill>
              <a:latin typeface="Times New Roman" pitchFamily="18" charset="0"/>
              <a:cs typeface="Times New Roman" pitchFamily="18" charset="0"/>
            </a:endParaRPr>
          </a:p>
        </p:txBody>
      </p:sp>
      <p:sp>
        <p:nvSpPr>
          <p:cNvPr id="8" name="TextBox 7"/>
          <p:cNvSpPr txBox="1"/>
          <p:nvPr/>
        </p:nvSpPr>
        <p:spPr>
          <a:xfrm>
            <a:off x="1071538" y="3429000"/>
            <a:ext cx="2754537" cy="369332"/>
          </a:xfrm>
          <a:prstGeom prst="rect">
            <a:avLst/>
          </a:prstGeom>
          <a:noFill/>
        </p:spPr>
        <p:txBody>
          <a:bodyPr wrap="none" rtlCol="0">
            <a:spAutoFit/>
          </a:bodyPr>
          <a:lstStyle/>
          <a:p>
            <a:r>
              <a:rPr lang="ru-RU" b="1" dirty="0" err="1" smtClean="0">
                <a:solidFill>
                  <a:srgbClr val="C00000"/>
                </a:solidFill>
                <a:latin typeface="Times New Roman" pitchFamily="18" charset="0"/>
                <a:cs typeface="Times New Roman" pitchFamily="18" charset="0"/>
              </a:rPr>
              <a:t>«Мәнерлеп оқу сайысы</a:t>
            </a:r>
            <a:r>
              <a:rPr lang="ru-RU" b="1" dirty="0" smtClean="0">
                <a:solidFill>
                  <a:srgbClr val="C00000"/>
                </a:solidFill>
                <a:latin typeface="Times New Roman" pitchFamily="18" charset="0"/>
                <a:cs typeface="Times New Roman" pitchFamily="18" charset="0"/>
              </a:rPr>
              <a:t>»</a:t>
            </a:r>
            <a:endParaRPr lang="ru-RU" b="1" dirty="0">
              <a:solidFill>
                <a:srgbClr val="C00000"/>
              </a:solidFill>
              <a:latin typeface="Times New Roman" pitchFamily="18" charset="0"/>
              <a:cs typeface="Times New Roman" pitchFamily="18" charset="0"/>
            </a:endParaRPr>
          </a:p>
        </p:txBody>
      </p:sp>
      <p:sp>
        <p:nvSpPr>
          <p:cNvPr id="9" name="TextBox 8"/>
          <p:cNvSpPr txBox="1"/>
          <p:nvPr/>
        </p:nvSpPr>
        <p:spPr>
          <a:xfrm>
            <a:off x="3428992" y="3714752"/>
            <a:ext cx="2357454" cy="2308324"/>
          </a:xfrm>
          <a:prstGeom prst="rect">
            <a:avLst/>
          </a:prstGeom>
          <a:noFill/>
        </p:spPr>
        <p:txBody>
          <a:bodyPr wrap="square" rtlCol="0">
            <a:spAutoFit/>
          </a:bodyPr>
          <a:lstStyle/>
          <a:p>
            <a:pPr algn="ctr"/>
            <a:r>
              <a:rPr lang="ru-RU" b="1" dirty="0" smtClean="0">
                <a:solidFill>
                  <a:srgbClr val="C00000"/>
                </a:solidFill>
                <a:latin typeface="Times New Roman" pitchFamily="18" charset="0"/>
                <a:cs typeface="Times New Roman" pitchFamily="18" charset="0"/>
              </a:rPr>
              <a:t>"</a:t>
            </a:r>
            <a:r>
              <a:rPr lang="ru-RU" b="1" dirty="0" err="1" smtClean="0">
                <a:solidFill>
                  <a:srgbClr val="C00000"/>
                </a:solidFill>
                <a:latin typeface="Times New Roman" pitchFamily="18" charset="0"/>
                <a:cs typeface="Times New Roman" pitchFamily="18" charset="0"/>
              </a:rPr>
              <a:t>Алпамыс</a:t>
            </a:r>
            <a:r>
              <a:rPr lang="ru-RU" b="1" dirty="0" smtClean="0">
                <a:solidFill>
                  <a:srgbClr val="C00000"/>
                </a:solidFill>
                <a:latin typeface="Times New Roman" pitchFamily="18" charset="0"/>
                <a:cs typeface="Times New Roman" pitchFamily="18" charset="0"/>
              </a:rPr>
              <a:t> Батыр </a:t>
            </a:r>
            <a:r>
              <a:rPr lang="ru-RU" b="1" dirty="0" err="1" smtClean="0">
                <a:solidFill>
                  <a:srgbClr val="C00000"/>
                </a:solidFill>
                <a:latin typeface="Times New Roman" pitchFamily="18" charset="0"/>
                <a:cs typeface="Times New Roman" pitchFamily="18" charset="0"/>
              </a:rPr>
              <a:t>балаларымен</a:t>
            </a:r>
            <a:r>
              <a:rPr lang="ru-RU" b="1" dirty="0" smtClean="0">
                <a:solidFill>
                  <a:srgbClr val="C00000"/>
                </a:solidFill>
                <a:latin typeface="Times New Roman" pitchFamily="18" charset="0"/>
                <a:cs typeface="Times New Roman" pitchFamily="18" charset="0"/>
              </a:rPr>
              <a:t> </a:t>
            </a:r>
            <a:r>
              <a:rPr lang="ru-RU" b="1" dirty="0" err="1" smtClean="0">
                <a:solidFill>
                  <a:srgbClr val="C00000"/>
                </a:solidFill>
                <a:latin typeface="Times New Roman" pitchFamily="18" charset="0"/>
                <a:cs typeface="Times New Roman" pitchFamily="18" charset="0"/>
              </a:rPr>
              <a:t>қоштасады</a:t>
            </a:r>
            <a:r>
              <a:rPr lang="ru-RU" b="1" dirty="0" smtClean="0">
                <a:solidFill>
                  <a:srgbClr val="C00000"/>
                </a:solidFill>
                <a:latin typeface="Times New Roman" pitchFamily="18" charset="0"/>
                <a:cs typeface="Times New Roman" pitchFamily="18" charset="0"/>
              </a:rPr>
              <a:t>, </a:t>
            </a:r>
            <a:r>
              <a:rPr lang="ru-RU" b="1" dirty="0" err="1" smtClean="0">
                <a:solidFill>
                  <a:srgbClr val="C00000"/>
                </a:solidFill>
                <a:latin typeface="Times New Roman" pitchFamily="18" charset="0"/>
                <a:cs typeface="Times New Roman" pitchFamily="18" charset="0"/>
              </a:rPr>
              <a:t>Читландия</a:t>
            </a:r>
            <a:r>
              <a:rPr lang="ru-RU" b="1" dirty="0" smtClean="0">
                <a:solidFill>
                  <a:srgbClr val="C00000"/>
                </a:solidFill>
                <a:latin typeface="Times New Roman" pitchFamily="18" charset="0"/>
                <a:cs typeface="Times New Roman" pitchFamily="18" charset="0"/>
              </a:rPr>
              <a:t> </a:t>
            </a:r>
            <a:r>
              <a:rPr lang="ru-RU" b="1" dirty="0" err="1" smtClean="0">
                <a:solidFill>
                  <a:srgbClr val="C00000"/>
                </a:solidFill>
                <a:latin typeface="Times New Roman" pitchFamily="18" charset="0"/>
                <a:cs typeface="Times New Roman" pitchFamily="18" charset="0"/>
              </a:rPr>
              <a:t>еліне</a:t>
            </a:r>
            <a:r>
              <a:rPr lang="ru-RU" b="1" dirty="0" smtClean="0">
                <a:solidFill>
                  <a:srgbClr val="C00000"/>
                </a:solidFill>
                <a:latin typeface="Times New Roman" pitchFamily="18" charset="0"/>
                <a:cs typeface="Times New Roman" pitchFamily="18" charset="0"/>
              </a:rPr>
              <a:t> </a:t>
            </a:r>
            <a:r>
              <a:rPr lang="ru-RU" b="1" dirty="0" err="1" smtClean="0">
                <a:solidFill>
                  <a:srgbClr val="C00000"/>
                </a:solidFill>
                <a:latin typeface="Times New Roman" pitchFamily="18" charset="0"/>
                <a:cs typeface="Times New Roman" pitchFamily="18" charset="0"/>
              </a:rPr>
              <a:t>жасаған таңғажайып саяхаты</a:t>
            </a:r>
            <a:r>
              <a:rPr lang="ru-RU" b="1" dirty="0" smtClean="0">
                <a:solidFill>
                  <a:srgbClr val="C00000"/>
                </a:solidFill>
                <a:latin typeface="Times New Roman" pitchFamily="18" charset="0"/>
                <a:cs typeface="Times New Roman" pitchFamily="18" charset="0"/>
              </a:rPr>
              <a:t> </a:t>
            </a:r>
            <a:r>
              <a:rPr lang="ru-RU" b="1" dirty="0" err="1" smtClean="0">
                <a:solidFill>
                  <a:srgbClr val="C00000"/>
                </a:solidFill>
                <a:latin typeface="Times New Roman" pitchFamily="18" charset="0"/>
                <a:cs typeface="Times New Roman" pitchFamily="18" charset="0"/>
              </a:rPr>
              <a:t>үшін оларға алғыс білдіреді</a:t>
            </a:r>
            <a:r>
              <a:rPr lang="ru-RU" b="1" dirty="0" smtClean="0">
                <a:solidFill>
                  <a:srgbClr val="C00000"/>
                </a:solidFill>
                <a:latin typeface="Times New Roman" pitchFamily="18" charset="0"/>
                <a:cs typeface="Times New Roman" pitchFamily="18" charset="0"/>
              </a:rPr>
              <a:t>»</a:t>
            </a:r>
            <a:endParaRPr lang="ru-RU" b="1" dirty="0">
              <a:solidFill>
                <a:srgbClr val="C00000"/>
              </a:solidFill>
              <a:latin typeface="Times New Roman" pitchFamily="18" charset="0"/>
              <a:cs typeface="Times New Roman" pitchFamily="18" charset="0"/>
            </a:endParaRPr>
          </a:p>
        </p:txBody>
      </p:sp>
      <p:sp>
        <p:nvSpPr>
          <p:cNvPr id="2" name="TextBox 1"/>
          <p:cNvSpPr txBox="1"/>
          <p:nvPr/>
        </p:nvSpPr>
        <p:spPr>
          <a:xfrm>
            <a:off x="2955921" y="221914"/>
            <a:ext cx="4325287" cy="461665"/>
          </a:xfrm>
          <a:prstGeom prst="rect">
            <a:avLst/>
          </a:prstGeom>
          <a:noFill/>
        </p:spPr>
        <p:txBody>
          <a:bodyPr wrap="none" rtlCol="0">
            <a:spAutoFit/>
          </a:bodyPr>
          <a:lstStyle/>
          <a:p>
            <a:r>
              <a:rPr lang="ru-RU" sz="2400" b="1" dirty="0" err="1" smtClean="0">
                <a:solidFill>
                  <a:srgbClr val="FF0000"/>
                </a:solidFill>
                <a:latin typeface="Times New Roman" panose="02020603050405020304" pitchFamily="18" charset="0"/>
                <a:cs typeface="Times New Roman" panose="02020603050405020304" pitchFamily="18" charset="0"/>
              </a:rPr>
              <a:t>Тақырыптық аптаның </a:t>
            </a:r>
            <a:r>
              <a:rPr lang="ru-RU" sz="2400" b="1" dirty="0" smtClean="0">
                <a:solidFill>
                  <a:srgbClr val="FF0000"/>
                </a:solidFill>
                <a:latin typeface="Times New Roman" panose="02020603050405020304" pitchFamily="18" charset="0"/>
                <a:cs typeface="Times New Roman" panose="02020603050405020304" pitchFamily="18" charset="0"/>
              </a:rPr>
              <a:t>5-күні</a:t>
            </a:r>
            <a:endParaRPr lang="ru-RU" sz="2400" b="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450136" cy="6224781"/>
          </a:xfrm>
          <a:prstGeom prst="rect">
            <a:avLst/>
          </a:prstGeom>
        </p:spPr>
        <p:txBody>
          <a:bodyPr wrap="square">
            <a:spAutoFit/>
          </a:bodyPr>
          <a:lstStyle/>
          <a:p>
            <a:r>
              <a:rPr lang="kk-KZ" sz="1600" b="1" dirty="0" smtClean="0">
                <a:latin typeface="Times New Roman" pitchFamily="18" charset="0"/>
                <a:cs typeface="Times New Roman" pitchFamily="18" charset="0"/>
              </a:rPr>
              <a:t>«</a:t>
            </a:r>
            <a:r>
              <a:rPr lang="ru-RU" sz="1600" b="1" dirty="0" err="1" smtClean="0">
                <a:latin typeface="Times New Roman" pitchFamily="18" charset="0"/>
                <a:cs typeface="Times New Roman" pitchFamily="18" charset="0"/>
              </a:rPr>
              <a:t>Кітап</a:t>
            </a:r>
            <a:r>
              <a:rPr lang="en-US" sz="1600" b="1" dirty="0" smtClean="0">
                <a:latin typeface="Times New Roman" pitchFamily="18" charset="0"/>
                <a:cs typeface="Times New Roman" pitchFamily="18" charset="0"/>
              </a:rPr>
              <a:t> – </a:t>
            </a:r>
            <a:r>
              <a:rPr lang="ru-RU" sz="1600" b="1" dirty="0" err="1" smtClean="0">
                <a:latin typeface="Times New Roman" pitchFamily="18" charset="0"/>
                <a:cs typeface="Times New Roman" pitchFamily="18" charset="0"/>
              </a:rPr>
              <a:t>ең жақсы </a:t>
            </a:r>
            <a:r>
              <a:rPr lang="ru-RU" sz="1600" b="1" dirty="0" smtClean="0">
                <a:latin typeface="Times New Roman" pitchFamily="18" charset="0"/>
                <a:cs typeface="Times New Roman" pitchFamily="18" charset="0"/>
              </a:rPr>
              <a:t>ДОС</a:t>
            </a:r>
            <a:r>
              <a:rPr lang="kk-KZ"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әні</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орындалады</a:t>
            </a:r>
            <a:r>
              <a:rPr lang="en-US" sz="1600" b="1" dirty="0" smtClean="0">
                <a:latin typeface="Times New Roman" pitchFamily="18" charset="0"/>
                <a:cs typeface="Times New Roman" pitchFamily="18" charset="0"/>
              </a:rPr>
              <a:t>.</a:t>
            </a:r>
            <a:endParaRPr lang="ru-RU" sz="1600" dirty="0" smtClean="0">
              <a:latin typeface="Times New Roman" pitchFamily="18" charset="0"/>
              <a:cs typeface="Times New Roman" pitchFamily="18" charset="0"/>
            </a:endParaRPr>
          </a:p>
          <a:p>
            <a:r>
              <a:rPr lang="en-US" sz="1600" dirty="0" smtClean="0">
                <a:latin typeface="Times New Roman" pitchFamily="18" charset="0"/>
                <a:cs typeface="Times New Roman" pitchFamily="18" charset="0"/>
              </a:rPr>
              <a:t> </a:t>
            </a:r>
            <a:endParaRPr lang="ru-RU" sz="1600" dirty="0" smtClean="0">
              <a:latin typeface="Times New Roman" pitchFamily="18" charset="0"/>
              <a:cs typeface="Times New Roman" pitchFamily="18" charset="0"/>
            </a:endParaRPr>
          </a:p>
          <a:p>
            <a:r>
              <a:rPr lang="kk-KZ" sz="1600" b="1" dirty="0" smtClean="0">
                <a:latin typeface="Times New Roman" pitchFamily="18" charset="0"/>
                <a:cs typeface="Times New Roman" pitchFamily="18" charset="0"/>
              </a:rPr>
              <a:t>Жүргізуші</a:t>
            </a:r>
            <a:r>
              <a:rPr lang="en-US" sz="1600" b="1" dirty="0" smtClean="0">
                <a:latin typeface="Times New Roman" pitchFamily="18" charset="0"/>
                <a:cs typeface="Times New Roman" pitchFamily="18" charset="0"/>
              </a:rPr>
              <a:t>.</a:t>
            </a:r>
            <a:r>
              <a:rPr lang="en-US"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Тыңдаңыздар</a:t>
            </a:r>
            <a:r>
              <a:rPr lang="en-US"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тыңдаңыздар</a:t>
            </a:r>
            <a:r>
              <a:rPr lang="en-US"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Кітап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елінің тұрғындары</a:t>
            </a:r>
            <a:r>
              <a:rPr lang="en-US"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тыңдаңыздар және естімедім</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айтпаңыздар</a:t>
            </a:r>
            <a:r>
              <a:rPr lang="en-US" sz="1600" dirty="0" smtClean="0">
                <a:latin typeface="Times New Roman" pitchFamily="18" charset="0"/>
                <a:cs typeface="Times New Roman" pitchFamily="18" charset="0"/>
              </a:rPr>
              <a:t>. </a:t>
            </a:r>
            <a:r>
              <a:rPr lang="kk-KZ" sz="1600" dirty="0" smtClean="0">
                <a:latin typeface="Times New Roman" pitchFamily="18" charset="0"/>
                <a:cs typeface="Times New Roman" pitchFamily="18" charset="0"/>
              </a:rPr>
              <a:t>«Оқу, еңбекқорлық пен еңбек қана бізді оқу биігіне жетелейді» ұранымен өткен «Оқу сауаттылығы» апталығының жабылу мерекесіне қош келдіңіздер.</a:t>
            </a:r>
            <a:endParaRPr lang="ru-RU" sz="1600" dirty="0" smtClean="0">
              <a:latin typeface="Times New Roman" pitchFamily="18" charset="0"/>
              <a:cs typeface="Times New Roman" pitchFamily="18" charset="0"/>
            </a:endParaRPr>
          </a:p>
          <a:p>
            <a:pPr algn="ctr"/>
            <a:r>
              <a:rPr lang="kk-KZ" sz="1600" dirty="0" smtClean="0">
                <a:latin typeface="Times New Roman" pitchFamily="18" charset="0"/>
                <a:cs typeface="Times New Roman" pitchFamily="18" charset="0"/>
              </a:rPr>
              <a:t> </a:t>
            </a:r>
            <a:endParaRPr lang="ru-RU" sz="1600" dirty="0" smtClean="0">
              <a:latin typeface="Times New Roman" pitchFamily="18" charset="0"/>
              <a:cs typeface="Times New Roman" pitchFamily="18" charset="0"/>
            </a:endParaRPr>
          </a:p>
          <a:p>
            <a:pPr algn="ctr"/>
            <a:r>
              <a:rPr lang="kk-KZ" sz="1600" b="1" i="1" dirty="0" smtClean="0">
                <a:latin typeface="Times New Roman" pitchFamily="18" charset="0"/>
                <a:cs typeface="Times New Roman" pitchFamily="18" charset="0"/>
              </a:rPr>
              <a:t>Василиса-Данышпан түріндегі жүргізуші ортаға шығады.</a:t>
            </a:r>
            <a:endParaRPr lang="ru-RU" sz="1600" dirty="0" smtClean="0">
              <a:latin typeface="Times New Roman" pitchFamily="18" charset="0"/>
              <a:cs typeface="Times New Roman" pitchFamily="18" charset="0"/>
            </a:endParaRPr>
          </a:p>
          <a:p>
            <a:r>
              <a:rPr lang="kk-KZ" sz="1600" b="1" dirty="0" smtClean="0">
                <a:latin typeface="Times New Roman" pitchFamily="18" charset="0"/>
                <a:cs typeface="Times New Roman" pitchFamily="18" charset="0"/>
              </a:rPr>
              <a:t>Жүргізуші</a:t>
            </a:r>
            <a:r>
              <a:rPr lang="ru-RU" sz="1600" b="1" dirty="0" smtClean="0">
                <a:latin typeface="Times New Roman" pitchFamily="18" charset="0"/>
                <a:cs typeface="Times New Roman" pitchFamily="18" charset="0"/>
              </a:rPr>
              <a:t>: </a:t>
            </a:r>
            <a:r>
              <a:rPr lang="kk-KZ" sz="1600" dirty="0" smtClean="0">
                <a:latin typeface="Times New Roman" pitchFamily="18" charset="0"/>
                <a:cs typeface="Times New Roman" pitchFamily="18" charset="0"/>
              </a:rPr>
              <a:t>Қайырлы күн</a:t>
            </a:r>
            <a:r>
              <a:rPr lang="ru-RU" sz="1600" dirty="0" smtClean="0">
                <a:latin typeface="Times New Roman" pitchFamily="18" charset="0"/>
                <a:cs typeface="Times New Roman" pitchFamily="18" charset="0"/>
              </a:rPr>
              <a:t>!</a:t>
            </a:r>
            <a:r>
              <a:rPr lang="kk-KZ" sz="1600" dirty="0" smtClean="0">
                <a:latin typeface="Times New Roman" pitchFamily="18" charset="0"/>
                <a:cs typeface="Times New Roman" pitchFamily="18" charset="0"/>
              </a:rPr>
              <a:t> Жарық күн</a:t>
            </a:r>
            <a:endParaRPr lang="ru-RU" sz="1600" dirty="0" smtClean="0">
              <a:latin typeface="Times New Roman" pitchFamily="18" charset="0"/>
              <a:cs typeface="Times New Roman" pitchFamily="18" charset="0"/>
            </a:endParaRPr>
          </a:p>
          <a:p>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Біз</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Сіздерді</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кө</a:t>
            </a:r>
            <a:r>
              <a:rPr lang="kk-KZ" sz="1600" dirty="0" smtClean="0">
                <a:latin typeface="Times New Roman" pitchFamily="18" charset="0"/>
                <a:cs typeface="Times New Roman" pitchFamily="18" charset="0"/>
              </a:rPr>
              <a:t>ргенімізге</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қуаныштымыз.</a:t>
            </a:r>
            <a:endParaRPr lang="ru-RU" sz="1600" dirty="0" smtClean="0">
              <a:latin typeface="Times New Roman" pitchFamily="18" charset="0"/>
              <a:cs typeface="Times New Roman" pitchFamily="18" charset="0"/>
            </a:endParaRPr>
          </a:p>
          <a:p>
            <a:r>
              <a:rPr lang="ru-RU" sz="1600" dirty="0" err="1" smtClean="0">
                <a:latin typeface="Times New Roman" pitchFamily="18" charset="0"/>
                <a:cs typeface="Times New Roman" pitchFamily="18" charset="0"/>
              </a:rPr>
              <a:t>Бүгін Кітап</a:t>
            </a:r>
            <a:r>
              <a:rPr lang="ru-RU" sz="1600" dirty="0" smtClean="0">
                <a:latin typeface="Times New Roman" pitchFamily="18" charset="0"/>
                <a:cs typeface="Times New Roman" pitchFamily="18" charset="0"/>
              </a:rPr>
              <a:t> </a:t>
            </a:r>
            <a:r>
              <a:rPr lang="ru-RU" sz="1600" dirty="0" err="1" smtClean="0">
                <a:latin typeface="Times New Roman" pitchFamily="18" charset="0"/>
                <a:cs typeface="Times New Roman" pitchFamily="18" charset="0"/>
              </a:rPr>
              <a:t>мерекесі</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        </a:t>
            </a:r>
            <a:r>
              <a:rPr lang="kk-KZ" sz="1600" dirty="0" smtClean="0">
                <a:latin typeface="Times New Roman" pitchFamily="18" charset="0"/>
                <a:cs typeface="Times New Roman" pitchFamily="18" charset="0"/>
              </a:rPr>
              <a:t>Ал, балалар, ендеше бастаймыз ба</a:t>
            </a:r>
            <a:r>
              <a:rPr lang="ru-RU" sz="1600" dirty="0" smtClean="0">
                <a:latin typeface="Times New Roman" pitchFamily="18" charset="0"/>
                <a:cs typeface="Times New Roman" pitchFamily="18" charset="0"/>
              </a:rPr>
              <a:t>?</a:t>
            </a:r>
          </a:p>
          <a:p>
            <a:r>
              <a:rPr lang="ru-RU" sz="1600" i="1" dirty="0" smtClean="0">
                <a:latin typeface="Times New Roman" pitchFamily="18" charset="0"/>
                <a:cs typeface="Times New Roman" pitchFamily="18" charset="0"/>
              </a:rPr>
              <a:t>Фанфар </a:t>
            </a:r>
            <a:r>
              <a:rPr lang="ru-RU" sz="1600" i="1" dirty="0" err="1" smtClean="0">
                <a:latin typeface="Times New Roman" pitchFamily="18" charset="0"/>
                <a:cs typeface="Times New Roman" pitchFamily="18" charset="0"/>
              </a:rPr>
              <a:t>естіледі</a:t>
            </a:r>
            <a:r>
              <a:rPr lang="ru-RU" sz="1600" i="1" dirty="0" smtClean="0">
                <a:latin typeface="Times New Roman" pitchFamily="18" charset="0"/>
                <a:cs typeface="Times New Roman" pitchFamily="18" charset="0"/>
              </a:rPr>
              <a:t>.</a:t>
            </a:r>
            <a:endParaRPr lang="ru-RU" sz="1600" dirty="0" smtClean="0">
              <a:latin typeface="Times New Roman" pitchFamily="18" charset="0"/>
              <a:cs typeface="Times New Roman" pitchFamily="18" charset="0"/>
            </a:endParaRPr>
          </a:p>
          <a:p>
            <a:r>
              <a:rPr lang="kk-KZ" sz="1600" b="1" dirty="0" smtClean="0">
                <a:latin typeface="Times New Roman" pitchFamily="18" charset="0"/>
                <a:cs typeface="Times New Roman" pitchFamily="18" charset="0"/>
              </a:rPr>
              <a:t>Балалар </a:t>
            </a:r>
            <a:r>
              <a:rPr lang="kk-KZ" sz="1600" i="1" dirty="0" smtClean="0">
                <a:latin typeface="Times New Roman" pitchFamily="18" charset="0"/>
                <a:cs typeface="Times New Roman" pitchFamily="18" charset="0"/>
              </a:rPr>
              <a:t>(кезекпен): </a:t>
            </a:r>
            <a:r>
              <a:rPr lang="kk-KZ" sz="1600" dirty="0" smtClean="0">
                <a:latin typeface="Times New Roman" pitchFamily="18" charset="0"/>
                <a:cs typeface="Times New Roman" pitchFamily="18" charset="0"/>
              </a:rPr>
              <a:t>Туған күндер, туған күндер!</a:t>
            </a:r>
            <a:endParaRPr lang="ru-RU" sz="1600" dirty="0" smtClean="0">
              <a:latin typeface="Times New Roman" pitchFamily="18" charset="0"/>
              <a:cs typeface="Times New Roman" pitchFamily="18" charset="0"/>
            </a:endParaRPr>
          </a:p>
          <a:p>
            <a:r>
              <a:rPr lang="kk-KZ" sz="1600" dirty="0" smtClean="0">
                <a:latin typeface="Times New Roman" pitchFamily="18" charset="0"/>
                <a:cs typeface="Times New Roman" pitchFamily="18" charset="0"/>
              </a:rPr>
              <a:t>                        Андрюшаның ба?  Иринаның ба?</a:t>
            </a:r>
            <a:endParaRPr lang="ru-RU" sz="1600" dirty="0" smtClean="0">
              <a:latin typeface="Times New Roman" pitchFamily="18" charset="0"/>
              <a:cs typeface="Times New Roman" pitchFamily="18" charset="0"/>
            </a:endParaRPr>
          </a:p>
          <a:p>
            <a:r>
              <a:rPr lang="kk-KZ" sz="1600" dirty="0" smtClean="0">
                <a:latin typeface="Times New Roman" pitchFamily="18" charset="0"/>
                <a:cs typeface="Times New Roman" pitchFamily="18" charset="0"/>
              </a:rPr>
              <a:t>Қыздардың ба? Ұлдардың ба?</a:t>
            </a:r>
            <a:endParaRPr lang="ru-RU" sz="1600" dirty="0" smtClean="0">
              <a:latin typeface="Times New Roman" pitchFamily="18" charset="0"/>
              <a:cs typeface="Times New Roman" pitchFamily="18" charset="0"/>
            </a:endParaRPr>
          </a:p>
          <a:p>
            <a:r>
              <a:rPr lang="kk-KZ" sz="1600" dirty="0" smtClean="0">
                <a:latin typeface="Times New Roman" pitchFamily="18" charset="0"/>
                <a:cs typeface="Times New Roman" pitchFamily="18" charset="0"/>
              </a:rPr>
              <a:t>Жоқ! Біздің балаларға арналған кітаптар!</a:t>
            </a:r>
            <a:endParaRPr lang="ru-RU" sz="1600" dirty="0" smtClean="0">
              <a:latin typeface="Times New Roman" pitchFamily="18" charset="0"/>
              <a:cs typeface="Times New Roman" pitchFamily="18" charset="0"/>
            </a:endParaRPr>
          </a:p>
          <a:p>
            <a:r>
              <a:rPr lang="kk-KZ" sz="1600" dirty="0" smtClean="0">
                <a:latin typeface="Times New Roman" pitchFamily="18" charset="0"/>
                <a:cs typeface="Times New Roman" pitchFamily="18" charset="0"/>
              </a:rPr>
              <a:t>Кітаптармен бірге өмір сүреміз,</a:t>
            </a:r>
            <a:endParaRPr lang="ru-RU" sz="1600" dirty="0" smtClean="0">
              <a:latin typeface="Times New Roman" pitchFamily="18" charset="0"/>
              <a:cs typeface="Times New Roman" pitchFamily="18" charset="0"/>
            </a:endParaRPr>
          </a:p>
          <a:p>
            <a:r>
              <a:rPr lang="kk-KZ" sz="1600" dirty="0" smtClean="0">
                <a:latin typeface="Times New Roman" pitchFamily="18" charset="0"/>
                <a:cs typeface="Times New Roman" pitchFamily="18" charset="0"/>
              </a:rPr>
              <a:t>Біз оларды ластамаймыз, жыртпаймыз.</a:t>
            </a:r>
            <a:endParaRPr lang="ru-RU" sz="1600" dirty="0" smtClean="0">
              <a:latin typeface="Times New Roman" pitchFamily="18" charset="0"/>
              <a:cs typeface="Times New Roman" pitchFamily="18" charset="0"/>
            </a:endParaRPr>
          </a:p>
          <a:p>
            <a:r>
              <a:rPr lang="kk-KZ" sz="1600" dirty="0" smtClean="0">
                <a:latin typeface="Times New Roman" pitchFamily="18" charset="0"/>
                <a:cs typeface="Times New Roman" pitchFamily="18" charset="0"/>
              </a:rPr>
              <a:t>Оларсыз өмір сүру мүмкін емес –</a:t>
            </a:r>
            <a:endParaRPr lang="ru-RU" sz="1600" dirty="0" smtClean="0">
              <a:latin typeface="Times New Roman" pitchFamily="18" charset="0"/>
              <a:cs typeface="Times New Roman" pitchFamily="18" charset="0"/>
            </a:endParaRPr>
          </a:p>
          <a:p>
            <a:r>
              <a:rPr lang="kk-KZ" sz="1600" dirty="0" smtClean="0">
                <a:latin typeface="Times New Roman" pitchFamily="18" charset="0"/>
                <a:cs typeface="Times New Roman" pitchFamily="18" charset="0"/>
              </a:rPr>
              <a:t>Кітаптар-ең жақсы достар!</a:t>
            </a:r>
            <a:endParaRPr lang="ru-RU" sz="1600" dirty="0" smtClean="0">
              <a:latin typeface="Times New Roman" pitchFamily="18" charset="0"/>
              <a:cs typeface="Times New Roman" pitchFamily="18" charset="0"/>
            </a:endParaRPr>
          </a:p>
          <a:p>
            <a:r>
              <a:rPr lang="kk-KZ" sz="1600" b="1" dirty="0" smtClean="0">
                <a:latin typeface="Times New Roman" pitchFamily="18" charset="0"/>
                <a:cs typeface="Times New Roman" pitchFamily="18" charset="0"/>
              </a:rPr>
              <a:t>Жүргізуші:  </a:t>
            </a:r>
            <a:r>
              <a:rPr lang="kk-KZ" sz="1600" dirty="0" smtClean="0">
                <a:latin typeface="Times New Roman" pitchFamily="18" charset="0"/>
                <a:cs typeface="Times New Roman" pitchFamily="18" charset="0"/>
              </a:rPr>
              <a:t>Жақсы кітап-менің серігім, досым</a:t>
            </a:r>
            <a:r>
              <a:rPr lang="kk-KZ" sz="1600" b="1" dirty="0" smtClean="0">
                <a:latin typeface="Times New Roman" pitchFamily="18" charset="0"/>
                <a:cs typeface="Times New Roman" pitchFamily="18" charset="0"/>
              </a:rPr>
              <a:t>.</a:t>
            </a:r>
            <a:r>
              <a:rPr lang="kk-KZ" sz="1600" dirty="0" smtClean="0">
                <a:latin typeface="Times New Roman" pitchFamily="18" charset="0"/>
                <a:cs typeface="Times New Roman" pitchFamily="18" charset="0"/>
              </a:rPr>
              <a:t>.</a:t>
            </a:r>
            <a:endParaRPr lang="ru-RU" sz="1600" dirty="0" smtClean="0">
              <a:latin typeface="Times New Roman" pitchFamily="18" charset="0"/>
              <a:cs typeface="Times New Roman" pitchFamily="18" charset="0"/>
            </a:endParaRPr>
          </a:p>
          <a:p>
            <a:r>
              <a:rPr lang="kk-KZ" sz="1600" dirty="0" smtClean="0">
                <a:latin typeface="Times New Roman" pitchFamily="18" charset="0"/>
                <a:cs typeface="Times New Roman" pitchFamily="18" charset="0"/>
              </a:rPr>
              <a:t>        Онымен қызық бар уақыт..       </a:t>
            </a:r>
            <a:endParaRPr lang="ru-RU" sz="1600" dirty="0" smtClean="0">
              <a:latin typeface="Times New Roman" pitchFamily="18" charset="0"/>
              <a:cs typeface="Times New Roman" pitchFamily="18" charset="0"/>
            </a:endParaRPr>
          </a:p>
          <a:p>
            <a:r>
              <a:rPr lang="kk-KZ" sz="1600" dirty="0" smtClean="0">
                <a:latin typeface="Times New Roman" pitchFamily="18" charset="0"/>
                <a:cs typeface="Times New Roman" pitchFamily="18" charset="0"/>
              </a:rPr>
              <a:t>        Мен сені құрметтеймін, бағалаймын</a:t>
            </a:r>
            <a:endParaRPr lang="ru-RU" sz="1600" dirty="0" smtClean="0">
              <a:latin typeface="Times New Roman" pitchFamily="18" charset="0"/>
              <a:cs typeface="Times New Roman" pitchFamily="18" charset="0"/>
            </a:endParaRPr>
          </a:p>
          <a:p>
            <a:r>
              <a:rPr lang="kk-KZ" sz="1600" dirty="0" smtClean="0">
                <a:latin typeface="Times New Roman" pitchFamily="18" charset="0"/>
                <a:cs typeface="Times New Roman" pitchFamily="18" charset="0"/>
              </a:rPr>
              <a:t>        Жақсы кітапсыз өмір сүре алмаймын..</a:t>
            </a:r>
            <a:endParaRPr lang="ru-RU" sz="1600" dirty="0" smtClean="0">
              <a:latin typeface="Times New Roman" pitchFamily="18" charset="0"/>
              <a:cs typeface="Times New Roman" pitchFamily="18" charset="0"/>
            </a:endParaRPr>
          </a:p>
          <a:p>
            <a:pPr algn="just">
              <a:lnSpc>
                <a:spcPts val="1470"/>
              </a:lnSpc>
              <a:spcAft>
                <a:spcPts val="0"/>
              </a:spcAft>
            </a:pPr>
            <a:endParaRPr lang="ru-RU" sz="1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04325387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32656"/>
            <a:ext cx="9001000" cy="6388737"/>
          </a:xfrm>
          <a:prstGeom prst="rect">
            <a:avLst/>
          </a:prstGeom>
        </p:spPr>
        <p:txBody>
          <a:bodyPr wrap="square">
            <a:spAutoFit/>
          </a:bodyPr>
          <a:lstStyle/>
          <a:p>
            <a:r>
              <a:rPr lang="kk-KZ" sz="2000" b="1" dirty="0" smtClean="0">
                <a:latin typeface="Times New Roman" pitchFamily="18" charset="0"/>
                <a:cs typeface="Times New Roman" pitchFamily="18" charset="0"/>
              </a:rPr>
              <a:t>Ән</a:t>
            </a:r>
            <a:r>
              <a:rPr lang="ru-RU" sz="2000" b="1" dirty="0" smtClean="0">
                <a:latin typeface="Times New Roman" pitchFamily="18" charset="0"/>
                <a:cs typeface="Times New Roman" pitchFamily="18" charset="0"/>
              </a:rPr>
              <a:t>: «МИР ПОХОЖ НА ЦВЕТНОЙ ЛУГ»</a:t>
            </a:r>
            <a:endParaRPr lang="ru-RU" sz="2000" dirty="0" smtClean="0">
              <a:latin typeface="Times New Roman" pitchFamily="18" charset="0"/>
              <a:cs typeface="Times New Roman" pitchFamily="18" charset="0"/>
            </a:endParaRPr>
          </a:p>
          <a:p>
            <a:r>
              <a:rPr lang="kk-KZ" sz="2000" b="1" dirty="0" smtClean="0">
                <a:latin typeface="Times New Roman" pitchFamily="18" charset="0"/>
                <a:cs typeface="Times New Roman" pitchFamily="18" charset="0"/>
              </a:rPr>
              <a:t>Жүргізуші</a:t>
            </a:r>
            <a:r>
              <a:rPr lang="ru-RU" sz="2000" b="1"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Шынында</a:t>
            </a:r>
            <a:r>
              <a:rPr lang="ru-RU" sz="2000" dirty="0" smtClean="0">
                <a:latin typeface="Times New Roman" pitchFamily="18" charset="0"/>
                <a:cs typeface="Times New Roman" pitchFamily="18" charset="0"/>
              </a:rPr>
              <a:t> да, </a:t>
            </a:r>
            <a:r>
              <a:rPr lang="kk-KZ" sz="2000" dirty="0" smtClean="0">
                <a:latin typeface="Times New Roman" pitchFamily="18" charset="0"/>
                <a:cs typeface="Times New Roman" pitchFamily="18" charset="0"/>
              </a:rPr>
              <a:t>б</a:t>
            </a:r>
            <a:r>
              <a:rPr lang="ru-RU" sz="2000" dirty="0" err="1" smtClean="0">
                <a:latin typeface="Times New Roman" pitchFamily="18" charset="0"/>
                <a:cs typeface="Times New Roman" pitchFamily="18" charset="0"/>
              </a:rPr>
              <a:t>із</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кітапсыз</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өмір сүре алмайсыз</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және сіз</a:t>
            </a:r>
            <a:r>
              <a:rPr lang="ru-RU" sz="2000" dirty="0" smtClean="0">
                <a:latin typeface="Times New Roman" pitchFamily="18" charset="0"/>
                <a:cs typeface="Times New Roman" pitchFamily="18" charset="0"/>
              </a:rPr>
              <a:t> </a:t>
            </a:r>
            <a:r>
              <a:rPr lang="ru-RU" sz="2000" dirty="0" err="1" smtClean="0">
                <a:latin typeface="Times New Roman" pitchFamily="18" charset="0"/>
                <a:cs typeface="Times New Roman" pitchFamily="18" charset="0"/>
              </a:rPr>
              <a:t>қазір еститін</a:t>
            </a:r>
            <a:r>
              <a:rPr lang="ru-RU" sz="2000" dirty="0" smtClean="0">
                <a:latin typeface="Times New Roman" pitchFamily="18" charset="0"/>
                <a:cs typeface="Times New Roman" pitchFamily="18" charset="0"/>
              </a:rPr>
              <a:t> </a:t>
            </a:r>
            <a:r>
              <a:rPr lang="kk-KZ" sz="2000" dirty="0" smtClean="0">
                <a:latin typeface="Times New Roman" pitchFamily="18" charset="0"/>
                <a:cs typeface="Times New Roman" pitchFamily="18" charset="0"/>
              </a:rPr>
              <a:t>мақалдар бұл сөзіміздің дәлелі.</a:t>
            </a:r>
            <a:r>
              <a:rPr lang="ru-RU" sz="2000" dirty="0" smtClean="0">
                <a:latin typeface="Times New Roman" pitchFamily="18" charset="0"/>
                <a:cs typeface="Times New Roman" pitchFamily="18" charset="0"/>
              </a:rPr>
              <a:t>.</a:t>
            </a:r>
          </a:p>
          <a:p>
            <a:r>
              <a:rPr lang="kk-KZ" sz="2000" b="1" dirty="0" smtClean="0">
                <a:latin typeface="Times New Roman" pitchFamily="18" charset="0"/>
                <a:cs typeface="Times New Roman" pitchFamily="18" charset="0"/>
              </a:rPr>
              <a:t>Балалар</a:t>
            </a:r>
            <a:r>
              <a:rPr lang="ru-RU" sz="2000" b="1" dirty="0" smtClean="0">
                <a:latin typeface="Times New Roman" pitchFamily="18" charset="0"/>
                <a:cs typeface="Times New Roman" pitchFamily="18" charset="0"/>
              </a:rPr>
              <a:t> </a:t>
            </a:r>
            <a:r>
              <a:rPr lang="ru-RU" sz="2000" i="1" dirty="0" smtClean="0">
                <a:latin typeface="Times New Roman" pitchFamily="18" charset="0"/>
                <a:cs typeface="Times New Roman" pitchFamily="18" charset="0"/>
              </a:rPr>
              <a:t>(</a:t>
            </a:r>
            <a:r>
              <a:rPr lang="kk-KZ" sz="2000" i="1" dirty="0" smtClean="0">
                <a:latin typeface="Times New Roman" pitchFamily="18" charset="0"/>
                <a:cs typeface="Times New Roman" pitchFamily="18" charset="0"/>
              </a:rPr>
              <a:t>кезекпен</a:t>
            </a:r>
            <a:r>
              <a:rPr lang="ru-RU" sz="2000" i="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1. </a:t>
            </a:r>
            <a:r>
              <a:rPr lang="kk-KZ" sz="2000" dirty="0" smtClean="0">
                <a:latin typeface="Times New Roman" pitchFamily="18" charset="0"/>
                <a:cs typeface="Times New Roman" pitchFamily="18" charset="0"/>
              </a:rPr>
              <a:t>Көп оқыған көп білер</a:t>
            </a:r>
            <a:endParaRPr lang="ru-RU"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                        2. К</a:t>
            </a:r>
            <a:r>
              <a:rPr lang="kk-KZ" sz="2000" dirty="0" smtClean="0">
                <a:latin typeface="Times New Roman" pitchFamily="18" charset="0"/>
                <a:cs typeface="Times New Roman" pitchFamily="18" charset="0"/>
              </a:rPr>
              <a:t>ітап</a:t>
            </a:r>
            <a:r>
              <a:rPr lang="ru-RU" sz="2000" dirty="0" smtClean="0">
                <a:latin typeface="Times New Roman" pitchFamily="18" charset="0"/>
                <a:cs typeface="Times New Roman" pitchFamily="18" charset="0"/>
              </a:rPr>
              <a:t> – </a:t>
            </a:r>
            <a:r>
              <a:rPr lang="kk-KZ" sz="2000" dirty="0" smtClean="0">
                <a:latin typeface="Times New Roman" pitchFamily="18" charset="0"/>
                <a:cs typeface="Times New Roman" pitchFamily="18" charset="0"/>
              </a:rPr>
              <a:t>сенің досың</a:t>
            </a:r>
            <a:r>
              <a:rPr lang="ru-RU" sz="2000" dirty="0" smtClean="0">
                <a:latin typeface="Times New Roman" pitchFamily="18" charset="0"/>
                <a:cs typeface="Times New Roman" pitchFamily="18" charset="0"/>
              </a:rPr>
              <a:t>, </a:t>
            </a:r>
            <a:r>
              <a:rPr lang="kk-KZ" sz="2000" dirty="0" smtClean="0">
                <a:latin typeface="Times New Roman" pitchFamily="18" charset="0"/>
                <a:cs typeface="Times New Roman" pitchFamily="18" charset="0"/>
              </a:rPr>
              <a:t> онсыз – қолың қысқа.</a:t>
            </a:r>
            <a:endParaRPr lang="ru-RU"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                        3. </a:t>
            </a:r>
            <a:r>
              <a:rPr lang="kk-KZ" sz="2000" dirty="0" smtClean="0">
                <a:latin typeface="Times New Roman" pitchFamily="18" charset="0"/>
                <a:cs typeface="Times New Roman" pitchFamily="18" charset="0"/>
              </a:rPr>
              <a:t>Кітаппен бірге болу</a:t>
            </a:r>
            <a:r>
              <a:rPr lang="ru-RU" sz="2000" dirty="0" smtClean="0">
                <a:latin typeface="Times New Roman" pitchFamily="18" charset="0"/>
                <a:cs typeface="Times New Roman" pitchFamily="18" charset="0"/>
              </a:rPr>
              <a:t> – </a:t>
            </a:r>
            <a:r>
              <a:rPr lang="kk-KZ" sz="2000" dirty="0" smtClean="0">
                <a:latin typeface="Times New Roman" pitchFamily="18" charset="0"/>
                <a:cs typeface="Times New Roman" pitchFamily="18" charset="0"/>
              </a:rPr>
              <a:t>ғасырлар бойы қамықпау.</a:t>
            </a:r>
            <a:endParaRPr lang="ru-RU"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                        4. </a:t>
            </a:r>
            <a:r>
              <a:rPr lang="kk-KZ" sz="2000" dirty="0" smtClean="0">
                <a:latin typeface="Times New Roman" pitchFamily="18" charset="0"/>
                <a:cs typeface="Times New Roman" pitchFamily="18" charset="0"/>
              </a:rPr>
              <a:t>Кітап патшалығы – дана мемлекет.</a:t>
            </a:r>
            <a:endParaRPr lang="ru-RU" sz="2000" dirty="0" smtClean="0">
              <a:latin typeface="Times New Roman" pitchFamily="18" charset="0"/>
              <a:cs typeface="Times New Roman" pitchFamily="18" charset="0"/>
            </a:endParaRPr>
          </a:p>
          <a:p>
            <a:r>
              <a:rPr lang="kk-KZ" sz="2000" b="1" dirty="0" smtClean="0">
                <a:latin typeface="Times New Roman" pitchFamily="18" charset="0"/>
                <a:cs typeface="Times New Roman" pitchFamily="18" charset="0"/>
              </a:rPr>
              <a:t>Жүргізуші: </a:t>
            </a:r>
            <a:r>
              <a:rPr lang="kk-KZ" sz="2000" dirty="0" smtClean="0">
                <a:latin typeface="Times New Roman" pitchFamily="18" charset="0"/>
                <a:cs typeface="Times New Roman" pitchFamily="18" charset="0"/>
              </a:rPr>
              <a:t>Балалар, мен сендер туралы білгім келеді.</a:t>
            </a:r>
            <a:endParaRPr lang="ru-RU" sz="2000" dirty="0" smtClean="0">
              <a:latin typeface="Times New Roman" pitchFamily="18" charset="0"/>
              <a:cs typeface="Times New Roman" pitchFamily="18" charset="0"/>
            </a:endParaRPr>
          </a:p>
          <a:p>
            <a:r>
              <a:rPr lang="kk-KZ" sz="2000" dirty="0" smtClean="0">
                <a:latin typeface="Times New Roman" pitchFamily="18" charset="0"/>
                <a:cs typeface="Times New Roman" pitchFamily="18" charset="0"/>
              </a:rPr>
              <a:t>             Сендер қызықты кітап оқығанды ұнатасыңдар ма?</a:t>
            </a:r>
            <a:endParaRPr lang="ru-RU" sz="2000" dirty="0" smtClean="0">
              <a:latin typeface="Times New Roman" pitchFamily="18" charset="0"/>
              <a:cs typeface="Times New Roman" pitchFamily="18" charset="0"/>
            </a:endParaRPr>
          </a:p>
          <a:p>
            <a:r>
              <a:rPr lang="kk-KZ" sz="2000" i="1" dirty="0" smtClean="0">
                <a:latin typeface="Times New Roman" pitchFamily="18" charset="0"/>
                <a:cs typeface="Times New Roman" pitchFamily="18" charset="0"/>
              </a:rPr>
              <a:t>(балалардың жауабы).</a:t>
            </a:r>
            <a:endParaRPr lang="ru-RU" sz="2000" dirty="0" smtClean="0">
              <a:latin typeface="Times New Roman" pitchFamily="18" charset="0"/>
              <a:cs typeface="Times New Roman" pitchFamily="18" charset="0"/>
            </a:endParaRPr>
          </a:p>
          <a:p>
            <a:r>
              <a:rPr lang="kk-KZ" sz="2000" i="1" dirty="0" smtClean="0">
                <a:latin typeface="Times New Roman" pitchFamily="18" charset="0"/>
                <a:cs typeface="Times New Roman" pitchFamily="18" charset="0"/>
              </a:rPr>
              <a:t>        </a:t>
            </a:r>
            <a:r>
              <a:rPr lang="kk-KZ" sz="2000" dirty="0" smtClean="0">
                <a:latin typeface="Times New Roman" pitchFamily="18" charset="0"/>
                <a:cs typeface="Times New Roman" pitchFamily="18" charset="0"/>
              </a:rPr>
              <a:t>Мен қазір оны тексеремін, менің жұмбақтарымды тыңдаңыздар.</a:t>
            </a:r>
            <a:endParaRPr lang="ru-RU" sz="2000" dirty="0" smtClean="0">
              <a:latin typeface="Times New Roman" pitchFamily="18" charset="0"/>
              <a:cs typeface="Times New Roman" pitchFamily="18" charset="0"/>
            </a:endParaRPr>
          </a:p>
          <a:p>
            <a:pPr lvl="0"/>
            <a:r>
              <a:rPr lang="kk-KZ" sz="2000" i="1" dirty="0" smtClean="0">
                <a:latin typeface="Times New Roman" pitchFamily="18" charset="0"/>
                <a:cs typeface="Times New Roman" pitchFamily="18" charset="0"/>
              </a:rPr>
              <a:t>Ол ағаш баланы</a:t>
            </a:r>
            <a:endParaRPr lang="ru-RU" sz="2000" dirty="0" smtClean="0">
              <a:latin typeface="Times New Roman" pitchFamily="18" charset="0"/>
              <a:cs typeface="Times New Roman" pitchFamily="18" charset="0"/>
            </a:endParaRPr>
          </a:p>
          <a:p>
            <a:r>
              <a:rPr lang="kk-KZ" sz="2000" i="1" dirty="0" smtClean="0">
                <a:latin typeface="Times New Roman" pitchFamily="18" charset="0"/>
                <a:cs typeface="Times New Roman" pitchFamily="18" charset="0"/>
              </a:rPr>
              <a:t>Барлық бала біледі</a:t>
            </a:r>
            <a:endParaRPr lang="ru-RU" sz="2000" dirty="0" smtClean="0">
              <a:latin typeface="Times New Roman" pitchFamily="18" charset="0"/>
              <a:cs typeface="Times New Roman" pitchFamily="18" charset="0"/>
            </a:endParaRPr>
          </a:p>
          <a:p>
            <a:r>
              <a:rPr lang="kk-KZ" sz="2000" i="1" dirty="0" smtClean="0">
                <a:latin typeface="Times New Roman" pitchFamily="18" charset="0"/>
                <a:cs typeface="Times New Roman" pitchFamily="18" charset="0"/>
              </a:rPr>
              <a:t>Қызық, ұзын мұрынмен</a:t>
            </a:r>
            <a:endParaRPr lang="ru-RU" sz="2000" dirty="0" smtClean="0">
              <a:latin typeface="Times New Roman" pitchFamily="18" charset="0"/>
              <a:cs typeface="Times New Roman" pitchFamily="18" charset="0"/>
            </a:endParaRPr>
          </a:p>
          <a:p>
            <a:r>
              <a:rPr lang="kk-KZ" sz="2000" i="1" dirty="0" smtClean="0">
                <a:latin typeface="Times New Roman" pitchFamily="18" charset="0"/>
                <a:cs typeface="Times New Roman" pitchFamily="18" charset="0"/>
              </a:rPr>
              <a:t>Барлық жерде жүреді.</a:t>
            </a:r>
            <a:endParaRPr lang="ru-RU" sz="2000" dirty="0" smtClean="0">
              <a:latin typeface="Times New Roman" pitchFamily="18" charset="0"/>
              <a:cs typeface="Times New Roman" pitchFamily="18" charset="0"/>
            </a:endParaRPr>
          </a:p>
          <a:p>
            <a:r>
              <a:rPr lang="kk-KZ" sz="2000" i="1" dirty="0" smtClean="0">
                <a:latin typeface="Times New Roman" pitchFamily="18" charset="0"/>
                <a:cs typeface="Times New Roman" pitchFamily="18" charset="0"/>
              </a:rPr>
              <a:t>Сүраққа  жауап беріңдерші</a:t>
            </a:r>
            <a:r>
              <a:rPr lang="ru-RU" sz="2000" i="1" dirty="0" smtClean="0">
                <a:latin typeface="Times New Roman" pitchFamily="18" charset="0"/>
                <a:cs typeface="Times New Roman" pitchFamily="18" charset="0"/>
              </a:rPr>
              <a:t>:</a:t>
            </a:r>
            <a:endParaRPr lang="ru-RU" sz="2000" dirty="0" smtClean="0">
              <a:latin typeface="Times New Roman" pitchFamily="18" charset="0"/>
              <a:cs typeface="Times New Roman" pitchFamily="18" charset="0"/>
            </a:endParaRPr>
          </a:p>
          <a:p>
            <a:r>
              <a:rPr lang="ru-RU" sz="2000" i="1" dirty="0" smtClean="0">
                <a:latin typeface="Times New Roman" pitchFamily="18" charset="0"/>
                <a:cs typeface="Times New Roman" pitchFamily="18" charset="0"/>
              </a:rPr>
              <a:t>К</a:t>
            </a:r>
            <a:r>
              <a:rPr lang="kk-KZ" sz="2000" i="1" dirty="0" smtClean="0">
                <a:latin typeface="Times New Roman" pitchFamily="18" charset="0"/>
                <a:cs typeface="Times New Roman" pitchFamily="18" charset="0"/>
              </a:rPr>
              <a:t>ім ол</a:t>
            </a:r>
            <a:r>
              <a:rPr lang="ru-RU" sz="2000" i="1" dirty="0" smtClean="0">
                <a:latin typeface="Times New Roman" pitchFamily="18" charset="0"/>
                <a:cs typeface="Times New Roman" pitchFamily="18" charset="0"/>
              </a:rPr>
              <a:t>?...                </a:t>
            </a:r>
            <a:r>
              <a:rPr lang="ru-RU" sz="2000" b="1" i="1" dirty="0" smtClean="0">
                <a:latin typeface="Times New Roman" pitchFamily="18" charset="0"/>
                <a:cs typeface="Times New Roman" pitchFamily="18" charset="0"/>
              </a:rPr>
              <a:t>(Буратино)</a:t>
            </a:r>
            <a:endParaRPr lang="ru-RU" sz="2000" dirty="0" smtClean="0">
              <a:latin typeface="Times New Roman" pitchFamily="18" charset="0"/>
              <a:cs typeface="Times New Roman" pitchFamily="18" charset="0"/>
            </a:endParaRPr>
          </a:p>
          <a:p>
            <a:r>
              <a:rPr lang="ru-RU" sz="2000" i="1" dirty="0" smtClean="0">
                <a:latin typeface="Times New Roman" pitchFamily="18" charset="0"/>
                <a:cs typeface="Times New Roman" pitchFamily="18" charset="0"/>
              </a:rPr>
              <a:t>Ал Алтын </a:t>
            </a:r>
            <a:r>
              <a:rPr lang="ru-RU" sz="2000" i="1" dirty="0" err="1" smtClean="0">
                <a:latin typeface="Times New Roman" pitchFamily="18" charset="0"/>
                <a:cs typeface="Times New Roman" pitchFamily="18" charset="0"/>
              </a:rPr>
              <a:t>кілт</a:t>
            </a:r>
            <a:r>
              <a:rPr lang="ru-RU" sz="2000" i="1" dirty="0" smtClean="0">
                <a:latin typeface="Times New Roman" pitchFamily="18" charset="0"/>
                <a:cs typeface="Times New Roman" pitchFamily="18" charset="0"/>
              </a:rPr>
              <a:t> </a:t>
            </a:r>
            <a:r>
              <a:rPr lang="ru-RU" sz="2000" i="1" dirty="0" err="1" smtClean="0">
                <a:latin typeface="Times New Roman" pitchFamily="18" charset="0"/>
                <a:cs typeface="Times New Roman" pitchFamily="18" charset="0"/>
              </a:rPr>
              <a:t>туралы</a:t>
            </a:r>
            <a:endParaRPr lang="ru-RU" sz="2000" dirty="0" smtClean="0">
              <a:latin typeface="Times New Roman" pitchFamily="18" charset="0"/>
              <a:cs typeface="Times New Roman" pitchFamily="18" charset="0"/>
            </a:endParaRPr>
          </a:p>
          <a:p>
            <a:r>
              <a:rPr lang="ru-RU" sz="2000" i="1" dirty="0" err="1" smtClean="0">
                <a:latin typeface="Times New Roman" pitchFamily="18" charset="0"/>
                <a:cs typeface="Times New Roman" pitchFamily="18" charset="0"/>
              </a:rPr>
              <a:t>Сіз</a:t>
            </a:r>
            <a:r>
              <a:rPr lang="ru-RU" sz="2000" i="1" dirty="0" smtClean="0">
                <a:latin typeface="Times New Roman" pitchFamily="18" charset="0"/>
                <a:cs typeface="Times New Roman" pitchFamily="18" charset="0"/>
              </a:rPr>
              <a:t> </a:t>
            </a:r>
            <a:r>
              <a:rPr lang="ru-RU" sz="2000" i="1" dirty="0" err="1" smtClean="0">
                <a:latin typeface="Times New Roman" pitchFamily="18" charset="0"/>
                <a:cs typeface="Times New Roman" pitchFamily="18" charset="0"/>
              </a:rPr>
              <a:t>үшін жа</a:t>
            </a:r>
            <a:r>
              <a:rPr lang="kk-KZ" sz="2000" i="1" dirty="0" smtClean="0">
                <a:latin typeface="Times New Roman" pitchFamily="18" charset="0"/>
                <a:cs typeface="Times New Roman" pitchFamily="18" charset="0"/>
              </a:rPr>
              <a:t>ған кім </a:t>
            </a:r>
            <a:r>
              <a:rPr lang="ru-RU" sz="2000" i="1" dirty="0" smtClean="0">
                <a:latin typeface="Times New Roman" pitchFamily="18" charset="0"/>
                <a:cs typeface="Times New Roman" pitchFamily="18" charset="0"/>
              </a:rPr>
              <a:t>…         </a:t>
            </a:r>
            <a:r>
              <a:rPr lang="ru-RU" sz="2000" b="1" i="1" dirty="0" smtClean="0">
                <a:latin typeface="Times New Roman" pitchFamily="18" charset="0"/>
                <a:cs typeface="Times New Roman" pitchFamily="18" charset="0"/>
              </a:rPr>
              <a:t>(Толстой).</a:t>
            </a:r>
            <a:endParaRPr lang="ru-RU" sz="2000" dirty="0" smtClean="0">
              <a:latin typeface="Times New Roman" pitchFamily="18" charset="0"/>
              <a:cs typeface="Times New Roman" pitchFamily="18" charset="0"/>
            </a:endParaRPr>
          </a:p>
          <a:p>
            <a:r>
              <a:rPr lang="kk-KZ" sz="1400" i="1" dirty="0" smtClean="0"/>
              <a:t> </a:t>
            </a:r>
            <a:endParaRPr lang="ru-RU" sz="1400" dirty="0" smtClean="0"/>
          </a:p>
          <a:p>
            <a:pPr algn="just">
              <a:lnSpc>
                <a:spcPct val="115000"/>
              </a:lnSpc>
              <a:spcAft>
                <a:spcPts val="0"/>
              </a:spcAf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63128101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60648"/>
            <a:ext cx="5104588" cy="5264518"/>
          </a:xfrm>
          <a:prstGeom prst="rect">
            <a:avLst/>
          </a:prstGeom>
        </p:spPr>
        <p:txBody>
          <a:bodyPr wrap="square">
            <a:spAutoFit/>
          </a:bodyPr>
          <a:lstStyle/>
          <a:p>
            <a:pPr lvl="0"/>
            <a:r>
              <a:rPr lang="ru-RU" sz="2000" i="1" dirty="0" err="1" smtClean="0">
                <a:latin typeface="Times New Roman" pitchFamily="18" charset="0"/>
                <a:cs typeface="Times New Roman" pitchFamily="18" charset="0"/>
              </a:rPr>
              <a:t>Ертегіде</a:t>
            </a:r>
            <a:r>
              <a:rPr lang="ru-RU" sz="2000" i="1" dirty="0" smtClean="0">
                <a:latin typeface="Times New Roman" pitchFamily="18" charset="0"/>
                <a:cs typeface="Times New Roman" pitchFamily="18" charset="0"/>
              </a:rPr>
              <a:t> </a:t>
            </a:r>
            <a:r>
              <a:rPr lang="ru-RU" sz="2000" i="1" dirty="0" err="1" smtClean="0">
                <a:latin typeface="Times New Roman" pitchFamily="18" charset="0"/>
                <a:cs typeface="Times New Roman" pitchFamily="18" charset="0"/>
              </a:rPr>
              <a:t>қандай аң жүреді,</a:t>
            </a:r>
            <a:endParaRPr lang="ru-RU" sz="2000" dirty="0" smtClean="0">
              <a:latin typeface="Times New Roman" pitchFamily="18" charset="0"/>
              <a:cs typeface="Times New Roman" pitchFamily="18" charset="0"/>
            </a:endParaRPr>
          </a:p>
          <a:p>
            <a:r>
              <a:rPr lang="ru-RU" sz="2000" i="1" dirty="0" err="1" smtClean="0">
                <a:latin typeface="Times New Roman" pitchFamily="18" charset="0"/>
                <a:cs typeface="Times New Roman" pitchFamily="18" charset="0"/>
              </a:rPr>
              <a:t>Мұртты, көзді қысады,</a:t>
            </a:r>
            <a:endParaRPr lang="ru-RU" sz="2000" dirty="0" smtClean="0">
              <a:latin typeface="Times New Roman" pitchFamily="18" charset="0"/>
              <a:cs typeface="Times New Roman" pitchFamily="18" charset="0"/>
            </a:endParaRPr>
          </a:p>
          <a:p>
            <a:r>
              <a:rPr lang="kk-KZ" sz="2000" i="1" dirty="0" smtClean="0">
                <a:latin typeface="Times New Roman" pitchFamily="18" charset="0"/>
                <a:cs typeface="Times New Roman" pitchFamily="18" charset="0"/>
              </a:rPr>
              <a:t>Жұмсақ аяғында етігі,</a:t>
            </a:r>
            <a:endParaRPr lang="ru-RU" sz="2000" dirty="0" smtClean="0">
              <a:latin typeface="Times New Roman" pitchFamily="18" charset="0"/>
              <a:cs typeface="Times New Roman" pitchFamily="18" charset="0"/>
            </a:endParaRPr>
          </a:p>
          <a:p>
            <a:r>
              <a:rPr lang="kk-KZ" sz="2000" i="1" dirty="0" smtClean="0">
                <a:latin typeface="Times New Roman" pitchFamily="18" charset="0"/>
                <a:cs typeface="Times New Roman" pitchFamily="18" charset="0"/>
              </a:rPr>
              <a:t>Бүйірінде-қылыш, басында-шляпа,,</a:t>
            </a:r>
            <a:endParaRPr lang="ru-RU" sz="2000" dirty="0" smtClean="0">
              <a:latin typeface="Times New Roman" pitchFamily="18" charset="0"/>
              <a:cs typeface="Times New Roman" pitchFamily="18" charset="0"/>
            </a:endParaRPr>
          </a:p>
          <a:p>
            <a:r>
              <a:rPr lang="ru-RU" sz="2000" i="1" dirty="0" smtClean="0">
                <a:latin typeface="Times New Roman" pitchFamily="18" charset="0"/>
                <a:cs typeface="Times New Roman" pitchFamily="18" charset="0"/>
              </a:rPr>
              <a:t>Н</a:t>
            </a:r>
            <a:r>
              <a:rPr lang="kk-KZ" sz="2000" i="1" dirty="0" smtClean="0">
                <a:latin typeface="Times New Roman" pitchFamily="18" charset="0"/>
                <a:cs typeface="Times New Roman" pitchFamily="18" charset="0"/>
              </a:rPr>
              <a:t>ағыз</a:t>
            </a:r>
            <a:r>
              <a:rPr lang="ru-RU" sz="2000" i="1" dirty="0" smtClean="0">
                <a:latin typeface="Times New Roman" pitchFamily="18" charset="0"/>
                <a:cs typeface="Times New Roman" pitchFamily="18" charset="0"/>
              </a:rPr>
              <a:t> мушкетер!</a:t>
            </a:r>
            <a:endParaRPr lang="ru-RU" sz="2000" dirty="0" smtClean="0">
              <a:latin typeface="Times New Roman" pitchFamily="18" charset="0"/>
              <a:cs typeface="Times New Roman" pitchFamily="18" charset="0"/>
            </a:endParaRPr>
          </a:p>
          <a:p>
            <a:r>
              <a:rPr lang="ru-RU" sz="2000" i="1" dirty="0" err="1" smtClean="0">
                <a:latin typeface="Times New Roman" pitchFamily="18" charset="0"/>
                <a:cs typeface="Times New Roman" pitchFamily="18" charset="0"/>
              </a:rPr>
              <a:t>Және батыл</a:t>
            </a:r>
            <a:r>
              <a:rPr lang="ru-RU" sz="2000" i="1" dirty="0" smtClean="0">
                <a:latin typeface="Times New Roman" pitchFamily="18" charset="0"/>
                <a:cs typeface="Times New Roman" pitchFamily="18" charset="0"/>
              </a:rPr>
              <a:t> </a:t>
            </a:r>
            <a:r>
              <a:rPr lang="ru-RU" sz="2000" i="1" dirty="0" err="1" smtClean="0">
                <a:latin typeface="Times New Roman" pitchFamily="18" charset="0"/>
                <a:cs typeface="Times New Roman" pitchFamily="18" charset="0"/>
              </a:rPr>
              <a:t>және айлакер</a:t>
            </a:r>
            <a:r>
              <a:rPr lang="ru-RU" sz="2000" i="1" dirty="0" smtClean="0">
                <a:latin typeface="Times New Roman" pitchFamily="18" charset="0"/>
                <a:cs typeface="Times New Roman" pitchFamily="18" charset="0"/>
              </a:rPr>
              <a:t>!!      </a:t>
            </a:r>
            <a:endParaRPr lang="ru-RU" sz="2000" dirty="0" smtClean="0">
              <a:latin typeface="Times New Roman" pitchFamily="18" charset="0"/>
              <a:cs typeface="Times New Roman" pitchFamily="18" charset="0"/>
            </a:endParaRPr>
          </a:p>
          <a:p>
            <a:pPr algn="r"/>
            <a:r>
              <a:rPr lang="kk-KZ" sz="2000" i="1" dirty="0" smtClean="0">
                <a:latin typeface="Times New Roman" pitchFamily="18" charset="0"/>
                <a:cs typeface="Times New Roman" pitchFamily="18" charset="0"/>
              </a:rPr>
              <a:t>                                          </a:t>
            </a:r>
            <a:r>
              <a:rPr lang="kk-KZ" sz="2000" b="1" i="1" dirty="0" smtClean="0">
                <a:latin typeface="Times New Roman" pitchFamily="18" charset="0"/>
                <a:cs typeface="Times New Roman" pitchFamily="18" charset="0"/>
              </a:rPr>
              <a:t>(Етік </a:t>
            </a:r>
            <a:r>
              <a:rPr lang="kk-KZ" sz="2000" b="1" i="1" dirty="0" smtClean="0">
                <a:latin typeface="Times New Roman" pitchFamily="18" charset="0"/>
                <a:cs typeface="Times New Roman" pitchFamily="18" charset="0"/>
              </a:rPr>
              <a:t>киген мысық</a:t>
            </a:r>
            <a:r>
              <a:rPr lang="kk-KZ" sz="2000" b="1" i="1" dirty="0" smtClean="0">
                <a:latin typeface="Times New Roman" pitchFamily="18" charset="0"/>
                <a:cs typeface="Times New Roman" pitchFamily="18" charset="0"/>
              </a:rPr>
              <a:t>)</a:t>
            </a:r>
            <a:endParaRPr lang="ru-RU" sz="2000" dirty="0" smtClean="0">
              <a:latin typeface="Times New Roman" pitchFamily="18" charset="0"/>
              <a:cs typeface="Times New Roman" pitchFamily="18" charset="0"/>
            </a:endParaRPr>
          </a:p>
          <a:p>
            <a:pPr algn="r"/>
            <a:r>
              <a:rPr lang="kk-KZ" sz="2000" b="1" i="1" dirty="0" smtClean="0">
                <a:latin typeface="Times New Roman" pitchFamily="18" charset="0"/>
                <a:cs typeface="Times New Roman" pitchFamily="18" charset="0"/>
              </a:rPr>
              <a:t>Кім жазды?)</a:t>
            </a:r>
            <a:endParaRPr lang="ru-RU" sz="2000" dirty="0" smtClean="0">
              <a:latin typeface="Times New Roman" pitchFamily="18" charset="0"/>
              <a:cs typeface="Times New Roman" pitchFamily="18" charset="0"/>
            </a:endParaRPr>
          </a:p>
          <a:p>
            <a:pPr lvl="0"/>
            <a:r>
              <a:rPr lang="kk-KZ" sz="2000" i="1" dirty="0" smtClean="0">
                <a:latin typeface="Times New Roman" pitchFamily="18" charset="0"/>
                <a:cs typeface="Times New Roman" pitchFamily="18" charset="0"/>
              </a:rPr>
              <a:t>Гүл шыныаяқынан  бір қыз пайда болды,</a:t>
            </a:r>
            <a:endParaRPr lang="ru-RU" sz="2000" dirty="0" smtClean="0">
              <a:latin typeface="Times New Roman" pitchFamily="18" charset="0"/>
              <a:cs typeface="Times New Roman" pitchFamily="18" charset="0"/>
            </a:endParaRPr>
          </a:p>
          <a:p>
            <a:r>
              <a:rPr lang="ru-RU" sz="2000" i="1" dirty="0" smtClean="0">
                <a:latin typeface="Times New Roman" pitchFamily="18" charset="0"/>
                <a:cs typeface="Times New Roman" pitchFamily="18" charset="0"/>
              </a:rPr>
              <a:t>А была та девочка чуть больше ноготка.</a:t>
            </a:r>
            <a:endParaRPr lang="ru-RU" sz="2000" dirty="0" smtClean="0">
              <a:latin typeface="Times New Roman" pitchFamily="18" charset="0"/>
              <a:cs typeface="Times New Roman" pitchFamily="18" charset="0"/>
            </a:endParaRPr>
          </a:p>
          <a:p>
            <a:r>
              <a:rPr lang="ru-RU" sz="2000" i="1" dirty="0" err="1" smtClean="0">
                <a:latin typeface="Times New Roman" pitchFamily="18" charset="0"/>
                <a:cs typeface="Times New Roman" pitchFamily="18" charset="0"/>
              </a:rPr>
              <a:t>Кі</a:t>
            </a:r>
            <a:r>
              <a:rPr lang="kk-KZ" sz="2000" i="1" dirty="0" smtClean="0">
                <a:latin typeface="Times New Roman" pitchFamily="18" charset="0"/>
                <a:cs typeface="Times New Roman" pitchFamily="18" charset="0"/>
              </a:rPr>
              <a:t>м</a:t>
            </a:r>
            <a:r>
              <a:rPr lang="ru-RU" sz="2000" i="1" dirty="0" smtClean="0">
                <a:latin typeface="Times New Roman" pitchFamily="18" charset="0"/>
                <a:cs typeface="Times New Roman" pitchFamily="18" charset="0"/>
              </a:rPr>
              <a:t> к</a:t>
            </a:r>
            <a:r>
              <a:rPr lang="kk-KZ" sz="2000" i="1" dirty="0" smtClean="0">
                <a:latin typeface="Times New Roman" pitchFamily="18" charset="0"/>
                <a:cs typeface="Times New Roman" pitchFamily="18" charset="0"/>
              </a:rPr>
              <a:t>өп</a:t>
            </a:r>
            <a:r>
              <a:rPr lang="ru-RU" sz="2000" i="1" dirty="0" smtClean="0">
                <a:latin typeface="Times New Roman" pitchFamily="18" charset="0"/>
                <a:cs typeface="Times New Roman" pitchFamily="18" charset="0"/>
              </a:rPr>
              <a:t> </a:t>
            </a:r>
            <a:r>
              <a:rPr lang="ru-RU" sz="2000" i="1" dirty="0" err="1" smtClean="0">
                <a:latin typeface="Times New Roman" pitchFamily="18" charset="0"/>
                <a:cs typeface="Times New Roman" pitchFamily="18" charset="0"/>
              </a:rPr>
              <a:t>оқиды </a:t>
            </a:r>
            <a:r>
              <a:rPr lang="ru-RU" sz="2000" i="1" dirty="0" smtClean="0">
                <a:latin typeface="Times New Roman" pitchFamily="18" charset="0"/>
                <a:cs typeface="Times New Roman" pitchFamily="18" charset="0"/>
              </a:rPr>
              <a:t>к</a:t>
            </a:r>
            <a:r>
              <a:rPr lang="kk-KZ" sz="2000" i="1" dirty="0" smtClean="0">
                <a:latin typeface="Times New Roman" pitchFamily="18" charset="0"/>
                <a:cs typeface="Times New Roman" pitchFamily="18" charset="0"/>
              </a:rPr>
              <a:t>ітапты</a:t>
            </a:r>
            <a:r>
              <a:rPr lang="ru-RU" sz="2000" i="1" dirty="0" smtClean="0">
                <a:latin typeface="Times New Roman" pitchFamily="18" charset="0"/>
                <a:cs typeface="Times New Roman" pitchFamily="18" charset="0"/>
              </a:rPr>
              <a:t>,</a:t>
            </a:r>
            <a:endParaRPr lang="ru-RU" sz="2000" dirty="0" smtClean="0">
              <a:latin typeface="Times New Roman" pitchFamily="18" charset="0"/>
              <a:cs typeface="Times New Roman" pitchFamily="18" charset="0"/>
            </a:endParaRPr>
          </a:p>
          <a:p>
            <a:pPr algn="r"/>
            <a:r>
              <a:rPr lang="ru-RU" sz="2000" i="1" dirty="0" err="1" smtClean="0">
                <a:latin typeface="Times New Roman" pitchFamily="18" charset="0"/>
                <a:cs typeface="Times New Roman" pitchFamily="18" charset="0"/>
              </a:rPr>
              <a:t>Бұл баланы</a:t>
            </a:r>
            <a:r>
              <a:rPr lang="ru-RU" sz="2000" i="1" dirty="0" smtClean="0">
                <a:latin typeface="Times New Roman" pitchFamily="18" charset="0"/>
                <a:cs typeface="Times New Roman" pitchFamily="18" charset="0"/>
              </a:rPr>
              <a:t> </a:t>
            </a:r>
            <a:r>
              <a:rPr lang="ru-RU" sz="2000" i="1" dirty="0" err="1" smtClean="0">
                <a:latin typeface="Times New Roman" pitchFamily="18" charset="0"/>
                <a:cs typeface="Times New Roman" pitchFamily="18" charset="0"/>
              </a:rPr>
              <a:t>бірден</a:t>
            </a:r>
            <a:r>
              <a:rPr lang="ru-RU" sz="2000" i="1" dirty="0" smtClean="0">
                <a:latin typeface="Times New Roman" pitchFamily="18" charset="0"/>
                <a:cs typeface="Times New Roman" pitchFamily="18" charset="0"/>
              </a:rPr>
              <a:t> </a:t>
            </a:r>
            <a:r>
              <a:rPr lang="ru-RU" sz="2000" i="1" dirty="0" err="1" smtClean="0">
                <a:latin typeface="Times New Roman" pitchFamily="18" charset="0"/>
                <a:cs typeface="Times New Roman" pitchFamily="18" charset="0"/>
              </a:rPr>
              <a:t>есіне</a:t>
            </a:r>
            <a:r>
              <a:rPr lang="ru-RU" sz="2000" i="1" dirty="0" smtClean="0">
                <a:latin typeface="Times New Roman" pitchFamily="18" charset="0"/>
                <a:cs typeface="Times New Roman" pitchFamily="18" charset="0"/>
              </a:rPr>
              <a:t> </a:t>
            </a:r>
            <a:r>
              <a:rPr lang="ru-RU" sz="2000" i="1" dirty="0" err="1" smtClean="0">
                <a:latin typeface="Times New Roman" pitchFamily="18" charset="0"/>
                <a:cs typeface="Times New Roman" pitchFamily="18" charset="0"/>
              </a:rPr>
              <a:t>алады</a:t>
            </a:r>
            <a:r>
              <a:rPr lang="ru-RU" sz="2000" i="1" dirty="0" smtClean="0">
                <a:latin typeface="Times New Roman" pitchFamily="18" charset="0"/>
                <a:cs typeface="Times New Roman" pitchFamily="18" charset="0"/>
              </a:rPr>
              <a:t>.        </a:t>
            </a:r>
            <a:r>
              <a:rPr lang="ru-RU" sz="2000" b="1" i="1" dirty="0" smtClean="0">
                <a:latin typeface="Times New Roman" pitchFamily="18" charset="0"/>
                <a:cs typeface="Times New Roman" pitchFamily="18" charset="0"/>
              </a:rPr>
              <a:t>(</a:t>
            </a:r>
            <a:r>
              <a:rPr lang="ru-RU" sz="2000" b="1" i="1" dirty="0" err="1" smtClean="0">
                <a:latin typeface="Times New Roman" pitchFamily="18" charset="0"/>
                <a:cs typeface="Times New Roman" pitchFamily="18" charset="0"/>
              </a:rPr>
              <a:t>Дюймовочка</a:t>
            </a:r>
            <a:endParaRPr lang="ru-RU" sz="2000" dirty="0" smtClean="0">
              <a:latin typeface="Times New Roman" pitchFamily="18" charset="0"/>
              <a:cs typeface="Times New Roman" pitchFamily="18" charset="0"/>
            </a:endParaRPr>
          </a:p>
          <a:p>
            <a:pPr algn="r"/>
            <a:r>
              <a:rPr lang="kk-KZ" sz="2000" b="1" i="1" dirty="0" smtClean="0">
                <a:latin typeface="Times New Roman" pitchFamily="18" charset="0"/>
                <a:cs typeface="Times New Roman" pitchFamily="18" charset="0"/>
              </a:rPr>
              <a:t>Кім жазды</a:t>
            </a:r>
            <a:r>
              <a:rPr lang="ru-RU" sz="2000" b="1" i="1" dirty="0" smtClean="0">
                <a:latin typeface="Times New Roman" pitchFamily="18" charset="0"/>
                <a:cs typeface="Times New Roman" pitchFamily="18" charset="0"/>
              </a:rPr>
              <a:t>?)</a:t>
            </a:r>
            <a:endParaRPr lang="ru-RU" sz="2000" dirty="0" smtClean="0">
              <a:latin typeface="Times New Roman" pitchFamily="18" charset="0"/>
              <a:cs typeface="Times New Roman" pitchFamily="18" charset="0"/>
            </a:endParaRPr>
          </a:p>
          <a:p>
            <a:r>
              <a:rPr lang="kk-KZ" sz="2000" b="1" dirty="0" smtClean="0">
                <a:latin typeface="Times New Roman" pitchFamily="18" charset="0"/>
                <a:cs typeface="Times New Roman" pitchFamily="18" charset="0"/>
              </a:rPr>
              <a:t>Жүргізуші</a:t>
            </a:r>
            <a:r>
              <a:rPr lang="ru-RU" sz="2000" b="1" dirty="0" smtClean="0">
                <a:latin typeface="Times New Roman" pitchFamily="18" charset="0"/>
                <a:cs typeface="Times New Roman" pitchFamily="18" charset="0"/>
              </a:rPr>
              <a:t>: Ал </a:t>
            </a:r>
            <a:r>
              <a:rPr lang="ru-RU" sz="2000" b="1" dirty="0" err="1" smtClean="0">
                <a:latin typeface="Times New Roman" pitchFamily="18" charset="0"/>
                <a:cs typeface="Times New Roman" pitchFamily="18" charset="0"/>
              </a:rPr>
              <a:t>жарайсыңдар</a:t>
            </a:r>
            <a:r>
              <a:rPr lang="ru-RU" sz="2000" b="1" dirty="0" smtClean="0">
                <a:latin typeface="Times New Roman" pitchFamily="18" charset="0"/>
                <a:cs typeface="Times New Roman" pitchFamily="18" charset="0"/>
              </a:rPr>
              <a:t>! О, </a:t>
            </a:r>
            <a:r>
              <a:rPr lang="ru-RU" sz="2000" b="1" dirty="0" err="1" smtClean="0">
                <a:latin typeface="Times New Roman" pitchFamily="18" charset="0"/>
                <a:cs typeface="Times New Roman" pitchFamily="18" charset="0"/>
              </a:rPr>
              <a:t>және бұл кейіпкерлер</a:t>
            </a:r>
            <a:r>
              <a:rPr lang="ru-RU" sz="2000" b="1" dirty="0" smtClean="0">
                <a:latin typeface="Times New Roman" pitchFamily="18" charset="0"/>
                <a:cs typeface="Times New Roman" pitchFamily="18" charset="0"/>
              </a:rPr>
              <a:t>, </a:t>
            </a:r>
            <a:r>
              <a:rPr lang="ru-RU" sz="2000" b="1" dirty="0" err="1" smtClean="0">
                <a:latin typeface="Times New Roman" pitchFamily="18" charset="0"/>
                <a:cs typeface="Times New Roman" pitchFamily="18" charset="0"/>
              </a:rPr>
              <a:t>қай ертегіден</a:t>
            </a:r>
            <a:r>
              <a:rPr lang="ru-RU" sz="2000" b="1" dirty="0" smtClean="0">
                <a:latin typeface="Times New Roman" pitchFamily="18" charset="0"/>
                <a:cs typeface="Times New Roman" pitchFamily="18" charset="0"/>
              </a:rPr>
              <a:t>?</a:t>
            </a:r>
            <a:endParaRPr lang="ru-RU" sz="2000" dirty="0" smtClean="0">
              <a:latin typeface="Times New Roman" pitchFamily="18" charset="0"/>
              <a:cs typeface="Times New Roman" pitchFamily="18" charset="0"/>
            </a:endParaRPr>
          </a:p>
          <a:p>
            <a:pPr marL="342900" lvl="0" indent="-342900" algn="just">
              <a:lnSpc>
                <a:spcPct val="115000"/>
              </a:lnSpc>
              <a:spcAft>
                <a:spcPts val="1000"/>
              </a:spcAft>
              <a:buFont typeface="+mj-lt"/>
              <a:buAutoNum type="arabicPeriod" startAt="2"/>
              <a:tabLst>
                <a:tab pos="457200" algn="l"/>
              </a:tabLst>
            </a:pP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10" descr="https://avatars.mds.yandex.net/get-pdb/368827/8a36e26a-4fa5-4f54-ba78-2ae61c8f24e4/s1200?webp=false"/>
          <p:cNvPicPr>
            <a:picLocks noChangeAspect="1" noChangeArrowheads="1"/>
          </p:cNvPicPr>
          <p:nvPr/>
        </p:nvPicPr>
        <p:blipFill>
          <a:blip r:embed="rId2" cstate="print"/>
          <a:srcRect/>
          <a:stretch>
            <a:fillRect/>
          </a:stretch>
        </p:blipFill>
        <p:spPr bwMode="auto">
          <a:xfrm>
            <a:off x="2659224" y="5399643"/>
            <a:ext cx="3879304" cy="1242588"/>
          </a:xfrm>
          <a:prstGeom prst="rect">
            <a:avLst/>
          </a:prstGeom>
          <a:noFill/>
        </p:spPr>
      </p:pic>
    </p:spTree>
    <p:extLst>
      <p:ext uri="{BB962C8B-B14F-4D97-AF65-F5344CB8AC3E}">
        <p14:creationId xmlns:p14="http://schemas.microsoft.com/office/powerpoint/2010/main" xmlns="" val="253875191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676456" cy="6192464"/>
          </a:xfrm>
          <a:prstGeom prst="rect">
            <a:avLst/>
          </a:prstGeom>
        </p:spPr>
        <p:txBody>
          <a:bodyPr wrap="square">
            <a:spAutoFit/>
          </a:bodyPr>
          <a:lstStyle/>
          <a:p>
            <a:r>
              <a:rPr lang="kk-KZ" sz="1600" b="1" dirty="0" smtClean="0">
                <a:latin typeface="Times New Roman" pitchFamily="18" charset="0"/>
                <a:cs typeface="Times New Roman" pitchFamily="18" charset="0"/>
              </a:rPr>
              <a:t>РИТМИКАЛЫҚ БИ «ЕГЕР, ҰЗАҚ, ҰЗАҚ, ҰЗАҚ…» муз.Рыбникова  к/ф «Қызыл телпек»</a:t>
            </a:r>
            <a:endParaRPr lang="ru-RU" sz="1600" dirty="0" smtClean="0">
              <a:latin typeface="Times New Roman" pitchFamily="18" charset="0"/>
              <a:cs typeface="Times New Roman" pitchFamily="18" charset="0"/>
            </a:endParaRPr>
          </a:p>
          <a:p>
            <a:r>
              <a:rPr lang="kk-KZ" sz="1600" b="1" dirty="0" smtClean="0">
                <a:latin typeface="Times New Roman" pitchFamily="18" charset="0"/>
                <a:cs typeface="Times New Roman" pitchFamily="18" charset="0"/>
              </a:rPr>
              <a:t>Жүргізуші:</a:t>
            </a:r>
            <a:r>
              <a:rPr lang="kk-KZ" sz="1600" dirty="0" smtClean="0">
                <a:latin typeface="Times New Roman" pitchFamily="18" charset="0"/>
                <a:cs typeface="Times New Roman" pitchFamily="18" charset="0"/>
              </a:rPr>
              <a:t> Балалар, сіз кітаптарды жақсы көретініңізге және кейіпкерлермен бірге саяхаттағаныңызға өте қуаныштымын. Ал, бізге әңгімелер мен ертегілерді кім жазатынын білеміз бе?</a:t>
            </a:r>
            <a:endParaRPr lang="ru-RU" sz="1600" dirty="0" smtClean="0">
              <a:latin typeface="Times New Roman" pitchFamily="18" charset="0"/>
              <a:cs typeface="Times New Roman" pitchFamily="18" charset="0"/>
            </a:endParaRPr>
          </a:p>
          <a:p>
            <a:r>
              <a:rPr lang="kk-KZ" sz="1600" b="1" dirty="0" smtClean="0">
                <a:latin typeface="Times New Roman" pitchFamily="18" charset="0"/>
                <a:cs typeface="Times New Roman" pitchFamily="18" charset="0"/>
              </a:rPr>
              <a:t>Балалар: </a:t>
            </a:r>
            <a:r>
              <a:rPr lang="kk-KZ" sz="1600" dirty="0" smtClean="0">
                <a:latin typeface="Times New Roman" pitchFamily="18" charset="0"/>
                <a:cs typeface="Times New Roman" pitchFamily="18" charset="0"/>
              </a:rPr>
              <a:t>Жазушы және ақын.</a:t>
            </a:r>
            <a:endParaRPr lang="ru-RU" sz="1600" dirty="0" smtClean="0">
              <a:latin typeface="Times New Roman" pitchFamily="18" charset="0"/>
              <a:cs typeface="Times New Roman" pitchFamily="18" charset="0"/>
            </a:endParaRPr>
          </a:p>
          <a:p>
            <a:r>
              <a:rPr lang="kk-KZ" sz="1600" b="1" dirty="0" smtClean="0">
                <a:latin typeface="Times New Roman" pitchFamily="18" charset="0"/>
                <a:cs typeface="Times New Roman" pitchFamily="18" charset="0"/>
              </a:rPr>
              <a:t>Жүргізуші: </a:t>
            </a:r>
            <a:r>
              <a:rPr lang="kk-KZ" sz="1600" dirty="0" smtClean="0">
                <a:latin typeface="Times New Roman" pitchFamily="18" charset="0"/>
                <a:cs typeface="Times New Roman" pitchFamily="18" charset="0"/>
              </a:rPr>
              <a:t>Кітапты ашқан кезде сендерді не қызықтырады?</a:t>
            </a:r>
            <a:r>
              <a:rPr lang="kk-KZ" sz="1600" b="1" dirty="0" smtClean="0">
                <a:latin typeface="Times New Roman" pitchFamily="18" charset="0"/>
                <a:cs typeface="Times New Roman" pitchFamily="18" charset="0"/>
              </a:rPr>
              <a:t> </a:t>
            </a:r>
            <a:endParaRPr lang="ru-RU" sz="1600" dirty="0" smtClean="0">
              <a:latin typeface="Times New Roman" pitchFamily="18" charset="0"/>
              <a:cs typeface="Times New Roman" pitchFamily="18" charset="0"/>
            </a:endParaRPr>
          </a:p>
          <a:p>
            <a:r>
              <a:rPr lang="kk-KZ" sz="1600" b="1" dirty="0" smtClean="0">
                <a:latin typeface="Times New Roman" pitchFamily="18" charset="0"/>
                <a:cs typeface="Times New Roman" pitchFamily="18" charset="0"/>
              </a:rPr>
              <a:t>Балалар: </a:t>
            </a:r>
            <a:r>
              <a:rPr lang="kk-KZ" sz="1600" dirty="0" smtClean="0">
                <a:latin typeface="Times New Roman" pitchFamily="18" charset="0"/>
                <a:cs typeface="Times New Roman" pitchFamily="18" charset="0"/>
              </a:rPr>
              <a:t>Суреттер!</a:t>
            </a:r>
            <a:endParaRPr lang="ru-RU" sz="1600" dirty="0" smtClean="0">
              <a:latin typeface="Times New Roman" pitchFamily="18" charset="0"/>
              <a:cs typeface="Times New Roman" pitchFamily="18" charset="0"/>
            </a:endParaRPr>
          </a:p>
          <a:p>
            <a:r>
              <a:rPr lang="kk-KZ" sz="1600" b="1" dirty="0" smtClean="0">
                <a:latin typeface="Times New Roman" pitchFamily="18" charset="0"/>
                <a:cs typeface="Times New Roman" pitchFamily="18" charset="0"/>
              </a:rPr>
              <a:t>Жүргізуші:</a:t>
            </a:r>
            <a:r>
              <a:rPr lang="kk-KZ" sz="1600" dirty="0" smtClean="0">
                <a:latin typeface="Times New Roman" pitchFamily="18" charset="0"/>
                <a:cs typeface="Times New Roman" pitchFamily="18" charset="0"/>
              </a:rPr>
              <a:t> </a:t>
            </a:r>
            <a:r>
              <a:rPr lang="kk-KZ" sz="1600" b="1" dirty="0" smtClean="0">
                <a:latin typeface="Times New Roman" pitchFamily="18" charset="0"/>
                <a:cs typeface="Times New Roman" pitchFamily="18" charset="0"/>
              </a:rPr>
              <a:t>: </a:t>
            </a:r>
            <a:r>
              <a:rPr lang="kk-KZ" sz="1600" dirty="0" smtClean="0">
                <a:latin typeface="Times New Roman" pitchFamily="18" charset="0"/>
                <a:cs typeface="Times New Roman" pitchFamily="18" charset="0"/>
              </a:rPr>
              <a:t>Оларды кім салады?</a:t>
            </a:r>
            <a:endParaRPr lang="ru-RU" sz="1600" dirty="0" smtClean="0">
              <a:latin typeface="Times New Roman" pitchFamily="18" charset="0"/>
              <a:cs typeface="Times New Roman" pitchFamily="18" charset="0"/>
            </a:endParaRPr>
          </a:p>
          <a:p>
            <a:r>
              <a:rPr lang="kk-KZ" sz="1600" b="1" dirty="0" smtClean="0">
                <a:latin typeface="Times New Roman" pitchFamily="18" charset="0"/>
                <a:cs typeface="Times New Roman" pitchFamily="18" charset="0"/>
              </a:rPr>
              <a:t>Балалар: </a:t>
            </a:r>
            <a:r>
              <a:rPr lang="kk-KZ" sz="1600" dirty="0" smtClean="0">
                <a:latin typeface="Times New Roman" pitchFamily="18" charset="0"/>
                <a:cs typeface="Times New Roman" pitchFamily="18" charset="0"/>
              </a:rPr>
              <a:t>Суретші!</a:t>
            </a:r>
            <a:endParaRPr lang="ru-RU" sz="1600" dirty="0" smtClean="0">
              <a:latin typeface="Times New Roman" pitchFamily="18" charset="0"/>
              <a:cs typeface="Times New Roman" pitchFamily="18" charset="0"/>
            </a:endParaRPr>
          </a:p>
          <a:p>
            <a:r>
              <a:rPr lang="kk-KZ" sz="1600" b="1" dirty="0" smtClean="0">
                <a:latin typeface="Times New Roman" pitchFamily="18" charset="0"/>
                <a:cs typeface="Times New Roman" pitchFamily="18" charset="0"/>
              </a:rPr>
              <a:t>Жүргізуші:</a:t>
            </a:r>
            <a:r>
              <a:rPr lang="kk-KZ" sz="1600" dirty="0" smtClean="0">
                <a:latin typeface="Times New Roman" pitchFamily="18" charset="0"/>
                <a:cs typeface="Times New Roman" pitchFamily="18" charset="0"/>
              </a:rPr>
              <a:t> </a:t>
            </a:r>
            <a:r>
              <a:rPr lang="kk-KZ" sz="1600" b="1" dirty="0" smtClean="0">
                <a:latin typeface="Times New Roman" pitchFamily="18" charset="0"/>
                <a:cs typeface="Times New Roman" pitchFamily="18" charset="0"/>
              </a:rPr>
              <a:t>: </a:t>
            </a:r>
            <a:r>
              <a:rPr lang="kk-KZ" sz="1600" dirty="0" smtClean="0">
                <a:latin typeface="Times New Roman" pitchFamily="18" charset="0"/>
                <a:cs typeface="Times New Roman" pitchFamily="18" charset="0"/>
              </a:rPr>
              <a:t>Бүгін мен сендерге жазушы және суретші болуды және біздің балабақшамыздың «Көк жебе» кітабын жасауды ұсынамын. Ертегілердің, өлеңдер мен әңгімелердің сүйікті кейіпкерлері өмір сүретін кітап жасаймыз.</a:t>
            </a:r>
            <a:endParaRPr lang="ru-RU" sz="1600" dirty="0" smtClean="0">
              <a:latin typeface="Times New Roman" pitchFamily="18" charset="0"/>
              <a:cs typeface="Times New Roman" pitchFamily="18" charset="0"/>
            </a:endParaRPr>
          </a:p>
          <a:p>
            <a:r>
              <a:rPr lang="kk-KZ" sz="1600" dirty="0" smtClean="0">
                <a:latin typeface="Times New Roman" pitchFamily="18" charset="0"/>
                <a:cs typeface="Times New Roman" pitchFamily="18" charset="0"/>
              </a:rPr>
              <a:t>Ой, балалар, сендер біреудің бізге асығып келе жатқанын естідіңдер ме? Ал, қонақтарсыз қандай мереке болмақ.</a:t>
            </a:r>
            <a:endParaRPr lang="ru-RU" sz="1600" dirty="0" smtClean="0">
              <a:latin typeface="Times New Roman" pitchFamily="18" charset="0"/>
              <a:cs typeface="Times New Roman" pitchFamily="18" charset="0"/>
            </a:endParaRPr>
          </a:p>
          <a:p>
            <a:r>
              <a:rPr lang="kk-KZ" sz="1600" b="1" dirty="0" smtClean="0">
                <a:latin typeface="Times New Roman" pitchFamily="18" charset="0"/>
                <a:cs typeface="Times New Roman" pitchFamily="18" charset="0"/>
              </a:rPr>
              <a:t>Кітап: </a:t>
            </a:r>
            <a:r>
              <a:rPr lang="kk-KZ" sz="1600" dirty="0" smtClean="0">
                <a:latin typeface="Times New Roman" pitchFamily="18" charset="0"/>
                <a:cs typeface="Times New Roman" pitchFamily="18" charset="0"/>
              </a:rPr>
              <a:t>Ох, мен сәл кешіге жаздадым,</a:t>
            </a:r>
            <a:endParaRPr lang="ru-RU" sz="1600" dirty="0" smtClean="0">
              <a:latin typeface="Times New Roman" pitchFamily="18" charset="0"/>
              <a:cs typeface="Times New Roman" pitchFamily="18" charset="0"/>
            </a:endParaRPr>
          </a:p>
          <a:p>
            <a:r>
              <a:rPr lang="kk-KZ" sz="1600" dirty="0" smtClean="0">
                <a:latin typeface="Times New Roman" pitchFamily="18" charset="0"/>
                <a:cs typeface="Times New Roman" pitchFamily="18" charset="0"/>
              </a:rPr>
              <a:t>        Мен дұрыс келдім бе</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        </a:t>
            </a:r>
            <a:r>
              <a:rPr lang="kk-KZ" sz="1600" dirty="0" smtClean="0">
                <a:latin typeface="Times New Roman" pitchFamily="18" charset="0"/>
                <a:cs typeface="Times New Roman" pitchFamily="18" charset="0"/>
              </a:rPr>
              <a:t>Мен келе жатқанда қатты жел соқты</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        </a:t>
            </a:r>
            <a:r>
              <a:rPr lang="kk-KZ" sz="1600" dirty="0" smtClean="0">
                <a:latin typeface="Times New Roman" pitchFamily="18" charset="0"/>
                <a:cs typeface="Times New Roman" pitchFamily="18" charset="0"/>
              </a:rPr>
              <a:t>Ол барлық парақтарымды ұшырып әкетті, олар қандай болды</a:t>
            </a:r>
            <a:r>
              <a:rPr lang="ru-RU" sz="1600" dirty="0" smtClean="0">
                <a:latin typeface="Times New Roman" pitchFamily="18" charset="0"/>
                <a:cs typeface="Times New Roman" pitchFamily="18" charset="0"/>
              </a:rPr>
              <a:t>?</a:t>
            </a:r>
          </a:p>
          <a:p>
            <a:r>
              <a:rPr lang="ru-RU" sz="1600" dirty="0" smtClean="0">
                <a:latin typeface="Times New Roman" pitchFamily="18" charset="0"/>
                <a:cs typeface="Times New Roman" pitchFamily="18" charset="0"/>
              </a:rPr>
              <a:t>        </a:t>
            </a:r>
            <a:r>
              <a:rPr lang="kk-KZ" sz="1600" dirty="0" smtClean="0">
                <a:latin typeface="Times New Roman" pitchFamily="18" charset="0"/>
                <a:cs typeface="Times New Roman" pitchFamily="18" charset="0"/>
              </a:rPr>
              <a:t>Әдемі, түрлі-түсті, ғибратты</a:t>
            </a:r>
            <a:r>
              <a:rPr lang="ru-RU" sz="1600" dirty="0" smtClean="0">
                <a:latin typeface="Times New Roman" pitchFamily="18" charset="0"/>
                <a:cs typeface="Times New Roman" pitchFamily="18" charset="0"/>
              </a:rPr>
              <a:t> (</a:t>
            </a:r>
            <a:r>
              <a:rPr lang="kk-KZ" sz="1600" i="1" dirty="0" smtClean="0">
                <a:latin typeface="Times New Roman" pitchFamily="18" charset="0"/>
                <a:cs typeface="Times New Roman" pitchFamily="18" charset="0"/>
              </a:rPr>
              <a:t>жылап</a:t>
            </a:r>
            <a:r>
              <a:rPr lang="ru-RU" sz="1600" dirty="0" smtClean="0">
                <a:latin typeface="Times New Roman" pitchFamily="18" charset="0"/>
                <a:cs typeface="Times New Roman" pitchFamily="18" charset="0"/>
              </a:rPr>
              <a:t>).</a:t>
            </a:r>
          </a:p>
          <a:p>
            <a:r>
              <a:rPr lang="kk-KZ" sz="1600" b="1" dirty="0" smtClean="0">
                <a:latin typeface="Times New Roman" pitchFamily="18" charset="0"/>
                <a:cs typeface="Times New Roman" pitchFamily="18" charset="0"/>
              </a:rPr>
              <a:t>Жүргізуші:</a:t>
            </a:r>
            <a:r>
              <a:rPr lang="kk-KZ" sz="1600" dirty="0" smtClean="0">
                <a:latin typeface="Times New Roman" pitchFamily="18" charset="0"/>
                <a:cs typeface="Times New Roman" pitchFamily="18" charset="0"/>
              </a:rPr>
              <a:t> Не істейміз, балалар</a:t>
            </a:r>
            <a:r>
              <a:rPr lang="ru-RU" sz="1600" dirty="0" smtClean="0">
                <a:latin typeface="Times New Roman" pitchFamily="18" charset="0"/>
                <a:cs typeface="Times New Roman" pitchFamily="18" charset="0"/>
              </a:rPr>
              <a:t>?</a:t>
            </a:r>
            <a:r>
              <a:rPr lang="kk-KZ" sz="1600" dirty="0" smtClean="0">
                <a:latin typeface="Times New Roman" pitchFamily="18" charset="0"/>
                <a:cs typeface="Times New Roman" pitchFamily="18" charset="0"/>
              </a:rPr>
              <a:t>Кітапқа көмектесеміз бе</a:t>
            </a:r>
            <a:r>
              <a:rPr lang="ru-RU" sz="1600" dirty="0" smtClean="0">
                <a:latin typeface="Times New Roman" pitchFamily="18" charset="0"/>
                <a:cs typeface="Times New Roman" pitchFamily="18" charset="0"/>
              </a:rPr>
              <a:t>?</a:t>
            </a:r>
          </a:p>
          <a:p>
            <a:r>
              <a:rPr lang="ru-RU" sz="1600" i="1" dirty="0" smtClean="0">
                <a:latin typeface="Times New Roman" pitchFamily="18" charset="0"/>
                <a:cs typeface="Times New Roman" pitchFamily="18" charset="0"/>
              </a:rPr>
              <a:t>       (</a:t>
            </a:r>
            <a:r>
              <a:rPr lang="kk-KZ" sz="1600" i="1" dirty="0" smtClean="0">
                <a:latin typeface="Times New Roman" pitchFamily="18" charset="0"/>
                <a:cs typeface="Times New Roman" pitchFamily="18" charset="0"/>
              </a:rPr>
              <a:t>кітапқа бұрылады</a:t>
            </a:r>
            <a:r>
              <a:rPr lang="ru-RU" sz="1600" i="1" dirty="0" smtClean="0">
                <a:latin typeface="Times New Roman" pitchFamily="18" charset="0"/>
                <a:cs typeface="Times New Roman" pitchFamily="18" charset="0"/>
              </a:rPr>
              <a:t>)</a:t>
            </a:r>
            <a:endParaRPr lang="ru-RU" sz="1600" dirty="0" smtClean="0">
              <a:latin typeface="Times New Roman" pitchFamily="18" charset="0"/>
              <a:cs typeface="Times New Roman" pitchFamily="18" charset="0"/>
            </a:endParaRPr>
          </a:p>
          <a:p>
            <a:r>
              <a:rPr lang="ru-RU" sz="1600" dirty="0" smtClean="0">
                <a:latin typeface="Times New Roman" pitchFamily="18" charset="0"/>
                <a:cs typeface="Times New Roman" pitchFamily="18" charset="0"/>
              </a:rPr>
              <a:t>       </a:t>
            </a:r>
            <a:r>
              <a:rPr lang="kk-KZ" sz="1600" dirty="0" smtClean="0">
                <a:latin typeface="Times New Roman" pitchFamily="18" charset="0"/>
                <a:cs typeface="Times New Roman" pitchFamily="18" charset="0"/>
              </a:rPr>
              <a:t>Көңіл-күйіңді түсірме</a:t>
            </a:r>
            <a:r>
              <a:rPr lang="ru-RU" sz="1600" dirty="0" smtClean="0">
                <a:latin typeface="Times New Roman" pitchFamily="18" charset="0"/>
                <a:cs typeface="Times New Roman" pitchFamily="18" charset="0"/>
              </a:rPr>
              <a:t>, </a:t>
            </a:r>
            <a:r>
              <a:rPr lang="kk-KZ" sz="1600" dirty="0" smtClean="0">
                <a:latin typeface="Times New Roman" pitchFamily="18" charset="0"/>
                <a:cs typeface="Times New Roman" pitchFamily="18" charset="0"/>
              </a:rPr>
              <a:t>қарашы бізде қанша жазушы мен суретшілер бар.</a:t>
            </a:r>
            <a:endParaRPr lang="ru-RU" sz="1600" dirty="0" smtClean="0">
              <a:latin typeface="Times New Roman" pitchFamily="18" charset="0"/>
              <a:cs typeface="Times New Roman" pitchFamily="18" charset="0"/>
            </a:endParaRPr>
          </a:p>
          <a:p>
            <a:r>
              <a:rPr lang="kk-KZ" sz="1600" dirty="0" smtClean="0">
                <a:latin typeface="Times New Roman" pitchFamily="18" charset="0"/>
                <a:cs typeface="Times New Roman" pitchFamily="18" charset="0"/>
              </a:rPr>
              <a:t>      Олар сіздің көңіл-күйіңізді қалай көтеретінін қазір білетін боласыз.</a:t>
            </a:r>
            <a:endParaRPr lang="ru-RU" sz="1600" dirty="0" smtClean="0">
              <a:latin typeface="Times New Roman" pitchFamily="18" charset="0"/>
              <a:cs typeface="Times New Roman" pitchFamily="18" charset="0"/>
            </a:endParaRPr>
          </a:p>
          <a:p>
            <a:pPr algn="just">
              <a:lnSpc>
                <a:spcPct val="115000"/>
              </a:lnSpc>
              <a:spcAft>
                <a:spcPts val="0"/>
              </a:spcAft>
            </a:pPr>
            <a:r>
              <a:rPr lang="ru-RU" sz="16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48668584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568952" cy="4263347"/>
          </a:xfrm>
          <a:prstGeom prst="rect">
            <a:avLst/>
          </a:prstGeom>
        </p:spPr>
        <p:txBody>
          <a:bodyPr wrap="square">
            <a:spAutoFit/>
          </a:bodyPr>
          <a:lstStyle/>
          <a:p>
            <a:r>
              <a:rPr lang="ru-RU" b="1" dirty="0" smtClean="0">
                <a:latin typeface="Times New Roman" pitchFamily="18" charset="0"/>
                <a:cs typeface="Times New Roman" pitchFamily="18" charset="0"/>
              </a:rPr>
              <a:t>«ПОЛЕЧКА»</a:t>
            </a:r>
            <a:r>
              <a:rPr lang="kk-KZ" b="1" dirty="0" smtClean="0">
                <a:latin typeface="Times New Roman" pitchFamily="18" charset="0"/>
                <a:cs typeface="Times New Roman" pitchFamily="18" charset="0"/>
              </a:rPr>
              <a:t> БИІ</a:t>
            </a:r>
            <a:endParaRPr lang="ru-RU" dirty="0" smtClean="0">
              <a:latin typeface="Times New Roman" pitchFamily="18" charset="0"/>
              <a:cs typeface="Times New Roman" pitchFamily="18" charset="0"/>
            </a:endParaRPr>
          </a:p>
          <a:p>
            <a:r>
              <a:rPr lang="kk-KZ" b="1" dirty="0" smtClean="0">
                <a:latin typeface="Times New Roman" pitchFamily="18" charset="0"/>
                <a:cs typeface="Times New Roman" pitchFamily="18" charset="0"/>
              </a:rPr>
              <a:t>Жүргізуші:  </a:t>
            </a:r>
            <a:r>
              <a:rPr lang="kk-KZ" dirty="0" smtClean="0">
                <a:latin typeface="Times New Roman" pitchFamily="18" charset="0"/>
                <a:cs typeface="Times New Roman" pitchFamily="18" charset="0"/>
              </a:rPr>
              <a:t>Қараңыз бізге кішкентай суретшілер мен жазушылар келе жатыр. Олар сізге кітап сыйлыққа әкеле жатыр.</a:t>
            </a:r>
            <a:endParaRPr lang="ru-RU" dirty="0" smtClean="0">
              <a:latin typeface="Times New Roman" pitchFamily="18" charset="0"/>
              <a:cs typeface="Times New Roman" pitchFamily="18" charset="0"/>
            </a:endParaRPr>
          </a:p>
          <a:p>
            <a:r>
              <a:rPr lang="kk-KZ" b="1" dirty="0" smtClean="0">
                <a:latin typeface="Times New Roman" pitchFamily="18" charset="0"/>
                <a:cs typeface="Times New Roman" pitchFamily="18" charset="0"/>
              </a:rPr>
              <a:t>Тәрбиеші: </a:t>
            </a:r>
            <a:r>
              <a:rPr lang="kk-KZ" dirty="0" smtClean="0">
                <a:latin typeface="Times New Roman" pitchFamily="18" charset="0"/>
                <a:cs typeface="Times New Roman" pitchFamily="18" charset="0"/>
              </a:rPr>
              <a:t>Міне, кітап, бірінші бет</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Онда біздің сүйікті кейіпкерлеріміз тұрады</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Біздің балалар өздерінің сүйікті ойыншықтары туралы сөйлескісі келеді</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ru-RU" b="1" dirty="0" smtClean="0">
                <a:latin typeface="Times New Roman" pitchFamily="18" charset="0"/>
                <a:cs typeface="Times New Roman" pitchFamily="18" charset="0"/>
              </a:rPr>
              <a:t>А. </a:t>
            </a:r>
            <a:r>
              <a:rPr lang="ru-RU" b="1" dirty="0" err="1" smtClean="0">
                <a:latin typeface="Times New Roman" pitchFamily="18" charset="0"/>
                <a:cs typeface="Times New Roman" pitchFamily="18" charset="0"/>
              </a:rPr>
              <a:t>Бартоның</a:t>
            </a:r>
            <a:r>
              <a:rPr lang="ru-RU" b="1" dirty="0" smtClean="0">
                <a:latin typeface="Times New Roman" pitchFamily="18" charset="0"/>
                <a:cs typeface="Times New Roman" pitchFamily="18" charset="0"/>
              </a:rPr>
              <a:t> </a:t>
            </a:r>
            <a:r>
              <a:rPr lang="kk-KZ" b="1" dirty="0" smtClean="0">
                <a:latin typeface="Times New Roman" pitchFamily="18" charset="0"/>
                <a:cs typeface="Times New Roman" pitchFamily="18" charset="0"/>
              </a:rPr>
              <a:t>«О</a:t>
            </a:r>
            <a:r>
              <a:rPr lang="ru-RU" b="1" dirty="0" err="1" smtClean="0">
                <a:latin typeface="Times New Roman" pitchFamily="18" charset="0"/>
                <a:cs typeface="Times New Roman" pitchFamily="18" charset="0"/>
              </a:rPr>
              <a:t>йыншықтар</a:t>
            </a:r>
            <a:r>
              <a:rPr lang="kk-KZ" b="1" dirty="0" smtClean="0">
                <a:latin typeface="Times New Roman" pitchFamily="18" charset="0"/>
                <a:cs typeface="Times New Roman" pitchFamily="18" charset="0"/>
              </a:rPr>
              <a:t>»</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өлеңіне </a:t>
            </a:r>
            <a:r>
              <a:rPr lang="ru-RU" b="1" dirty="0" smtClean="0">
                <a:latin typeface="Times New Roman" pitchFamily="18" charset="0"/>
                <a:cs typeface="Times New Roman" pitchFamily="18" charset="0"/>
              </a:rPr>
              <a:t>РИТМОПЛАСТИКА</a:t>
            </a:r>
            <a:endParaRPr lang="ru-RU" dirty="0" smtClean="0">
              <a:latin typeface="Times New Roman" pitchFamily="18" charset="0"/>
              <a:cs typeface="Times New Roman" pitchFamily="18" charset="0"/>
            </a:endParaRPr>
          </a:p>
          <a:p>
            <a:r>
              <a:rPr lang="kk-KZ" i="1" dirty="0" smtClean="0">
                <a:latin typeface="Times New Roman" pitchFamily="18" charset="0"/>
                <a:cs typeface="Times New Roman" pitchFamily="18" charset="0"/>
              </a:rPr>
              <a:t>Балалар кітапқа парақтар сыйлайды. Кітап балаларға алғыс айтады.</a:t>
            </a:r>
            <a:endParaRPr lang="ru-RU" dirty="0" smtClean="0">
              <a:latin typeface="Times New Roman" pitchFamily="18" charset="0"/>
              <a:cs typeface="Times New Roman" pitchFamily="18" charset="0"/>
            </a:endParaRPr>
          </a:p>
          <a:p>
            <a:r>
              <a:rPr lang="kk-KZ" b="1" dirty="0" smtClean="0">
                <a:latin typeface="Times New Roman" pitchFamily="18" charset="0"/>
                <a:cs typeface="Times New Roman" pitchFamily="18" charset="0"/>
              </a:rPr>
              <a:t>Кітап</a:t>
            </a:r>
            <a:r>
              <a:rPr lang="kk-KZ" dirty="0" smtClean="0">
                <a:latin typeface="Times New Roman" pitchFamily="18" charset="0"/>
                <a:cs typeface="Times New Roman" pitchFamily="18" charset="0"/>
              </a:rPr>
              <a:t>.Біздің мерекеде қонақтар өте көп екен!</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Ой, бізге тағы бір қонақ келе жатқан сияқты?</a:t>
            </a:r>
            <a:endParaRPr lang="ru-RU" dirty="0" smtClean="0">
              <a:latin typeface="Times New Roman" pitchFamily="18" charset="0"/>
              <a:cs typeface="Times New Roman" pitchFamily="18" charset="0"/>
            </a:endParaRPr>
          </a:p>
          <a:p>
            <a:r>
              <a:rPr lang="kk-KZ" b="1" dirty="0" smtClean="0">
                <a:latin typeface="Times New Roman" pitchFamily="18" charset="0"/>
                <a:cs typeface="Times New Roman" pitchFamily="18" charset="0"/>
              </a:rPr>
              <a:t>Тәрбиеші: </a:t>
            </a:r>
            <a:r>
              <a:rPr lang="kk-KZ" dirty="0" smtClean="0">
                <a:latin typeface="Times New Roman" pitchFamily="18" charset="0"/>
                <a:cs typeface="Times New Roman" pitchFamily="18" charset="0"/>
              </a:rPr>
              <a:t>Біз кітабымызға жануарлар туралы парақ береміз.</a:t>
            </a:r>
            <a:endParaRPr lang="ru-RU" dirty="0" smtClean="0">
              <a:latin typeface="Times New Roman" pitchFamily="18" charset="0"/>
              <a:cs typeface="Times New Roman" pitchFamily="18" charset="0"/>
            </a:endParaRPr>
          </a:p>
          <a:p>
            <a:r>
              <a:rPr lang="ru-RU" i="1" dirty="0" err="1" smtClean="0">
                <a:latin typeface="Times New Roman" pitchFamily="18" charset="0"/>
                <a:cs typeface="Times New Roman" pitchFamily="18" charset="0"/>
              </a:rPr>
              <a:t>Костюмдегі</a:t>
            </a:r>
            <a:r>
              <a:rPr lang="ru-RU" i="1" dirty="0" smtClean="0">
                <a:latin typeface="Times New Roman" pitchFamily="18" charset="0"/>
                <a:cs typeface="Times New Roman" pitchFamily="18" charset="0"/>
              </a:rPr>
              <a:t> </a:t>
            </a:r>
            <a:r>
              <a:rPr lang="ru-RU" i="1" dirty="0" err="1" smtClean="0">
                <a:latin typeface="Times New Roman" pitchFamily="18" charset="0"/>
                <a:cs typeface="Times New Roman" pitchFamily="18" charset="0"/>
              </a:rPr>
              <a:t>балалар</a:t>
            </a:r>
            <a:r>
              <a:rPr lang="ru-RU" i="1" dirty="0" smtClean="0">
                <a:latin typeface="Times New Roman" pitchFamily="18" charset="0"/>
                <a:cs typeface="Times New Roman" pitchFamily="18" charset="0"/>
              </a:rPr>
              <a:t>: </a:t>
            </a:r>
            <a:r>
              <a:rPr lang="ru-RU" i="1" dirty="0" err="1" smtClean="0">
                <a:latin typeface="Times New Roman" pitchFamily="18" charset="0"/>
                <a:cs typeface="Times New Roman" pitchFamily="18" charset="0"/>
              </a:rPr>
              <a:t>мысықтар, аюлар</a:t>
            </a:r>
            <a:r>
              <a:rPr lang="ru-RU" i="1" dirty="0" smtClean="0">
                <a:latin typeface="Times New Roman" pitchFamily="18" charset="0"/>
                <a:cs typeface="Times New Roman" pitchFamily="18" charset="0"/>
              </a:rPr>
              <a:t>, </a:t>
            </a:r>
            <a:r>
              <a:rPr lang="ru-RU" i="1" dirty="0" err="1" smtClean="0">
                <a:latin typeface="Times New Roman" pitchFamily="18" charset="0"/>
                <a:cs typeface="Times New Roman" pitchFamily="18" charset="0"/>
              </a:rPr>
              <a:t>қояндар…</a:t>
            </a:r>
            <a:endParaRPr lang="ru-RU" dirty="0" smtClean="0">
              <a:latin typeface="Times New Roman" pitchFamily="18" charset="0"/>
              <a:cs typeface="Times New Roman" pitchFamily="18" charset="0"/>
            </a:endParaRPr>
          </a:p>
          <a:p>
            <a:r>
              <a:rPr lang="kk-KZ" b="1" dirty="0" smtClean="0">
                <a:latin typeface="Times New Roman" pitchFamily="18" charset="0"/>
                <a:cs typeface="Times New Roman" pitchFamily="18" charset="0"/>
              </a:rPr>
              <a:t>Жануарлардың қимылдарын көрсететін </a:t>
            </a:r>
            <a:r>
              <a:rPr lang="ru-RU" b="1" dirty="0" smtClean="0">
                <a:latin typeface="Times New Roman" pitchFamily="18" charset="0"/>
                <a:cs typeface="Times New Roman" pitchFamily="18" charset="0"/>
              </a:rPr>
              <a:t>«ЛЕСОМ ПО ПРОСЕЛКУ»</a:t>
            </a:r>
            <a:r>
              <a:rPr lang="kk-KZ" b="1" dirty="0" smtClean="0">
                <a:latin typeface="Times New Roman" pitchFamily="18" charset="0"/>
                <a:cs typeface="Times New Roman" pitchFamily="18" charset="0"/>
              </a:rPr>
              <a:t> ӘНІ</a:t>
            </a:r>
            <a:r>
              <a:rPr lang="ru-RU" b="1"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pPr>
              <a:lnSpc>
                <a:spcPct val="115000"/>
              </a:lnSpc>
              <a:spcAft>
                <a:spcPts val="0"/>
              </a:spcAft>
            </a:pPr>
            <a:endParaRPr lang="ru-RU"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 name="Picture 10" descr="https://avatars.mds.yandex.net/get-pdb/368827/8a36e26a-4fa5-4f54-ba78-2ae61c8f24e4/s1200?webp=false"/>
          <p:cNvPicPr>
            <a:picLocks noChangeAspect="1" noChangeArrowheads="1"/>
          </p:cNvPicPr>
          <p:nvPr/>
        </p:nvPicPr>
        <p:blipFill>
          <a:blip r:embed="rId2" cstate="print"/>
          <a:srcRect/>
          <a:stretch>
            <a:fillRect/>
          </a:stretch>
        </p:blipFill>
        <p:spPr bwMode="auto">
          <a:xfrm>
            <a:off x="2659224" y="5399643"/>
            <a:ext cx="3879304" cy="1242588"/>
          </a:xfrm>
          <a:prstGeom prst="rect">
            <a:avLst/>
          </a:prstGeom>
          <a:noFill/>
        </p:spPr>
      </p:pic>
    </p:spTree>
    <p:extLst>
      <p:ext uri="{BB962C8B-B14F-4D97-AF65-F5344CB8AC3E}">
        <p14:creationId xmlns:p14="http://schemas.microsoft.com/office/powerpoint/2010/main" xmlns="" val="361203051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260648"/>
            <a:ext cx="8208912" cy="6397905"/>
          </a:xfrm>
          <a:prstGeom prst="rect">
            <a:avLst/>
          </a:prstGeom>
        </p:spPr>
        <p:txBody>
          <a:bodyPr wrap="square">
            <a:spAutoFit/>
          </a:bodyPr>
          <a:lstStyle/>
          <a:p>
            <a:r>
              <a:rPr lang="kk-KZ" b="1" dirty="0" smtClean="0">
                <a:latin typeface="Times New Roman" pitchFamily="18" charset="0"/>
                <a:cs typeface="Times New Roman" pitchFamily="18" charset="0"/>
              </a:rPr>
              <a:t>Тәрбиеші</a:t>
            </a:r>
            <a:r>
              <a:rPr lang="ru-RU" b="1"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Бізде</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ертегі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парағы </a:t>
            </a:r>
            <a:r>
              <a:rPr lang="ru-RU" dirty="0" smtClean="0">
                <a:latin typeface="Times New Roman" pitchFamily="18" charset="0"/>
                <a:cs typeface="Times New Roman" pitchFamily="18" charset="0"/>
              </a:rPr>
              <a:t>бар.</a:t>
            </a:r>
          </a:p>
          <a:p>
            <a:r>
              <a:rPr lang="ru-RU" i="1" dirty="0" err="1" smtClean="0">
                <a:latin typeface="Times New Roman" pitchFamily="18" charset="0"/>
                <a:cs typeface="Times New Roman" pitchFamily="18" charset="0"/>
              </a:rPr>
              <a:t>Балалар</a:t>
            </a:r>
            <a:r>
              <a:rPr lang="ru-RU" i="1" dirty="0" smtClean="0">
                <a:latin typeface="Times New Roman" pitchFamily="18" charset="0"/>
                <a:cs typeface="Times New Roman" pitchFamily="18" charset="0"/>
              </a:rPr>
              <a:t> </a:t>
            </a:r>
            <a:r>
              <a:rPr lang="ru-RU" i="1" dirty="0" err="1" smtClean="0">
                <a:latin typeface="Times New Roman" pitchFamily="18" charset="0"/>
                <a:cs typeface="Times New Roman" pitchFamily="18" charset="0"/>
              </a:rPr>
              <a:t>ертегі</a:t>
            </a:r>
            <a:r>
              <a:rPr lang="ru-RU" i="1" dirty="0" smtClean="0">
                <a:latin typeface="Times New Roman" pitchFamily="18" charset="0"/>
                <a:cs typeface="Times New Roman" pitchFamily="18" charset="0"/>
              </a:rPr>
              <a:t> </a:t>
            </a:r>
            <a:r>
              <a:rPr lang="ru-RU" i="1" dirty="0" err="1" smtClean="0">
                <a:latin typeface="Times New Roman" pitchFamily="18" charset="0"/>
                <a:cs typeface="Times New Roman" pitchFamily="18" charset="0"/>
              </a:rPr>
              <a:t>кейіпкерлері</a:t>
            </a:r>
            <a:r>
              <a:rPr lang="ru-RU" i="1" dirty="0" smtClean="0">
                <a:latin typeface="Times New Roman" pitchFamily="18" charset="0"/>
                <a:cs typeface="Times New Roman" pitchFamily="18" charset="0"/>
              </a:rPr>
              <a:t> </a:t>
            </a:r>
            <a:r>
              <a:rPr lang="ru-RU" i="1" dirty="0" err="1" smtClean="0">
                <a:latin typeface="Times New Roman" pitchFamily="18" charset="0"/>
                <a:cs typeface="Times New Roman" pitchFamily="18" charset="0"/>
              </a:rPr>
              <a:t>туралы</a:t>
            </a:r>
            <a:r>
              <a:rPr lang="ru-RU" i="1" dirty="0" smtClean="0">
                <a:latin typeface="Times New Roman" pitchFamily="18" charset="0"/>
                <a:cs typeface="Times New Roman" pitchFamily="18" charset="0"/>
              </a:rPr>
              <a:t> </a:t>
            </a:r>
            <a:r>
              <a:rPr lang="ru-RU" i="1" dirty="0" err="1" smtClean="0">
                <a:latin typeface="Times New Roman" pitchFamily="18" charset="0"/>
                <a:cs typeface="Times New Roman" pitchFamily="18" charset="0"/>
              </a:rPr>
              <a:t>жұмбақтар жас</a:t>
            </a:r>
            <a:r>
              <a:rPr lang="kk-KZ" i="1" dirty="0" smtClean="0">
                <a:latin typeface="Times New Roman" pitchFamily="18" charset="0"/>
                <a:cs typeface="Times New Roman" pitchFamily="18" charset="0"/>
              </a:rPr>
              <a:t>ырады</a:t>
            </a:r>
            <a:r>
              <a:rPr lang="ru-RU" i="1" dirty="0" smtClean="0">
                <a:latin typeface="Times New Roman" pitchFamily="18" charset="0"/>
                <a:cs typeface="Times New Roman" pitchFamily="18" charset="0"/>
              </a:rPr>
              <a:t>.</a:t>
            </a:r>
            <a:endParaRPr lang="ru-RU" dirty="0" smtClean="0">
              <a:latin typeface="Times New Roman" pitchFamily="18" charset="0"/>
              <a:cs typeface="Times New Roman" pitchFamily="18" charset="0"/>
            </a:endParaRPr>
          </a:p>
          <a:p>
            <a:r>
              <a:rPr lang="kk-KZ" b="1"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r>
              <a:rPr lang="ru-RU" b="1" dirty="0" smtClean="0">
                <a:latin typeface="Times New Roman" pitchFamily="18" charset="0"/>
                <a:cs typeface="Times New Roman" pitchFamily="18" charset="0"/>
              </a:rPr>
              <a:t> «БУРАТИНО»</a:t>
            </a:r>
            <a:r>
              <a:rPr lang="kk-KZ" b="1" dirty="0" smtClean="0">
                <a:latin typeface="Times New Roman" pitchFamily="18" charset="0"/>
                <a:cs typeface="Times New Roman" pitchFamily="18" charset="0"/>
              </a:rPr>
              <a:t> БИІ</a:t>
            </a:r>
            <a:r>
              <a:rPr lang="ru-RU" b="1"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Әні:</a:t>
            </a:r>
            <a:r>
              <a:rPr lang="ru-RU" dirty="0" smtClean="0">
                <a:latin typeface="Times New Roman" pitchFamily="18" charset="0"/>
                <a:cs typeface="Times New Roman" pitchFamily="18" charset="0"/>
              </a:rPr>
              <a:t> Рыбникова А., </a:t>
            </a:r>
            <a:r>
              <a:rPr lang="kk-KZ" dirty="0" smtClean="0">
                <a:latin typeface="Times New Roman" pitchFamily="18" charset="0"/>
                <a:cs typeface="Times New Roman" pitchFamily="18" charset="0"/>
              </a:rPr>
              <a:t>сөзі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Энтина</a:t>
            </a:r>
            <a:r>
              <a:rPr lang="ru-RU" dirty="0" smtClean="0">
                <a:latin typeface="Times New Roman" pitchFamily="18" charset="0"/>
                <a:cs typeface="Times New Roman" pitchFamily="18" charset="0"/>
              </a:rPr>
              <a:t> Ю.  к/</a:t>
            </a:r>
            <a:r>
              <a:rPr lang="ru-RU" dirty="0" err="1" smtClean="0">
                <a:latin typeface="Times New Roman" pitchFamily="18" charset="0"/>
                <a:cs typeface="Times New Roman" pitchFamily="18" charset="0"/>
              </a:rPr>
              <a:t>ф</a:t>
            </a:r>
            <a:r>
              <a:rPr lang="ru-RU" dirty="0" smtClean="0">
                <a:latin typeface="Times New Roman" pitchFamily="18" charset="0"/>
                <a:cs typeface="Times New Roman" pitchFamily="18" charset="0"/>
              </a:rPr>
              <a:t> «Буратино»)</a:t>
            </a:r>
          </a:p>
          <a:p>
            <a:r>
              <a:rPr lang="kk-KZ" b="1" dirty="0" smtClean="0">
                <a:latin typeface="Times New Roman" pitchFamily="18" charset="0"/>
                <a:cs typeface="Times New Roman" pitchFamily="18" charset="0"/>
              </a:rPr>
              <a:t>Тәрбиеші</a:t>
            </a:r>
            <a:r>
              <a:rPr lang="ru-RU" b="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Мойдодыр</a:t>
            </a:r>
            <a:r>
              <a:rPr lang="kk-KZ" dirty="0" smtClean="0">
                <a:latin typeface="Times New Roman" pitchFamily="18" charset="0"/>
                <a:cs typeface="Times New Roman" pitchFamily="18" charset="0"/>
              </a:rPr>
              <a:t> бізге қарай асығып келеді</a:t>
            </a:r>
            <a:r>
              <a:rPr lang="ru-RU"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 ол барлық бала жуынуды және тіс тазалағанды жақсы көреді ме  соны тексереді? </a:t>
            </a:r>
            <a:endParaRPr lang="ru-RU" dirty="0" smtClean="0">
              <a:latin typeface="Times New Roman" pitchFamily="18" charset="0"/>
              <a:cs typeface="Times New Roman" pitchFamily="18" charset="0"/>
            </a:endParaRPr>
          </a:p>
          <a:p>
            <a:r>
              <a:rPr lang="ru-RU" b="1" u="sng" dirty="0" smtClean="0">
                <a:latin typeface="Times New Roman" pitchFamily="18" charset="0"/>
                <a:cs typeface="Times New Roman" pitchFamily="18" charset="0"/>
              </a:rPr>
              <a:t>К.ЧУКОВСК</a:t>
            </a:r>
            <a:r>
              <a:rPr lang="kk-KZ" b="1" u="sng" dirty="0" smtClean="0">
                <a:latin typeface="Times New Roman" pitchFamily="18" charset="0"/>
                <a:cs typeface="Times New Roman" pitchFamily="18" charset="0"/>
              </a:rPr>
              <a:t>ИЙДІҢ </a:t>
            </a:r>
            <a:r>
              <a:rPr lang="ru-RU" b="1" u="sng" dirty="0" smtClean="0">
                <a:latin typeface="Times New Roman" pitchFamily="18" charset="0"/>
                <a:cs typeface="Times New Roman" pitchFamily="18" charset="0"/>
              </a:rPr>
              <a:t> «МОЙДОДЫР»  </a:t>
            </a:r>
            <a:r>
              <a:rPr lang="kk-KZ" b="1" u="sng" dirty="0" smtClean="0">
                <a:latin typeface="Times New Roman" pitchFamily="18" charset="0"/>
                <a:cs typeface="Times New Roman" pitchFamily="18" charset="0"/>
              </a:rPr>
              <a:t>ЕРТЕГІСІНЕН ҮЗІНДІ</a:t>
            </a:r>
            <a:r>
              <a:rPr lang="ru-RU" b="1" u="sng" dirty="0" smtClean="0">
                <a:latin typeface="Times New Roman" pitchFamily="18" charset="0"/>
                <a:cs typeface="Times New Roman" pitchFamily="18" charset="0"/>
              </a:rPr>
              <a:t>  </a:t>
            </a:r>
            <a:r>
              <a:rPr lang="kk-KZ" b="1" u="sng" dirty="0" smtClean="0">
                <a:latin typeface="Times New Roman" pitchFamily="18" charset="0"/>
                <a:cs typeface="Times New Roman" pitchFamily="18" charset="0"/>
              </a:rPr>
              <a:t>САХНАЛАУ</a:t>
            </a:r>
            <a:endParaRPr lang="ru-RU"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 </a:t>
            </a:r>
          </a:p>
          <a:p>
            <a:r>
              <a:rPr lang="kk-KZ" b="1" dirty="0" smtClean="0">
                <a:latin typeface="Times New Roman" pitchFamily="18" charset="0"/>
                <a:cs typeface="Times New Roman" pitchFamily="18" charset="0"/>
              </a:rPr>
              <a:t>Тәрбиеші</a:t>
            </a:r>
            <a:r>
              <a:rPr lang="ru-RU" b="1"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Кітап сізге біздің балалар «Корней атаның ертегілері» парақтарын сыйға береді. </a:t>
            </a:r>
            <a:endParaRPr lang="ru-RU" dirty="0" smtClean="0">
              <a:latin typeface="Times New Roman" pitchFamily="18" charset="0"/>
              <a:cs typeface="Times New Roman" pitchFamily="18" charset="0"/>
            </a:endParaRPr>
          </a:p>
          <a:p>
            <a:r>
              <a:rPr lang="kk-KZ" b="1" dirty="0" smtClean="0">
                <a:latin typeface="Times New Roman" pitchFamily="18" charset="0"/>
                <a:cs typeface="Times New Roman" pitchFamily="18" charset="0"/>
              </a:rPr>
              <a:t>Кітап: </a:t>
            </a:r>
            <a:r>
              <a:rPr lang="kk-KZ" dirty="0" smtClean="0">
                <a:latin typeface="Times New Roman" pitchFamily="18" charset="0"/>
                <a:cs typeface="Times New Roman" pitchFamily="18" charset="0"/>
              </a:rPr>
              <a:t>Маған қандай керемет парақтарды сыйға бердіңдер, балалар, көп рақмет сендерге</a:t>
            </a:r>
            <a:endParaRPr lang="ru-RU" dirty="0" smtClean="0">
              <a:latin typeface="Times New Roman" pitchFamily="18" charset="0"/>
              <a:cs typeface="Times New Roman" pitchFamily="18" charset="0"/>
            </a:endParaRPr>
          </a:p>
          <a:p>
            <a:r>
              <a:rPr lang="kk-KZ" b="1" dirty="0" smtClean="0">
                <a:latin typeface="Times New Roman" pitchFamily="18" charset="0"/>
                <a:cs typeface="Times New Roman" pitchFamily="18" charset="0"/>
              </a:rPr>
              <a:t>Жүргізуші: </a:t>
            </a:r>
            <a:r>
              <a:rPr lang="kk-KZ" dirty="0" smtClean="0">
                <a:latin typeface="Times New Roman" pitchFamily="18" charset="0"/>
                <a:cs typeface="Times New Roman" pitchFamily="18" charset="0"/>
              </a:rPr>
              <a:t>Біздің кітап өте жұқа, бірақ оның парақтары міндетті түрде өседі. Өйткені біздің жазушылар оған жаңа беттер жазады.</a:t>
            </a:r>
            <a:endParaRPr lang="ru-RU" dirty="0" smtClean="0">
              <a:latin typeface="Times New Roman" pitchFamily="18" charset="0"/>
              <a:cs typeface="Times New Roman" pitchFamily="18" charset="0"/>
            </a:endParaRPr>
          </a:p>
          <a:p>
            <a:pPr algn="ctr"/>
            <a:r>
              <a:rPr lang="kk-KZ" dirty="0" smtClean="0">
                <a:latin typeface="Times New Roman" pitchFamily="18" charset="0"/>
                <a:cs typeface="Times New Roman" pitchFamily="18" charset="0"/>
              </a:rPr>
              <a:t>Бүгін кімнің мерекесі</a:t>
            </a:r>
            <a:endParaRPr lang="ru-RU" dirty="0" smtClean="0">
              <a:latin typeface="Times New Roman" pitchFamily="18" charset="0"/>
              <a:cs typeface="Times New Roman" pitchFamily="18" charset="0"/>
            </a:endParaRPr>
          </a:p>
          <a:p>
            <a:pPr algn="ctr"/>
            <a:r>
              <a:rPr lang="kk-KZ" dirty="0" smtClean="0">
                <a:latin typeface="Times New Roman" pitchFamily="18" charset="0"/>
                <a:cs typeface="Times New Roman" pitchFamily="18" charset="0"/>
              </a:rPr>
              <a:t>Кімді біз құттықтаймыз</a:t>
            </a:r>
            <a:endParaRPr lang="ru-RU" dirty="0" smtClean="0">
              <a:latin typeface="Times New Roman" pitchFamily="18" charset="0"/>
              <a:cs typeface="Times New Roman" pitchFamily="18" charset="0"/>
            </a:endParaRPr>
          </a:p>
          <a:p>
            <a:pPr algn="ctr"/>
            <a:r>
              <a:rPr lang="kk-KZ" dirty="0" smtClean="0">
                <a:latin typeface="Times New Roman" pitchFamily="18" charset="0"/>
                <a:cs typeface="Times New Roman" pitchFamily="18" charset="0"/>
              </a:rPr>
              <a:t>Сыйлықты кімге береміз</a:t>
            </a:r>
            <a:endParaRPr lang="ru-RU" dirty="0" smtClean="0">
              <a:latin typeface="Times New Roman" pitchFamily="18" charset="0"/>
              <a:cs typeface="Times New Roman" pitchFamily="18" charset="0"/>
            </a:endParaRPr>
          </a:p>
          <a:p>
            <a:pPr algn="ctr"/>
            <a:r>
              <a:rPr lang="kk-KZ" dirty="0" smtClean="0">
                <a:latin typeface="Times New Roman" pitchFamily="18" charset="0"/>
                <a:cs typeface="Times New Roman" pitchFamily="18" charset="0"/>
              </a:rPr>
              <a:t>Оны қалай білеміз</a:t>
            </a:r>
            <a:endParaRPr lang="ru-RU" dirty="0" smtClean="0">
              <a:latin typeface="Times New Roman" pitchFamily="18" charset="0"/>
              <a:cs typeface="Times New Roman" pitchFamily="18" charset="0"/>
            </a:endParaRPr>
          </a:p>
          <a:p>
            <a:pPr algn="ctr"/>
            <a:r>
              <a:rPr lang="kk-KZ" dirty="0" smtClean="0">
                <a:latin typeface="Times New Roman" pitchFamily="18" charset="0"/>
                <a:cs typeface="Times New Roman" pitchFamily="18" charset="0"/>
              </a:rPr>
              <a:t>Шеңберге бірге тұрыңдар,</a:t>
            </a:r>
            <a:endParaRPr lang="ru-RU" dirty="0" smtClean="0">
              <a:latin typeface="Times New Roman" pitchFamily="18" charset="0"/>
              <a:cs typeface="Times New Roman" pitchFamily="18" charset="0"/>
            </a:endParaRPr>
          </a:p>
          <a:p>
            <a:pPr algn="ctr"/>
            <a:r>
              <a:rPr lang="kk-KZ" dirty="0" smtClean="0">
                <a:latin typeface="Times New Roman" pitchFamily="18" charset="0"/>
                <a:cs typeface="Times New Roman" pitchFamily="18" charset="0"/>
              </a:rPr>
              <a:t>Қолды бірге соғыңдар.</a:t>
            </a:r>
            <a:endParaRPr lang="ru-RU" dirty="0" smtClean="0">
              <a:latin typeface="Times New Roman" pitchFamily="18" charset="0"/>
              <a:cs typeface="Times New Roman" pitchFamily="18" charset="0"/>
            </a:endParaRPr>
          </a:p>
          <a:p>
            <a:pPr algn="ctr"/>
            <a:r>
              <a:rPr lang="kk-KZ" dirty="0" smtClean="0">
                <a:latin typeface="Times New Roman" pitchFamily="18" charset="0"/>
                <a:cs typeface="Times New Roman" pitchFamily="18" charset="0"/>
              </a:rPr>
              <a:t>Туған күніңмен «Каравай»</a:t>
            </a:r>
            <a:endParaRPr lang="ru-RU" dirty="0" smtClean="0">
              <a:latin typeface="Times New Roman" pitchFamily="18" charset="0"/>
              <a:cs typeface="Times New Roman" pitchFamily="18" charset="0"/>
            </a:endParaRPr>
          </a:p>
          <a:p>
            <a:pPr algn="ctr"/>
            <a:r>
              <a:rPr lang="kk-KZ" dirty="0" smtClean="0">
                <a:latin typeface="Times New Roman" pitchFamily="18" charset="0"/>
                <a:cs typeface="Times New Roman" pitchFamily="18" charset="0"/>
              </a:rPr>
              <a:t>Көңілді ән салайық!</a:t>
            </a:r>
            <a:endParaRPr lang="ru-RU" dirty="0" smtClean="0">
              <a:latin typeface="Times New Roman" pitchFamily="18" charset="0"/>
              <a:cs typeface="Times New Roman" pitchFamily="18" charset="0"/>
            </a:endParaRPr>
          </a:p>
          <a:p>
            <a:pPr algn="just">
              <a:lnSpc>
                <a:spcPct val="115000"/>
              </a:lnSpc>
              <a:spcAft>
                <a:spcPts val="0"/>
              </a:spcAft>
            </a:pP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77812952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76672"/>
            <a:ext cx="4572000" cy="2813271"/>
          </a:xfrm>
          <a:prstGeom prst="rect">
            <a:avLst/>
          </a:prstGeom>
        </p:spPr>
        <p:txBody>
          <a:bodyPr>
            <a:spAutoFit/>
          </a:bodyPr>
          <a:lstStyle/>
          <a:p>
            <a:r>
              <a:rPr lang="ru-RU" b="1" dirty="0" smtClean="0">
                <a:latin typeface="Times New Roman" pitchFamily="18" charset="0"/>
                <a:cs typeface="Times New Roman" pitchFamily="18" charset="0"/>
              </a:rPr>
              <a:t>«КАК НА КНИЖКИНЫ ИМЕНИНЫ»</a:t>
            </a:r>
            <a:r>
              <a:rPr lang="kk-KZ" b="1" dirty="0" smtClean="0">
                <a:latin typeface="Times New Roman" pitchFamily="18" charset="0"/>
                <a:cs typeface="Times New Roman" pitchFamily="18" charset="0"/>
              </a:rPr>
              <a:t> ӘНІ</a:t>
            </a:r>
            <a:endParaRPr lang="ru-RU" dirty="0" smtClean="0">
              <a:latin typeface="Times New Roman" pitchFamily="18" charset="0"/>
              <a:cs typeface="Times New Roman" pitchFamily="18" charset="0"/>
            </a:endParaRPr>
          </a:p>
          <a:p>
            <a:r>
              <a:rPr lang="kk-KZ" b="1" dirty="0" smtClean="0">
                <a:latin typeface="Times New Roman" pitchFamily="18" charset="0"/>
                <a:cs typeface="Times New Roman" pitchFamily="18" charset="0"/>
              </a:rPr>
              <a:t>Жүргізуші: </a:t>
            </a:r>
            <a:r>
              <a:rPr lang="kk-KZ" dirty="0" smtClean="0">
                <a:latin typeface="Times New Roman" pitchFamily="18" charset="0"/>
                <a:cs typeface="Times New Roman" pitchFamily="18" charset="0"/>
              </a:rPr>
              <a:t>Біз қонақтарды үстелге шақырамыз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Біз оларға пирог береміз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Ал тәттісіз </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Қандай туған күн болмақ</a:t>
            </a:r>
            <a:endParaRPr lang="ru-RU" dirty="0" smtClean="0">
              <a:latin typeface="Times New Roman" pitchFamily="18" charset="0"/>
              <a:cs typeface="Times New Roman" pitchFamily="18" charset="0"/>
            </a:endParaRPr>
          </a:p>
          <a:p>
            <a:r>
              <a:rPr lang="kk-KZ" b="1" dirty="0" smtClean="0">
                <a:latin typeface="Times New Roman" pitchFamily="18" charset="0"/>
                <a:cs typeface="Times New Roman" pitchFamily="18" charset="0"/>
              </a:rPr>
              <a:t>Аспахзшылар: </a:t>
            </a:r>
            <a:r>
              <a:rPr lang="kk-KZ" i="1" dirty="0" smtClean="0">
                <a:latin typeface="Times New Roman" pitchFamily="18" charset="0"/>
                <a:cs typeface="Times New Roman" pitchFamily="18" charset="0"/>
              </a:rPr>
              <a:t>бөлке нан алып шығады</a:t>
            </a:r>
            <a:endParaRPr lang="ru-RU" dirty="0" smtClean="0">
              <a:latin typeface="Times New Roman" pitchFamily="18" charset="0"/>
              <a:cs typeface="Times New Roman" pitchFamily="18" charset="0"/>
            </a:endParaRPr>
          </a:p>
          <a:p>
            <a:r>
              <a:rPr lang="kk-KZ" b="1" dirty="0" smtClean="0">
                <a:latin typeface="Times New Roman" pitchFamily="18" charset="0"/>
                <a:cs typeface="Times New Roman" pitchFamily="18" charset="0"/>
              </a:rPr>
              <a:t>«ТОП, ТОП ПОВАРА…» ӘНІ</a:t>
            </a:r>
            <a:endParaRPr lang="ru-RU" dirty="0" smtClean="0">
              <a:latin typeface="Times New Roman" pitchFamily="18" charset="0"/>
              <a:cs typeface="Times New Roman" pitchFamily="18" charset="0"/>
            </a:endParaRPr>
          </a:p>
          <a:p>
            <a:pPr>
              <a:lnSpc>
                <a:spcPct val="115000"/>
              </a:lnSpc>
              <a:spcAft>
                <a:spcPts val="0"/>
              </a:spcAft>
            </a:pP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TextBox 2"/>
          <p:cNvSpPr txBox="1"/>
          <p:nvPr/>
        </p:nvSpPr>
        <p:spPr>
          <a:xfrm>
            <a:off x="1043608" y="3573016"/>
            <a:ext cx="7528920" cy="830997"/>
          </a:xfrm>
          <a:prstGeom prst="rect">
            <a:avLst/>
          </a:prstGeom>
          <a:noFill/>
        </p:spPr>
        <p:txBody>
          <a:bodyPr wrap="square" rtlCol="0">
            <a:spAutoFit/>
          </a:bodyPr>
          <a:lstStyle/>
          <a:p>
            <a:r>
              <a:rPr lang="ru-RU" sz="2400" dirty="0" err="1" smtClean="0">
                <a:latin typeface="Times New Roman" panose="02020603050405020304" pitchFamily="18" charset="0"/>
                <a:cs typeface="Times New Roman" panose="02020603050405020304" pitchFamily="18" charset="0"/>
              </a:rPr>
              <a:t>Алпамыс</a:t>
            </a:r>
            <a:r>
              <a:rPr lang="ru-RU" sz="2400" dirty="0" smtClean="0">
                <a:latin typeface="Times New Roman" panose="02020603050405020304" pitchFamily="18" charset="0"/>
                <a:cs typeface="Times New Roman" panose="02020603050405020304" pitchFamily="18" charset="0"/>
              </a:rPr>
              <a:t> Батыр </a:t>
            </a:r>
            <a:r>
              <a:rPr lang="ru-RU" sz="2400" dirty="0" err="1" smtClean="0">
                <a:latin typeface="Times New Roman" panose="02020603050405020304" pitchFamily="18" charset="0"/>
                <a:cs typeface="Times New Roman" panose="02020603050405020304" pitchFamily="18" charset="0"/>
              </a:rPr>
              <a:t>шиыршықты </a:t>
            </a:r>
            <a:r>
              <a:rPr lang="ru-RU" sz="2400" dirty="0" smtClean="0">
                <a:latin typeface="Times New Roman" panose="02020603050405020304" pitchFamily="18" charset="0"/>
                <a:cs typeface="Times New Roman" panose="02020603050405020304" pitchFamily="18" charset="0"/>
              </a:rPr>
              <a:t>математика </a:t>
            </a:r>
            <a:r>
              <a:rPr lang="ru-RU" sz="2400" dirty="0" err="1" smtClean="0">
                <a:latin typeface="Times New Roman" panose="02020603050405020304" pitchFamily="18" charset="0"/>
                <a:cs typeface="Times New Roman" panose="02020603050405020304" pitchFamily="18" charset="0"/>
              </a:rPr>
              <a:t>патшайымына</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тапсырады</a:t>
            </a:r>
            <a:r>
              <a:rPr lang="ru-RU" sz="2400" dirty="0" smtClean="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pic>
        <p:nvPicPr>
          <p:cNvPr id="4" name="Picture 10" descr="https://avatars.mds.yandex.net/get-pdb/368827/8a36e26a-4fa5-4f54-ba78-2ae61c8f24e4/s1200?webp=false"/>
          <p:cNvPicPr>
            <a:picLocks noChangeAspect="1" noChangeArrowheads="1"/>
          </p:cNvPicPr>
          <p:nvPr/>
        </p:nvPicPr>
        <p:blipFill>
          <a:blip r:embed="rId2" cstate="print"/>
          <a:srcRect/>
          <a:stretch>
            <a:fillRect/>
          </a:stretch>
        </p:blipFill>
        <p:spPr bwMode="auto">
          <a:xfrm>
            <a:off x="2659224" y="5399643"/>
            <a:ext cx="3879304" cy="1242588"/>
          </a:xfrm>
          <a:prstGeom prst="rect">
            <a:avLst/>
          </a:prstGeom>
          <a:noFill/>
        </p:spPr>
      </p:pic>
    </p:spTree>
    <p:extLst>
      <p:ext uri="{BB962C8B-B14F-4D97-AF65-F5344CB8AC3E}">
        <p14:creationId xmlns:p14="http://schemas.microsoft.com/office/powerpoint/2010/main" xmlns="" val="241865998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10-19\Desktop\фото\IMG-20210202-WA0068.jpg"/>
          <p:cNvPicPr>
            <a:picLocks noChangeAspect="1" noChangeArrowheads="1"/>
          </p:cNvPicPr>
          <p:nvPr/>
        </p:nvPicPr>
        <p:blipFill>
          <a:blip r:embed="rId2" cstate="print"/>
          <a:srcRect t="21333" b="4000"/>
          <a:stretch>
            <a:fillRect/>
          </a:stretch>
        </p:blipFill>
        <p:spPr bwMode="auto">
          <a:xfrm>
            <a:off x="428596" y="4071942"/>
            <a:ext cx="3612722" cy="2023124"/>
          </a:xfrm>
          <a:prstGeom prst="rect">
            <a:avLst/>
          </a:prstGeom>
          <a:ln>
            <a:noFill/>
          </a:ln>
          <a:effectLst>
            <a:softEdge rad="112500"/>
          </a:effectLst>
        </p:spPr>
      </p:pic>
      <p:pic>
        <p:nvPicPr>
          <p:cNvPr id="4097" name="Picture 1" descr="D:\Desktop\Новая папка\IMG-20210202-WA0145.jpg"/>
          <p:cNvPicPr>
            <a:picLocks noChangeAspect="1" noChangeArrowheads="1"/>
          </p:cNvPicPr>
          <p:nvPr/>
        </p:nvPicPr>
        <p:blipFill>
          <a:blip r:embed="rId3" cstate="print"/>
          <a:srcRect b="19100"/>
          <a:stretch>
            <a:fillRect/>
          </a:stretch>
        </p:blipFill>
        <p:spPr bwMode="auto">
          <a:xfrm>
            <a:off x="928662" y="1000108"/>
            <a:ext cx="2715361" cy="2928958"/>
          </a:xfrm>
          <a:prstGeom prst="rect">
            <a:avLst/>
          </a:prstGeom>
          <a:ln>
            <a:noFill/>
          </a:ln>
          <a:effectLst>
            <a:softEdge rad="112500"/>
          </a:effectLst>
        </p:spPr>
      </p:pic>
      <p:sp>
        <p:nvSpPr>
          <p:cNvPr id="8" name="Прямоугольник 7"/>
          <p:cNvSpPr/>
          <p:nvPr/>
        </p:nvSpPr>
        <p:spPr>
          <a:xfrm>
            <a:off x="4214810" y="1643050"/>
            <a:ext cx="4572000" cy="3170099"/>
          </a:xfrm>
          <a:prstGeom prst="rect">
            <a:avLst/>
          </a:prstGeom>
        </p:spPr>
        <p:txBody>
          <a:bodyPr>
            <a:spAutoFit/>
          </a:bodyPr>
          <a:lstStyle/>
          <a:p>
            <a:pPr algn="r"/>
            <a:r>
              <a:rPr lang="ru-RU" sz="2000" b="1" i="1" dirty="0" smtClean="0">
                <a:solidFill>
                  <a:srgbClr val="C00000"/>
                </a:solidFill>
                <a:latin typeface="Times New Roman" pitchFamily="18" charset="0"/>
                <a:cs typeface="Times New Roman" pitchFamily="18" charset="0"/>
              </a:rPr>
              <a:t>Под песней матерей растут поэты</a:t>
            </a:r>
            <a:endParaRPr lang="ru-RU" sz="2000" b="1" dirty="0" smtClean="0">
              <a:solidFill>
                <a:srgbClr val="C00000"/>
              </a:solidFill>
              <a:latin typeface="Times New Roman" pitchFamily="18" charset="0"/>
              <a:cs typeface="Times New Roman" pitchFamily="18" charset="0"/>
            </a:endParaRPr>
          </a:p>
          <a:p>
            <a:pPr algn="r"/>
            <a:r>
              <a:rPr lang="ru-RU" sz="2000" b="1" i="1" dirty="0" smtClean="0">
                <a:solidFill>
                  <a:srgbClr val="C00000"/>
                </a:solidFill>
                <a:latin typeface="Times New Roman" pitchFamily="18" charset="0"/>
                <a:cs typeface="Times New Roman" pitchFamily="18" charset="0"/>
              </a:rPr>
              <a:t>И в этом присягну перед людьми,</a:t>
            </a:r>
            <a:endParaRPr lang="ru-RU" sz="2000" b="1" dirty="0" smtClean="0">
              <a:solidFill>
                <a:srgbClr val="C00000"/>
              </a:solidFill>
              <a:latin typeface="Times New Roman" pitchFamily="18" charset="0"/>
              <a:cs typeface="Times New Roman" pitchFamily="18" charset="0"/>
            </a:endParaRPr>
          </a:p>
          <a:p>
            <a:pPr algn="r"/>
            <a:r>
              <a:rPr lang="ru-RU" sz="2000" b="1" i="1" dirty="0" smtClean="0">
                <a:solidFill>
                  <a:srgbClr val="C00000"/>
                </a:solidFill>
                <a:latin typeface="Times New Roman" pitchFamily="18" charset="0"/>
                <a:cs typeface="Times New Roman" pitchFamily="18" charset="0"/>
              </a:rPr>
              <a:t>В тех песнях столь истинного света,</a:t>
            </a:r>
            <a:endParaRPr lang="ru-RU" sz="2000" b="1" dirty="0" smtClean="0">
              <a:solidFill>
                <a:srgbClr val="C00000"/>
              </a:solidFill>
              <a:latin typeface="Times New Roman" pitchFamily="18" charset="0"/>
              <a:cs typeface="Times New Roman" pitchFamily="18" charset="0"/>
            </a:endParaRPr>
          </a:p>
          <a:p>
            <a:pPr algn="r"/>
            <a:r>
              <a:rPr lang="ru-RU" sz="2000" b="1" i="1" dirty="0" smtClean="0">
                <a:solidFill>
                  <a:srgbClr val="C00000"/>
                </a:solidFill>
                <a:latin typeface="Times New Roman" pitchFamily="18" charset="0"/>
                <a:cs typeface="Times New Roman" pitchFamily="18" charset="0"/>
              </a:rPr>
              <a:t>И чистоты, и веры, и любви!</a:t>
            </a:r>
            <a:endParaRPr lang="ru-RU" sz="2000" b="1" dirty="0" smtClean="0">
              <a:solidFill>
                <a:srgbClr val="C00000"/>
              </a:solidFill>
              <a:latin typeface="Times New Roman" pitchFamily="18" charset="0"/>
              <a:cs typeface="Times New Roman" pitchFamily="18" charset="0"/>
            </a:endParaRPr>
          </a:p>
          <a:p>
            <a:pPr algn="r"/>
            <a:r>
              <a:rPr lang="ru-RU" sz="2000" b="1" i="1" dirty="0" smtClean="0">
                <a:solidFill>
                  <a:srgbClr val="C00000"/>
                </a:solidFill>
                <a:latin typeface="Times New Roman" pitchFamily="18" charset="0"/>
                <a:cs typeface="Times New Roman" pitchFamily="18" charset="0"/>
              </a:rPr>
              <a:t>И эту доброту, и эти чувства</a:t>
            </a:r>
            <a:endParaRPr lang="ru-RU" sz="2000" b="1" dirty="0" smtClean="0">
              <a:solidFill>
                <a:srgbClr val="C00000"/>
              </a:solidFill>
              <a:latin typeface="Times New Roman" pitchFamily="18" charset="0"/>
              <a:cs typeface="Times New Roman" pitchFamily="18" charset="0"/>
            </a:endParaRPr>
          </a:p>
          <a:p>
            <a:pPr algn="r"/>
            <a:r>
              <a:rPr lang="ru-RU" sz="2000" b="1" i="1" dirty="0" smtClean="0">
                <a:solidFill>
                  <a:srgbClr val="C00000"/>
                </a:solidFill>
                <a:latin typeface="Times New Roman" pitchFamily="18" charset="0"/>
                <a:cs typeface="Times New Roman" pitchFamily="18" charset="0"/>
              </a:rPr>
              <a:t>Что отдавала мне так щедро мать</a:t>
            </a:r>
            <a:endParaRPr lang="ru-RU" sz="2000" b="1" dirty="0" smtClean="0">
              <a:solidFill>
                <a:srgbClr val="C00000"/>
              </a:solidFill>
              <a:latin typeface="Times New Roman" pitchFamily="18" charset="0"/>
              <a:cs typeface="Times New Roman" pitchFamily="18" charset="0"/>
            </a:endParaRPr>
          </a:p>
          <a:p>
            <a:pPr algn="r"/>
            <a:r>
              <a:rPr lang="ru-RU" sz="2000" b="1" i="1" dirty="0" smtClean="0">
                <a:solidFill>
                  <a:srgbClr val="C00000"/>
                </a:solidFill>
                <a:latin typeface="Times New Roman" pitchFamily="18" charset="0"/>
                <a:cs typeface="Times New Roman" pitchFamily="18" charset="0"/>
              </a:rPr>
              <a:t>Старался я вложить в свое искусство,</a:t>
            </a:r>
            <a:endParaRPr lang="ru-RU" sz="2000" b="1" dirty="0" smtClean="0">
              <a:solidFill>
                <a:srgbClr val="C00000"/>
              </a:solidFill>
              <a:latin typeface="Times New Roman" pitchFamily="18" charset="0"/>
              <a:cs typeface="Times New Roman" pitchFamily="18" charset="0"/>
            </a:endParaRPr>
          </a:p>
          <a:p>
            <a:pPr algn="r"/>
            <a:r>
              <a:rPr lang="ru-RU" sz="2000" b="1" i="1" dirty="0" smtClean="0">
                <a:solidFill>
                  <a:srgbClr val="C00000"/>
                </a:solidFill>
                <a:latin typeface="Times New Roman" pitchFamily="18" charset="0"/>
                <a:cs typeface="Times New Roman" pitchFamily="18" charset="0"/>
              </a:rPr>
              <a:t>В своих стихах народу передать.</a:t>
            </a:r>
            <a:endParaRPr lang="ru-RU" sz="2000" b="1" dirty="0" smtClean="0">
              <a:solidFill>
                <a:srgbClr val="C00000"/>
              </a:solidFill>
              <a:latin typeface="Times New Roman" pitchFamily="18" charset="0"/>
              <a:cs typeface="Times New Roman" pitchFamily="18" charset="0"/>
            </a:endParaRPr>
          </a:p>
          <a:p>
            <a:pPr algn="r"/>
            <a:r>
              <a:rPr lang="ru-RU" sz="2000" b="1" i="1" dirty="0" smtClean="0">
                <a:solidFill>
                  <a:srgbClr val="C00000"/>
                </a:solidFill>
                <a:latin typeface="Times New Roman" pitchFamily="18" charset="0"/>
                <a:cs typeface="Times New Roman" pitchFamily="18" charset="0"/>
              </a:rPr>
              <a:t>(М.Алимбаев)</a:t>
            </a:r>
            <a:endParaRPr lang="ru-RU" sz="20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846</TotalTime>
  <Words>5093</Words>
  <Application>Microsoft Office PowerPoint</Application>
  <PresentationFormat>Экран (4:3)</PresentationFormat>
  <Paragraphs>602</Paragraphs>
  <Slides>66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66</vt:i4>
      </vt:variant>
    </vt:vector>
  </HeadingPairs>
  <TitlesOfParts>
    <vt:vector size="67"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10-19</dc:creator>
  <cp:lastModifiedBy>Администратор</cp:lastModifiedBy>
  <cp:revision>158</cp:revision>
  <dcterms:created xsi:type="dcterms:W3CDTF">2021-03-02T09:53:36Z</dcterms:created>
  <dcterms:modified xsi:type="dcterms:W3CDTF">2021-03-14T18:23:05Z</dcterms:modified>
</cp:coreProperties>
</file>