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20" r:id="rId2"/>
    <p:sldId id="328" r:id="rId3"/>
    <p:sldId id="329" r:id="rId4"/>
    <p:sldId id="330" r:id="rId5"/>
    <p:sldId id="331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B92D14"/>
    <a:srgbClr val="003300"/>
    <a:srgbClr val="35B19D"/>
    <a:srgbClr val="491403"/>
    <a:srgbClr val="040E08"/>
    <a:srgbClr val="35759D"/>
    <a:srgbClr val="FFFF00"/>
    <a:srgbClr val="3A10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A488322-F2BA-4B5B-9748-0D474271808F}" styleName="Средний стиль 3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61" autoAdjust="0"/>
    <p:restoredTop sz="82405" autoAdjust="0"/>
  </p:normalViewPr>
  <p:slideViewPr>
    <p:cSldViewPr>
      <p:cViewPr varScale="1">
        <p:scale>
          <a:sx n="71" d="100"/>
          <a:sy n="71" d="100"/>
        </p:scale>
        <p:origin x="146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ru-RU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ru-RU"/>
          </a:p>
        </p:txBody>
      </p:sp>
      <p:sp>
        <p:nvSpPr>
          <p:cNvPr id="819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text styles</a:t>
            </a:r>
          </a:p>
          <a:p>
            <a:pPr lvl="1"/>
            <a:r>
              <a:rPr lang="en-US" altLang="ru-RU" smtClean="0"/>
              <a:t>Second level</a:t>
            </a:r>
          </a:p>
          <a:p>
            <a:pPr lvl="2"/>
            <a:r>
              <a:rPr lang="en-US" altLang="ru-RU" smtClean="0"/>
              <a:t>Third level</a:t>
            </a:r>
          </a:p>
          <a:p>
            <a:pPr lvl="3"/>
            <a:r>
              <a:rPr lang="en-US" altLang="ru-RU" smtClean="0"/>
              <a:t>Fourth level</a:t>
            </a:r>
          </a:p>
          <a:p>
            <a:pPr lvl="4"/>
            <a:r>
              <a:rPr lang="en-US" altLang="ru-RU" smtClean="0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ru-RU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9906B5A-7CAE-4162-B621-EDAF8B4E8A5C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5181600"/>
            <a:ext cx="7543800" cy="70485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  <a:endParaRPr lang="en-US" altLang="ru-RU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5791200"/>
            <a:ext cx="7543800" cy="68580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buFontTx/>
              <a:buNone/>
              <a:defRPr sz="2800"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  <a:endParaRPr lang="en-US" altLang="ru-RU" noProof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7209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43650" y="381000"/>
            <a:ext cx="1962150" cy="6019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5734050" cy="6019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3145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658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041875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90600" y="2133600"/>
            <a:ext cx="3581400" cy="4267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24400" y="2133600"/>
            <a:ext cx="3581400" cy="4267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5607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1879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3193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7330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151925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055333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7315200" cy="71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2133600"/>
            <a:ext cx="73152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692696"/>
            <a:ext cx="7704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800" b="1" dirty="0" smtClean="0">
                <a:cs typeface="Arial" pitchFamily="34" charset="0"/>
              </a:rPr>
              <a:t> 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003300"/>
              </a:solidFill>
              <a:effectLst/>
              <a:uLnTx/>
              <a:uFillTx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2274838"/>
            <a:ext cx="705678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</a:rPr>
              <a:t>Қарағанды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 </a:t>
            </a:r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</a:rPr>
              <a:t>облысының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 </a:t>
            </a:r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</a:rPr>
              <a:t>білім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 беру  </a:t>
            </a:r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</a:rPr>
              <a:t>ұйымдарында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 </a:t>
            </a:r>
            <a:endParaRPr lang="ru-RU" sz="28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«</a:t>
            </a:r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</a:rPr>
              <a:t>Ауыл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 </a:t>
            </a:r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</a:rPr>
              <a:t>мектебі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»  </a:t>
            </a:r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</a:rPr>
              <a:t>жобасының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 </a:t>
            </a:r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</a:rPr>
              <a:t>жүзеге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 </a:t>
            </a:r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</a:rPr>
              <a:t>асырылуы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 </a:t>
            </a:r>
            <a:endParaRPr lang="ru-RU" sz="28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kk-KZ" sz="3200" b="1" dirty="0" smtClean="0">
                <a:solidFill>
                  <a:schemeClr val="accent2"/>
                </a:solidFill>
              </a:rPr>
              <a:t> </a:t>
            </a:r>
            <a:endParaRPr lang="ru-RU" sz="3200" dirty="0" smtClean="0">
              <a:solidFill>
                <a:schemeClr val="accent2"/>
              </a:solidFill>
            </a:endParaRPr>
          </a:p>
          <a:p>
            <a:pPr algn="ctr"/>
            <a:r>
              <a:rPr lang="kk-KZ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kk-KZ" sz="3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ru-RU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5" descr="C:\Users\UMC 309\Desktop\01ver_k-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2" y="125413"/>
            <a:ext cx="2015455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C:\Users\UMC 309\Desktop\logo (1) (1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9885" y="176425"/>
            <a:ext cx="1358539" cy="89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207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3"/>
            <a:ext cx="7715200" cy="792088"/>
          </a:xfrm>
        </p:spPr>
        <p:txBody>
          <a:bodyPr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Ауыл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мектебі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жобасы</a:t>
            </a:r>
            <a:endParaRPr lang="ru-RU" sz="28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1560" y="1052736"/>
            <a:ext cx="8064896" cy="259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014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1"/>
            <a:ext cx="7315200" cy="576064"/>
          </a:xfrm>
        </p:spPr>
        <p:txBody>
          <a:bodyPr/>
          <a:lstStyle/>
          <a:p>
            <a:pPr algn="ctr"/>
            <a:r>
              <a:rPr lang="kk-KZ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Шебер-сабақтар</a:t>
            </a:r>
            <a:endParaRPr lang="ru-RU" sz="28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765175"/>
            <a:ext cx="8147247" cy="563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283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3"/>
            <a:ext cx="7848600" cy="576064"/>
          </a:xfrm>
        </p:spPr>
        <p:txBody>
          <a:bodyPr/>
          <a:lstStyle/>
          <a:p>
            <a:pPr algn="ctr"/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Әдістемелік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қолдау</a:t>
            </a:r>
            <a:endParaRPr lang="ru-RU" sz="28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5576" y="980728"/>
            <a:ext cx="7776864" cy="3960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868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16633"/>
            <a:ext cx="6192688" cy="504056"/>
          </a:xfrm>
        </p:spPr>
        <p:txBody>
          <a:bodyPr/>
          <a:lstStyle/>
          <a:p>
            <a:pPr algn="ctr"/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Әдістемелік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қолдау</a:t>
            </a:r>
            <a:endParaRPr lang="ru-RU" sz="28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Объект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0196720"/>
              </p:ext>
            </p:extLst>
          </p:nvPr>
        </p:nvGraphicFramePr>
        <p:xfrm>
          <a:off x="539552" y="737322"/>
          <a:ext cx="8136904" cy="57600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8688">
                  <a:extLst>
                    <a:ext uri="{9D8B030D-6E8A-4147-A177-3AD203B41FA5}">
                      <a16:colId xmlns:a16="http://schemas.microsoft.com/office/drawing/2014/main" val="3755571526"/>
                    </a:ext>
                  </a:extLst>
                </a:gridCol>
                <a:gridCol w="5158216">
                  <a:extLst>
                    <a:ext uri="{9D8B030D-6E8A-4147-A177-3AD203B41FA5}">
                      <a16:colId xmlns:a16="http://schemas.microsoft.com/office/drawing/2014/main" val="3205726741"/>
                    </a:ext>
                  </a:extLst>
                </a:gridCol>
              </a:tblGrid>
              <a:tr h="223546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</a:t>
                      </a:r>
                      <a:r>
                        <a:rPr lang="ru-RU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с-шара</a:t>
                      </a:r>
                      <a:endParaRPr lang="ru-RU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028" marR="34028" marT="4726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Мақсаты</a:t>
                      </a:r>
                      <a:endParaRPr lang="ru-RU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028" marR="34028" marT="4726" marB="0"/>
                </a:tc>
                <a:extLst>
                  <a:ext uri="{0D108BD9-81ED-4DB2-BD59-A6C34878D82A}">
                    <a16:rowId xmlns:a16="http://schemas.microsoft.com/office/drawing/2014/main" val="1022574809"/>
                  </a:ext>
                </a:extLst>
              </a:tr>
              <a:tr h="1098872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«Ауыл-қала» жобасы  </a:t>
                      </a:r>
                      <a:endParaRPr lang="ru-RU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028" marR="34028" marT="4726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600" kern="120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Облыстық  мамандандырылған  мектеп-интернаттары  мен  инновациялық  мектептері  тарапынан  ауыл  мектептеріне әдістемелік  және  тәжірибелік  көмек  көрсету.  </a:t>
                      </a:r>
                      <a:endParaRPr lang="ru-RU" sz="160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028" marR="34028" marT="4726" marB="0"/>
                </a:tc>
                <a:extLst>
                  <a:ext uri="{0D108BD9-81ED-4DB2-BD59-A6C34878D82A}">
                    <a16:rowId xmlns:a16="http://schemas.microsoft.com/office/drawing/2014/main" val="3116395920"/>
                  </a:ext>
                </a:extLst>
              </a:tr>
              <a:tr h="825582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«Бірге оқимыз!» жобасы</a:t>
                      </a:r>
                      <a:endParaRPr lang="ru-RU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028" marR="34028" marT="4726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Қашықтықтан оқыту жағдайында шағын  жинақты  мектеп педагогтеріне әдістемелік қолдау көрсету және кәсіби құзыреттілік  деңгейін арттыру.  </a:t>
                      </a:r>
                      <a:endParaRPr lang="ru-RU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028" marR="34028" marT="4726" marB="0"/>
                </a:tc>
                <a:extLst>
                  <a:ext uri="{0D108BD9-81ED-4DB2-BD59-A6C34878D82A}">
                    <a16:rowId xmlns:a16="http://schemas.microsoft.com/office/drawing/2014/main" val="1143895364"/>
                  </a:ext>
                </a:extLst>
              </a:tr>
              <a:tr h="1098872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600" kern="120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«Зейін»  жобасы</a:t>
                      </a:r>
                      <a:endParaRPr lang="ru-RU" sz="160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028" marR="34028" marT="4726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Оқу, жаратылыстану, математикалық, ақпараттық, қаржылық бойынша 4, 5 - 8 сынып оқушыларының функционалдық сауаттылығын дамыту деңгейін арттыру.  </a:t>
                      </a:r>
                      <a:endParaRPr lang="ru-RU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028" marR="34028" marT="4726" marB="0"/>
                </a:tc>
                <a:extLst>
                  <a:ext uri="{0D108BD9-81ED-4DB2-BD59-A6C34878D82A}">
                    <a16:rowId xmlns:a16="http://schemas.microsoft.com/office/drawing/2014/main" val="3909170995"/>
                  </a:ext>
                </a:extLst>
              </a:tr>
              <a:tr h="1108999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600" kern="120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«Бір отбасы- бір кітап»  акциясы </a:t>
                      </a:r>
                      <a:endParaRPr lang="ru-RU" sz="160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028" marR="34028" marT="4726" marB="0"/>
                </a:tc>
                <a:tc>
                  <a:txBody>
                    <a:bodyPr/>
                    <a:lstStyle/>
                    <a:p>
                      <a:pPr marR="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Оқырмандық құзыреттілікті арттыру. Отбасылық мәдени құндылықтарды, оқуға деген қызығушылықты, балалардың оқу сауаттылығы мен құзыреттілігін дамыту .</a:t>
                      </a:r>
                      <a:endParaRPr lang="ru-RU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028" marR="34028" marT="4726" marB="0"/>
                </a:tc>
                <a:extLst>
                  <a:ext uri="{0D108BD9-81ED-4DB2-BD59-A6C34878D82A}">
                    <a16:rowId xmlns:a16="http://schemas.microsoft.com/office/drawing/2014/main" val="3732737170"/>
                  </a:ext>
                </a:extLst>
              </a:tr>
              <a:tr h="55735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600" kern="120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«Болашаққа жолдама» форумы</a:t>
                      </a:r>
                      <a:endParaRPr lang="ru-RU" sz="160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028" marR="34028" marT="4726" marB="0"/>
                </a:tc>
                <a:tc>
                  <a:txBody>
                    <a:bodyPr/>
                    <a:lstStyle/>
                    <a:p>
                      <a:pPr marR="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Кәсіптік бағдар беру бағыты  бойынша жұмысты  ұйымдастыру  </a:t>
                      </a:r>
                      <a:endParaRPr lang="ru-RU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028" marR="34028" marT="4726" marB="0"/>
                </a:tc>
                <a:extLst>
                  <a:ext uri="{0D108BD9-81ED-4DB2-BD59-A6C34878D82A}">
                    <a16:rowId xmlns:a16="http://schemas.microsoft.com/office/drawing/2014/main" val="552190522"/>
                  </a:ext>
                </a:extLst>
              </a:tr>
              <a:tr h="825582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600" kern="120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«Шағын  жинақты мектептің Үздік мұғалімі» байқауы  </a:t>
                      </a:r>
                      <a:endParaRPr lang="ru-RU" sz="160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028" marR="34028" marT="4726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Шағын  жинақты мектеп мұғалімдерінің кәсіби құзыреттілігін арттыру, озық  тәжірибесін анықтау (мамыр, 2021ж).   </a:t>
                      </a:r>
                      <a:endParaRPr lang="ru-RU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028" marR="34028" marT="4726" marB="0"/>
                </a:tc>
                <a:extLst>
                  <a:ext uri="{0D108BD9-81ED-4DB2-BD59-A6C34878D82A}">
                    <a16:rowId xmlns:a16="http://schemas.microsoft.com/office/drawing/2014/main" val="3344300237"/>
                  </a:ext>
                </a:extLst>
              </a:tr>
            </a:tbl>
          </a:graphicData>
        </a:graphic>
      </p:graphicFrame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-4251085" y="0"/>
            <a:ext cx="1938257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8756935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-template-24">
  <a:themeElements>
    <a:clrScheme name="powerpoint-template-24 11">
      <a:dk1>
        <a:srgbClr val="4D4D4D"/>
      </a:dk1>
      <a:lt1>
        <a:srgbClr val="FFFFFF"/>
      </a:lt1>
      <a:dk2>
        <a:srgbClr val="4D4D4D"/>
      </a:dk2>
      <a:lt2>
        <a:srgbClr val="00629E"/>
      </a:lt2>
      <a:accent1>
        <a:srgbClr val="0077C0"/>
      </a:accent1>
      <a:accent2>
        <a:srgbClr val="0082D2"/>
      </a:accent2>
      <a:accent3>
        <a:srgbClr val="FFFFFF"/>
      </a:accent3>
      <a:accent4>
        <a:srgbClr val="404040"/>
      </a:accent4>
      <a:accent5>
        <a:srgbClr val="AABDDC"/>
      </a:accent5>
      <a:accent6>
        <a:srgbClr val="0075BE"/>
      </a:accent6>
      <a:hlink>
        <a:srgbClr val="008CE2"/>
      </a:hlink>
      <a:folHlink>
        <a:srgbClr val="DDDDDD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E84A25"/>
        </a:lt2>
        <a:accent1>
          <a:srgbClr val="ED6A24"/>
        </a:accent1>
        <a:accent2>
          <a:srgbClr val="F99E1C"/>
        </a:accent2>
        <a:accent3>
          <a:srgbClr val="FFFFFF"/>
        </a:accent3>
        <a:accent4>
          <a:srgbClr val="404040"/>
        </a:accent4>
        <a:accent5>
          <a:srgbClr val="F4B9AC"/>
        </a:accent5>
        <a:accent6>
          <a:srgbClr val="E28F18"/>
        </a:accent6>
        <a:hlink>
          <a:srgbClr val="F1B545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B92D14"/>
        </a:lt2>
        <a:accent1>
          <a:srgbClr val="D34E13"/>
        </a:accent1>
        <a:accent2>
          <a:srgbClr val="DC9009"/>
        </a:accent2>
        <a:accent3>
          <a:srgbClr val="FFFFFF"/>
        </a:accent3>
        <a:accent4>
          <a:srgbClr val="404040"/>
        </a:accent4>
        <a:accent5>
          <a:srgbClr val="E6B2AA"/>
        </a:accent5>
        <a:accent6>
          <a:srgbClr val="C78207"/>
        </a:accent6>
        <a:hlink>
          <a:srgbClr val="EEC63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AE6310"/>
        </a:lt2>
        <a:accent1>
          <a:srgbClr val="E79613"/>
        </a:accent1>
        <a:accent2>
          <a:srgbClr val="E1720D"/>
        </a:accent2>
        <a:accent3>
          <a:srgbClr val="FFFFFF"/>
        </a:accent3>
        <a:accent4>
          <a:srgbClr val="404040"/>
        </a:accent4>
        <a:accent5>
          <a:srgbClr val="F1C9AA"/>
        </a:accent5>
        <a:accent6>
          <a:srgbClr val="CC670B"/>
        </a:accent6>
        <a:hlink>
          <a:srgbClr val="C6470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C75F06"/>
        </a:lt2>
        <a:accent1>
          <a:srgbClr val="E07D06"/>
        </a:accent1>
        <a:accent2>
          <a:srgbClr val="F2A016"/>
        </a:accent2>
        <a:accent3>
          <a:srgbClr val="FFFFFF"/>
        </a:accent3>
        <a:accent4>
          <a:srgbClr val="404040"/>
        </a:accent4>
        <a:accent5>
          <a:srgbClr val="EDBFAA"/>
        </a:accent5>
        <a:accent6>
          <a:srgbClr val="DB9113"/>
        </a:accent6>
        <a:hlink>
          <a:srgbClr val="F7C91C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CD5B12"/>
        </a:lt2>
        <a:accent1>
          <a:srgbClr val="E6721D"/>
        </a:accent1>
        <a:accent2>
          <a:srgbClr val="F09125"/>
        </a:accent2>
        <a:accent3>
          <a:srgbClr val="FFFFFF"/>
        </a:accent3>
        <a:accent4>
          <a:srgbClr val="404040"/>
        </a:accent4>
        <a:accent5>
          <a:srgbClr val="F0BCAB"/>
        </a:accent5>
        <a:accent6>
          <a:srgbClr val="D98320"/>
        </a:accent6>
        <a:hlink>
          <a:srgbClr val="F0973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BB5206"/>
        </a:lt2>
        <a:accent1>
          <a:srgbClr val="622C0A"/>
        </a:accent1>
        <a:accent2>
          <a:srgbClr val="E58218"/>
        </a:accent2>
        <a:accent3>
          <a:srgbClr val="FFFFFF"/>
        </a:accent3>
        <a:accent4>
          <a:srgbClr val="404040"/>
        </a:accent4>
        <a:accent5>
          <a:srgbClr val="B7ACAA"/>
        </a:accent5>
        <a:accent6>
          <a:srgbClr val="CF7515"/>
        </a:accent6>
        <a:hlink>
          <a:srgbClr val="8B350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6C362C"/>
        </a:lt2>
        <a:accent1>
          <a:srgbClr val="CA7920"/>
        </a:accent1>
        <a:accent2>
          <a:srgbClr val="E4980F"/>
        </a:accent2>
        <a:accent3>
          <a:srgbClr val="FFFFFF"/>
        </a:accent3>
        <a:accent4>
          <a:srgbClr val="404040"/>
        </a:accent4>
        <a:accent5>
          <a:srgbClr val="E1BEAB"/>
        </a:accent5>
        <a:accent6>
          <a:srgbClr val="CF890C"/>
        </a:accent6>
        <a:hlink>
          <a:srgbClr val="F1AD0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9">
        <a:dk1>
          <a:srgbClr val="4D4D4D"/>
        </a:dk1>
        <a:lt1>
          <a:srgbClr val="FFFFFF"/>
        </a:lt1>
        <a:dk2>
          <a:srgbClr val="4D4D4D"/>
        </a:dk2>
        <a:lt2>
          <a:srgbClr val="C28E32"/>
        </a:lt2>
        <a:accent1>
          <a:srgbClr val="D89306"/>
        </a:accent1>
        <a:accent2>
          <a:srgbClr val="E19E06"/>
        </a:accent2>
        <a:accent3>
          <a:srgbClr val="FFFFFF"/>
        </a:accent3>
        <a:accent4>
          <a:srgbClr val="404040"/>
        </a:accent4>
        <a:accent5>
          <a:srgbClr val="E9C8AA"/>
        </a:accent5>
        <a:accent6>
          <a:srgbClr val="CC8F05"/>
        </a:accent6>
        <a:hlink>
          <a:srgbClr val="EFB206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0">
        <a:dk1>
          <a:srgbClr val="4D4D4D"/>
        </a:dk1>
        <a:lt1>
          <a:srgbClr val="FFFFFF"/>
        </a:lt1>
        <a:dk2>
          <a:srgbClr val="4D4D4D"/>
        </a:dk2>
        <a:lt2>
          <a:srgbClr val="00629E"/>
        </a:lt2>
        <a:accent1>
          <a:srgbClr val="0077C0"/>
        </a:accent1>
        <a:accent2>
          <a:srgbClr val="E4980F"/>
        </a:accent2>
        <a:accent3>
          <a:srgbClr val="FFFFFF"/>
        </a:accent3>
        <a:accent4>
          <a:srgbClr val="404040"/>
        </a:accent4>
        <a:accent5>
          <a:srgbClr val="AABDDC"/>
        </a:accent5>
        <a:accent6>
          <a:srgbClr val="CF890C"/>
        </a:accent6>
        <a:hlink>
          <a:srgbClr val="F1AD0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1">
        <a:dk1>
          <a:srgbClr val="4D4D4D"/>
        </a:dk1>
        <a:lt1>
          <a:srgbClr val="FFFFFF"/>
        </a:lt1>
        <a:dk2>
          <a:srgbClr val="4D4D4D"/>
        </a:dk2>
        <a:lt2>
          <a:srgbClr val="00629E"/>
        </a:lt2>
        <a:accent1>
          <a:srgbClr val="0077C0"/>
        </a:accent1>
        <a:accent2>
          <a:srgbClr val="0082D2"/>
        </a:accent2>
        <a:accent3>
          <a:srgbClr val="FFFFFF"/>
        </a:accent3>
        <a:accent4>
          <a:srgbClr val="404040"/>
        </a:accent4>
        <a:accent5>
          <a:srgbClr val="AABDDC"/>
        </a:accent5>
        <a:accent6>
          <a:srgbClr val="0075BE"/>
        </a:accent6>
        <a:hlink>
          <a:srgbClr val="008CE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powerpoint-template</Template>
  <TotalTime>471</TotalTime>
  <Words>156</Words>
  <Application>Microsoft Office PowerPoint</Application>
  <PresentationFormat>Экран (4:3)</PresentationFormat>
  <Paragraphs>23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Microsoft Sans Serif</vt:lpstr>
      <vt:lpstr>powerpoint-template-24</vt:lpstr>
      <vt:lpstr>Презентация PowerPoint</vt:lpstr>
      <vt:lpstr>«Ауыл мектебі» жобасы</vt:lpstr>
      <vt:lpstr>Шебер-сабақтар</vt:lpstr>
      <vt:lpstr>Әдістемелік қолдау</vt:lpstr>
      <vt:lpstr>Әдістемелік қолдау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1</dc:creator>
  <cp:lastModifiedBy>UMC</cp:lastModifiedBy>
  <cp:revision>69</cp:revision>
  <dcterms:created xsi:type="dcterms:W3CDTF">2021-03-19T09:05:41Z</dcterms:created>
  <dcterms:modified xsi:type="dcterms:W3CDTF">2021-04-27T02:22:52Z</dcterms:modified>
</cp:coreProperties>
</file>