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56" r:id="rId5"/>
    <p:sldId id="260" r:id="rId6"/>
    <p:sldId id="264" r:id="rId7"/>
    <p:sldId id="265" r:id="rId8"/>
    <p:sldId id="286" r:id="rId9"/>
    <p:sldId id="285" r:id="rId10"/>
    <p:sldId id="262" r:id="rId11"/>
    <p:sldId id="271" r:id="rId12"/>
    <p:sldId id="275" r:id="rId13"/>
    <p:sldId id="274" r:id="rId14"/>
    <p:sldId id="278" r:id="rId15"/>
    <p:sldId id="28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5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200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94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58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2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88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27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0659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746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02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264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latinLnBrk="0">
              <a:defRPr lang="ru-RU" b="1" cap="small" baseline="0">
                <a:solidFill>
                  <a:srgbClr val="00330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latinLnBrk="0">
              <a:buNone/>
              <a:defRPr lang="ru-RU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latinLnBrk="0">
              <a:buNone/>
              <a:defRPr lang="ru-RU" sz="2000" baseline="0"/>
            </a:lvl1pPr>
          </a:lstStyle>
          <a:p>
            <a:r>
              <a:rPr lang="ru-RU"/>
              <a:t>Эмблема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1288897515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latinLnBrk="0">
              <a:defRPr lang="ru-RU"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latinLnBrk="0">
              <a:buNone/>
              <a:defRPr lang="ru-RU" sz="1800"/>
            </a:lvl1pPr>
          </a:lstStyle>
          <a:p>
            <a:r>
              <a:rPr lang="ru-RU"/>
              <a:t>Эмблема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278949108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latinLnBrk="0">
              <a:defRPr lang="ru-RU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latinLnBrk="0">
              <a:defRPr lang="ru-RU" sz="3200">
                <a:latin typeface="+mn-lt"/>
              </a:defRPr>
            </a:lvl1pPr>
            <a:lvl2pPr latinLnBrk="0">
              <a:defRPr lang="ru-RU" sz="2800">
                <a:latin typeface="+mn-lt"/>
              </a:defRPr>
            </a:lvl2pPr>
            <a:lvl3pPr latinLnBrk="0">
              <a:defRPr lang="ru-RU" sz="2400">
                <a:latin typeface="+mn-lt"/>
              </a:defRPr>
            </a:lvl3pPr>
            <a:lvl4pPr latinLnBrk="0">
              <a:defRPr lang="ru-RU" sz="2400">
                <a:latin typeface="+mn-lt"/>
              </a:defRPr>
            </a:lvl4pPr>
            <a:lvl5pPr latinLnBrk="0">
              <a:defRPr lang="ru-RU" sz="2400">
                <a:latin typeface="+mn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76120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63892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ru-RU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685809"/>
      </p:ext>
    </p:extLst>
  </p:cSld>
  <p:clrMapOvr>
    <a:masterClrMapping/>
  </p:clrMapOvr>
  <p:transition spd="med">
    <p:circl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latinLnBrk="0">
              <a:defRPr lang="ru-RU" sz="3200"/>
            </a:lvl1pPr>
            <a:lvl2pPr latinLnBrk="0">
              <a:defRPr lang="ru-RU" sz="2800"/>
            </a:lvl2pPr>
            <a:lvl3pPr latinLnBrk="0">
              <a:defRPr lang="ru-RU" sz="2400"/>
            </a:lvl3pPr>
            <a:lvl4pPr latinLnBrk="0">
              <a:defRPr lang="ru-RU" sz="2000"/>
            </a:lvl4pPr>
            <a:lvl5pPr latinLnBrk="0">
              <a:defRPr lang="ru-RU" sz="2000"/>
            </a:lvl5pPr>
            <a:lvl6pPr latinLnBrk="0">
              <a:defRPr lang="ru-RU" sz="2000"/>
            </a:lvl6pPr>
            <a:lvl7pPr latinLnBrk="0">
              <a:defRPr lang="ru-RU" sz="2000"/>
            </a:lvl7pPr>
            <a:lvl8pPr latinLnBrk="0">
              <a:defRPr lang="ru-RU" sz="2000"/>
            </a:lvl8pPr>
            <a:lvl9pPr latinLnBrk="0">
              <a:defRPr lang="ru-RU"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493422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ru-RU" sz="3200"/>
            </a:lvl1pPr>
            <a:lvl2pPr marL="457200" indent="0" latinLnBrk="0">
              <a:buNone/>
              <a:defRPr lang="ru-RU" sz="2800"/>
            </a:lvl2pPr>
            <a:lvl3pPr marL="914400" indent="0" latinLnBrk="0">
              <a:buNone/>
              <a:defRPr lang="ru-RU" sz="2400"/>
            </a:lvl3pPr>
            <a:lvl4pPr marL="1371600" indent="0" latinLnBrk="0">
              <a:buNone/>
              <a:defRPr lang="ru-RU" sz="2000"/>
            </a:lvl4pPr>
            <a:lvl5pPr marL="1828800" indent="0" latinLnBrk="0">
              <a:buNone/>
              <a:defRPr lang="ru-RU" sz="2000"/>
            </a:lvl5pPr>
            <a:lvl6pPr marL="2286000" indent="0" latinLnBrk="0">
              <a:buNone/>
              <a:defRPr lang="ru-RU" sz="2000"/>
            </a:lvl6pPr>
            <a:lvl7pPr marL="2743200" indent="0" latinLnBrk="0">
              <a:buNone/>
              <a:defRPr lang="ru-RU" sz="2000"/>
            </a:lvl7pPr>
            <a:lvl8pPr marL="3200400" indent="0" latinLnBrk="0">
              <a:buNone/>
              <a:defRPr lang="ru-RU" sz="2000"/>
            </a:lvl8pPr>
            <a:lvl9pPr marL="3657600" indent="0" latinLnBrk="0">
              <a:buNone/>
              <a:defRPr lang="ru-RU"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177459"/>
      </p:ext>
    </p:extLst>
  </p:cSld>
  <p:clrMapOvr>
    <a:masterClrMapping/>
  </p:clrMapOvr>
  <p:transition spd="med">
    <p:circl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38661"/>
      </p:ext>
    </p:extLst>
  </p:cSld>
  <p:clrMapOvr>
    <a:masterClrMapping/>
  </p:clrMapOvr>
  <p:transition spd="med">
    <p:circl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992848"/>
      </p:ext>
    </p:extLst>
  </p:cSld>
  <p:clrMapOvr>
    <a:masterClrMapping/>
  </p:clrMapOvr>
  <p:transition spd="med">
    <p:circl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338359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409441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77067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2DD20-D936-4CAD-9254-106C7A191F6E}" type="datetimeFigureOut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23.09.2020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C07FB-AF58-404E-A637-EAA881A3711A}" type="slidenum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k-K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56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k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>
                <a:solidFill>
                  <a:prstClr val="black">
                    <a:tint val="75000"/>
                  </a:prstClr>
                </a:solidFill>
              </a:rPr>
              <a:pPr/>
              <a:t>22.09.2020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8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med">
    <p:circl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ru-RU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84784"/>
            <a:ext cx="7920880" cy="3672408"/>
          </a:xfrm>
        </p:spPr>
        <p:txBody>
          <a:bodyPr>
            <a:normAutofit fontScale="90000"/>
          </a:bodyPr>
          <a:lstStyle/>
          <a:p>
            <a:pPr algn="r"/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7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Рухани-адамгершілік</a:t>
            </a:r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7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ізгі</a:t>
            </a:r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ұрпақ</a:t>
            </a:r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негізі</a:t>
            </a:r>
            <a:r>
              <a:rPr lang="ru-RU" sz="4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7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(Ұстаздарға арналған онлайн семинар)</a:t>
            </a: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24.09.2020ж.</a:t>
            </a:r>
            <a:b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18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8424936" cy="6120680"/>
          </a:xfrm>
        </p:spPr>
        <p:txBody>
          <a:bodyPr/>
          <a:lstStyle/>
          <a:p>
            <a:pPr lvl="0" algn="l">
              <a:spcBef>
                <a:spcPts val="0"/>
              </a:spcBef>
            </a:pPr>
            <a:endParaRPr lang="kk-KZ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endParaRPr lang="kk-KZ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endParaRPr lang="kk-KZ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endParaRPr lang="kk-KZ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endParaRPr lang="kk-KZ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«</a:t>
            </a:r>
            <a:r>
              <a:rPr lang="kk-KZ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Алланың алдында бәріміз бірдейміз. Әрқайсысымыздың өз жолымыз бар, бірақ бәрімізге ортақ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міндет - </a:t>
            </a:r>
            <a:r>
              <a:rPr lang="kk-KZ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жан дүниеміздегі махаббаттың сөнбейтін шырағын жаға отырып, Адам боп қалу!» </a:t>
            </a:r>
          </a:p>
          <a:p>
            <a:pPr lvl="0" algn="r">
              <a:spcBef>
                <a:spcPts val="0"/>
              </a:spcBef>
            </a:pP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С.А.Назарбаева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Picture 2" descr="http://i.ratel.kz/cdn/inner/i/2017/July/04/78b88a5dbc6cac898c0471fc8099301b8389c75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4664"/>
            <a:ext cx="3192289" cy="21238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81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328099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1320731"/>
            <a:ext cx="381642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Януш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Корчак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(1878-1942)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lvl="0" algn="ctr">
              <a:defRPr/>
            </a:pP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Пәк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таза,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бейкүнә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киелі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балалықты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қадірлеңдер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marL="365760" lvl="0" indent="-283464" algn="ctr">
              <a:defRPr/>
            </a:pP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Ренжітіп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алмас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сезіміне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көтеріліп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365760" lvl="0" indent="-283464" algn="ctr">
              <a:defRPr/>
            </a:pP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ақырын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жақындау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8235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75" y="980728"/>
            <a:ext cx="8378825" cy="51454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5400" b="1" cap="small" dirty="0">
                <a:solidFill>
                  <a:srgbClr val="7030A0"/>
                </a:solidFill>
                <a:latin typeface="Times New Roman"/>
                <a:ea typeface="Times New Roman"/>
                <a:cs typeface="+mj-cs"/>
              </a:rPr>
              <a:t>Бейнебаян </a:t>
            </a:r>
            <a:endParaRPr lang="kk-KZ" sz="5400" b="1" cap="small" dirty="0" smtClean="0">
              <a:solidFill>
                <a:srgbClr val="7030A0"/>
              </a:solidFill>
              <a:latin typeface="Times New Roman"/>
              <a:ea typeface="Times New Roman"/>
              <a:cs typeface="+mj-cs"/>
            </a:endParaRPr>
          </a:p>
          <a:p>
            <a:pPr marL="0" indent="0" algn="ctr">
              <a:buNone/>
            </a:pPr>
            <a:r>
              <a:rPr lang="kk-KZ" sz="5400" b="1" cap="small" dirty="0" smtClean="0">
                <a:solidFill>
                  <a:srgbClr val="7030A0"/>
                </a:solidFill>
                <a:latin typeface="Times New Roman"/>
                <a:ea typeface="Times New Roman"/>
                <a:cs typeface="+mj-cs"/>
              </a:rPr>
              <a:t>«Байлық»</a:t>
            </a:r>
            <a:r>
              <a:rPr lang="ru-RU" sz="5400" b="1" cap="small" dirty="0">
                <a:solidFill>
                  <a:srgbClr val="7030A0"/>
                </a:solidFill>
                <a:latin typeface="Times New Roman"/>
                <a:ea typeface="Times New Roman"/>
                <a:cs typeface="+mj-cs"/>
              </a:rPr>
              <a:t/>
            </a:r>
            <a:br>
              <a:rPr lang="ru-RU" sz="5400" b="1" cap="small" dirty="0">
                <a:solidFill>
                  <a:srgbClr val="7030A0"/>
                </a:solidFill>
                <a:latin typeface="Times New Roman"/>
                <a:ea typeface="Times New Roman"/>
                <a:cs typeface="+mj-cs"/>
              </a:rPr>
            </a:br>
            <a:endParaRPr lang="ru-RU" sz="5400" dirty="0">
              <a:solidFill>
                <a:srgbClr val="7030A0"/>
              </a:solidFill>
            </a:endParaRPr>
          </a:p>
        </p:txBody>
      </p:sp>
      <p:sp>
        <p:nvSpPr>
          <p:cNvPr id="4" name="AutoShape 2" descr="Кино-чудо» и «Кино-искусство» - 53 Ново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ино-чудо» и «Кино-искусство» - 53 Новост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12976"/>
            <a:ext cx="3691292" cy="303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92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568952" cy="6048672"/>
          </a:xfrm>
        </p:spPr>
        <p:txBody>
          <a:bodyPr>
            <a:normAutofit fontScale="77500" lnSpcReduction="20000"/>
          </a:bodyPr>
          <a:lstStyle/>
          <a:p>
            <a:endParaRPr lang="kk-KZ" sz="2500" b="1" cap="small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kk-KZ" sz="2500" b="1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kk-KZ" sz="2500" b="1" cap="small" dirty="0" smtClean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kk-KZ" sz="2500" b="1" cap="small" dirty="0" smtClean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 algn="ctr">
              <a:buNone/>
            </a:pPr>
            <a:endParaRPr lang="kk-KZ" sz="3800" b="1" cap="small" dirty="0" smtClean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kk-KZ" sz="3800" b="1" cap="small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 секция</a:t>
            </a:r>
          </a:p>
          <a:p>
            <a:pPr marL="0" lvl="0" indent="0" algn="ctr">
              <a:buNone/>
            </a:pPr>
            <a:r>
              <a:rPr lang="kk-KZ" sz="3800" b="1" cap="small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kk-KZ" sz="3800" b="1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kk-KZ" sz="3800" b="1" cap="small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Бейнебаяннан қандай ой түйдіңіздер? </a:t>
            </a:r>
          </a:p>
          <a:p>
            <a:pPr lvl="0">
              <a:buFont typeface="Wingdings" pitchFamily="2" charset="2"/>
              <a:buChar char="ü"/>
            </a:pPr>
            <a:r>
              <a:rPr lang="kk-KZ" sz="3800" b="1" cap="small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Қандай құндылықтар туралы айтылған?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endParaRPr lang="kk-KZ" sz="2500" b="1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kk-KZ" sz="2800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>
              <a:buNone/>
            </a:pPr>
            <a:endParaRPr lang="kk-KZ" sz="2800" cap="small" dirty="0" smtClean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ru-RU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kk-KZ" sz="2500" b="1" cap="small" dirty="0" smtClean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88640"/>
            <a:ext cx="4608511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9752" y="404664"/>
            <a:ext cx="36724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800" b="1" i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Пікір алмасайық</a:t>
            </a:r>
            <a:r>
              <a:rPr lang="kk-KZ" sz="2800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200" y="4221088"/>
            <a:ext cx="2054349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1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kk-KZ" sz="2800" b="1" cap="small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 </a:t>
            </a:r>
            <a:r>
              <a:rPr lang="kk-KZ" sz="2800" b="1" cap="small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секция</a:t>
            </a:r>
            <a:endParaRPr lang="kk-KZ" sz="2800" b="1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 algn="ctr">
              <a:buNone/>
            </a:pPr>
            <a:endParaRPr lang="kk-KZ" sz="2800" b="1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kk-KZ" sz="2800" b="1" cap="small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Қандай құндылықтар туралы айтылған?</a:t>
            </a:r>
          </a:p>
          <a:p>
            <a:pPr lvl="0" algn="just">
              <a:buFont typeface="Wingdings" pitchFamily="2" charset="2"/>
              <a:buChar char="ü"/>
            </a:pPr>
            <a:r>
              <a:rPr lang="kk-KZ" sz="2800" b="1" cap="small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Материалдық құндылықтар мен рухани құндылықтардың айырмашылығы неде деп ойлайсыздар?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88640"/>
            <a:ext cx="4608511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11761" y="404664"/>
            <a:ext cx="3636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800" b="1" i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Пікір алмасайық</a:t>
            </a:r>
            <a:r>
              <a:rPr lang="kk-KZ" sz="2800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200" y="4221088"/>
            <a:ext cx="2054349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9123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91264" cy="5577483"/>
          </a:xfrm>
        </p:spPr>
        <p:txBody>
          <a:bodyPr/>
          <a:lstStyle/>
          <a:p>
            <a:pPr marL="0" lvl="0" indent="0">
              <a:buNone/>
            </a:pPr>
            <a:endParaRPr lang="kk-KZ" sz="2200" cap="small" dirty="0" smtClean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>
              <a:buNone/>
            </a:pPr>
            <a:endParaRPr lang="kk-KZ" sz="2200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>
              <a:buNone/>
            </a:pPr>
            <a:endParaRPr lang="kk-KZ" sz="2200" cap="small" dirty="0" smtClean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>
              <a:buNone/>
            </a:pPr>
            <a:endParaRPr lang="kk-KZ" sz="2200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kk-KZ" sz="2800" b="1" cap="small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 секция </a:t>
            </a:r>
          </a:p>
          <a:p>
            <a:pPr marL="0" lvl="0" indent="0" algn="ctr">
              <a:buNone/>
            </a:pPr>
            <a:endParaRPr lang="kk-KZ" sz="2800" b="1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kk-KZ" sz="2800" b="1" cap="small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Қандай құндылықтар туралы айтылған?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құндылық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басымырақ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Неліктен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2800" b="1" cap="small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88640"/>
            <a:ext cx="4608511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83769" y="404664"/>
            <a:ext cx="3564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800" b="1" i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Пікір алмасайық</a:t>
            </a:r>
            <a:r>
              <a:rPr lang="kk-KZ" sz="2800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845" y="4581128"/>
            <a:ext cx="2054349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07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336704"/>
          </a:xfrm>
        </p:spPr>
        <p:txBody>
          <a:bodyPr/>
          <a:lstStyle/>
          <a:p>
            <a:pPr marL="365125" lvl="0" indent="-255588" fontAlgn="base">
              <a:spcBef>
                <a:spcPts val="400"/>
              </a:spcBef>
              <a:spcAft>
                <a:spcPct val="0"/>
              </a:spcAft>
              <a:buClr>
                <a:srgbClr val="B83D68"/>
              </a:buClr>
              <a:buSzPct val="68000"/>
              <a:buFont typeface="Wingdings 3" pitchFamily="18" charset="2"/>
              <a:buChar char=""/>
            </a:pPr>
            <a:r>
              <a:rPr lang="kk-KZ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Жақсылық 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пен жаманшылықтың бәрі адамның жүрегінен шығады. Польша мақалы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«Е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гер жүректе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цивилизаци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 болмаса, онда ол көшеде де жоқ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Жүрек пен күн бір бірімен байланысты нәрсе.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лар мағынасы жағынан туыстас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О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лар – өмір.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lvl="0" indent="-255588" fontAlgn="base">
              <a:spcBef>
                <a:spcPts val="400"/>
              </a:spcBef>
              <a:spcAft>
                <a:spcPct val="0"/>
              </a:spcAft>
              <a:buClr>
                <a:srgbClr val="B83D68"/>
              </a:buClr>
              <a:buSzPct val="68000"/>
              <a:buFont typeface="Wingdings 3" pitchFamily="18" charset="2"/>
              <a:buChar char=""/>
            </a:pP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Жоқ, жүрек – табиғаттың бекер сыйы емес.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 – тағдыр сыйы.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lvl="0" indent="-255588" fontAlgn="base">
              <a:spcBef>
                <a:spcPts val="400"/>
              </a:spcBef>
              <a:spcAft>
                <a:spcPct val="0"/>
              </a:spcAft>
              <a:buClr>
                <a:srgbClr val="B83D68"/>
              </a:buClr>
              <a:buSzPct val="68000"/>
              <a:buFont typeface="Wingdings 3" pitchFamily="18" charset="2"/>
              <a:buChar char=""/>
            </a:pP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Бала – бұл буырқанған өзендегі ұсақ көбелек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Ол қауіпсіз ұшу үшін не істеу керек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Оның қанаты мықты, ұшқыр болуы үшін оған көмектесу қажет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365104"/>
            <a:ext cx="32258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05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48072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5000" b="1" kern="1800" cap="small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                      «</a:t>
            </a:r>
            <a:r>
              <a:rPr lang="ru-RU" sz="5000" b="1" kern="1800" cap="small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Білу</a:t>
            </a:r>
            <a:r>
              <a:rPr lang="ru-RU" sz="5000" b="1" kern="1800" cap="small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5000" b="1" kern="1800" cap="small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және</a:t>
            </a:r>
            <a:r>
              <a:rPr lang="ru-RU" sz="5000" b="1" kern="1800" cap="small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5000" b="1" kern="1800" cap="small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түсіну</a:t>
            </a:r>
            <a:r>
              <a:rPr lang="ru-RU" sz="5000" b="1" kern="1800" cap="small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5000" b="1" kern="1800" cap="small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өсиет</a:t>
            </a:r>
            <a:r>
              <a:rPr lang="ru-RU" sz="5000" b="1" kern="1800" cap="small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5000" b="1" kern="1800" cap="small" dirty="0" err="1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әңгіме</a:t>
            </a:r>
            <a:endParaRPr lang="ru-RU" sz="5000" b="1" kern="1800" cap="small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3400" b="1" cap="small" dirty="0">
                <a:solidFill>
                  <a:srgbClr val="0070C0"/>
                </a:solidFill>
                <a:ea typeface="Calibri"/>
                <a:cs typeface="Times New Roman"/>
              </a:rPr>
              <a:t/>
            </a:r>
            <a:br>
              <a:rPr lang="ru-RU" sz="3400" b="1" cap="small" dirty="0">
                <a:solidFill>
                  <a:srgbClr val="0070C0"/>
                </a:solidFill>
                <a:ea typeface="Calibri"/>
                <a:cs typeface="Times New Roman"/>
              </a:rPr>
            </a:br>
            <a:r>
              <a:rPr lang="ru-RU" sz="6400" b="1" cap="small" dirty="0" smtClean="0">
                <a:solidFill>
                  <a:srgbClr val="0070C0"/>
                </a:solidFill>
                <a:ea typeface="Calibri"/>
                <a:cs typeface="Times New Roman"/>
              </a:rPr>
              <a:t>     </a:t>
            </a:r>
            <a:r>
              <a:rPr lang="ru-RU" sz="6400" b="1" cap="small" dirty="0" err="1" smtClean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</a:t>
            </a:r>
            <a:r>
              <a:rPr lang="ru-RU" sz="6400" b="1" cap="small" dirty="0" smtClean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бәрін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тіпті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одан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да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көп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білетін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 Оны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ешнәрсемен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таң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қалдыруға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болмайтын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Кез-келген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жаңалықты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ол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құлықсыз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тыңдап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үнемі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былай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дейтін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: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Мұның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бәрін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мен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осыдан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жиырма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жыл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бұрын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білгем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Сен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білесің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?..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біреулер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сұрайтын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Баяғыдан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білемін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басқа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жаңа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бір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нәрсе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айтпайсың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ба, 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жауап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қатушы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еді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Тіпті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керемет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оқымыстылардың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өзі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оларға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сұрақ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қойғанда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өздерін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ақымақ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сезінетін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Сен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білесің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-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сұрайтын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олардан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Нені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?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Ештеңені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де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білмейсің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де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алмайсың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тіпті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сенімен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сөйлесудің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қажеті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де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жоқ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жауап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беретінді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Содан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бір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күні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орманда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ештеңе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білмейтін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тышқанның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баласы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өмір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сүретінін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естіпті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Мынау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не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деген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жаңалық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алғаш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рет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таң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қалыпты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Мұны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тіпті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мен де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білмедім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сол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ерекше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тышқанды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көрмекші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болады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 Оны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ұзақ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іздейді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Көптеген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тышқанның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балаларын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аулап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жүріп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әрең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дегенде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өз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інінің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жанынан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дым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білмес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тышқанды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кездестіреді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Ол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тышқанның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баласын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ұстап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алмақшы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болады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бірақ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ол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зып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беріп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ініне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кіріп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кетеді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Бұл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әлемде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не бар не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жоғынан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хабарсыз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дым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білмес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сенбісің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?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сұрайды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Білмеймін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!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жауап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береді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тышқанның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баласы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Бірақ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сен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Үкілердің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тышқандарды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жейтінін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білесің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ғой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?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Білген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жоқпын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!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дейді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тышқанның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баласы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Онда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менен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неге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жасырындың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?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Сен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мені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қоймас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үшін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дейді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баласы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Яғни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сен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бірдеңе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болса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да,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білесің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!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дейді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көңілі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қалған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Алдама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мені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Мен тек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бірнәрсені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түсінемін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!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дейді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баласы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Олай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болуы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мүмкін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?!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таң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қалды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Үкі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</a:t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—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Бәрін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білуің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,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бірақ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ештеңе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түсінбеуің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мүмкін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! –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деп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жауап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қатады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Тышқан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 </a:t>
            </a:r>
            <a:r>
              <a:rPr lang="ru-RU" sz="6400" b="1" cap="small" dirty="0" err="1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баласы</a:t>
            </a: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Calibri"/>
                <a:cs typeface="+mj-cs"/>
              </a:rPr>
              <a:t>. </a:t>
            </a:r>
            <a:r>
              <a:rPr lang="kk-KZ" altLang="ru-RU" sz="6400" i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kk-KZ" altLang="ru-RU" sz="6400" i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6400" b="1" cap="small" dirty="0">
                <a:solidFill>
                  <a:srgbClr val="0070C0"/>
                </a:solidFill>
                <a:latin typeface="Times New Roman"/>
                <a:ea typeface="Times New Roman"/>
                <a:cs typeface="+mj-cs"/>
              </a:rPr>
              <a:t/>
            </a:r>
            <a:br>
              <a:rPr lang="ru-RU" sz="6400" b="1" cap="small" dirty="0">
                <a:solidFill>
                  <a:srgbClr val="0070C0"/>
                </a:solidFill>
                <a:latin typeface="Times New Roman"/>
                <a:ea typeface="Times New Roman"/>
                <a:cs typeface="+mj-cs"/>
              </a:rPr>
            </a:br>
            <a:endParaRPr lang="ru-RU" sz="6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7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.dityvmisti.ua/files/events/14781/14781_sc_59773bd9a626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470005"/>
            <a:ext cx="2664296" cy="123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41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26327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32656"/>
            <a:ext cx="8075240" cy="5793507"/>
          </a:xfrm>
        </p:spPr>
        <p:txBody>
          <a:bodyPr/>
          <a:lstStyle/>
          <a:p>
            <a:pPr marL="0" indent="0">
              <a:buNone/>
            </a:pPr>
            <a:endParaRPr lang="kk-KZ" b="1" i="1" dirty="0" smtClean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marL="0" indent="0">
              <a:buNone/>
            </a:pPr>
            <a:endParaRPr lang="kk-KZ" b="1" i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marL="0" indent="0">
              <a:buNone/>
            </a:pPr>
            <a:endParaRPr lang="kk-KZ" b="1" i="1" dirty="0" smtClean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marL="0" indent="0">
              <a:buNone/>
            </a:pPr>
            <a:endParaRPr lang="kk-KZ" b="1" i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kk-KZ" b="1" i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Оқушы </a:t>
            </a:r>
            <a:r>
              <a:rPr lang="kk-KZ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деген қап емес, ішіне не болса </a:t>
            </a:r>
            <a:r>
              <a:rPr lang="kk-KZ" b="1" i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соны </a:t>
            </a:r>
            <a:r>
              <a:rPr lang="kk-KZ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сала беретін. Ол – шамшырақ. Тек жаға білуіміз керек. Олай болса, педагог оқушының шамшырағын қалай жаға білуі керек?</a:t>
            </a:r>
            <a:r>
              <a:rPr lang="ru-RU" b="1" i="1" dirty="0">
                <a:solidFill>
                  <a:srgbClr val="0070C0"/>
                </a:solidFill>
                <a:ea typeface="Calibri"/>
                <a:cs typeface="Times New Roman"/>
              </a:rPr>
              <a:t/>
            </a:r>
            <a:br>
              <a:rPr lang="ru-RU" b="1" i="1" dirty="0">
                <a:solidFill>
                  <a:srgbClr val="0070C0"/>
                </a:solidFill>
                <a:ea typeface="Calibri"/>
                <a:cs typeface="Times New Roman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5004048" y="543000"/>
            <a:ext cx="3456384" cy="1512168"/>
          </a:xfrm>
          <a:prstGeom prst="horizontalScroll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Ойымызды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тараз</a:t>
            </a:r>
            <a:r>
              <a:rPr kumimoji="0" lang="kk-KZ" sz="2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ыға салып, салмақтап көрейік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9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19256" cy="5649491"/>
          </a:xfrm>
        </p:spPr>
        <p:txBody>
          <a:bodyPr/>
          <a:lstStyle/>
          <a:p>
            <a:endParaRPr lang="kk-KZ" sz="3600" b="1" cap="small" dirty="0" smtClean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kk-KZ" sz="3600" b="1" cap="small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kk-KZ" sz="3600" b="1" cap="small" dirty="0" smtClean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kk-KZ" sz="3600" b="1" cap="small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kk-KZ" sz="3600" b="1" cap="small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lang="kk-KZ" sz="3600" b="1" cap="small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Заманауи педагогиканың  рухани бастауға қайта бет бұруы”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4228310" y="404664"/>
            <a:ext cx="4320480" cy="1800200"/>
          </a:xfrm>
          <a:prstGeom prst="horizontalScroll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Ойымызды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тараз</a:t>
            </a:r>
            <a:r>
              <a:rPr kumimoji="0" lang="kk-KZ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ыға салып, салмақтап көрейік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Picture 4" descr="http://333v.ru/uploads/b7/b7d365fd8df7cbc25bc2aaac1508cca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4" y="260648"/>
            <a:ext cx="3960440" cy="247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76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kk-KZ" b="1" dirty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Назарларыңызға рақмет</a:t>
            </a:r>
            <a:endParaRPr lang="ru-RU" b="1" dirty="0">
              <a:solidFill>
                <a:srgbClr val="4F81B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636912"/>
            <a:ext cx="2592288" cy="277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6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S10167455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263</Words>
  <Application>Microsoft Office PowerPoint</Application>
  <PresentationFormat>Экран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1_Тема Office</vt:lpstr>
      <vt:lpstr>TS101674557</vt:lpstr>
      <vt:lpstr>    Рухани-адамгершілік білім – ізгі ұрпақ тәрбиелеу негізі      (Ұстаздарға арналған онлайн семинар)         24.09.2020ж.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Рухани-адамгершілік білім – ізгі ұрпақ тәрбиелеу негізі</dc:title>
  <dc:creator>User</dc:creator>
  <cp:lastModifiedBy>User</cp:lastModifiedBy>
  <cp:revision>22</cp:revision>
  <dcterms:created xsi:type="dcterms:W3CDTF">2020-09-22T14:29:30Z</dcterms:created>
  <dcterms:modified xsi:type="dcterms:W3CDTF">2020-09-23T10:15:31Z</dcterms:modified>
</cp:coreProperties>
</file>