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64" r:id="rId14"/>
    <p:sldMasterId id="2147483876" r:id="rId15"/>
    <p:sldMasterId id="2147483888" r:id="rId16"/>
    <p:sldMasterId id="2147483912" r:id="rId17"/>
    <p:sldMasterId id="2147483924" r:id="rId18"/>
  </p:sldMasterIdLst>
  <p:notesMasterIdLst>
    <p:notesMasterId r:id="rId49"/>
  </p:notesMasterIdLst>
  <p:sldIdLst>
    <p:sldId id="257" r:id="rId19"/>
    <p:sldId id="309" r:id="rId20"/>
    <p:sldId id="338" r:id="rId21"/>
    <p:sldId id="305" r:id="rId22"/>
    <p:sldId id="336" r:id="rId23"/>
    <p:sldId id="330" r:id="rId24"/>
    <p:sldId id="342" r:id="rId25"/>
    <p:sldId id="343" r:id="rId26"/>
    <p:sldId id="344" r:id="rId27"/>
    <p:sldId id="321" r:id="rId28"/>
    <p:sldId id="322" r:id="rId29"/>
    <p:sldId id="349" r:id="rId30"/>
    <p:sldId id="350" r:id="rId31"/>
    <p:sldId id="352" r:id="rId32"/>
    <p:sldId id="354" r:id="rId33"/>
    <p:sldId id="356" r:id="rId34"/>
    <p:sldId id="358" r:id="rId35"/>
    <p:sldId id="323" r:id="rId36"/>
    <p:sldId id="324" r:id="rId37"/>
    <p:sldId id="365" r:id="rId38"/>
    <p:sldId id="366" r:id="rId39"/>
    <p:sldId id="367" r:id="rId40"/>
    <p:sldId id="368" r:id="rId41"/>
    <p:sldId id="369" r:id="rId42"/>
    <p:sldId id="370" r:id="rId43"/>
    <p:sldId id="325" r:id="rId44"/>
    <p:sldId id="376" r:id="rId45"/>
    <p:sldId id="382" r:id="rId46"/>
    <p:sldId id="377" r:id="rId47"/>
    <p:sldId id="334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8" autoAdjust="0"/>
    <p:restoredTop sz="94660"/>
  </p:normalViewPr>
  <p:slideViewPr>
    <p:cSldViewPr>
      <p:cViewPr>
        <p:scale>
          <a:sx n="71" d="100"/>
          <a:sy n="71" d="100"/>
        </p:scale>
        <p:origin x="-1386" y="-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мышление</a:t>
            </a:r>
          </a:p>
        </c:rich>
      </c:tx>
      <c:layout/>
      <c:overlay val="1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п-д</c:v>
                </c:pt>
                <c:pt idx="1">
                  <c:v>а-с</c:v>
                </c:pt>
                <c:pt idx="2">
                  <c:v>н-о</c:v>
                </c:pt>
                <c:pt idx="3">
                  <c:v>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05824"/>
        <c:axId val="189007360"/>
      </c:barChart>
      <c:catAx>
        <c:axId val="189005824"/>
        <c:scaling>
          <c:orientation val="minMax"/>
        </c:scaling>
        <c:delete val="0"/>
        <c:axPos val="b"/>
        <c:majorTickMark val="out"/>
        <c:minorTickMark val="none"/>
        <c:tickLblPos val="nextTo"/>
        <c:crossAx val="189007360"/>
        <c:crosses val="autoZero"/>
        <c:auto val="1"/>
        <c:lblAlgn val="ctr"/>
        <c:lblOffset val="100"/>
        <c:noMultiLvlLbl val="0"/>
      </c:catAx>
      <c:valAx>
        <c:axId val="189007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005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98280261628778"/>
          <c:y val="4.8501537657534524E-2"/>
          <c:w val="0.83462353389305954"/>
          <c:h val="0.748828803806593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Р</c:v>
                </c:pt>
                <c:pt idx="1">
                  <c:v>И</c:v>
                </c:pt>
                <c:pt idx="2">
                  <c:v>С</c:v>
                </c:pt>
                <c:pt idx="3">
                  <c:v>О</c:v>
                </c:pt>
                <c:pt idx="4">
                  <c:v>П</c:v>
                </c:pt>
                <c:pt idx="5">
                  <c:v>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65856"/>
        <c:axId val="189079936"/>
      </c:barChart>
      <c:catAx>
        <c:axId val="18906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079936"/>
        <c:crosses val="autoZero"/>
        <c:auto val="1"/>
        <c:lblAlgn val="ctr"/>
        <c:lblOffset val="100"/>
        <c:noMultiLvlLbl val="0"/>
      </c:catAx>
      <c:valAx>
        <c:axId val="189079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065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0-никогда</c:v>
                </c:pt>
                <c:pt idx="1">
                  <c:v>1-редко</c:v>
                </c:pt>
                <c:pt idx="2">
                  <c:v>2-иногда</c:v>
                </c:pt>
                <c:pt idx="3">
                  <c:v>3-часто</c:v>
                </c:pt>
                <c:pt idx="4">
                  <c:v>4-очень часто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</c:v>
                </c:pt>
                <c:pt idx="1">
                  <c:v>8</c:v>
                </c:pt>
                <c:pt idx="2">
                  <c:v>6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142528"/>
        <c:axId val="189144064"/>
      </c:barChart>
      <c:catAx>
        <c:axId val="189142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144064"/>
        <c:crosses val="autoZero"/>
        <c:auto val="1"/>
        <c:lblAlgn val="ctr"/>
        <c:lblOffset val="100"/>
        <c:noMultiLvlLbl val="0"/>
      </c:catAx>
      <c:valAx>
        <c:axId val="189144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1425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94342936254947"/>
          <c:y val="3.9902032166798128E-2"/>
          <c:w val="0.7085193569553806"/>
          <c:h val="0.722651328740157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1"/>
                <c:pt idx="0">
                  <c:v>к работе с людьми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198336"/>
        <c:axId val="189199872"/>
      </c:barChart>
      <c:catAx>
        <c:axId val="18919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9199872"/>
        <c:crosses val="autoZero"/>
        <c:auto val="1"/>
        <c:lblAlgn val="ctr"/>
        <c:lblOffset val="100"/>
        <c:noMultiLvlLbl val="0"/>
      </c:catAx>
      <c:valAx>
        <c:axId val="1891998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198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54478346456693E-2"/>
          <c:y val="2.5751905404041254E-2"/>
          <c:w val="0.80448695866141728"/>
          <c:h val="0.869009850577642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Общественные</c:v>
                </c:pt>
                <c:pt idx="1">
                  <c:v>Естественные</c:v>
                </c:pt>
                <c:pt idx="2">
                  <c:v>Гуманитарные</c:v>
                </c:pt>
                <c:pt idx="3">
                  <c:v>Физ-мат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</c:v>
                </c:pt>
                <c:pt idx="1">
                  <c:v>10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9610624"/>
        <c:axId val="189612416"/>
      </c:barChart>
      <c:catAx>
        <c:axId val="189610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89612416"/>
        <c:crosses val="autoZero"/>
        <c:auto val="1"/>
        <c:lblAlgn val="ctr"/>
        <c:lblOffset val="100"/>
        <c:noMultiLvlLbl val="0"/>
      </c:catAx>
      <c:valAx>
        <c:axId val="18961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9610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123E8-A54D-469B-A6EF-0B18D1F719AD}" type="doc">
      <dgm:prSet loTypeId="urn:microsoft.com/office/officeart/2005/8/layout/hProcess10#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CD5508-CB95-4AE7-B43C-3CB54D5B3F9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</a:t>
          </a:r>
          <a:r>
            <a: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режиме  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дистанционного обучения</a:t>
          </a:r>
          <a:endParaRPr lang="ru-RU" sz="1800" b="1" dirty="0">
            <a:solidFill>
              <a:schemeClr val="tx1"/>
            </a:solidFill>
          </a:endParaRPr>
        </a:p>
      </dgm:t>
    </dgm:pt>
    <dgm:pt modelId="{F5E2747B-3782-473B-A41F-F8F13F4A9970}" type="parTrans" cxnId="{C0121EE5-214E-4A26-A2CA-7A28F7EC4CB0}">
      <dgm:prSet/>
      <dgm:spPr/>
      <dgm:t>
        <a:bodyPr/>
        <a:lstStyle/>
        <a:p>
          <a:endParaRPr lang="ru-RU"/>
        </a:p>
      </dgm:t>
    </dgm:pt>
    <dgm:pt modelId="{011AFD14-27F2-4A50-983D-B71019798089}" type="sibTrans" cxnId="{C0121EE5-214E-4A26-A2CA-7A28F7EC4CB0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66685ABF-54CD-430C-BECC-7CF5ACA4BB61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в ходе урока демонстрировать на экране презентации </a:t>
          </a:r>
          <a:r>
            <a:rPr lang="en-US" sz="1800" dirty="0">
              <a:latin typeface="Times New Roman" pitchFamily="18" charset="0"/>
              <a:cs typeface="Times New Roman" pitchFamily="18" charset="0"/>
            </a:rPr>
            <a:t>PowerPoint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тексты, изображения. </a:t>
          </a:r>
          <a:endParaRPr lang="ru-RU" sz="1800" dirty="0"/>
        </a:p>
      </dgm:t>
    </dgm:pt>
    <dgm:pt modelId="{4064A0DB-1795-4BC2-B590-816EC5CCB5C4}" type="parTrans" cxnId="{52850078-574C-4B58-8702-6B50BD628CE7}">
      <dgm:prSet/>
      <dgm:spPr/>
      <dgm:t>
        <a:bodyPr/>
        <a:lstStyle/>
        <a:p>
          <a:endParaRPr lang="ru-RU"/>
        </a:p>
      </dgm:t>
    </dgm:pt>
    <dgm:pt modelId="{E237223B-1171-4A08-8C95-3C9D49B72850}" type="sibTrans" cxnId="{52850078-574C-4B58-8702-6B50BD628CE7}">
      <dgm:prSet/>
      <dgm:spPr/>
      <dgm:t>
        <a:bodyPr/>
        <a:lstStyle/>
        <a:p>
          <a:endParaRPr lang="ru-RU"/>
        </a:p>
      </dgm:t>
    </dgm:pt>
    <dgm:pt modelId="{9DB01243-CD5B-4133-A930-557801C5F0EA}">
      <dgm:prSet phldrT="[Текст]" custT="1"/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Этапы урока</a:t>
          </a:r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Позитивный настрой. 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цитатой.</a:t>
          </a: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текстом, беседа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Творческая работа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Проектная деятельность.</a:t>
          </a:r>
          <a:endParaRPr lang="ru-RU" sz="1800" dirty="0"/>
        </a:p>
      </dgm:t>
    </dgm:pt>
    <dgm:pt modelId="{AD245054-0BE8-4684-8E04-F14EB8EE3DB1}" type="parTrans" cxnId="{A9FFA24D-1735-4396-983E-2E498600626E}">
      <dgm:prSet/>
      <dgm:spPr/>
      <dgm:t>
        <a:bodyPr/>
        <a:lstStyle/>
        <a:p>
          <a:endParaRPr lang="ru-RU"/>
        </a:p>
      </dgm:t>
    </dgm:pt>
    <dgm:pt modelId="{E4309222-E906-4A7A-925B-D5D29788BC04}" type="sibTrans" cxnId="{A9FFA24D-1735-4396-983E-2E498600626E}">
      <dgm:prSet/>
      <dgm:spPr>
        <a:solidFill>
          <a:srgbClr val="C00000"/>
        </a:solidFill>
      </dgm:spPr>
      <dgm:t>
        <a:bodyPr/>
        <a:lstStyle/>
        <a:p>
          <a:endParaRPr lang="ru-RU"/>
        </a:p>
      </dgm:t>
    </dgm:pt>
    <dgm:pt modelId="{99EF0C75-A73F-4B87-A522-61CC9D45D539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 объяснять материал,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давать задание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;</a:t>
          </a:r>
          <a:endParaRPr lang="ru-RU" sz="1800" dirty="0"/>
        </a:p>
      </dgm:t>
    </dgm:pt>
    <dgm:pt modelId="{DAA43E84-268C-4A09-821A-925F14B723E1}" type="parTrans" cxnId="{2B3BE0CB-6D63-44E7-AAA8-6B55ECE2567A}">
      <dgm:prSet/>
      <dgm:spPr/>
      <dgm:t>
        <a:bodyPr/>
        <a:lstStyle/>
        <a:p>
          <a:endParaRPr lang="ru-RU"/>
        </a:p>
      </dgm:t>
    </dgm:pt>
    <dgm:pt modelId="{2A53C92F-7047-43A9-8957-9A5A5A057D59}" type="sibTrans" cxnId="{2B3BE0CB-6D63-44E7-AAA8-6B55ECE2567A}">
      <dgm:prSet/>
      <dgm:spPr/>
      <dgm:t>
        <a:bodyPr/>
        <a:lstStyle/>
        <a:p>
          <a:endParaRPr lang="ru-RU"/>
        </a:p>
      </dgm:t>
    </dgm:pt>
    <dgm:pt modelId="{C505B845-3EF4-49BD-8731-94D2FC935C8E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 отвечать на вопросы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учащихся ( диалог)</a:t>
          </a:r>
          <a:endParaRPr lang="ru-RU" sz="1800" dirty="0"/>
        </a:p>
      </dgm:t>
    </dgm:pt>
    <dgm:pt modelId="{10FEBFC5-8542-401C-8A08-15572DB0502D}" type="parTrans" cxnId="{0FD09255-7FEA-4CC3-8CC0-DB4C72E701AF}">
      <dgm:prSet/>
      <dgm:spPr/>
      <dgm:t>
        <a:bodyPr/>
        <a:lstStyle/>
        <a:p>
          <a:endParaRPr lang="ru-RU"/>
        </a:p>
      </dgm:t>
    </dgm:pt>
    <dgm:pt modelId="{7D40700A-3906-4662-9999-8D98C03EE582}" type="sibTrans" cxnId="{0FD09255-7FEA-4CC3-8CC0-DB4C72E701AF}">
      <dgm:prSet/>
      <dgm:spPr/>
      <dgm:t>
        <a:bodyPr/>
        <a:lstStyle/>
        <a:p>
          <a:endParaRPr lang="ru-RU"/>
        </a:p>
      </dgm:t>
    </dgm:pt>
    <dgm:pt modelId="{748A45B4-A7C7-41B8-BBE6-D584AA33F2CA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Предлагать интерактивные задания через 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Learning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Apps</a:t>
          </a:r>
          <a:r>
            <a:rPr lang="en-US" sz="1800" dirty="0">
              <a:latin typeface="Times New Roman" pitchFamily="18" charset="0"/>
              <a:cs typeface="Times New Roman" pitchFamily="18" charset="0"/>
            </a:rPr>
            <a:t> 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Book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dirty="0" smtClean="0">
              <a:latin typeface="Times New Roman" pitchFamily="18" charset="0"/>
              <a:cs typeface="Times New Roman" pitchFamily="18" charset="0"/>
            </a:rPr>
            <a:t>Widgets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, </a:t>
          </a:r>
          <a:r>
            <a:rPr lang="x-none" sz="1800" dirty="0">
              <a:latin typeface="Times New Roman" pitchFamily="18" charset="0"/>
              <a:cs typeface="Times New Roman" pitchFamily="18" charset="0"/>
            </a:rPr>
            <a:t>интерактивную  онлайн-доску Padle</a:t>
          </a:r>
          <a:r>
            <a:rPr lang="en-US" sz="1800" dirty="0">
              <a:latin typeface="Times New Roman" pitchFamily="18" charset="0"/>
              <a:cs typeface="Times New Roman" pitchFamily="18" charset="0"/>
            </a:rPr>
            <a:t>t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; </a:t>
          </a:r>
          <a:endParaRPr lang="ru-RU" sz="1800" dirty="0"/>
        </a:p>
      </dgm:t>
    </dgm:pt>
    <dgm:pt modelId="{ABE61199-2A90-492F-80B6-C900C4FDD49A}" type="sibTrans" cxnId="{31E0B783-032D-45B0-A31A-17C596786814}">
      <dgm:prSet/>
      <dgm:spPr/>
      <dgm:t>
        <a:bodyPr/>
        <a:lstStyle/>
        <a:p>
          <a:endParaRPr lang="ru-RU"/>
        </a:p>
      </dgm:t>
    </dgm:pt>
    <dgm:pt modelId="{BF993469-888B-487F-8E47-86B5A07935F1}" type="parTrans" cxnId="{31E0B783-032D-45B0-A31A-17C596786814}">
      <dgm:prSet/>
      <dgm:spPr/>
      <dgm:t>
        <a:bodyPr/>
        <a:lstStyle/>
        <a:p>
          <a:endParaRPr lang="ru-RU"/>
        </a:p>
      </dgm:t>
    </dgm:pt>
    <dgm:pt modelId="{80FD1FE2-BFA4-4ED3-B163-61006EF20DE5}">
      <dgm:prSet phldrT="[Текст]" custT="1"/>
      <dgm:spPr/>
      <dgm:t>
        <a:bodyPr/>
        <a:lstStyle/>
        <a:p>
          <a:r>
            <a:rPr lang="ru-RU" sz="1800" dirty="0">
              <a:latin typeface="Times New Roman" pitchFamily="18" charset="0"/>
              <a:cs typeface="Times New Roman" pitchFamily="18" charset="0"/>
            </a:rPr>
            <a:t>о</a:t>
          </a:r>
          <a:r>
            <a:rPr lang="x-none" sz="1800" dirty="0">
              <a:latin typeface="Times New Roman" pitchFamily="18" charset="0"/>
              <a:cs typeface="Times New Roman" pitchFamily="18" charset="0"/>
            </a:rPr>
            <a:t>прос</a:t>
          </a:r>
          <a:r>
            <a:rPr lang="ru-RU" sz="1800" dirty="0">
              <a:latin typeface="Times New Roman" pitchFamily="18" charset="0"/>
              <a:cs typeface="Times New Roman" pitchFamily="18" charset="0"/>
            </a:rPr>
            <a:t>ы , тесты</a:t>
          </a:r>
          <a:r>
            <a:rPr lang="x-none" sz="1800" dirty="0">
              <a:latin typeface="Times New Roman" pitchFamily="18" charset="0"/>
              <a:cs typeface="Times New Roman" pitchFamily="18" charset="0"/>
            </a:rPr>
            <a:t> (Google формы). </a:t>
          </a:r>
          <a:endParaRPr lang="ru-RU" sz="1800" dirty="0"/>
        </a:p>
      </dgm:t>
    </dgm:pt>
    <dgm:pt modelId="{448B3438-43FB-46E6-9BB7-2CAC65F0CB84}" type="sibTrans" cxnId="{A10F15F1-C166-43B5-ACC1-9E936D3C5F07}">
      <dgm:prSet/>
      <dgm:spPr/>
      <dgm:t>
        <a:bodyPr/>
        <a:lstStyle/>
        <a:p>
          <a:endParaRPr lang="ru-RU"/>
        </a:p>
      </dgm:t>
    </dgm:pt>
    <dgm:pt modelId="{3C21215B-D49B-4CBA-8CFD-ED3BD197D172}" type="parTrans" cxnId="{A10F15F1-C166-43B5-ACC1-9E936D3C5F07}">
      <dgm:prSet/>
      <dgm:spPr/>
      <dgm:t>
        <a:bodyPr/>
        <a:lstStyle/>
        <a:p>
          <a:endParaRPr lang="ru-RU"/>
        </a:p>
      </dgm:t>
    </dgm:pt>
    <dgm:pt modelId="{662E3B4D-EE7B-4FC5-992D-B560DC723121}" type="pres">
      <dgm:prSet presAssocID="{68F123E8-A54D-469B-A6EF-0B18D1F719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076A6C-7000-4751-BB5F-CD56AF5C09E1}" type="pres">
      <dgm:prSet presAssocID="{A1CD5508-CB95-4AE7-B43C-3CB54D5B3F9A}" presName="composite" presStyleCnt="0"/>
      <dgm:spPr/>
    </dgm:pt>
    <dgm:pt modelId="{DFB773BE-0694-4055-93CC-ECBE180185A0}" type="pres">
      <dgm:prSet presAssocID="{A1CD5508-CB95-4AE7-B43C-3CB54D5B3F9A}" presName="imagSh" presStyleLbl="bgImgPlace1" presStyleIdx="0" presStyleCnt="3" custScaleX="125997" custScaleY="95941" custLinFactNeighborX="4146" custLinFactNeighborY="-56080"/>
      <dgm:spPr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5BA5BD96-47AC-47ED-A16A-DFAF1AC6FE43}" type="pres">
      <dgm:prSet presAssocID="{A1CD5508-CB95-4AE7-B43C-3CB54D5B3F9A}" presName="txNode" presStyleLbl="node1" presStyleIdx="0" presStyleCnt="3" custScaleX="119699" custScaleY="142875" custLinFactNeighborX="-10606" custLinFactNeighborY="28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A5B842-11BD-423D-81F4-624A06EA4E63}" type="pres">
      <dgm:prSet presAssocID="{011AFD14-27F2-4A50-983D-B71019798089}" presName="sibTrans" presStyleLbl="sibTrans2D1" presStyleIdx="0" presStyleCnt="2" custScaleX="263313" custScaleY="61143"/>
      <dgm:spPr/>
      <dgm:t>
        <a:bodyPr/>
        <a:lstStyle/>
        <a:p>
          <a:endParaRPr lang="ru-RU"/>
        </a:p>
      </dgm:t>
    </dgm:pt>
    <dgm:pt modelId="{2DE3104E-4FA1-4806-9C2B-CB2EF1D69821}" type="pres">
      <dgm:prSet presAssocID="{011AFD14-27F2-4A50-983D-B71019798089}" presName="connTx" presStyleLbl="sibTrans2D1" presStyleIdx="0" presStyleCnt="2"/>
      <dgm:spPr/>
      <dgm:t>
        <a:bodyPr/>
        <a:lstStyle/>
        <a:p>
          <a:endParaRPr lang="ru-RU"/>
        </a:p>
      </dgm:t>
    </dgm:pt>
    <dgm:pt modelId="{02ACB80B-456D-455C-86A7-AF2E101BF904}" type="pres">
      <dgm:prSet presAssocID="{9DB01243-CD5B-4133-A930-557801C5F0EA}" presName="composite" presStyleCnt="0"/>
      <dgm:spPr/>
    </dgm:pt>
    <dgm:pt modelId="{E0C77A80-2970-4E40-BB77-F965A83A5222}" type="pres">
      <dgm:prSet presAssocID="{9DB01243-CD5B-4133-A930-557801C5F0EA}" presName="imagSh" presStyleLbl="bgImgPlace1" presStyleIdx="1" presStyleCnt="3" custScaleX="160377" custScaleY="98663" custLinFactNeighborX="-3697" custLinFactNeighborY="-42598"/>
      <dgm:spPr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EA2B0E81-7888-4C26-964B-8C1A828BBB04}" type="pres">
      <dgm:prSet presAssocID="{9DB01243-CD5B-4133-A930-557801C5F0EA}" presName="txNode" presStyleLbl="node1" presStyleIdx="1" presStyleCnt="3" custScaleX="167028" custScaleY="146685" custLinFactNeighborX="-16262" custLinFactNeighborY="34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5E448-4C34-442B-BA27-2CBBBD2C734B}" type="pres">
      <dgm:prSet presAssocID="{E4309222-E906-4A7A-925B-D5D29788BC04}" presName="sibTrans" presStyleLbl="sibTrans2D1" presStyleIdx="1" presStyleCnt="2" custAng="21554968" custScaleX="255407" custScaleY="70721" custLinFactNeighborX="-962" custLinFactNeighborY="-23089"/>
      <dgm:spPr/>
      <dgm:t>
        <a:bodyPr/>
        <a:lstStyle/>
        <a:p>
          <a:endParaRPr lang="ru-RU"/>
        </a:p>
      </dgm:t>
    </dgm:pt>
    <dgm:pt modelId="{AD73E0B6-F994-49D3-B55A-0C93BC14C16B}" type="pres">
      <dgm:prSet presAssocID="{E4309222-E906-4A7A-925B-D5D29788BC04}" presName="connTx" presStyleLbl="sibTrans2D1" presStyleIdx="1" presStyleCnt="2"/>
      <dgm:spPr/>
      <dgm:t>
        <a:bodyPr/>
        <a:lstStyle/>
        <a:p>
          <a:endParaRPr lang="ru-RU"/>
        </a:p>
      </dgm:t>
    </dgm:pt>
    <dgm:pt modelId="{A0695936-712C-49B4-8291-29FB2668ACA1}" type="pres">
      <dgm:prSet presAssocID="{748A45B4-A7C7-41B8-BBE6-D584AA33F2CA}" presName="composite" presStyleCnt="0"/>
      <dgm:spPr/>
    </dgm:pt>
    <dgm:pt modelId="{D0A0E95E-A117-4979-BD74-40713DE6DEFF}" type="pres">
      <dgm:prSet presAssocID="{748A45B4-A7C7-41B8-BBE6-D584AA33F2CA}" presName="imagSh" presStyleLbl="bgImgPlace1" presStyleIdx="2" presStyleCnt="3" custScaleX="137501" custLinFactNeighborX="-4891" custLinFactNeighborY="-43477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4E233888-CA8F-49C0-9F14-B0E2AFB9CCCA}" type="pres">
      <dgm:prSet presAssocID="{748A45B4-A7C7-41B8-BBE6-D584AA33F2CA}" presName="txNode" presStyleLbl="node1" presStyleIdx="2" presStyleCnt="3" custScaleX="119330" custScaleY="142850" custLinFactNeighborX="-14152" custLinFactNeighborY="32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A45EDB-D8CF-41A8-B2AC-2BAD3E0D8AA7}" type="presOf" srcId="{748A45B4-A7C7-41B8-BBE6-D584AA33F2CA}" destId="{4E233888-CA8F-49C0-9F14-B0E2AFB9CCCA}" srcOrd="0" destOrd="0" presId="urn:microsoft.com/office/officeart/2005/8/layout/hProcess10#2"/>
    <dgm:cxn modelId="{0E762DCD-80F0-4686-8FFA-5AD527165816}" type="presOf" srcId="{C505B845-3EF4-49BD-8731-94D2FC935C8E}" destId="{5BA5BD96-47AC-47ED-A16A-DFAF1AC6FE43}" srcOrd="0" destOrd="3" presId="urn:microsoft.com/office/officeart/2005/8/layout/hProcess10#2"/>
    <dgm:cxn modelId="{C3C58258-3FF4-4E5C-955A-493E33D0E2C3}" type="presOf" srcId="{68F123E8-A54D-469B-A6EF-0B18D1F719AD}" destId="{662E3B4D-EE7B-4FC5-992D-B560DC723121}" srcOrd="0" destOrd="0" presId="urn:microsoft.com/office/officeart/2005/8/layout/hProcess10#2"/>
    <dgm:cxn modelId="{A10F15F1-C166-43B5-ACC1-9E936D3C5F07}" srcId="{748A45B4-A7C7-41B8-BBE6-D584AA33F2CA}" destId="{80FD1FE2-BFA4-4ED3-B163-61006EF20DE5}" srcOrd="0" destOrd="0" parTransId="{3C21215B-D49B-4CBA-8CFD-ED3BD197D172}" sibTransId="{448B3438-43FB-46E6-9BB7-2CAC65F0CB84}"/>
    <dgm:cxn modelId="{7AAEDDFD-7775-4FA0-8744-01AAC390E4F5}" type="presOf" srcId="{011AFD14-27F2-4A50-983D-B71019798089}" destId="{2DE3104E-4FA1-4806-9C2B-CB2EF1D69821}" srcOrd="1" destOrd="0" presId="urn:microsoft.com/office/officeart/2005/8/layout/hProcess10#2"/>
    <dgm:cxn modelId="{19E214CB-6072-4774-89BF-08878947F677}" type="presOf" srcId="{66685ABF-54CD-430C-BECC-7CF5ACA4BB61}" destId="{5BA5BD96-47AC-47ED-A16A-DFAF1AC6FE43}" srcOrd="0" destOrd="1" presId="urn:microsoft.com/office/officeart/2005/8/layout/hProcess10#2"/>
    <dgm:cxn modelId="{D40CB4D3-F7D3-4B2A-BFB9-EC65507647BA}" type="presOf" srcId="{99EF0C75-A73F-4B87-A522-61CC9D45D539}" destId="{5BA5BD96-47AC-47ED-A16A-DFAF1AC6FE43}" srcOrd="0" destOrd="2" presId="urn:microsoft.com/office/officeart/2005/8/layout/hProcess10#2"/>
    <dgm:cxn modelId="{31E0B783-032D-45B0-A31A-17C596786814}" srcId="{68F123E8-A54D-469B-A6EF-0B18D1F719AD}" destId="{748A45B4-A7C7-41B8-BBE6-D584AA33F2CA}" srcOrd="2" destOrd="0" parTransId="{BF993469-888B-487F-8E47-86B5A07935F1}" sibTransId="{ABE61199-2A90-492F-80B6-C900C4FDD49A}"/>
    <dgm:cxn modelId="{3E947CA8-3C85-4BAF-8136-13075A4BEAAD}" type="presOf" srcId="{A1CD5508-CB95-4AE7-B43C-3CB54D5B3F9A}" destId="{5BA5BD96-47AC-47ED-A16A-DFAF1AC6FE43}" srcOrd="0" destOrd="0" presId="urn:microsoft.com/office/officeart/2005/8/layout/hProcess10#2"/>
    <dgm:cxn modelId="{A6FC25F0-E2A1-49BC-92A1-EA5177C545B9}" type="presOf" srcId="{E4309222-E906-4A7A-925B-D5D29788BC04}" destId="{B205E448-4C34-442B-BA27-2CBBBD2C734B}" srcOrd="0" destOrd="0" presId="urn:microsoft.com/office/officeart/2005/8/layout/hProcess10#2"/>
    <dgm:cxn modelId="{A9FFA24D-1735-4396-983E-2E498600626E}" srcId="{68F123E8-A54D-469B-A6EF-0B18D1F719AD}" destId="{9DB01243-CD5B-4133-A930-557801C5F0EA}" srcOrd="1" destOrd="0" parTransId="{AD245054-0BE8-4684-8E04-F14EB8EE3DB1}" sibTransId="{E4309222-E906-4A7A-925B-D5D29788BC04}"/>
    <dgm:cxn modelId="{0FD09255-7FEA-4CC3-8CC0-DB4C72E701AF}" srcId="{A1CD5508-CB95-4AE7-B43C-3CB54D5B3F9A}" destId="{C505B845-3EF4-49BD-8731-94D2FC935C8E}" srcOrd="2" destOrd="0" parTransId="{10FEBFC5-8542-401C-8A08-15572DB0502D}" sibTransId="{7D40700A-3906-4662-9999-8D98C03EE582}"/>
    <dgm:cxn modelId="{399968D5-C859-4DFB-A39E-5DC1DA746F40}" type="presOf" srcId="{E4309222-E906-4A7A-925B-D5D29788BC04}" destId="{AD73E0B6-F994-49D3-B55A-0C93BC14C16B}" srcOrd="1" destOrd="0" presId="urn:microsoft.com/office/officeart/2005/8/layout/hProcess10#2"/>
    <dgm:cxn modelId="{2B3BE0CB-6D63-44E7-AAA8-6B55ECE2567A}" srcId="{A1CD5508-CB95-4AE7-B43C-3CB54D5B3F9A}" destId="{99EF0C75-A73F-4B87-A522-61CC9D45D539}" srcOrd="1" destOrd="0" parTransId="{DAA43E84-268C-4A09-821A-925F14B723E1}" sibTransId="{2A53C92F-7047-43A9-8957-9A5A5A057D59}"/>
    <dgm:cxn modelId="{1155812F-FAFC-4844-89B1-9602877AF916}" type="presOf" srcId="{011AFD14-27F2-4A50-983D-B71019798089}" destId="{20A5B842-11BD-423D-81F4-624A06EA4E63}" srcOrd="0" destOrd="0" presId="urn:microsoft.com/office/officeart/2005/8/layout/hProcess10#2"/>
    <dgm:cxn modelId="{4584ED3D-AF02-4D69-80B3-E8950725AF76}" type="presOf" srcId="{80FD1FE2-BFA4-4ED3-B163-61006EF20DE5}" destId="{4E233888-CA8F-49C0-9F14-B0E2AFB9CCCA}" srcOrd="0" destOrd="1" presId="urn:microsoft.com/office/officeart/2005/8/layout/hProcess10#2"/>
    <dgm:cxn modelId="{E5AB599E-002F-4C90-A8F7-C075BC75E243}" type="presOf" srcId="{9DB01243-CD5B-4133-A930-557801C5F0EA}" destId="{EA2B0E81-7888-4C26-964B-8C1A828BBB04}" srcOrd="0" destOrd="0" presId="urn:microsoft.com/office/officeart/2005/8/layout/hProcess10#2"/>
    <dgm:cxn modelId="{C0121EE5-214E-4A26-A2CA-7A28F7EC4CB0}" srcId="{68F123E8-A54D-469B-A6EF-0B18D1F719AD}" destId="{A1CD5508-CB95-4AE7-B43C-3CB54D5B3F9A}" srcOrd="0" destOrd="0" parTransId="{F5E2747B-3782-473B-A41F-F8F13F4A9970}" sibTransId="{011AFD14-27F2-4A50-983D-B71019798089}"/>
    <dgm:cxn modelId="{52850078-574C-4B58-8702-6B50BD628CE7}" srcId="{A1CD5508-CB95-4AE7-B43C-3CB54D5B3F9A}" destId="{66685ABF-54CD-430C-BECC-7CF5ACA4BB61}" srcOrd="0" destOrd="0" parTransId="{4064A0DB-1795-4BC2-B590-816EC5CCB5C4}" sibTransId="{E237223B-1171-4A08-8C95-3C9D49B72850}"/>
    <dgm:cxn modelId="{665F67F5-6477-48B3-A6DE-74C53E045235}" type="presParOf" srcId="{662E3B4D-EE7B-4FC5-992D-B560DC723121}" destId="{29076A6C-7000-4751-BB5F-CD56AF5C09E1}" srcOrd="0" destOrd="0" presId="urn:microsoft.com/office/officeart/2005/8/layout/hProcess10#2"/>
    <dgm:cxn modelId="{DE9001EA-131F-4E45-9A82-BEE5F3177474}" type="presParOf" srcId="{29076A6C-7000-4751-BB5F-CD56AF5C09E1}" destId="{DFB773BE-0694-4055-93CC-ECBE180185A0}" srcOrd="0" destOrd="0" presId="urn:microsoft.com/office/officeart/2005/8/layout/hProcess10#2"/>
    <dgm:cxn modelId="{BF10B4D5-5B51-4A01-A041-D1B8E42D1C2F}" type="presParOf" srcId="{29076A6C-7000-4751-BB5F-CD56AF5C09E1}" destId="{5BA5BD96-47AC-47ED-A16A-DFAF1AC6FE43}" srcOrd="1" destOrd="0" presId="urn:microsoft.com/office/officeart/2005/8/layout/hProcess10#2"/>
    <dgm:cxn modelId="{160284B7-A7CC-4068-8F0F-9FE978BFC973}" type="presParOf" srcId="{662E3B4D-EE7B-4FC5-992D-B560DC723121}" destId="{20A5B842-11BD-423D-81F4-624A06EA4E63}" srcOrd="1" destOrd="0" presId="urn:microsoft.com/office/officeart/2005/8/layout/hProcess10#2"/>
    <dgm:cxn modelId="{85A0F169-0A3C-4A76-A933-37006586AE2C}" type="presParOf" srcId="{20A5B842-11BD-423D-81F4-624A06EA4E63}" destId="{2DE3104E-4FA1-4806-9C2B-CB2EF1D69821}" srcOrd="0" destOrd="0" presId="urn:microsoft.com/office/officeart/2005/8/layout/hProcess10#2"/>
    <dgm:cxn modelId="{ABECFD6B-E9D2-47DB-A890-2D9DF4C737AF}" type="presParOf" srcId="{662E3B4D-EE7B-4FC5-992D-B560DC723121}" destId="{02ACB80B-456D-455C-86A7-AF2E101BF904}" srcOrd="2" destOrd="0" presId="urn:microsoft.com/office/officeart/2005/8/layout/hProcess10#2"/>
    <dgm:cxn modelId="{D2B46B75-67A8-42CC-877B-F48F1BF3B3B2}" type="presParOf" srcId="{02ACB80B-456D-455C-86A7-AF2E101BF904}" destId="{E0C77A80-2970-4E40-BB77-F965A83A5222}" srcOrd="0" destOrd="0" presId="urn:microsoft.com/office/officeart/2005/8/layout/hProcess10#2"/>
    <dgm:cxn modelId="{CC5F34A8-400A-45F2-8955-797D1B20EE6E}" type="presParOf" srcId="{02ACB80B-456D-455C-86A7-AF2E101BF904}" destId="{EA2B0E81-7888-4C26-964B-8C1A828BBB04}" srcOrd="1" destOrd="0" presId="urn:microsoft.com/office/officeart/2005/8/layout/hProcess10#2"/>
    <dgm:cxn modelId="{F66E1B49-1576-431D-A1ED-748EE57C4095}" type="presParOf" srcId="{662E3B4D-EE7B-4FC5-992D-B560DC723121}" destId="{B205E448-4C34-442B-BA27-2CBBBD2C734B}" srcOrd="3" destOrd="0" presId="urn:microsoft.com/office/officeart/2005/8/layout/hProcess10#2"/>
    <dgm:cxn modelId="{244667CD-0490-4B8A-B9B8-E60FA9DF9420}" type="presParOf" srcId="{B205E448-4C34-442B-BA27-2CBBBD2C734B}" destId="{AD73E0B6-F994-49D3-B55A-0C93BC14C16B}" srcOrd="0" destOrd="0" presId="urn:microsoft.com/office/officeart/2005/8/layout/hProcess10#2"/>
    <dgm:cxn modelId="{5A916797-D84F-4408-889D-D06F353F3CFE}" type="presParOf" srcId="{662E3B4D-EE7B-4FC5-992D-B560DC723121}" destId="{A0695936-712C-49B4-8291-29FB2668ACA1}" srcOrd="4" destOrd="0" presId="urn:microsoft.com/office/officeart/2005/8/layout/hProcess10#2"/>
    <dgm:cxn modelId="{5FC224B3-CB39-4CCC-8594-CC2DA7ED5AF9}" type="presParOf" srcId="{A0695936-712C-49B4-8291-29FB2668ACA1}" destId="{D0A0E95E-A117-4979-BD74-40713DE6DEFF}" srcOrd="0" destOrd="0" presId="urn:microsoft.com/office/officeart/2005/8/layout/hProcess10#2"/>
    <dgm:cxn modelId="{4FFBDB45-32F3-497D-970C-152D67016E07}" type="presParOf" srcId="{A0695936-712C-49B4-8291-29FB2668ACA1}" destId="{4E233888-CA8F-49C0-9F14-B0E2AFB9CCCA}" srcOrd="1" destOrd="0" presId="urn:microsoft.com/office/officeart/2005/8/layout/hProcess10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773BE-0694-4055-93CC-ECBE180185A0}">
      <dsp:nvSpPr>
        <dsp:cNvPr id="0" name=""/>
        <dsp:cNvSpPr/>
      </dsp:nvSpPr>
      <dsp:spPr>
        <a:xfrm>
          <a:off x="92589" y="0"/>
          <a:ext cx="2645607" cy="201451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6000" r="-6000"/>
          </a:stretch>
        </a:blip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A5BD96-47AC-47ED-A16A-DFAF1AC6FE43}">
      <dsp:nvSpPr>
        <dsp:cNvPr id="0" name=""/>
        <dsp:cNvSpPr/>
      </dsp:nvSpPr>
      <dsp:spPr>
        <a:xfrm>
          <a:off x="190774" y="2253651"/>
          <a:ext cx="2513366" cy="30000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Обучение </a:t>
          </a:r>
          <a:r>
            <a:rPr lang="ru-RU" sz="1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 режиме  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дистанционного обучения</a:t>
          </a:r>
          <a:endParaRPr lang="ru-RU" sz="1800" b="1" kern="1200" dirty="0">
            <a:solidFill>
              <a:schemeClr val="tx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в ходе урока демонстрировать на экране презентации </a:t>
          </a:r>
          <a:r>
            <a:rPr lang="en-US" sz="1800" kern="1200" dirty="0">
              <a:latin typeface="Times New Roman" pitchFamily="18" charset="0"/>
              <a:cs typeface="Times New Roman" pitchFamily="18" charset="0"/>
            </a:rPr>
            <a:t>PowerPoint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тексты, изображения.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объяснять материал,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давать задание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;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 отвечать на вопросы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учащихся ( диалог)</a:t>
          </a:r>
          <a:endParaRPr lang="ru-RU" sz="1800" kern="1200" dirty="0"/>
        </a:p>
      </dsp:txBody>
      <dsp:txXfrm>
        <a:off x="264388" y="2327265"/>
        <a:ext cx="2366138" cy="2852773"/>
      </dsp:txXfrm>
    </dsp:sp>
    <dsp:sp modelId="{20A5B842-11BD-423D-81F4-624A06EA4E63}">
      <dsp:nvSpPr>
        <dsp:cNvPr id="0" name=""/>
        <dsp:cNvSpPr/>
      </dsp:nvSpPr>
      <dsp:spPr>
        <a:xfrm rot="24989">
          <a:off x="2797558" y="866155"/>
          <a:ext cx="852300" cy="308489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797559" y="927517"/>
        <a:ext cx="759753" cy="185093"/>
      </dsp:txXfrm>
    </dsp:sp>
    <dsp:sp modelId="{E0C77A80-2970-4E40-BB77-F965A83A5222}">
      <dsp:nvSpPr>
        <dsp:cNvPr id="0" name=""/>
        <dsp:cNvSpPr/>
      </dsp:nvSpPr>
      <dsp:spPr>
        <a:xfrm>
          <a:off x="3662982" y="0"/>
          <a:ext cx="3367497" cy="20716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9000" r="-39000"/>
          </a:stretch>
        </a:blip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B0E81-7888-4C26-964B-8C1A828BBB04}">
      <dsp:nvSpPr>
        <dsp:cNvPr id="0" name=""/>
        <dsp:cNvSpPr/>
      </dsp:nvSpPr>
      <dsp:spPr>
        <a:xfrm>
          <a:off x="3671140" y="2337536"/>
          <a:ext cx="3507151" cy="3080001"/>
        </a:xfrm>
        <a:prstGeom prst="roundRect">
          <a:avLst>
            <a:gd name="adj" fmla="val 10000"/>
          </a:avLst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Этапы урока</a:t>
          </a:r>
          <a:r>
            <a:rPr lang="ru-RU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Позитивный настрой.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цитатой.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Работа с текстом, беседа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Творческая работа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Проектная деятельность.</a:t>
          </a:r>
          <a:endParaRPr lang="ru-RU" sz="1800" kern="1200" dirty="0"/>
        </a:p>
      </dsp:txBody>
      <dsp:txXfrm>
        <a:off x="3761350" y="2427746"/>
        <a:ext cx="3326731" cy="2899581"/>
      </dsp:txXfrm>
    </dsp:sp>
    <dsp:sp modelId="{B205E448-4C34-442B-BA27-2CBBBD2C734B}">
      <dsp:nvSpPr>
        <dsp:cNvPr id="0" name=""/>
        <dsp:cNvSpPr/>
      </dsp:nvSpPr>
      <dsp:spPr>
        <a:xfrm rot="21566118">
          <a:off x="7120107" y="748437"/>
          <a:ext cx="1073023" cy="356814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7120110" y="820327"/>
        <a:ext cx="965979" cy="214088"/>
      </dsp:txXfrm>
    </dsp:sp>
    <dsp:sp modelId="{D0A0E95E-A117-4979-BD74-40713DE6DEFF}">
      <dsp:nvSpPr>
        <dsp:cNvPr id="0" name=""/>
        <dsp:cNvSpPr/>
      </dsp:nvSpPr>
      <dsp:spPr>
        <a:xfrm>
          <a:off x="8230824" y="0"/>
          <a:ext cx="2887161" cy="20997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158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33888-CA8F-49C0-9F14-B0E2AFB9CCCA}">
      <dsp:nvSpPr>
        <dsp:cNvPr id="0" name=""/>
        <dsp:cNvSpPr/>
      </dsp:nvSpPr>
      <dsp:spPr>
        <a:xfrm>
          <a:off x="8568957" y="2358586"/>
          <a:ext cx="2505617" cy="2999476"/>
        </a:xfrm>
        <a:prstGeom prst="roundRect">
          <a:avLst>
            <a:gd name="adj" fmla="val 10000"/>
          </a:avLst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Предлагать интерактивные задания через  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Learning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Apps</a:t>
          </a:r>
          <a:r>
            <a:rPr lang="en-US" sz="1800" kern="1200" dirty="0">
              <a:latin typeface="Times New Roman" pitchFamily="18" charset="0"/>
              <a:cs typeface="Times New Roman" pitchFamily="18" charset="0"/>
            </a:rPr>
            <a:t> 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Book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1800" kern="1200" dirty="0" smtClean="0">
              <a:latin typeface="Times New Roman" pitchFamily="18" charset="0"/>
              <a:cs typeface="Times New Roman" pitchFamily="18" charset="0"/>
            </a:rPr>
            <a:t>Widgets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x-none" sz="1800" kern="1200" dirty="0">
              <a:latin typeface="Times New Roman" pitchFamily="18" charset="0"/>
              <a:cs typeface="Times New Roman" pitchFamily="18" charset="0"/>
            </a:rPr>
            <a:t>интерактивную  онлайн-доску Padle</a:t>
          </a:r>
          <a:r>
            <a:rPr lang="en-US" sz="1800" kern="1200" dirty="0">
              <a:latin typeface="Times New Roman" pitchFamily="18" charset="0"/>
              <a:cs typeface="Times New Roman" pitchFamily="18" charset="0"/>
            </a:rPr>
            <a:t>t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;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о</a:t>
          </a:r>
          <a:r>
            <a:rPr lang="x-none" sz="1800" kern="1200" dirty="0">
              <a:latin typeface="Times New Roman" pitchFamily="18" charset="0"/>
              <a:cs typeface="Times New Roman" pitchFamily="18" charset="0"/>
            </a:rPr>
            <a:t>прос</a:t>
          </a:r>
          <a:r>
            <a:rPr lang="ru-RU" sz="1800" kern="1200" dirty="0">
              <a:latin typeface="Times New Roman" pitchFamily="18" charset="0"/>
              <a:cs typeface="Times New Roman" pitchFamily="18" charset="0"/>
            </a:rPr>
            <a:t>ы , тесты</a:t>
          </a:r>
          <a:r>
            <a:rPr lang="x-none" sz="1800" kern="1200" dirty="0">
              <a:latin typeface="Times New Roman" pitchFamily="18" charset="0"/>
              <a:cs typeface="Times New Roman" pitchFamily="18" charset="0"/>
            </a:rPr>
            <a:t> (Google формы). </a:t>
          </a:r>
          <a:endParaRPr lang="ru-RU" sz="1800" kern="1200" dirty="0"/>
        </a:p>
      </dsp:txBody>
      <dsp:txXfrm>
        <a:off x="8642344" y="2431973"/>
        <a:ext cx="2358843" cy="285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2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F5B3B-A810-48B0-A42E-D601ACBFB290}" type="datetimeFigureOut">
              <a:rPr lang="ru-RU" smtClean="0"/>
              <a:t>06.05.2021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F5A06-D139-4222-9CE6-97404E7305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67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79E57-0F8A-4CD2-88E3-F3534D3442A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17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328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336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83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18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667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43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1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08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30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18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23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833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223" y="731834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5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81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95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12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03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73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126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74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02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06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9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22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96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99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5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9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78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71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43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48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8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1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03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3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7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6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5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6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75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21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411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80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5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24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4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0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3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01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02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01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63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6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72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4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43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63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93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25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8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9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0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98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2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7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1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99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9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4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43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83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6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37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7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7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94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4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415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0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4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66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967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7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0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7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8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8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91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0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2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1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8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01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1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1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6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2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42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4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14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4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52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16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83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8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43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21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04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5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7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89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06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3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86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41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6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00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6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30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95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90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0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64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96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30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06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944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20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9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1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49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26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9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29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73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5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5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58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39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7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2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93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392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92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6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06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379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02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69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8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0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17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0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4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4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91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84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8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9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2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03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65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16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57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35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9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2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89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03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80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81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8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00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0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84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14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4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58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77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87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9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7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1053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991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6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9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9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79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9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13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8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39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2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85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982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9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7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32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40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9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62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11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55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18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5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73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8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93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07C350-5A87-49B4-92DE-F3086C763E70}" type="datetimeFigureOut">
              <a:rPr lang="ru-RU" smtClean="0"/>
              <a:pPr/>
              <a:t>06.05.2021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811" y="617293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93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AF00C7-1D55-4A33-812A-698E0FAF7B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8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48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8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8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6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46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6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3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43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3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1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41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1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4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38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38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38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5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34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34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34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31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31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31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4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24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4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99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5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61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61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61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60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60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60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3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6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6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6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7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57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57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57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9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56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56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56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68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54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54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54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3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53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53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53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5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51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567B50-C0DF-40D5-8833-C968AC5CAA2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06.05.2021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19" y="617251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51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957ED0-B1FE-4901-8997-8AEC46880E6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7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3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4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5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56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7.xml"/><Relationship Id="rId4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6BBE617-62E9-45DD-A23E-E092FF86C950}"/>
              </a:ext>
            </a:extLst>
          </p:cNvPr>
          <p:cNvSpPr/>
          <p:nvPr/>
        </p:nvSpPr>
        <p:spPr>
          <a:xfrm>
            <a:off x="5784195" y="2420888"/>
            <a:ext cx="6415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Организация и проведение проектно – исследовательской деятельности по предмету «Самопознание»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в условиях дистанционного обучения.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5592"/>
            <a:ext cx="12192000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ru-RU" altLang="ru-RU" sz="2400" b="1" dirty="0" smtClean="0">
                <a:solidFill>
                  <a:schemeClr val="bg1"/>
                </a:solidFill>
                <a:latin typeface="Verdana" pitchFamily="34" charset="0"/>
              </a:rPr>
              <a:t> «</a:t>
            </a:r>
            <a:r>
              <a:rPr lang="kk-KZ" altLang="ru-RU" sz="2400" b="1" dirty="0" smtClean="0">
                <a:solidFill>
                  <a:schemeClr val="bg1"/>
                </a:solidFill>
                <a:latin typeface="Verdana" pitchFamily="34" charset="0"/>
              </a:rPr>
              <a:t>БІРІНШІ ТЕМІРТАУ </a:t>
            </a:r>
            <a:r>
              <a:rPr lang="ru-RU" altLang="ru-RU" sz="2400" b="1" dirty="0" smtClean="0">
                <a:solidFill>
                  <a:schemeClr val="bg1"/>
                </a:solidFill>
                <a:latin typeface="Verdana" pitchFamily="34" charset="0"/>
              </a:rPr>
              <a:t>КЛАССИКАЛЫҚ ЛИЦЕЙІ»КММ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</a:pPr>
            <a:r>
              <a:rPr lang="ru-RU" altLang="ru-RU" sz="2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altLang="ru-RU" sz="2400" dirty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ru-RU" altLang="ru-RU" sz="2400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latin typeface="Verdana" pitchFamily="34" charset="0"/>
              </a:rPr>
              <a:t>    </a:t>
            </a:r>
            <a:r>
              <a:rPr lang="ru-RU" altLang="ru-RU" sz="2400" b="1" dirty="0" smtClean="0">
                <a:solidFill>
                  <a:schemeClr val="bg1"/>
                </a:solidFill>
                <a:latin typeface="Verdana" pitchFamily="34" charset="0"/>
              </a:rPr>
              <a:t>КГУ « Первый </a:t>
            </a:r>
            <a:r>
              <a:rPr lang="ru-RU" altLang="ru-RU" sz="2400" b="1" dirty="0" err="1">
                <a:solidFill>
                  <a:schemeClr val="bg1"/>
                </a:solidFill>
                <a:latin typeface="Verdana" pitchFamily="34" charset="0"/>
              </a:rPr>
              <a:t>Темиртауский</a:t>
            </a:r>
            <a:r>
              <a:rPr lang="ru-RU" altLang="ru-RU" sz="24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Verdana" pitchFamily="34" charset="0"/>
              </a:rPr>
              <a:t>Классический Лицей»</a:t>
            </a:r>
            <a:r>
              <a:rPr lang="ru-RU" altLang="ru-RU" sz="2400" dirty="0">
                <a:solidFill>
                  <a:srgbClr val="C00000"/>
                </a:solidFill>
                <a:latin typeface="Verdana" pitchFamily="34" charset="0"/>
              </a:rPr>
              <a:t/>
            </a:r>
            <a:br>
              <a:rPr lang="ru-RU" altLang="ru-RU" sz="2400" dirty="0">
                <a:solidFill>
                  <a:srgbClr val="C00000"/>
                </a:solidFill>
                <a:latin typeface="Verdana" pitchFamily="34" charset="0"/>
              </a:rPr>
            </a:br>
            <a:endParaRPr lang="ru-RU" altLang="ru-RU" sz="2400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5" y="1700808"/>
            <a:ext cx="5545195" cy="503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960176" y="5441973"/>
            <a:ext cx="49685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Verdana" pitchFamily="34" charset="0"/>
                <a:ea typeface="Verdana" pitchFamily="34" charset="0"/>
              </a:rPr>
              <a:t>Подготовила: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Туркина Людмила Константиновна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Руководитель городского методического объединения учителей по самопознанию</a:t>
            </a:r>
            <a:r>
              <a:rPr lang="ru-RU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,</a:t>
            </a:r>
            <a:endParaRPr lang="ru-RU" sz="1200" b="1" dirty="0" smtClean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з</a:t>
            </a: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аместитель директора по ВР,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учитель  Самопознания </a:t>
            </a:r>
            <a:r>
              <a:rPr lang="en-US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 II </a:t>
            </a:r>
            <a:r>
              <a:rPr lang="ru-RU" sz="1200" b="1" dirty="0" smtClean="0">
                <a:solidFill>
                  <a:srgbClr val="002060"/>
                </a:solidFill>
                <a:latin typeface="Verdana" pitchFamily="34" charset="0"/>
                <a:ea typeface="Verdana" pitchFamily="34" charset="0"/>
              </a:rPr>
              <a:t>основного уровня. </a:t>
            </a:r>
            <a:endParaRPr lang="ru-RU" sz="1200" b="1" dirty="0">
              <a:solidFill>
                <a:srgbClr val="002060"/>
              </a:solidFill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8" name="Рисунок 7" descr="C:\Users\user\Desktop\ПТКЛ 1 (малый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8196"/>
            <a:ext cx="1511589" cy="151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6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7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Теоретический этап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1" y="101903"/>
            <a:ext cx="822588" cy="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85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49516" y="1412776"/>
            <a:ext cx="540430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Поисковая деятельность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накопление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материала 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теме 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наличие электронной папки.</a:t>
            </a:r>
          </a:p>
          <a:p>
            <a:pPr marL="457200" lvl="0" indent="-457200">
              <a:buFont typeface="Wingdings" pitchFamily="2" charset="2"/>
              <a:buChar char="Ø"/>
            </a:pP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над презентацией</a:t>
            </a:r>
            <a:endParaRPr lang="ru-RU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Ø"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://simfchildlibrary.ru/admin/edit/images/699-91363184563a335b7b2c1fc176e81e4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1196758"/>
            <a:ext cx="5888915" cy="5184575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4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0"/>
            <a:ext cx="12192000" cy="12311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Теоретический этап .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 учащихся 8,9,10,11 классы.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8" y="51706"/>
            <a:ext cx="1165159" cy="110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1" y="1300003"/>
            <a:ext cx="2160240" cy="171185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0" y="3048311"/>
            <a:ext cx="2160240" cy="167684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" y="4885523"/>
            <a:ext cx="2267763" cy="185688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88" y="1359465"/>
            <a:ext cx="2643093" cy="1533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600" y="3085433"/>
            <a:ext cx="2643093" cy="167858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32" y="4885523"/>
            <a:ext cx="2614373" cy="189125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03" y="1341699"/>
            <a:ext cx="2447592" cy="162845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72" y="3085433"/>
            <a:ext cx="2442991" cy="163971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97" y="4946801"/>
            <a:ext cx="2442989" cy="1830407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53" y="1341699"/>
            <a:ext cx="2592288" cy="144714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588" y="2915287"/>
            <a:ext cx="2620053" cy="173817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353" y="4817473"/>
            <a:ext cx="2592288" cy="189125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51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392">
            <a:off x="981380" y="4916547"/>
            <a:ext cx="3223197" cy="1523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139">
            <a:off x="8482027" y="4842252"/>
            <a:ext cx="3229420" cy="1554783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427" y="0"/>
            <a:ext cx="10341684" cy="10542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История профессии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35360" y="0"/>
            <a:ext cx="11329259" cy="533095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 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6000" b="1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учителя уходит далеко в древность. </a:t>
            </a:r>
            <a:endParaRPr lang="ru-RU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появлением первых навыков возникли и учителя. Они не выделялись в отдельную профессию, но владея навыками, передавали их следующим поколениям. Благодаря учителям мы не только сохранили старые навыки, но и смогли освоить новые. Впервые упоминание об учителях звучит у Конфуция. Он </a:t>
            </a: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течением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профессия развивалась. Уже в Древней Греции появлялись первые школы, места, где читались лекции для взрослых людей. </a:t>
            </a:r>
            <a:b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 Греции первоначально появились школы грамматистов и школы </a:t>
            </a:r>
            <a:r>
              <a:rPr lang="ru-RU" sz="9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кифаристов</a:t>
            </a:r>
            <a:r>
              <a:rPr lang="ru-RU" sz="9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обучались мальчики примерно от 7 до 14 лет. Девочки же получали исключительно семейное воспитание. В школе грамматиста мальчиков обучали чтению, письму и счету.</a:t>
            </a:r>
          </a:p>
        </p:txBody>
      </p:sp>
    </p:spTree>
    <p:extLst>
      <p:ext uri="{BB962C8B-B14F-4D97-AF65-F5344CB8AC3E}">
        <p14:creationId xmlns:p14="http://schemas.microsoft.com/office/powerpoint/2010/main" val="67175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5" y="24694"/>
            <a:ext cx="6336704" cy="2647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91">
            <a:off x="8621025" y="687706"/>
            <a:ext cx="3177547" cy="2978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446">
            <a:off x="377272" y="1913507"/>
            <a:ext cx="3303525" cy="30970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9128">
            <a:off x="6892063" y="3252373"/>
            <a:ext cx="5472608" cy="28016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740" y="4221455"/>
            <a:ext cx="4476125" cy="243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3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7381" y="116632"/>
            <a:ext cx="10911840" cy="105156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Рейтинг профессии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19272633"/>
              </p:ext>
            </p:extLst>
          </p:nvPr>
        </p:nvGraphicFramePr>
        <p:xfrm>
          <a:off x="431373" y="1340771"/>
          <a:ext cx="11329258" cy="511256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5664629"/>
                <a:gridCol w="5664629"/>
              </a:tblGrid>
              <a:tr h="941037"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effectLst/>
                        </a:rPr>
                        <a:t>Востребованность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effectLst/>
                        </a:rPr>
                        <a:t>97%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</a:tr>
              <a:tr h="782745"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effectLst/>
                        </a:rPr>
                        <a:t>Оплачиваемость</a:t>
                      </a:r>
                      <a:endParaRPr lang="ru-RU" sz="3200" b="0" i="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effectLst/>
                        </a:rPr>
                        <a:t>44%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</a:tr>
              <a:tr h="991283">
                <a:tc>
                  <a:txBody>
                    <a:bodyPr/>
                    <a:lstStyle/>
                    <a:p>
                      <a:r>
                        <a:rPr lang="ru-RU" sz="3200" kern="1200" dirty="0" smtClean="0">
                          <a:effectLst/>
                        </a:rPr>
                        <a:t>Конкуренция</a:t>
                      </a:r>
                      <a:endParaRPr lang="ru-RU" sz="3200" b="0" i="0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kern="1200" dirty="0" smtClean="0">
                          <a:effectLst/>
                        </a:rPr>
                        <a:t>48%</a:t>
                      </a:r>
                      <a:endParaRPr lang="ru-RU" sz="3200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</a:tr>
              <a:tr h="782745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Перспективы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98%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</a:tr>
              <a:tr h="1614756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Входной барьер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63%</a:t>
                      </a:r>
                      <a:endParaRPr lang="ru-RU" sz="3200" dirty="0">
                        <a:solidFill>
                          <a:srgbClr val="002060"/>
                        </a:solidFill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536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3567" y="0"/>
            <a:ext cx="9093545" cy="10542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Заработная плата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719403" y="1052741"/>
            <a:ext cx="10327340" cy="387781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Заработок учителей напрямую зависит от места их работы. В среднем по территории Российской Федерации учителя получают 12-45 тысяч рублей в месяц. Учителя частных школ могут заработать и больше. Все зависит от нагрузки и количества дополнительных платных занятий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Казахстане от 78 тыс.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тг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100000 тыс.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2" y="4077073"/>
            <a:ext cx="5738380" cy="242087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44" y="4077072"/>
            <a:ext cx="5376597" cy="242088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3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414" y="2990"/>
            <a:ext cx="10341684" cy="105425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Университеты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8767" y="1412776"/>
            <a:ext cx="11952649" cy="4797152"/>
          </a:xfrm>
        </p:spPr>
        <p:txBody>
          <a:bodyPr/>
          <a:lstStyle/>
          <a:p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УрФУ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им. Б. Н.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Ельцина  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РГППУ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Российский государственный профессионально-педагогический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им.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Е.А.Букетова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31" y="4491119"/>
            <a:ext cx="3706177" cy="229083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904096"/>
            <a:ext cx="4224469" cy="198022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71" y="3573016"/>
            <a:ext cx="3590633" cy="237626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03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5413" y="17738"/>
            <a:ext cx="10753195" cy="10542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+ и – профессии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" y="1052736"/>
            <a:ext cx="12192000" cy="5805264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600" dirty="0" smtClean="0"/>
              <a:t>  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Плюсы                             Минусы                                   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умственная работа 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стабильность в работе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отпуск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со стороны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общественности.                       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5400" dirty="0" smtClean="0">
                <a:solidFill>
                  <a:schemeClr val="tx1"/>
                </a:solidFill>
              </a:rPr>
              <a:t>                                           </a:t>
            </a:r>
          </a:p>
          <a:p>
            <a:pPr marL="2834640" lvl="8" indent="0" algn="r">
              <a:buNone/>
            </a:pPr>
            <a:r>
              <a:rPr lang="ru-RU" sz="2400" dirty="0" smtClean="0"/>
              <a:t>.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9069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77047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4785" y="2132403"/>
            <a:ext cx="5280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14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</a:t>
            </a:r>
            <a:r>
              <a:rPr lang="ru-RU" sz="2800" dirty="0" smtClean="0">
                <a:solidFill>
                  <a:srgbClr val="F141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</a:t>
            </a:r>
          </a:p>
          <a:p>
            <a:r>
              <a:rPr lang="ru-RU" sz="2800" dirty="0" smtClean="0">
                <a:solidFill>
                  <a:srgbClr val="F141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Невысокая заработная плата</a:t>
            </a:r>
          </a:p>
          <a:p>
            <a:r>
              <a:rPr lang="ru-RU" sz="2800" dirty="0" smtClean="0">
                <a:solidFill>
                  <a:srgbClr val="F1412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Стрессовые ситуации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0"/>
            <a:ext cx="12192000" cy="8617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этап практический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" y="51706"/>
            <a:ext cx="822588" cy="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1" y="2206625"/>
            <a:ext cx="47545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248136" y="1340768"/>
            <a:ext cx="47525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Анкетирование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Психологическое тестирование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Сравнительный и фактурный анализ.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Диагностические карты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 Интеллект карты.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Исследовательский дневник.</a:t>
            </a:r>
            <a:endParaRPr lang="ru-RU" sz="2800" dirty="0">
              <a:ea typeface="Calibri"/>
              <a:cs typeface="Times New Roman"/>
            </a:endParaRPr>
          </a:p>
        </p:txBody>
      </p:sp>
      <p:pic>
        <p:nvPicPr>
          <p:cNvPr id="26" name="Рисунок 25" descr="https://img2.freepng.ru/20180527/fv/kisspng-quantitative-research-proyecto-de-investigacin-m-estudiante-5b0a5b611bb524.49440356152740540911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8" y="980728"/>
            <a:ext cx="7164307" cy="5996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4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9" y="-70100"/>
            <a:ext cx="12192000" cy="7899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этап </a:t>
            </a:r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практический        Работы учащихся 8,9.10 класс</a:t>
            </a:r>
            <a:endParaRPr lang="ru-RU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1560"/>
              </a:lnSpc>
              <a:spcAft>
                <a:spcPts val="100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" y="-77521"/>
            <a:ext cx="822588" cy="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775613"/>
            <a:ext cx="2906629" cy="206062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9" y="2924945"/>
            <a:ext cx="2906629" cy="180020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0" y="4869577"/>
            <a:ext cx="2906628" cy="1920809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775614"/>
            <a:ext cx="2736304" cy="1756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87" y="2708920"/>
            <a:ext cx="2750623" cy="192714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773" y="4725146"/>
            <a:ext cx="2740859" cy="2064824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41" y="727311"/>
            <a:ext cx="2736303" cy="1981611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49" y="2856438"/>
            <a:ext cx="2761619" cy="201272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43" y="4869578"/>
            <a:ext cx="2792124" cy="186050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0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A2D9F-E170-490F-B907-D9274E0A8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" y="0"/>
            <a:ext cx="12183616" cy="77809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 дистанционного урока по самопознанию</a:t>
            </a:r>
            <a:r>
              <a:rPr lang="ru-RU" alt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Объект 3">
            <a:extLst>
              <a:ext uri="{FF2B5EF4-FFF2-40B4-BE49-F238E27FC236}">
                <a16:creationId xmlns="" xmlns:a16="http://schemas.microsoft.com/office/drawing/2014/main" id="{029E49EB-5DD7-411F-866D-F5A8AD778A5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38237770"/>
              </p:ext>
            </p:extLst>
          </p:nvPr>
        </p:nvGraphicFramePr>
        <p:xfrm>
          <a:off x="407368" y="908720"/>
          <a:ext cx="11377264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5" y="0"/>
            <a:ext cx="82232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2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2079152"/>
              </p:ext>
            </p:extLst>
          </p:nvPr>
        </p:nvGraphicFramePr>
        <p:xfrm>
          <a:off x="47327" y="44626"/>
          <a:ext cx="12144672" cy="7118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568620"/>
                <a:gridCol w="6576052"/>
              </a:tblGrid>
              <a:tr h="117457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                          Анкета    </a:t>
                      </a: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endParaRPr lang="ru-RU" sz="2400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                   </a:t>
                      </a:r>
                      <a:endParaRPr lang="ru-RU" sz="2000" dirty="0" smtClean="0"/>
                    </a:p>
                    <a:p>
                      <a:r>
                        <a:rPr lang="ru-RU" sz="2000" baseline="0" dirty="0" smtClean="0"/>
                        <a:t>                       </a:t>
                      </a:r>
                      <a:r>
                        <a:rPr lang="ru-RU" sz="2000" dirty="0" smtClean="0"/>
                        <a:t>Вопрос: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Призвание в жизни человека»</a:t>
                      </a:r>
                    </a:p>
                    <a:p>
                      <a:endParaRPr lang="ru-RU" dirty="0" smtClean="0"/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                    Ответ:</a:t>
                      </a:r>
                      <a:endParaRPr lang="ru-RU" sz="2000" dirty="0"/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такое призвание?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любимая профессия. Которая приносит не только материальный доход, но и моральный.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Есть ли призвание у каждого?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Думаю, что нет, потому что кто-то гонится за карьерой  и богатством, а кто-то бежит за любовью.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88267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Каждый ли труд может составить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чье-то призвание?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Да,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каждый. Наши предки показали нам своим тяжелым трудом значение каждой профессии.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Можно ли «научиться» призванию?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считаю, что да. Если человек чего-то очень сильно хочет, он этому обязательно научиться и добьется.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95780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 и призвание – всегда ли они совпадают?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зависит от самого человека. Если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он захочет чтобы они совпадали, то они совпадут, а если нет, то нет.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мы находим свое призвание?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помощью родителей, друзей, различных источников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интернете и собственным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исследованиям.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Почему можно не слышать своего призвания?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Потому что можно увлечься на конкретном и не видеть остального.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65613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Может ли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призвание меняться в течении жизни?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Да, может. Все зависит от желания человека.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11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97081" y="0"/>
            <a:ext cx="10512491" cy="1296144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Методика: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cs typeface="Vrinda" panose="020B0502040204020203" pitchFamily="34" charset="0"/>
              </a:rPr>
              <a:t> </a:t>
            </a:r>
            <a:r>
              <a:rPr lang="ru-RU" sz="3200" dirty="0">
                <a:solidFill>
                  <a:schemeClr val="accent1">
                    <a:lumMod val="75000"/>
                  </a:schemeClr>
                </a:solidFill>
                <a:cs typeface="Vrinda" panose="020B0502040204020203" pitchFamily="34" charset="0"/>
              </a:rPr>
              <a:t>«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Тип мышления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736959241"/>
              </p:ext>
            </p:extLst>
          </p:nvPr>
        </p:nvGraphicFramePr>
        <p:xfrm>
          <a:off x="1" y="980728"/>
          <a:ext cx="7295483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9349" y="4468600"/>
            <a:ext cx="1152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Вывод</a:t>
            </a:r>
            <a:r>
              <a:rPr lang="ru-RU" sz="3200" dirty="0" smtClean="0">
                <a:solidFill>
                  <a:prstClr val="black"/>
                </a:solidFill>
              </a:rPr>
              <a:t>: проведя исследование по  методу «Тип мышления» я увидела,  что у меня гармоничный тип мышления, что соответствует моей будущей профессии.</a:t>
            </a:r>
            <a:endParaRPr lang="ru-RU" sz="32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836712"/>
            <a:ext cx="4624483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2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2940"/>
            <a:ext cx="12048661" cy="8640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«Профессиональный тип личности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</a:rPr>
              <a:t>Холланда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160866619"/>
              </p:ext>
            </p:extLst>
          </p:nvPr>
        </p:nvGraphicFramePr>
        <p:xfrm>
          <a:off x="623392" y="1196752"/>
          <a:ext cx="60486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1373" y="4653136"/>
            <a:ext cx="1051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проведя исследование «Профессиональный тип личности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Холланда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я выявила, что у меня преобладает артистический тип личности, он ярко выражен среди остальных. Тест говорит, что людям с данным типом личности присущ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 сложный взгляд на жизнь.</a:t>
            </a:r>
            <a:r>
              <a:rPr lang="ru-RU" sz="2000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26" y="1196752"/>
            <a:ext cx="5496177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1664619" cy="10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«Определение уровня самооценки»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841584889"/>
              </p:ext>
            </p:extLst>
          </p:nvPr>
        </p:nvGraphicFramePr>
        <p:xfrm>
          <a:off x="335361" y="1169938"/>
          <a:ext cx="6720747" cy="283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-14721" y="4869160"/>
            <a:ext cx="12048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Проведя исследование «Определение уровня самооценки» я выявила, что у меня средний уровень самооценки, что означает, что я, который  человек уважает себя, но знает свои слабые стороны и стремится к самосовершенствованию,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саморазвитию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4E67C8">
                  <a:lumMod val="75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6195" y="128632"/>
            <a:ext cx="2952328" cy="508856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69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8640"/>
            <a:ext cx="1195265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Методика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Определение профессиональных склонностей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140" y="1340768"/>
            <a:ext cx="4512501" cy="3355572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48047" y="4869235"/>
            <a:ext cx="11905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Проведя исследование «Определение профессиональных склонностей», у меня ярко выражена склонность к работе с людьми и к экстремальным видам деятельности. Если я планирую быть тренером или учителем, то я думаю мне полностью подходит.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01610280"/>
              </p:ext>
            </p:extLst>
          </p:nvPr>
        </p:nvGraphicFramePr>
        <p:xfrm>
          <a:off x="0" y="1336573"/>
          <a:ext cx="7536160" cy="3559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11691" y="40442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к экстремальным видам деятельности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714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395" y="116632"/>
            <a:ext cx="10341684" cy="720080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Методика «Эрудит»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3" y="980728"/>
            <a:ext cx="3955107" cy="3625198"/>
          </a:xfrm>
        </p:spPr>
      </p:pic>
      <p:sp>
        <p:nvSpPr>
          <p:cNvPr id="8" name="TextBox 7"/>
          <p:cNvSpPr txBox="1"/>
          <p:nvPr/>
        </p:nvSpPr>
        <p:spPr>
          <a:xfrm>
            <a:off x="19160" y="5301325"/>
            <a:ext cx="12097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: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Проведя исследование по методике «Эрудит» , видно, что у меня преобладает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гуманитарные наклонности,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в которых я сильна,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 и они отлично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сочетаются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SimHei" pitchFamily="49" charset="-122"/>
                <a:cs typeface="Times New Roman" panose="02020603050405020304" pitchFamily="18" charset="0"/>
              </a:rPr>
              <a:t>с  профессией тренер-учитель физической культуры.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64381091"/>
              </p:ext>
            </p:extLst>
          </p:nvPr>
        </p:nvGraphicFramePr>
        <p:xfrm>
          <a:off x="0" y="836713"/>
          <a:ext cx="7440149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2952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7"/>
            <a:ext cx="12192000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                 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Заключительный этап проектной деятельности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" y="51706"/>
            <a:ext cx="822588" cy="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s://twilightinsight.files.wordpress.com/2008/10/write-note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9" y="1196752"/>
            <a:ext cx="4088716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79992" y="1346868"/>
            <a:ext cx="54590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Обобщение исследовательского материала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Готовая презентация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Эссе.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Коллажи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Видео  материалы.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Интервью.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Защита проекта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5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44973" y="16772"/>
            <a:ext cx="9276523" cy="6812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Программа личностного роста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750512" y="730230"/>
            <a:ext cx="11106135" cy="5222952"/>
            <a:chOff x="2075" y="1508"/>
            <a:chExt cx="6991" cy="14322"/>
          </a:xfrm>
        </p:grpSpPr>
        <p:grpSp>
          <p:nvGrpSpPr>
            <p:cNvPr id="5" name="Группа 4"/>
            <p:cNvGrpSpPr>
              <a:grpSpLocks/>
            </p:cNvGrpSpPr>
            <p:nvPr/>
          </p:nvGrpSpPr>
          <p:grpSpPr bwMode="auto">
            <a:xfrm>
              <a:off x="2075" y="1508"/>
              <a:ext cx="1026" cy="14322"/>
              <a:chOff x="-214024" y="-36822"/>
              <a:chExt cx="650263" cy="9097509"/>
            </a:xfrm>
          </p:grpSpPr>
          <p:pic>
            <p:nvPicPr>
              <p:cNvPr id="16" name="Picture 10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390" r="4143" b="5511"/>
              <a:stretch>
                <a:fillRect/>
              </a:stretch>
            </p:blipFill>
            <p:spPr bwMode="auto">
              <a:xfrm>
                <a:off x="-172408" y="4027677"/>
                <a:ext cx="551746" cy="941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0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14024" y="-36822"/>
                <a:ext cx="593242" cy="1075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6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9" t="14777" r="4128" b="13416"/>
              <a:stretch>
                <a:fillRect/>
              </a:stretch>
            </p:blipFill>
            <p:spPr bwMode="auto">
              <a:xfrm>
                <a:off x="-172408" y="2737535"/>
                <a:ext cx="551625" cy="1048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0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57" t="1019" r="23213" b="1105"/>
              <a:stretch>
                <a:fillRect/>
              </a:stretch>
            </p:blipFill>
            <p:spPr bwMode="auto">
              <a:xfrm>
                <a:off x="-157010" y="1275217"/>
                <a:ext cx="593249" cy="112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ÐÐ°ÑÑÐ¸Ð½ÐºÐ¸ Ð¿Ð¾ Ð·Ð°Ð¿ÑÐ¾ÑÑ Ð¿Ð¾Ð²ÑÑÐµÐ½Ð¸Ðµ ÐºÐ²Ð°Ð»Ð¸ÑÐ¸ÐºÐ°ÑÐ¸Ð¸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754" y="7856167"/>
                <a:ext cx="512971" cy="1204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5" descr="ÐÐ¾ÑÐ¾Ð¶ÐµÐµ Ð¸Ð·Ð¾Ð±ÑÐ°Ð¶ÐµÐ½Ð¸Ðµ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2408" y="5169801"/>
                <a:ext cx="551746" cy="1197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19962" y="6220027"/>
                <a:ext cx="499178" cy="15546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4F81B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</p:pic>
        </p:grpSp>
        <p:grpSp>
          <p:nvGrpSpPr>
            <p:cNvPr id="6" name="Группа 5"/>
            <p:cNvGrpSpPr>
              <a:grpSpLocks/>
            </p:cNvGrpSpPr>
            <p:nvPr/>
          </p:nvGrpSpPr>
          <p:grpSpPr bwMode="auto">
            <a:xfrm>
              <a:off x="3627" y="1508"/>
              <a:ext cx="4406" cy="8197"/>
              <a:chOff x="-1495496" y="-193834"/>
              <a:chExt cx="2798558" cy="5205506"/>
            </a:xfrm>
          </p:grpSpPr>
          <p:sp>
            <p:nvSpPr>
              <p:cNvPr id="12" name="TextBox 15"/>
              <p:cNvSpPr txBox="1">
                <a:spLocks noChangeArrowheads="1"/>
              </p:cNvSpPr>
              <p:nvPr/>
            </p:nvSpPr>
            <p:spPr bwMode="auto">
              <a:xfrm>
                <a:off x="-1418484" y="-193834"/>
                <a:ext cx="2554798" cy="1397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Закончить лицей хорошисткой, получить полное </a:t>
                </a:r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среднее образование в Лицее</a:t>
                </a:r>
              </a:p>
              <a:p>
                <a:pPr fontAlgn="base"/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 </a:t>
                </a:r>
              </a:p>
              <a:p>
                <a:pPr fontAlgn="base"/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 </a:t>
                </a:r>
              </a:p>
            </p:txBody>
          </p:sp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>
                <a:off x="-1495496" y="2271408"/>
                <a:ext cx="2738216" cy="1665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sz="1400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ru-RU" sz="1400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 </a:t>
                </a:r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Подготовиться  к  ЕНТ. </a:t>
                </a:r>
              </a:p>
              <a:p>
                <a:pPr fontAlgn="base"/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</a:t>
                </a:r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Поступить в ВУЗ</a:t>
                </a:r>
                <a:endParaRPr lang="ru-RU" b="1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4" name="TextBox 15"/>
              <p:cNvSpPr txBox="1">
                <a:spLocks noChangeArrowheads="1"/>
              </p:cNvSpPr>
              <p:nvPr/>
            </p:nvSpPr>
            <p:spPr bwMode="auto">
              <a:xfrm>
                <a:off x="-1436955" y="3753439"/>
                <a:ext cx="2591740" cy="1258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Получить хорошее высшее образование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.</a:t>
                </a:r>
              </a:p>
              <a:p>
                <a:pPr fontAlgn="base"/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 </a:t>
                </a:r>
              </a:p>
              <a:p>
                <a:pPr fontAlgn="base"/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 </a:t>
                </a:r>
              </a:p>
            </p:txBody>
          </p:sp>
          <p:sp>
            <p:nvSpPr>
              <p:cNvPr id="15" name="TextBox 15"/>
              <p:cNvSpPr txBox="1">
                <a:spLocks noChangeArrowheads="1"/>
              </p:cNvSpPr>
              <p:nvPr/>
            </p:nvSpPr>
            <p:spPr bwMode="auto">
              <a:xfrm>
                <a:off x="-1409220" y="872747"/>
                <a:ext cx="2712282" cy="1372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Развиваться </a:t>
                </a:r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физически, </a:t>
                </a:r>
              </a:p>
              <a:p>
                <a:pPr fontAlgn="base"/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интеллектуально и духовно</a:t>
                </a:r>
                <a:endParaRPr lang="ru-RU" dirty="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</p:grpSp>
        <p:grpSp>
          <p:nvGrpSpPr>
            <p:cNvPr id="7" name="Группа 6"/>
            <p:cNvGrpSpPr>
              <a:grpSpLocks/>
            </p:cNvGrpSpPr>
            <p:nvPr/>
          </p:nvGrpSpPr>
          <p:grpSpPr bwMode="auto">
            <a:xfrm>
              <a:off x="3787" y="9705"/>
              <a:ext cx="5279" cy="5900"/>
              <a:chOff x="-1246957" y="774569"/>
              <a:chExt cx="3352883" cy="3745663"/>
            </a:xfrm>
          </p:grpSpPr>
          <p:sp>
            <p:nvSpPr>
              <p:cNvPr id="8" name="TextBox 15"/>
              <p:cNvSpPr txBox="1">
                <a:spLocks noChangeArrowheads="1"/>
              </p:cNvSpPr>
              <p:nvPr/>
            </p:nvSpPr>
            <p:spPr bwMode="auto">
              <a:xfrm>
                <a:off x="-1246957" y="774569"/>
                <a:ext cx="2200275" cy="850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Утвердиться в </a:t>
                </a:r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сфере </a:t>
                </a:r>
                <a:r>
                  <a:rPr lang="ru-RU" b="1" dirty="0" smtClean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 педагогики</a:t>
                </a:r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.</a:t>
                </a:r>
              </a:p>
            </p:txBody>
          </p:sp>
          <p:sp>
            <p:nvSpPr>
              <p:cNvPr id="9" name="TextBox 15"/>
              <p:cNvSpPr txBox="1">
                <a:spLocks noChangeArrowheads="1"/>
              </p:cNvSpPr>
              <p:nvPr/>
            </p:nvSpPr>
            <p:spPr bwMode="auto">
              <a:xfrm>
                <a:off x="-1198281" y="3573075"/>
                <a:ext cx="2231191" cy="899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Повышать уровень квалификации</a:t>
                </a:r>
              </a:p>
            </p:txBody>
          </p:sp>
          <p:sp>
            <p:nvSpPr>
              <p:cNvPr id="10" name="TextBox 15"/>
              <p:cNvSpPr txBox="1">
                <a:spLocks noChangeArrowheads="1"/>
              </p:cNvSpPr>
              <p:nvPr/>
            </p:nvSpPr>
            <p:spPr bwMode="auto">
              <a:xfrm>
                <a:off x="185051" y="3902997"/>
                <a:ext cx="1920875" cy="617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sz="160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 </a:t>
                </a:r>
                <a:endParaRPr lang="ru-RU" sz="1200">
                  <a:solidFill>
                    <a:srgbClr val="000000"/>
                  </a:solidFill>
                  <a:latin typeface="Times New Roman"/>
                  <a:ea typeface="Times New Roman"/>
                </a:endParaRPr>
              </a:p>
            </p:txBody>
          </p:sp>
          <p:sp>
            <p:nvSpPr>
              <p:cNvPr id="11" name="TextBox 15"/>
              <p:cNvSpPr txBox="1">
                <a:spLocks noChangeArrowheads="1"/>
              </p:cNvSpPr>
              <p:nvPr/>
            </p:nvSpPr>
            <p:spPr bwMode="auto">
              <a:xfrm>
                <a:off x="-1246957" y="2127674"/>
                <a:ext cx="2328545" cy="827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fontAlgn="base"/>
                <a:r>
                  <a:rPr lang="ru-RU" b="1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Стать хорошим тренером-учителем</a:t>
                </a:r>
                <a:r>
                  <a:rPr lang="ru-RU" sz="1200" dirty="0">
                    <a:solidFill>
                      <a:srgbClr val="000000"/>
                    </a:solidFill>
                    <a:latin typeface="Times New Roman"/>
                    <a:ea typeface="Times New Roman"/>
                  </a:rPr>
                  <a:t>.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3" y="5876278"/>
            <a:ext cx="1715061" cy="1094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470274" y="6076918"/>
            <a:ext cx="515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семьи.  Рождение детей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2855913"/>
            <a:ext cx="8686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008313"/>
            <a:ext cx="86868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1344" y="188640"/>
            <a:ext cx="117373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70C0"/>
                </a:solidFill>
                <a:latin typeface="Times New Roman"/>
                <a:ea typeface="SimSun"/>
              </a:rPr>
              <a:t>Эссе « Мое будущее призвание»</a:t>
            </a:r>
            <a:endParaRPr lang="ru-RU" sz="3200" dirty="0">
              <a:solidFill>
                <a:srgbClr val="0070C0"/>
              </a:solidFill>
              <a:latin typeface="Calibri"/>
              <a:ea typeface="SimSu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Свое эссе я хочу начать с народной пословицы: «Человек - архитектор своей судьбы». С этим я полностью согласна, ведь архитекторы - это люди, которые создают нечто прекрасное, однако тот путь, который ведет их к результату, очень непрост,  как и путь выбора будущей профессии.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Ребенок еще в детстве, играя, невольно выбирает себе роль. Обычно это профессии, хорошо знакомые детям: врач, учитель, повар, продавец, а сегодня - стилист, бизнесмен, детектив. К примеру, когда я ходила в садик, то хотела быть д. Без спросу брала ножницы и вырезала из футболок, носовых платков, шарфов разные фигуры, цветными карандашами рисовала что-то наподобие эскизов, расписывала стены мелками и вырывала страницы новых блокнотов, чтобы использовать их как бланки заказов. Моя мама сохранила все «произведения» юного дизайнера. Пересматривая свои работы, вспоминая свои проделки, я испытываю непередаваемые чувства. Когда же я переступила порог начальной школы, то мечтала быть и учителем, который не задаёт домашнее задание, и поваром, который не любит варить каши, и даже доктором, который может вылечить все болезни без этих горьких лекарств.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Но все же время летит, и настал час, когда пора уже серьезно задуматься о будущей профессии. В Интернете я нашла длинный список специальностей, но как угадать свое призвание? Оказалось, сделать свой выбор в мире профессий не так-то просто.</a:t>
            </a:r>
            <a:r>
              <a:rPr lang="kk-KZ" sz="1200" dirty="0">
                <a:latin typeface="Times New Roman"/>
                <a:ea typeface="Calibri"/>
                <a:cs typeface="Times New Roman"/>
              </a:rPr>
              <a:t> В итогея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остановилась на категории</a:t>
            </a:r>
            <a:r>
              <a:rPr lang="kk-KZ" sz="1200" dirty="0">
                <a:latin typeface="Times New Roman"/>
                <a:ea typeface="Calibri"/>
                <a:cs typeface="Times New Roman"/>
              </a:rPr>
              <a:t> педагогики 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 и решила поинтересоваться профессией  тренер-преподаватель  физической культуры.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Тренер-преподаватель  - это очень ответственная </a:t>
            </a:r>
            <a:r>
              <a:rPr lang="ru-RU" sz="1200" dirty="0" err="1" smtClean="0">
                <a:latin typeface="Times New Roman"/>
                <a:ea typeface="Calibri"/>
                <a:cs typeface="Times New Roman"/>
              </a:rPr>
              <a:t>профессия.тренера</a:t>
            </a:r>
            <a:r>
              <a:rPr lang="ru-RU" sz="12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dirty="0">
                <a:latin typeface="Times New Roman"/>
                <a:ea typeface="Calibri"/>
                <a:cs typeface="Times New Roman"/>
              </a:rPr>
              <a:t>или учителя должны быть детям вторыми родителями, чтобы на занятия они бежали с удовольствием, а после занятий с положительными эмоциями рассказывали родителям о прошедшем занятии, чтобы у каждого ребенка была своя цель, с которой он упорно шел, не смотря на трудности, боль, слезы, травмы 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Я начала заниматься волейболом, когда училась в 4 классе. Я пробовала разные кружки: танцы, рисование, гимнастика, но мне ничего не нравилось.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И однажды мама увидела во дворе, как я играю с волейбольным мячом у стены и повела меня на данную секцию.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Сейчас, спустя 8 лет, я ни разу не пожалела о том, что пошла на волейбол. Волейбол –  это, прежде всего команда. А  команда на меня очень сильно повлияла. Это был круг девочек, которые поддерживали и поддерживают  меня по сей день. И когда я прозанималась 2 года, уже в 6 классе я сказала родителям, что хочу быть тренером, как наши тренера.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Учителя физкультуры в нашей школе тоже повлияли на мое желание быть педагогом. Они брали меня на соревнования, где хорошо играла только я,  и верили в меня. Тогда я понимала, что на мне лежит большая ответственность, но они поддерживали меня, и тогда вся моя боязнь уходила, и я готова была « рвать и метать» лишь бы не подвести их.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Они подавали нам пример, воспитывали нас, переживали за нас как наши родители. Где-то ругали нас, но это пошло нам на пользу. И сейчас я уже выпускница и понимаю, что я буду сильно скучать по тренировкам.  А пока я наслаждаюсь игрой, каждой тренировкой.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Спорт научил меня бороться до конца, не опускать руки при трудностях, ценить людей, которые поддерживают тебя, быть достойным человеком и делать хорошие и правильные поступки.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Поэтому я буду стремиться стать таким же хорошим тренером, как преподаватели в нашем Лицее, и мои тренера по волейболу.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1313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4"/>
            <a:ext cx="12192000" cy="6160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220980" algn="ctr">
              <a:lnSpc>
                <a:spcPts val="1800"/>
              </a:lnSpc>
              <a:spcAft>
                <a:spcPts val="1000"/>
              </a:spcAft>
            </a:pPr>
            <a:endParaRPr lang="ru-RU" sz="3600" b="1" dirty="0" smtClean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228600" indent="220980" algn="ctr">
              <a:lnSpc>
                <a:spcPts val="1800"/>
              </a:lnSpc>
              <a:spcAft>
                <a:spcPts val="1000"/>
              </a:spcAft>
            </a:pPr>
            <a:r>
              <a:rPr lang="ru-RU" sz="36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Заключение</a:t>
            </a:r>
          </a:p>
          <a:p>
            <a:pPr marL="228600" indent="220980">
              <a:lnSpc>
                <a:spcPts val="1800"/>
              </a:lnSpc>
              <a:spcAft>
                <a:spcPts val="1000"/>
              </a:spcAft>
            </a:pPr>
            <a:endParaRPr lang="ru-RU" sz="36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  <a:p>
            <a:pPr indent="449580">
              <a:lnSpc>
                <a:spcPct val="15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Свой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проект я хочу закончить строками из своего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Эссе: «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Спорт научил меня бороться до конца, не опускать руки при трудностях, ценить людей, которые поддерживают тебя, быть достойным человеком и делать хорошие и правильные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поступки.</a:t>
            </a:r>
          </a:p>
          <a:p>
            <a:pPr indent="449580">
              <a:lnSpc>
                <a:spcPct val="150000"/>
              </a:lnSpc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Поэтому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я буду стремиться стать таким же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хорошим тренером, как преподаватели в нашем Лицее, 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и мои тренера по волейболу!»</a:t>
            </a:r>
          </a:p>
          <a:p>
            <a:pPr marL="228600" indent="220980">
              <a:lnSpc>
                <a:spcPts val="1800"/>
              </a:lnSpc>
              <a:spcAft>
                <a:spcPts val="1000"/>
              </a:spcAft>
            </a:pPr>
            <a:endParaRPr lang="ru-RU" sz="2400" b="1" dirty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228600" lvl="0" indent="220980">
              <a:lnSpc>
                <a:spcPts val="18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результате работы над проектом я убедилась в том,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что мой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выбор правильный, </a:t>
            </a:r>
            <a:endParaRPr lang="ru-RU" sz="24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marL="228600" lvl="0" indent="220980">
              <a:lnSpc>
                <a:spcPts val="18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я думаю, что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профессия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учителя физической 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культуры -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это та профессия, о </a:t>
            </a:r>
          </a:p>
          <a:p>
            <a:pPr marL="228600" indent="220980">
              <a:lnSpc>
                <a:spcPts val="18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которой я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никогда не буду жалеть!</a:t>
            </a:r>
            <a:endParaRPr lang="ru-RU" sz="2400" b="1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98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0"/>
            <a:ext cx="12192000" cy="135421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Что такое исследовательская деятельность?     </a:t>
            </a:r>
          </a:p>
          <a:p>
            <a:pPr algn="ctr"/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роектная деятельность?  </a:t>
            </a:r>
          </a:p>
          <a:p>
            <a:r>
              <a:rPr lang="ru-RU" dirty="0" smtClean="0">
                <a:solidFill>
                  <a:prstClr val="white"/>
                </a:solidFill>
              </a:rPr>
              <a:t>                              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2" y="116632"/>
            <a:ext cx="118723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cdnpdf.com/4/0/1/5/1/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268760"/>
            <a:ext cx="8472264" cy="558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ritualgranit-ekb.ru/upload/iblock/281/2814ad26daad93068e8aa677c36c28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" y="1268760"/>
            <a:ext cx="3704836" cy="5589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398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0"/>
            <a:ext cx="12192000" cy="73866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</a:p>
          <a:p>
            <a:r>
              <a:rPr lang="ru-RU" dirty="0" smtClean="0">
                <a:solidFill>
                  <a:prstClr val="white"/>
                </a:solidFill>
              </a:rPr>
              <a:t>                              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" y="51706"/>
            <a:ext cx="822588" cy="77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i.mycdn.me/i?r=AzEPZsRbOZEKgBhR0XGMT1RkopIopZ3sbiEgT0k34CrpXKaKTM5SRkZCeTgDn6uOyi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86"/>
            <a:ext cx="12192000" cy="68245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15480" y="2204864"/>
            <a:ext cx="9905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БУДЬТЕ ВСЕ ЗДОРОВЫ!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517727" y="1052607"/>
            <a:ext cx="10225137" cy="5418966"/>
            <a:chOff x="511744" y="1689985"/>
            <a:chExt cx="5886129" cy="417707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002" y="1689985"/>
              <a:ext cx="5678871" cy="4147698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511744" y="1736180"/>
              <a:ext cx="2735806" cy="1980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Ознакомительный этап: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Разработка плана.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Постановка цели.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Задачи проекта.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Гипотеза. 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Актуальность. </a:t>
              </a:r>
            </a:p>
            <a:p>
              <a:pPr marL="342900" indent="-342900" algn="ctr">
                <a:lnSpc>
                  <a:spcPct val="115000"/>
                </a:lnSpc>
                <a:buFont typeface="Wingdings" pitchFamily="2" charset="2"/>
                <a:buChar char="v"/>
              </a:pPr>
              <a:r>
                <a:rPr lang="ru-RU" sz="2000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Объект исследования.</a:t>
              </a:r>
              <a:endParaRPr lang="ru-RU" sz="2000" b="1" dirty="0">
                <a:solidFill>
                  <a:srgbClr val="002060"/>
                </a:solidFill>
                <a:ea typeface="Calibri"/>
                <a:cs typeface="Times New Roman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521347" y="2044595"/>
              <a:ext cx="2714365" cy="889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ru-RU" sz="2000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        Теоретический</a:t>
              </a:r>
            </a:p>
            <a:p>
              <a:pPr algn="ctr">
                <a:lnSpc>
                  <a:spcPct val="115000"/>
                </a:lnSpc>
              </a:pPr>
              <a:r>
                <a:rPr lang="ru-RU" sz="2000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             Поисковая  деятельность</a:t>
              </a:r>
            </a:p>
            <a:p>
              <a:pPr algn="ctr">
                <a:lnSpc>
                  <a:spcPct val="115000"/>
                </a:lnSpc>
              </a:pPr>
              <a:r>
                <a:rPr lang="ru-RU" sz="2000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                 Работа над презентацией.</a:t>
              </a:r>
              <a:endParaRPr lang="ru-RU" sz="2000" b="1" dirty="0">
                <a:solidFill>
                  <a:prstClr val="white"/>
                </a:solidFill>
                <a:ea typeface="Calibri"/>
                <a:cs typeface="Times New Roman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39360" y="4062040"/>
              <a:ext cx="2735805" cy="1803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k-KZ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Второй  этап:</a:t>
              </a:r>
            </a:p>
            <a:p>
              <a:pPr algn="ctr"/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Практический.</a:t>
              </a:r>
            </a:p>
            <a:p>
              <a:pPr marL="285750" indent="-285750" algn="ctr">
                <a:buFont typeface="Wingdings" pitchFamily="2" charset="2"/>
                <a:buChar char="v"/>
              </a:pPr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Анкетирование</a:t>
              </a:r>
            </a:p>
            <a:p>
              <a:pPr marL="285750" indent="-285750" algn="ctr">
                <a:buFont typeface="Wingdings" pitchFamily="2" charset="2"/>
                <a:buChar char="v"/>
              </a:pPr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Психологическое тестирование</a:t>
              </a:r>
            </a:p>
            <a:p>
              <a:pPr marL="285750" indent="-285750" algn="ctr">
                <a:buFont typeface="Wingdings" pitchFamily="2" charset="2"/>
                <a:buChar char="v"/>
              </a:pPr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Сравнительный и фактурный анализ.</a:t>
              </a:r>
            </a:p>
            <a:p>
              <a:pPr marL="285750" indent="-285750" algn="ctr">
                <a:buFont typeface="Wingdings" pitchFamily="2" charset="2"/>
                <a:buChar char="v"/>
              </a:pPr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Диагностические карты    ,интеллект карты.</a:t>
              </a:r>
            </a:p>
            <a:p>
              <a:pPr marL="285750" indent="-285750" algn="ctr">
                <a:buFont typeface="Wingdings" pitchFamily="2" charset="2"/>
                <a:buChar char="v"/>
              </a:pPr>
              <a:r>
                <a:rPr lang="ru-RU" b="1" dirty="0" smtClean="0">
                  <a:solidFill>
                    <a:prstClr val="white"/>
                  </a:solidFill>
                  <a:latin typeface="Times New Roman"/>
                  <a:ea typeface="Calibri"/>
                  <a:cs typeface="Times New Roman"/>
                </a:rPr>
                <a:t>Исследовательский дневник.</a:t>
              </a:r>
              <a:endParaRPr lang="ru-RU" dirty="0">
                <a:solidFill>
                  <a:prstClr val="white"/>
                </a:solidFill>
                <a:ea typeface="Calibri"/>
                <a:cs typeface="Times New Roman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910776" y="4077072"/>
              <a:ext cx="2404194" cy="17899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ru-RU" b="1" dirty="0" smtClean="0">
                  <a:solidFill>
                    <a:schemeClr val="accent6">
                      <a:lumMod val="50000"/>
                    </a:schemeClr>
                  </a:solidFill>
                  <a:latin typeface="Times New Roman"/>
                  <a:ea typeface="Calibri"/>
                  <a:cs typeface="Times New Roman"/>
                </a:rPr>
                <a:t>Третий этап:</a:t>
              </a:r>
            </a:p>
            <a:p>
              <a:pPr algn="ctr">
                <a:lnSpc>
                  <a:spcPct val="115000"/>
                </a:lnSpc>
              </a:pPr>
              <a:r>
                <a:rPr lang="ru-RU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Заключительный.</a:t>
              </a:r>
              <a:endParaRPr lang="ru-RU" b="1" dirty="0">
                <a:solidFill>
                  <a:srgbClr val="002060"/>
                </a:solidFill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</a:pPr>
              <a:r>
                <a:rPr lang="ru-RU" b="1" dirty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Обобщение исследовательского материала, </a:t>
              </a:r>
            </a:p>
            <a:p>
              <a:pPr algn="ctr">
                <a:lnSpc>
                  <a:spcPct val="115000"/>
                </a:lnSpc>
              </a:pPr>
              <a:r>
                <a:rPr lang="ru-RU" b="1" dirty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защита </a:t>
              </a:r>
              <a:r>
                <a:rPr lang="ru-RU" b="1" dirty="0" smtClean="0">
                  <a:solidFill>
                    <a:srgbClr val="002060"/>
                  </a:solidFill>
                  <a:latin typeface="Times New Roman"/>
                  <a:ea typeface="Calibri"/>
                  <a:cs typeface="Times New Roman"/>
                </a:rPr>
                <a:t>проекта Реализация задуманного в сотрудничестве с учителем и родителями.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83E1DFE-75DC-4FAD-8330-EC82F8AFF95E}"/>
              </a:ext>
            </a:extLst>
          </p:cNvPr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деятельность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уроках самопознания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7616" y="1139185"/>
            <a:ext cx="223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Первый этап: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" y="75907"/>
            <a:ext cx="1018272" cy="90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https://ds04.infourok.ru/uploads/ex/01ae/000ac395-8ee88bca/img17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9" y="2492896"/>
            <a:ext cx="3024336" cy="2664296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85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9" y="0"/>
            <a:ext cx="12192000" cy="86177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Ознакомительный  этап проектной деятельности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" y="41240"/>
            <a:ext cx="822588" cy="7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124744"/>
            <a:ext cx="830769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i.ytimg.com/vi/HiBzew6vUkc/maxresdefaul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5" y="1124744"/>
            <a:ext cx="4263705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1" y="-5535"/>
            <a:ext cx="12108179" cy="95410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Ознакомительный этап.     План деятельности.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Работы учащихся       8,9,10,11 класс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" y="0"/>
            <a:ext cx="822588" cy="77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768" y="974980"/>
            <a:ext cx="2447943" cy="154433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3027888" y="4567490"/>
            <a:ext cx="2447943" cy="225497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911" y="2667008"/>
            <a:ext cx="2419796" cy="175722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6"/>
          <a:stretch>
            <a:fillRect/>
          </a:stretch>
        </p:blipFill>
        <p:spPr>
          <a:xfrm>
            <a:off x="6023992" y="1036443"/>
            <a:ext cx="2417080" cy="1421076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65" y="2667007"/>
            <a:ext cx="2432107" cy="164027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67" y="4480782"/>
            <a:ext cx="2417080" cy="225497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9" y="948572"/>
            <a:ext cx="2276339" cy="1544330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9" y="2667008"/>
            <a:ext cx="2276339" cy="17572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69" y="4567490"/>
            <a:ext cx="2276339" cy="217387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948572"/>
            <a:ext cx="2776752" cy="139831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709" y="2538891"/>
            <a:ext cx="2829363" cy="176839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88" y="4486818"/>
            <a:ext cx="2860929" cy="225497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822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680" y="4797152"/>
            <a:ext cx="8534400" cy="1752600"/>
          </a:xfrm>
        </p:spPr>
        <p:txBody>
          <a:bodyPr/>
          <a:lstStyle/>
          <a:p>
            <a:pPr algn="r"/>
            <a:r>
              <a:rPr lang="ru-RU" dirty="0"/>
              <a:t>Выполнила </a:t>
            </a:r>
            <a:r>
              <a:rPr lang="ru-RU" dirty="0" err="1"/>
              <a:t>лицеистка</a:t>
            </a:r>
            <a:endParaRPr lang="ru-RU" dirty="0"/>
          </a:p>
          <a:p>
            <a:pPr algn="r"/>
            <a:r>
              <a:rPr lang="ru-RU" dirty="0"/>
              <a:t> </a:t>
            </a:r>
            <a:r>
              <a:rPr lang="ru-RU" dirty="0" smtClean="0"/>
              <a:t>10 «А» </a:t>
            </a:r>
            <a:r>
              <a:rPr lang="ru-RU" dirty="0"/>
              <a:t>класса</a:t>
            </a:r>
          </a:p>
          <a:p>
            <a:pPr algn="r"/>
            <a:r>
              <a:rPr lang="ru-RU" dirty="0"/>
              <a:t>Жигадло Полина</a:t>
            </a:r>
          </a:p>
          <a:p>
            <a:pPr algn="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3392" y="836712"/>
            <a:ext cx="10939264" cy="18288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8000" dirty="0" smtClean="0">
                <a:solidFill>
                  <a:srgbClr val="C00000"/>
                </a:solidFill>
                <a:cs typeface="Vrinda" panose="020B0502040204020203" pitchFamily="34" charset="0"/>
              </a:rPr>
              <a:t>САМОПОЗНАНИЕ</a:t>
            </a:r>
            <a:r>
              <a:rPr lang="ru-RU" dirty="0" smtClean="0">
                <a:solidFill>
                  <a:srgbClr val="C00000"/>
                </a:solidFill>
                <a:cs typeface="Vrinda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cs typeface="Vrinda" panose="020B0502040204020203" pitchFamily="34" charset="0"/>
              </a:rPr>
            </a:br>
            <a:r>
              <a:rPr lang="ru-RU" dirty="0" smtClean="0">
                <a:solidFill>
                  <a:srgbClr val="C00000"/>
                </a:solidFill>
                <a:cs typeface="Vrinda" panose="020B0502040204020203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cs typeface="Vrinda" panose="020B0502040204020203" pitchFamily="34" charset="0"/>
              </a:rPr>
            </a:br>
            <a:r>
              <a:rPr lang="ru-RU" dirty="0" smtClean="0">
                <a:solidFill>
                  <a:srgbClr val="002060"/>
                </a:solidFill>
                <a:cs typeface="Vrinda" panose="020B0502040204020203" pitchFamily="34" charset="0"/>
              </a:rPr>
              <a:t>проект</a:t>
            </a:r>
            <a:r>
              <a:rPr lang="ru-RU" dirty="0">
                <a:solidFill>
                  <a:srgbClr val="C00000"/>
                </a:solidFill>
                <a:cs typeface="Vrinda" panose="020B0502040204020203" pitchFamily="34" charset="0"/>
              </a:rPr>
              <a:t/>
            </a:r>
            <a:br>
              <a:rPr lang="ru-RU" dirty="0">
                <a:solidFill>
                  <a:srgbClr val="C00000"/>
                </a:solidFill>
                <a:cs typeface="Vrinda" panose="020B0502040204020203" pitchFamily="34" charset="0"/>
              </a:rPr>
            </a:br>
            <a:r>
              <a:rPr lang="ru-RU" sz="6700" dirty="0">
                <a:solidFill>
                  <a:srgbClr val="C00000"/>
                </a:solidFill>
                <a:cs typeface="Vrinda" panose="020B0502040204020203" pitchFamily="34" charset="0"/>
              </a:rPr>
              <a:t>« Моё </a:t>
            </a:r>
            <a:r>
              <a:rPr lang="ru-RU" sz="6700" dirty="0" smtClean="0">
                <a:solidFill>
                  <a:srgbClr val="C00000"/>
                </a:solidFill>
                <a:cs typeface="Vrinda" panose="020B0502040204020203" pitchFamily="34" charset="0"/>
              </a:rPr>
              <a:t>призвание»</a:t>
            </a:r>
            <a:endParaRPr lang="ru-RU" sz="6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57" y="419"/>
            <a:ext cx="12236004" cy="6858000"/>
          </a:xfrm>
        </p:spPr>
      </p:pic>
    </p:spTree>
    <p:extLst>
      <p:ext uri="{BB962C8B-B14F-4D97-AF65-F5344CB8AC3E}">
        <p14:creationId xmlns:p14="http://schemas.microsoft.com/office/powerpoint/2010/main" val="31045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свое призвание и сопоставить с профессией тренер-учитель физической культуры.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информацию 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тренер-учитель физической культуры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.Проанализировать полученную информацию.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.Сформировать в себе качества, нужные для будущей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тренер-учитель физической культуры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lnSpc>
                <a:spcPct val="110000"/>
              </a:lnSpc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проведя исследование  и изучение своей будущей профессии , я смогу  определиться в выборе своей деятельности в будущем.,.</a:t>
            </a:r>
            <a:endParaRPr lang="ru-RU" sz="31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думаю, этот проект  имеет большую актуальность, потому что, определиться с профессией это очень важный этап  в  жизни старшеклассников..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тренер-учитель физической культуры.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2154</TotalTime>
  <Words>1845</Words>
  <Application>Microsoft Office PowerPoint</Application>
  <PresentationFormat>Произвольный</PresentationFormat>
  <Paragraphs>216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18</vt:i4>
      </vt:variant>
      <vt:variant>
        <vt:lpstr>Заголовки слайдов</vt:lpstr>
      </vt:variant>
      <vt:variant>
        <vt:i4>30</vt:i4>
      </vt:variant>
    </vt:vector>
  </HeadingPairs>
  <TitlesOfParts>
    <vt:vector size="48" baseType="lpstr">
      <vt:lpstr>Воздушный поток</vt:lpstr>
      <vt:lpstr>1_Воздушный поток</vt:lpstr>
      <vt:lpstr>2_Воздушный поток</vt:lpstr>
      <vt:lpstr>3_Воздушный поток</vt:lpstr>
      <vt:lpstr>5_Воздушный поток</vt:lpstr>
      <vt:lpstr>6_Воздушный поток</vt:lpstr>
      <vt:lpstr>7_Воздушный поток</vt:lpstr>
      <vt:lpstr>8_Воздушный поток</vt:lpstr>
      <vt:lpstr>9_Воздушный поток</vt:lpstr>
      <vt:lpstr>10_Воздушный поток</vt:lpstr>
      <vt:lpstr>11_Воздушный поток</vt:lpstr>
      <vt:lpstr>12_Воздушный поток</vt:lpstr>
      <vt:lpstr>13_Воздушный поток</vt:lpstr>
      <vt:lpstr>14_Воздушный поток</vt:lpstr>
      <vt:lpstr>15_Воздушный поток</vt:lpstr>
      <vt:lpstr>16_Воздушный поток</vt:lpstr>
      <vt:lpstr>18_Воздушный поток</vt:lpstr>
      <vt:lpstr>19_Воздушный поток</vt:lpstr>
      <vt:lpstr>Презентация PowerPoint</vt:lpstr>
      <vt:lpstr>Содержание  дистанционного урока по самопознанию: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САМОПОЗНАНИЕ  проект « Моё призвание»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профессии</vt:lpstr>
      <vt:lpstr>Презентация PowerPoint</vt:lpstr>
      <vt:lpstr>Рейтинг профессии</vt:lpstr>
      <vt:lpstr>Заработная плата</vt:lpstr>
      <vt:lpstr>Университеты</vt:lpstr>
      <vt:lpstr>+ и – профессии </vt:lpstr>
      <vt:lpstr>Презентация PowerPoint</vt:lpstr>
      <vt:lpstr>Презентация PowerPoint</vt:lpstr>
      <vt:lpstr>Презентация PowerPoint</vt:lpstr>
      <vt:lpstr>Методика: « Тип мышления»</vt:lpstr>
      <vt:lpstr>«Профессиональный тип личности Холланда»</vt:lpstr>
      <vt:lpstr>«Определение уровня самооценки»</vt:lpstr>
      <vt:lpstr>Методика « Определение профессиональных склонностей»</vt:lpstr>
      <vt:lpstr>Методика «Эрудит»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UMC-ESBOL</cp:lastModifiedBy>
  <cp:revision>282</cp:revision>
  <dcterms:created xsi:type="dcterms:W3CDTF">2018-07-05T09:51:18Z</dcterms:created>
  <dcterms:modified xsi:type="dcterms:W3CDTF">2021-05-06T07:07:14Z</dcterms:modified>
</cp:coreProperties>
</file>