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81" r:id="rId5"/>
    <p:sldId id="259" r:id="rId6"/>
    <p:sldId id="263" r:id="rId7"/>
    <p:sldId id="266" r:id="rId8"/>
    <p:sldId id="268" r:id="rId9"/>
    <p:sldId id="273" r:id="rId10"/>
    <p:sldId id="282" r:id="rId11"/>
    <p:sldId id="274" r:id="rId12"/>
    <p:sldId id="283" r:id="rId13"/>
    <p:sldId id="276" r:id="rId14"/>
    <p:sldId id="277" r:id="rId15"/>
    <p:sldId id="284" r:id="rId16"/>
    <p:sldId id="280" r:id="rId17"/>
    <p:sldId id="269"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025C5-7361-4A01-9E09-CEBD244ED520}" type="datetimeFigureOut">
              <a:rPr lang="ru-RU" smtClean="0"/>
              <a:pPr/>
              <a:t>17.01.2021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075858-E3E1-4E54-8921-900B01EA988E}" type="slidenum">
              <a:rPr lang="ru-RU" smtClean="0"/>
              <a:pPr/>
              <a:t>‹#›</a:t>
            </a:fld>
            <a:endParaRPr lang="ru-RU"/>
          </a:p>
        </p:txBody>
      </p:sp>
    </p:spTree>
    <p:extLst>
      <p:ext uri="{BB962C8B-B14F-4D97-AF65-F5344CB8AC3E}">
        <p14:creationId xmlns="" xmlns:p14="http://schemas.microsoft.com/office/powerpoint/2010/main" val="392398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E803FF-82A4-4F3C-8939-5C50298473A3}" type="datetimeFigureOut">
              <a:rPr lang="ru-RU" smtClean="0"/>
              <a:pPr/>
              <a:t>17.01.2021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392D07-874A-4DD0-8598-9B595E7DCDE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E803FF-82A4-4F3C-8939-5C50298473A3}" type="datetimeFigureOut">
              <a:rPr lang="ru-RU" smtClean="0"/>
              <a:pPr/>
              <a:t>17.01.2021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392D07-874A-4DD0-8598-9B595E7DCDE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E803FF-82A4-4F3C-8939-5C50298473A3}" type="datetimeFigureOut">
              <a:rPr lang="ru-RU" smtClean="0"/>
              <a:pPr/>
              <a:t>17.01.2021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392D07-874A-4DD0-8598-9B595E7DCDE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E803FF-82A4-4F3C-8939-5C50298473A3}" type="datetimeFigureOut">
              <a:rPr lang="ru-RU" smtClean="0"/>
              <a:pPr/>
              <a:t>17.01.2021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392D07-874A-4DD0-8598-9B595E7DCDE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E803FF-82A4-4F3C-8939-5C50298473A3}" type="datetimeFigureOut">
              <a:rPr lang="ru-RU" smtClean="0"/>
              <a:pPr/>
              <a:t>17.01.2021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392D07-874A-4DD0-8598-9B595E7DCDE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E803FF-82A4-4F3C-8939-5C50298473A3}" type="datetimeFigureOut">
              <a:rPr lang="ru-RU" smtClean="0"/>
              <a:pPr/>
              <a:t>17.01.2021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392D07-874A-4DD0-8598-9B595E7DCDE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E803FF-82A4-4F3C-8939-5C50298473A3}" type="datetimeFigureOut">
              <a:rPr lang="ru-RU" smtClean="0"/>
              <a:pPr/>
              <a:t>17.01.2021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392D07-874A-4DD0-8598-9B595E7DCDE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3E803FF-82A4-4F3C-8939-5C50298473A3}" type="datetimeFigureOut">
              <a:rPr lang="ru-RU" smtClean="0"/>
              <a:pPr/>
              <a:t>17.01.2021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392D07-874A-4DD0-8598-9B595E7DCDE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E803FF-82A4-4F3C-8939-5C50298473A3}" type="datetimeFigureOut">
              <a:rPr lang="ru-RU" smtClean="0"/>
              <a:pPr/>
              <a:t>17.01.2021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C392D07-874A-4DD0-8598-9B595E7DCDE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E803FF-82A4-4F3C-8939-5C50298473A3}" type="datetimeFigureOut">
              <a:rPr lang="ru-RU" smtClean="0"/>
              <a:pPr/>
              <a:t>17.01.2021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392D07-874A-4DD0-8598-9B595E7DCDE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E803FF-82A4-4F3C-8939-5C50298473A3}" type="datetimeFigureOut">
              <a:rPr lang="ru-RU" smtClean="0"/>
              <a:pPr/>
              <a:t>17.01.2021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392D07-874A-4DD0-8598-9B595E7DCDE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803FF-82A4-4F3C-8939-5C50298473A3}" type="datetimeFigureOut">
              <a:rPr lang="ru-RU" smtClean="0"/>
              <a:pPr/>
              <a:t>17.01.2021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92D07-874A-4DD0-8598-9B595E7DCDE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8" name="Прямоугольник 7"/>
          <p:cNvSpPr/>
          <p:nvPr/>
        </p:nvSpPr>
        <p:spPr>
          <a:xfrm>
            <a:off x="683568" y="188641"/>
            <a:ext cx="7560840" cy="1015662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kk-KZ" sz="2400" dirty="0">
              <a:solidFill>
                <a:srgbClr val="002060"/>
              </a:solidFill>
              <a:latin typeface="Calibri" panose="020F0502020204030204" pitchFamily="34" charset="0"/>
              <a:cs typeface="Times New Roman" pitchFamily="18" charset="0"/>
            </a:endParaRPr>
          </a:p>
          <a:p>
            <a:pPr algn="ctr"/>
            <a:r>
              <a:rPr lang="kk-KZ" sz="2000" b="1" dirty="0" smtClean="0">
                <a:solidFill>
                  <a:schemeClr val="tx2">
                    <a:lumMod val="50000"/>
                  </a:schemeClr>
                </a:solidFill>
                <a:latin typeface="Times New Roman" pitchFamily="18" charset="0"/>
                <a:cs typeface="Times New Roman" pitchFamily="18" charset="0"/>
              </a:rPr>
              <a:t>Қарағанды облысы білім басқармасының   Теміртау қаласы білім бөлімінің «Дельфинчик» бөбекжайы»     коммуналдық мемлекеттік қазыналық кәсіпорны</a:t>
            </a:r>
          </a:p>
          <a:p>
            <a:pPr algn="ctr"/>
            <a:endParaRPr lang="kk-KZ" sz="2000" i="1" dirty="0" smtClean="0">
              <a:solidFill>
                <a:schemeClr val="tx2">
                  <a:lumMod val="75000"/>
                </a:schemeClr>
              </a:solidFill>
              <a:latin typeface="Times New Roman" pitchFamily="18" charset="0"/>
              <a:cs typeface="Times New Roman" pitchFamily="18" charset="0"/>
            </a:endParaRPr>
          </a:p>
          <a:p>
            <a:pPr algn="ctr"/>
            <a:endParaRPr lang="kk-KZ" sz="2000" i="1" dirty="0" smtClean="0">
              <a:solidFill>
                <a:schemeClr val="tx2">
                  <a:lumMod val="75000"/>
                </a:schemeClr>
              </a:solidFill>
              <a:latin typeface="Times New Roman" pitchFamily="18" charset="0"/>
              <a:cs typeface="Times New Roman" pitchFamily="18" charset="0"/>
            </a:endParaRPr>
          </a:p>
          <a:p>
            <a:pPr algn="ctr"/>
            <a:endParaRPr lang="kk-KZ" sz="2000" i="1" dirty="0" smtClean="0">
              <a:solidFill>
                <a:schemeClr val="tx2">
                  <a:lumMod val="75000"/>
                </a:schemeClr>
              </a:solidFill>
              <a:latin typeface="Times New Roman" pitchFamily="18" charset="0"/>
              <a:cs typeface="Times New Roman" pitchFamily="18" charset="0"/>
            </a:endParaRPr>
          </a:p>
          <a:p>
            <a:pPr algn="ctr"/>
            <a:endParaRPr lang="kk-KZ" sz="2000" i="1" dirty="0" smtClean="0">
              <a:solidFill>
                <a:schemeClr val="tx2">
                  <a:lumMod val="75000"/>
                </a:schemeClr>
              </a:solidFill>
              <a:latin typeface="Times New Roman" pitchFamily="18" charset="0"/>
              <a:cs typeface="Times New Roman" pitchFamily="18" charset="0"/>
            </a:endParaRPr>
          </a:p>
          <a:p>
            <a:pPr algn="ctr"/>
            <a:r>
              <a:rPr lang="en-US" sz="2000" b="1" dirty="0" smtClean="0">
                <a:solidFill>
                  <a:schemeClr val="tx2">
                    <a:lumMod val="50000"/>
                  </a:schemeClr>
                </a:solidFill>
              </a:rPr>
              <a:t>Workshop</a:t>
            </a:r>
            <a:r>
              <a:rPr lang="ru-RU" sz="2000" b="1" dirty="0" smtClean="0">
                <a:solidFill>
                  <a:schemeClr val="tx2">
                    <a:lumMod val="50000"/>
                  </a:schemeClr>
                </a:solidFill>
              </a:rPr>
              <a:t>:</a:t>
            </a:r>
          </a:p>
          <a:p>
            <a:pPr algn="ctr"/>
            <a:r>
              <a:rPr lang="kk-KZ" sz="2000" b="1" i="1" cap="all" dirty="0" smtClean="0">
                <a:solidFill>
                  <a:srgbClr val="002060"/>
                </a:solidFill>
                <a:latin typeface="Times New Roman" pitchFamily="18" charset="0"/>
                <a:cs typeface="Times New Roman" pitchFamily="18" charset="0"/>
              </a:rPr>
              <a:t>” </a:t>
            </a:r>
            <a:r>
              <a:rPr lang="kk-KZ" sz="2000" b="1" i="1" cap="all" dirty="0" smtClean="0">
                <a:solidFill>
                  <a:srgbClr val="002060"/>
                </a:solidFill>
                <a:latin typeface="Times New Roman" pitchFamily="18" charset="0"/>
                <a:cs typeface="Times New Roman" pitchFamily="18" charset="0"/>
              </a:rPr>
              <a:t>Ерекше білім беру қажеттілігі бар балаларды оқыту және тәрбиелеу” </a:t>
            </a:r>
          </a:p>
          <a:p>
            <a:pPr algn="r"/>
            <a:endParaRPr lang="kk-KZ" sz="2800" b="1" dirty="0" smtClean="0">
              <a:solidFill>
                <a:srgbClr val="002060"/>
              </a:solidFill>
              <a:latin typeface="Times New Roman" pitchFamily="18" charset="0"/>
              <a:cs typeface="Times New Roman" pitchFamily="18" charset="0"/>
            </a:endParaRPr>
          </a:p>
          <a:p>
            <a:pPr algn="ctr"/>
            <a:endParaRPr lang="kk-KZ" b="1" cap="all" dirty="0" smtClean="0">
              <a:solidFill>
                <a:srgbClr val="002060"/>
              </a:solidFill>
              <a:latin typeface="Times New Roman" pitchFamily="18" charset="0"/>
              <a:cs typeface="Times New Roman" pitchFamily="18" charset="0"/>
            </a:endParaRPr>
          </a:p>
          <a:p>
            <a:pPr algn="ctr"/>
            <a:r>
              <a:rPr lang="kk-KZ" b="1" cap="all" dirty="0" smtClean="0">
                <a:solidFill>
                  <a:srgbClr val="002060"/>
                </a:solidFill>
                <a:latin typeface="Times New Roman" pitchFamily="18" charset="0"/>
                <a:cs typeface="Times New Roman" pitchFamily="18" charset="0"/>
              </a:rPr>
              <a:t>Дайындаған: тәрбиеші</a:t>
            </a:r>
          </a:p>
          <a:p>
            <a:pPr algn="ctr"/>
            <a:r>
              <a:rPr lang="kk-KZ" b="1" cap="all" dirty="0" smtClean="0">
                <a:solidFill>
                  <a:srgbClr val="002060"/>
                </a:solidFill>
                <a:latin typeface="Times New Roman" pitchFamily="18" charset="0"/>
                <a:cs typeface="Times New Roman" pitchFamily="18" charset="0"/>
              </a:rPr>
              <a:t>Біліктілігі жоғарғы деңгейлі  </a:t>
            </a:r>
            <a:r>
              <a:rPr lang="kk-KZ" b="1" cap="all" dirty="0" smtClean="0">
                <a:solidFill>
                  <a:srgbClr val="002060"/>
                </a:solidFill>
                <a:latin typeface="Times New Roman" pitchFamily="18" charset="0"/>
                <a:cs typeface="Times New Roman" pitchFamily="18" charset="0"/>
              </a:rPr>
              <a:t>Бекбенбетова Асем </a:t>
            </a:r>
            <a:endParaRPr lang="kk-KZ" b="1" cap="all" dirty="0" smtClean="0">
              <a:solidFill>
                <a:srgbClr val="002060"/>
              </a:solidFill>
              <a:latin typeface="Times New Roman" pitchFamily="18" charset="0"/>
              <a:cs typeface="Times New Roman" pitchFamily="18" charset="0"/>
            </a:endParaRPr>
          </a:p>
          <a:p>
            <a:pPr algn="ctr"/>
            <a:r>
              <a:rPr lang="kk-KZ" b="1" cap="all" dirty="0" smtClean="0">
                <a:solidFill>
                  <a:srgbClr val="002060"/>
                </a:solidFill>
                <a:latin typeface="Times New Roman" pitchFamily="18" charset="0"/>
                <a:cs typeface="Times New Roman" pitchFamily="18" charset="0"/>
              </a:rPr>
              <a:t>Жумабаевна</a:t>
            </a:r>
            <a:r>
              <a:rPr lang="kk-KZ" sz="2800" b="1" dirty="0" smtClean="0">
                <a:solidFill>
                  <a:srgbClr val="002060"/>
                </a:solidFill>
                <a:latin typeface="Times New Roman" pitchFamily="18" charset="0"/>
                <a:cs typeface="Times New Roman" pitchFamily="18" charset="0"/>
              </a:rPr>
              <a:t> </a:t>
            </a:r>
            <a:endParaRPr lang="kk-KZ" sz="2800" b="1" dirty="0" smtClean="0">
              <a:solidFill>
                <a:srgbClr val="002060"/>
              </a:solidFill>
              <a:latin typeface="Times New Roman" pitchFamily="18" charset="0"/>
              <a:cs typeface="Times New Roman" pitchFamily="18" charset="0"/>
            </a:endParaRPr>
          </a:p>
          <a:p>
            <a:pPr algn="ctr"/>
            <a:endParaRPr lang="kk-KZ" sz="2000" b="1" dirty="0" smtClean="0">
              <a:solidFill>
                <a:srgbClr val="002060"/>
              </a:solidFill>
              <a:latin typeface="Times New Roman" pitchFamily="18" charset="0"/>
              <a:cs typeface="Times New Roman" pitchFamily="18" charset="0"/>
            </a:endParaRPr>
          </a:p>
          <a:p>
            <a:endParaRPr lang="kk-KZ" sz="2000" b="1" dirty="0" smtClean="0">
              <a:solidFill>
                <a:srgbClr val="002060"/>
              </a:solidFill>
              <a:latin typeface="Calibri" panose="020F0502020204030204" pitchFamily="34" charset="0"/>
              <a:cs typeface="Times New Roman" pitchFamily="18" charset="0"/>
            </a:endParaRPr>
          </a:p>
          <a:p>
            <a:pPr algn="ctr"/>
            <a:endParaRPr lang="kk-KZ" sz="20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kk-KZ" sz="2000" b="1" cap="none" spc="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kk-KZ" sz="20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kk-KZ" sz="2000" b="1" cap="none" spc="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kk-KZ" sz="20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kk-KZ" sz="2000" b="1" cap="none" spc="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kk-KZ" sz="20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kk-KZ" sz="2000" b="1" cap="none" spc="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kk-KZ" sz="20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kk-KZ" sz="2000" b="1" cap="none" spc="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kk-KZ" sz="20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kk-KZ" sz="2000" b="1" cap="none" spc="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kk-KZ" sz="20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ru-RU" sz="2000" b="1" cap="none" spc="0" dirty="0">
              <a:ln w="11430"/>
              <a:solidFill>
                <a:srgbClr val="002060"/>
              </a:solidFill>
              <a:effectLst>
                <a:outerShdw blurRad="50800" dist="39000" dir="5460000" algn="tl">
                  <a:srgbClr val="000000">
                    <a:alpha val="38000"/>
                  </a:srgbClr>
                </a:outerShdw>
              </a:effectLst>
            </a:endParaRPr>
          </a:p>
        </p:txBody>
      </p:sp>
    </p:spTree>
  </p:cSld>
  <p:clrMapOvr>
    <a:masterClrMapping/>
  </p:clrMapOvr>
  <p:transition advTm="9298">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0" y="260648"/>
            <a:ext cx="8892480" cy="5976664"/>
          </a:xfrm>
          <a:prstGeom prst="rect">
            <a:avLst/>
          </a:prstGeom>
          <a:noFill/>
          <a:ln w="9525">
            <a:noFill/>
            <a:miter lim="800000"/>
            <a:headEnd/>
            <a:tailEnd/>
          </a:ln>
          <a:effectLst/>
        </p:spPr>
      </p:pic>
      <p:sp>
        <p:nvSpPr>
          <p:cNvPr id="5" name="Прямоугольник 4"/>
          <p:cNvSpPr/>
          <p:nvPr/>
        </p:nvSpPr>
        <p:spPr>
          <a:xfrm>
            <a:off x="1996358" y="4813994"/>
            <a:ext cx="5151283"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Құм терапиясы</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5" descr="C:\Users\Инкар\AppData\Local\Microsoft\Windows\Temporary Internet Files\Content.IE5\0Y38467N\1200px-Смайлик-весёлый.svg[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1556792"/>
            <a:ext cx="936104" cy="8949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1187624" y="4813994"/>
            <a:ext cx="676875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Ғажайып  қалташа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5" descr="C:\Users\Инкар\AppData\Local\Microsoft\Windows\Temporary Internet Files\Content.IE5\0Y38467N\1200px-Смайлик-весёлый.svg[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27784" y="1268760"/>
            <a:ext cx="1128844" cy="103894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Прямоугольник 3"/>
          <p:cNvSpPr/>
          <p:nvPr/>
        </p:nvSpPr>
        <p:spPr>
          <a:xfrm>
            <a:off x="827584" y="4813994"/>
            <a:ext cx="7992888"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Тасбақа дидактикалық ойын</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5" descr="C:\Users\Инкар\AppData\Local\Microsoft\Windows\Temporary Internet Files\Content.IE5\0Y38467N\1200px-Смайлик-весёлый.svg[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5856" y="1484784"/>
            <a:ext cx="552780" cy="8949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4427984" cy="6858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355976" y="0"/>
            <a:ext cx="4788024" cy="6858000"/>
          </a:xfrm>
          <a:prstGeom prst="rect">
            <a:avLst/>
          </a:prstGeom>
          <a:noFill/>
          <a:ln w="9525">
            <a:noFill/>
            <a:miter lim="800000"/>
            <a:headEnd/>
            <a:tailEnd/>
          </a:ln>
          <a:effectLst/>
        </p:spPr>
      </p:pic>
      <p:sp>
        <p:nvSpPr>
          <p:cNvPr id="6" name="Прямоугольник 5"/>
          <p:cNvSpPr/>
          <p:nvPr/>
        </p:nvSpPr>
        <p:spPr>
          <a:xfrm>
            <a:off x="2319877" y="4813994"/>
            <a:ext cx="4504246"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err="1" smtClean="0">
                <a:ln w="11430"/>
                <a:solidFill>
                  <a:srgbClr val="002060"/>
                </a:solidFill>
                <a:effectLst>
                  <a:outerShdw blurRad="76200" dist="50800" dir="5400000" algn="tl" rotWithShape="0">
                    <a:srgbClr val="000000">
                      <a:alpha val="65000"/>
                    </a:srgbClr>
                  </a:outerShdw>
                </a:effectLst>
              </a:rPr>
              <a:t>Бау</a:t>
            </a:r>
            <a:r>
              <a:rPr lang="ru-RU" sz="4000" b="1" spc="50" dirty="0" smtClean="0">
                <a:ln w="11430"/>
                <a:solidFill>
                  <a:srgbClr val="002060"/>
                </a:solidFill>
                <a:effectLst>
                  <a:outerShdw blurRad="76200" dist="50800" dir="5400000" algn="tl" rotWithShape="0">
                    <a:srgbClr val="000000">
                      <a:alpha val="65000"/>
                    </a:srgbClr>
                  </a:outerShdw>
                </a:effectLst>
              </a:rPr>
              <a:t> </a:t>
            </a:r>
            <a:r>
              <a:rPr lang="ru-RU" sz="4000" b="1" spc="50" dirty="0" err="1" smtClean="0">
                <a:ln w="11430"/>
                <a:solidFill>
                  <a:srgbClr val="002060"/>
                </a:solidFill>
                <a:effectLst>
                  <a:outerShdw blurRad="76200" dist="50800" dir="5400000" algn="tl" rotWithShape="0">
                    <a:srgbClr val="000000">
                      <a:alpha val="65000"/>
                    </a:srgbClr>
                  </a:outerShdw>
                </a:effectLst>
              </a:rPr>
              <a:t>ойыны</a:t>
            </a:r>
            <a:r>
              <a:rPr lang="ru-RU" sz="4000" b="1" spc="50" dirty="0" smtClean="0">
                <a:ln w="11430"/>
                <a:solidFill>
                  <a:srgbClr val="002060"/>
                </a:solidFill>
                <a:effectLst>
                  <a:outerShdw blurRad="76200" dist="50800" dir="5400000" algn="tl" rotWithShape="0">
                    <a:srgbClr val="000000">
                      <a:alpha val="65000"/>
                    </a:srgbClr>
                  </a:outerShdw>
                </a:effectLst>
              </a:rPr>
              <a:t> </a:t>
            </a:r>
            <a:endParaRPr lang="ru-RU" sz="4000" b="1" cap="none" spc="50" dirty="0">
              <a:ln w="11430"/>
              <a:solidFill>
                <a:srgbClr val="002060"/>
              </a:solidFill>
              <a:effectLst>
                <a:outerShdw blurRad="76200" dist="50800" dir="5400000" algn="tl" rotWithShape="0">
                  <a:srgbClr val="000000">
                    <a:alpha val="65000"/>
                  </a:srgbClr>
                </a:outerShdw>
              </a:effectLst>
            </a:endParaRPr>
          </a:p>
        </p:txBody>
      </p:sp>
      <p:pic>
        <p:nvPicPr>
          <p:cNvPr id="7" name="Picture 5" descr="C:\Users\Инкар\AppData\Local\Microsoft\Windows\Temporary Internet Files\Content.IE5\0Y38467N\1200px-Смайлик-весёлый.svg[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08104" y="1988840"/>
            <a:ext cx="912820" cy="194421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0" y="-56979"/>
            <a:ext cx="5148064" cy="4134051"/>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3707904" y="2276872"/>
            <a:ext cx="5148064" cy="4248472"/>
          </a:xfrm>
          <a:prstGeom prst="rect">
            <a:avLst/>
          </a:prstGeom>
          <a:noFill/>
          <a:ln w="9525">
            <a:noFill/>
            <a:miter lim="800000"/>
            <a:headEnd/>
            <a:tailEnd/>
          </a:ln>
          <a:effectLst/>
        </p:spPr>
      </p:pic>
      <p:sp>
        <p:nvSpPr>
          <p:cNvPr id="10" name="Прямоугольник 9"/>
          <p:cNvSpPr/>
          <p:nvPr/>
        </p:nvSpPr>
        <p:spPr>
          <a:xfrm>
            <a:off x="1043608" y="4813994"/>
            <a:ext cx="684076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Ғажайып белдемше</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5" descr="C:\Users\Инкар\AppData\Local\Microsoft\Windows\Temporary Internet Files\Content.IE5\0Y38467N\1200px-Смайлик-весёлый.svg[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08104" y="2564904"/>
            <a:ext cx="1296144" cy="111095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Прямоугольник 3"/>
          <p:cNvSpPr/>
          <p:nvPr/>
        </p:nvSpPr>
        <p:spPr>
          <a:xfrm>
            <a:off x="1259632" y="4813994"/>
            <a:ext cx="7128792"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Математикалық </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планшет </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5" descr="C:\Users\Инкар\AppData\Local\Microsoft\Windows\Temporary Internet Files\Content.IE5\0Y38467N\1200px-Смайлик-весёлый.svg[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16216" y="3573016"/>
            <a:ext cx="936104" cy="11521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4860032" cy="6858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439724" y="0"/>
            <a:ext cx="4704276" cy="6858000"/>
          </a:xfrm>
          <a:prstGeom prst="rect">
            <a:avLst/>
          </a:prstGeom>
          <a:noFill/>
          <a:ln w="9525">
            <a:noFill/>
            <a:miter lim="800000"/>
            <a:headEnd/>
            <a:tailEnd/>
          </a:ln>
          <a:effectLst/>
        </p:spPr>
      </p:pic>
      <p:sp>
        <p:nvSpPr>
          <p:cNvPr id="5" name="Прямоугольник 4"/>
          <p:cNvSpPr/>
          <p:nvPr/>
        </p:nvSpPr>
        <p:spPr>
          <a:xfrm>
            <a:off x="1712506" y="4813994"/>
            <a:ext cx="5719001"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Ертегі</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терапиясы</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5" descr="C:\Users\Инкар\AppData\Local\Microsoft\Windows\Temporary Internet Files\Content.IE5\0Y38467N\1200px-Смайлик-весёлый.svg[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76056" y="2924944"/>
            <a:ext cx="840812" cy="11521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Прямоугольник 3"/>
          <p:cNvSpPr/>
          <p:nvPr/>
        </p:nvSpPr>
        <p:spPr>
          <a:xfrm>
            <a:off x="683568" y="836712"/>
            <a:ext cx="7920880" cy="452431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3200" b="1" i="1" dirty="0" smtClean="0">
                <a:latin typeface="Times New Roman" pitchFamily="18" charset="0"/>
                <a:cs typeface="Times New Roman" pitchFamily="18" charset="0"/>
              </a:rPr>
              <a:t>Орындалған  жұмыс  нәтижесінде:</a:t>
            </a:r>
            <a:r>
              <a:rPr lang="kk-KZ" sz="3200" i="1" dirty="0" smtClean="0">
                <a:latin typeface="Times New Roman" pitchFamily="18" charset="0"/>
                <a:cs typeface="Times New Roman" pitchFamily="18" charset="0"/>
              </a:rPr>
              <a:t> </a:t>
            </a:r>
            <a:endParaRPr lang="ru-RU" sz="3200" i="1" dirty="0" smtClean="0">
              <a:latin typeface="Times New Roman" pitchFamily="18" charset="0"/>
              <a:cs typeface="Times New Roman" pitchFamily="18" charset="0"/>
            </a:endParaRPr>
          </a:p>
          <a:p>
            <a:pPr lvl="0">
              <a:buFont typeface="Wingdings" pitchFamily="2" charset="2"/>
              <a:buChar char="Ø"/>
            </a:pPr>
            <a:r>
              <a:rPr lang="kk-KZ" sz="3200" i="1" dirty="0" smtClean="0">
                <a:latin typeface="Times New Roman" pitchFamily="18" charset="0"/>
                <a:cs typeface="Times New Roman" pitchFamily="18" charset="0"/>
              </a:rPr>
              <a:t>Бала  өз ойын  еркін  айтады;</a:t>
            </a:r>
            <a:endParaRPr lang="ru-RU" sz="3200" i="1" dirty="0" smtClean="0">
              <a:latin typeface="Times New Roman" pitchFamily="18" charset="0"/>
              <a:cs typeface="Times New Roman" pitchFamily="18" charset="0"/>
            </a:endParaRPr>
          </a:p>
          <a:p>
            <a:pPr lvl="0">
              <a:buFont typeface="Wingdings" pitchFamily="2" charset="2"/>
              <a:buChar char="Ø"/>
            </a:pPr>
            <a:r>
              <a:rPr lang="kk-KZ" sz="3200" i="1" dirty="0" smtClean="0">
                <a:latin typeface="Times New Roman" pitchFamily="18" charset="0"/>
                <a:cs typeface="Times New Roman" pitchFamily="18" charset="0"/>
              </a:rPr>
              <a:t>Өз қатарластарымен бірлесе ойнайды;</a:t>
            </a:r>
            <a:endParaRPr lang="ru-RU" sz="3200" i="1" dirty="0" smtClean="0">
              <a:latin typeface="Times New Roman" pitchFamily="18" charset="0"/>
              <a:cs typeface="Times New Roman" pitchFamily="18" charset="0"/>
            </a:endParaRPr>
          </a:p>
          <a:p>
            <a:pPr lvl="0">
              <a:buFont typeface="Wingdings" pitchFamily="2" charset="2"/>
              <a:buChar char="Ø"/>
            </a:pPr>
            <a:r>
              <a:rPr lang="kk-KZ" sz="3200" i="1" dirty="0" smtClean="0">
                <a:latin typeface="Times New Roman" pitchFamily="18" charset="0"/>
                <a:cs typeface="Times New Roman" pitchFamily="18" charset="0"/>
              </a:rPr>
              <a:t>Күнделікті ұйымдасқан оқу қызметіне белсене қатысып, қарапайым сұрақтарға жауап береді;</a:t>
            </a:r>
            <a:endParaRPr lang="ru-RU" sz="3200" i="1" dirty="0" smtClean="0">
              <a:latin typeface="Times New Roman" pitchFamily="18" charset="0"/>
              <a:cs typeface="Times New Roman" pitchFamily="18" charset="0"/>
            </a:endParaRPr>
          </a:p>
          <a:p>
            <a:pPr lvl="0">
              <a:buFont typeface="Wingdings" pitchFamily="2" charset="2"/>
              <a:buChar char="Ø"/>
            </a:pPr>
            <a:r>
              <a:rPr lang="kk-KZ" sz="3200" i="1" dirty="0" smtClean="0">
                <a:latin typeface="Times New Roman" pitchFamily="18" charset="0"/>
                <a:cs typeface="Times New Roman" pitchFamily="18" charset="0"/>
              </a:rPr>
              <a:t>Ұқыптылыққа, тазалыққа бейімделеді;</a:t>
            </a:r>
            <a:endParaRPr lang="ru-RU" sz="3200" i="1" dirty="0" smtClean="0">
              <a:latin typeface="Times New Roman" pitchFamily="18" charset="0"/>
              <a:cs typeface="Times New Roman" pitchFamily="18" charset="0"/>
            </a:endParaRPr>
          </a:p>
          <a:p>
            <a:pPr lvl="0">
              <a:buFont typeface="Wingdings" pitchFamily="2" charset="2"/>
              <a:buChar char="Ø"/>
            </a:pPr>
            <a:r>
              <a:rPr lang="kk-KZ" sz="3200" i="1" dirty="0" smtClean="0">
                <a:latin typeface="Times New Roman" pitchFamily="18" charset="0"/>
                <a:cs typeface="Times New Roman" pitchFamily="18" charset="0"/>
              </a:rPr>
              <a:t>Бастаған ісін соңына жеткізеді</a:t>
            </a:r>
            <a:r>
              <a:rPr lang="kk-KZ" sz="3200" i="1" dirty="0" smtClean="0"/>
              <a:t>;</a:t>
            </a:r>
            <a:endParaRPr lang="ru-RU" sz="3200" i="1" dirty="0" smtClean="0"/>
          </a:p>
          <a:p>
            <a:endParaRPr lang="ru-RU" sz="3200" b="1" i="1" dirty="0">
              <a:solidFill>
                <a:srgbClr val="002060"/>
              </a:solidFill>
              <a:latin typeface="Times New Roman" pitchFamily="18" charset="0"/>
              <a:cs typeface="Times New Roman" pitchFamily="18" charset="0"/>
            </a:endParaRPr>
          </a:p>
        </p:txBody>
      </p:sp>
    </p:spTree>
  </p:cSld>
  <p:clrMapOvr>
    <a:masterClrMapping/>
  </p:clrMapOvr>
  <p:transition advTm="13884">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11269" name="Picture 5"/>
          <p:cNvPicPr>
            <a:picLocks noChangeAspect="1" noChangeArrowheads="1"/>
          </p:cNvPicPr>
          <p:nvPr/>
        </p:nvPicPr>
        <p:blipFill>
          <a:blip r:embed="rId3" cstate="print"/>
          <a:srcRect/>
          <a:stretch>
            <a:fillRect/>
          </a:stretch>
        </p:blipFill>
        <p:spPr bwMode="auto">
          <a:xfrm>
            <a:off x="2987824" y="1916832"/>
            <a:ext cx="2685686" cy="3205380"/>
          </a:xfrm>
          <a:prstGeom prst="rect">
            <a:avLst/>
          </a:prstGeom>
          <a:noFill/>
          <a:ln w="9525">
            <a:noFill/>
            <a:miter lim="800000"/>
            <a:headEnd/>
            <a:tailEnd/>
          </a:ln>
          <a:effectLst/>
        </p:spPr>
      </p:pic>
      <p:sp>
        <p:nvSpPr>
          <p:cNvPr id="4" name="Прямоугольник 3"/>
          <p:cNvSpPr/>
          <p:nvPr/>
        </p:nvSpPr>
        <p:spPr>
          <a:xfrm>
            <a:off x="764424" y="4813994"/>
            <a:ext cx="761516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5400" b="1" cap="none" spc="0" dirty="0" smtClean="0">
                <a:ln w="11430"/>
                <a:solidFill>
                  <a:schemeClr val="accent1">
                    <a:lumMod val="75000"/>
                  </a:schemeClr>
                </a:solidFill>
                <a:effectLst>
                  <a:outerShdw blurRad="50800" dist="39000" dir="5460000" algn="tl">
                    <a:srgbClr val="000000">
                      <a:alpha val="38000"/>
                    </a:srgbClr>
                  </a:outerShdw>
                </a:effectLst>
              </a:rPr>
              <a:t>Назарларыңызға рахмет</a:t>
            </a:r>
            <a:endParaRPr lang="ru-RU" sz="5400" b="1" cap="none" spc="0" dirty="0">
              <a:ln w="11430"/>
              <a:solidFill>
                <a:schemeClr val="accent1">
                  <a:lumMod val="75000"/>
                </a:schemeClr>
              </a:solidFill>
              <a:effectLst>
                <a:outerShdw blurRad="50800" dist="39000" dir="5460000" algn="tl">
                  <a:srgbClr val="000000">
                    <a:alpha val="38000"/>
                  </a:srgbClr>
                </a:outerShdw>
              </a:effectLst>
            </a:endParaRPr>
          </a:p>
        </p:txBody>
      </p:sp>
    </p:spTree>
  </p:cSld>
  <p:clrMapOvr>
    <a:masterClrMapping/>
  </p:clrMapOvr>
  <p:transition advTm="4524">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 name="Прямоугольник 6"/>
          <p:cNvSpPr/>
          <p:nvPr/>
        </p:nvSpPr>
        <p:spPr>
          <a:xfrm>
            <a:off x="1115616" y="548680"/>
            <a:ext cx="7128792" cy="286232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3600" b="1" cap="none" spc="0" dirty="0" smtClean="0">
              <a:ln w="11430"/>
              <a:solidFill>
                <a:srgbClr val="002060"/>
              </a:solidFill>
              <a:effectLst>
                <a:outerShdw blurRad="50800" dist="39000" dir="5460000" algn="tl">
                  <a:srgbClr val="000000">
                    <a:alpha val="38000"/>
                  </a:srgbClr>
                </a:outerShdw>
              </a:effectLst>
            </a:endParaRPr>
          </a:p>
          <a:p>
            <a:pPr algn="ctr"/>
            <a:r>
              <a:rPr lang="ru-RU" sz="3600" b="1" cap="none" spc="0" dirty="0" smtClean="0">
                <a:ln w="11430"/>
                <a:solidFill>
                  <a:srgbClr val="002060"/>
                </a:solidFill>
                <a:effectLst>
                  <a:outerShdw blurRad="50800" dist="39000" dir="5460000" algn="tl">
                    <a:srgbClr val="000000">
                      <a:alpha val="38000"/>
                    </a:srgbClr>
                  </a:outerShdw>
                </a:effectLst>
              </a:rPr>
              <a:t> </a:t>
            </a:r>
          </a:p>
          <a:p>
            <a:pPr algn="ctr"/>
            <a:endParaRPr lang="kk-KZ" sz="3600" b="1" cap="none" spc="0" dirty="0" smtClean="0">
              <a:ln w="11430"/>
              <a:solidFill>
                <a:srgbClr val="002060"/>
              </a:solidFill>
              <a:effectLst>
                <a:outerShdw blurRad="50800" dist="39000" dir="5460000" algn="tl">
                  <a:srgbClr val="000000">
                    <a:alpha val="38000"/>
                  </a:srgbClr>
                </a:outerShdw>
              </a:effectLst>
            </a:endParaRPr>
          </a:p>
          <a:p>
            <a:pPr algn="r"/>
            <a:r>
              <a:rPr lang="kk-KZ" sz="3600" b="1" dirty="0" smtClean="0">
                <a:ln w="11430"/>
                <a:solidFill>
                  <a:srgbClr val="002060"/>
                </a:solidFill>
                <a:effectLst>
                  <a:outerShdw blurRad="50800" dist="39000" dir="5460000" algn="tl">
                    <a:srgbClr val="000000">
                      <a:alpha val="38000"/>
                    </a:srgbClr>
                  </a:outerShdw>
                </a:effectLst>
              </a:rPr>
              <a:t> </a:t>
            </a:r>
            <a:endParaRPr lang="kk-KZ" sz="3600" b="1" cap="none" spc="0" dirty="0" smtClean="0">
              <a:ln w="11430"/>
              <a:solidFill>
                <a:srgbClr val="002060"/>
              </a:solidFill>
              <a:effectLst>
                <a:outerShdw blurRad="50800" dist="39000" dir="5460000" algn="tl">
                  <a:srgbClr val="000000">
                    <a:alpha val="38000"/>
                  </a:srgbClr>
                </a:outerShdw>
              </a:effectLst>
            </a:endParaRPr>
          </a:p>
          <a:p>
            <a:pPr algn="ctr"/>
            <a:endParaRPr lang="ru-RU" sz="3600" b="1" cap="none" spc="0" dirty="0" smtClean="0">
              <a:ln w="11430"/>
              <a:solidFill>
                <a:srgbClr val="002060"/>
              </a:solidFill>
              <a:effectLst>
                <a:outerShdw blurRad="50800" dist="39000" dir="5460000" algn="tl">
                  <a:srgbClr val="000000">
                    <a:alpha val="38000"/>
                  </a:srgbClr>
                </a:outerShdw>
              </a:effectLst>
            </a:endParaRPr>
          </a:p>
        </p:txBody>
      </p:sp>
      <p:sp>
        <p:nvSpPr>
          <p:cNvPr id="6" name="Прямоугольник 5"/>
          <p:cNvSpPr/>
          <p:nvPr/>
        </p:nvSpPr>
        <p:spPr>
          <a:xfrm>
            <a:off x="2286000" y="2967335"/>
            <a:ext cx="4572000" cy="830997"/>
          </a:xfrm>
          <a:prstGeom prst="rect">
            <a:avLst/>
          </a:prstGeom>
        </p:spPr>
        <p:txBody>
          <a:bodyPr>
            <a:spAutoFit/>
          </a:bodyPr>
          <a:lstStyle/>
          <a:p>
            <a:pPr algn="r"/>
            <a:r>
              <a:rPr lang="kk-KZ" sz="2400" b="1" dirty="0" smtClean="0">
                <a:solidFill>
                  <a:srgbClr val="002060"/>
                </a:solidFill>
                <a:latin typeface="Times New Roman" pitchFamily="18" charset="0"/>
                <a:cs typeface="Times New Roman" pitchFamily="18" charset="0"/>
              </a:rPr>
              <a:t>а</a:t>
            </a:r>
          </a:p>
          <a:p>
            <a:pPr algn="r"/>
            <a:endParaRPr lang="ru-RU" sz="2400" dirty="0">
              <a:latin typeface="Times New Roman" pitchFamily="18" charset="0"/>
              <a:cs typeface="Times New Roman" pitchFamily="18" charset="0"/>
            </a:endParaRPr>
          </a:p>
        </p:txBody>
      </p:sp>
      <p:sp>
        <p:nvSpPr>
          <p:cNvPr id="8" name="Прямоугольник 7"/>
          <p:cNvSpPr/>
          <p:nvPr/>
        </p:nvSpPr>
        <p:spPr>
          <a:xfrm>
            <a:off x="0" y="1916833"/>
            <a:ext cx="9144000" cy="4370427"/>
          </a:xfrm>
          <a:prstGeom prst="rect">
            <a:avLst/>
          </a:prstGeom>
        </p:spPr>
        <p:txBody>
          <a:bodyPr wrap="square">
            <a:spAutoFit/>
          </a:bodyPr>
          <a:lstStyle/>
          <a:p>
            <a:endParaRPr lang="kk-KZ" b="1" dirty="0" smtClean="0">
              <a:solidFill>
                <a:srgbClr val="002060"/>
              </a:solidFill>
              <a:latin typeface="Calibri" panose="020F0502020204030204" pitchFamily="34" charset="0"/>
              <a:cs typeface="Times New Roman" pitchFamily="18" charset="0"/>
            </a:endParaRPr>
          </a:p>
          <a:p>
            <a:pPr algn="ctr"/>
            <a:endParaRPr lang="kk-KZ" sz="3200" b="1" dirty="0" smtClean="0">
              <a:ln w="11430"/>
              <a:solidFill>
                <a:srgbClr val="002060"/>
              </a:solidFill>
              <a:latin typeface="Times New Roman" pitchFamily="18" charset="0"/>
              <a:cs typeface="Times New Roman" pitchFamily="18" charset="0"/>
            </a:endParaRPr>
          </a:p>
          <a:p>
            <a:endParaRPr lang="kk-KZ" sz="3200" b="1" dirty="0" smtClean="0">
              <a:solidFill>
                <a:schemeClr val="tx2">
                  <a:lumMod val="75000"/>
                </a:schemeClr>
              </a:solidFill>
              <a:latin typeface="Times New Roman" pitchFamily="18" charset="0"/>
              <a:cs typeface="Times New Roman" pitchFamily="18" charset="0"/>
            </a:endParaRPr>
          </a:p>
          <a:p>
            <a:endParaRPr lang="kk-KZ" sz="2800" dirty="0" smtClean="0">
              <a:solidFill>
                <a:srgbClr val="002060"/>
              </a:solidFill>
              <a:latin typeface="Times New Roman" pitchFamily="18" charset="0"/>
              <a:cs typeface="Times New Roman" pitchFamily="18" charset="0"/>
            </a:endParaRPr>
          </a:p>
          <a:p>
            <a:endParaRPr lang="kk-KZ" sz="2800" dirty="0" smtClean="0">
              <a:solidFill>
                <a:srgbClr val="002060"/>
              </a:solidFill>
              <a:latin typeface="Times New Roman" pitchFamily="18" charset="0"/>
              <a:cs typeface="Times New Roman" pitchFamily="18" charset="0"/>
            </a:endParaRPr>
          </a:p>
          <a:p>
            <a:endParaRPr lang="kk-KZ" sz="2800" dirty="0" smtClean="0">
              <a:solidFill>
                <a:srgbClr val="002060"/>
              </a:solidFill>
              <a:latin typeface="Times New Roman" pitchFamily="18" charset="0"/>
              <a:cs typeface="Times New Roman" pitchFamily="18" charset="0"/>
            </a:endParaRPr>
          </a:p>
          <a:p>
            <a:endParaRPr lang="kk-KZ" sz="2800" dirty="0" smtClean="0">
              <a:solidFill>
                <a:srgbClr val="002060"/>
              </a:solidFill>
              <a:latin typeface="Times New Roman" pitchFamily="18" charset="0"/>
              <a:cs typeface="Times New Roman" pitchFamily="18" charset="0"/>
            </a:endParaRPr>
          </a:p>
          <a:p>
            <a:endParaRPr lang="kk-KZ" sz="2800" dirty="0" smtClean="0">
              <a:solidFill>
                <a:srgbClr val="002060"/>
              </a:solidFill>
              <a:latin typeface="Times New Roman" pitchFamily="18" charset="0"/>
              <a:cs typeface="Times New Roman" pitchFamily="18" charset="0"/>
            </a:endParaRPr>
          </a:p>
          <a:p>
            <a:r>
              <a:rPr lang="kk-KZ" sz="2800" b="1" dirty="0" smtClean="0">
                <a:solidFill>
                  <a:srgbClr val="002060"/>
                </a:solidFill>
                <a:latin typeface="Calibri" panose="020F0502020204030204" pitchFamily="34" charset="0"/>
                <a:cs typeface="Times New Roman" pitchFamily="18" charset="0"/>
              </a:rPr>
              <a:t> </a:t>
            </a:r>
          </a:p>
          <a:p>
            <a:endParaRPr lang="kk-KZ" sz="2800" b="1" dirty="0" smtClean="0">
              <a:solidFill>
                <a:srgbClr val="002060"/>
              </a:solidFill>
              <a:latin typeface="Calibri" panose="020F0502020204030204" pitchFamily="34" charset="0"/>
              <a:cs typeface="Times New Roman" pitchFamily="18" charset="0"/>
            </a:endParaRPr>
          </a:p>
        </p:txBody>
      </p:sp>
      <p:sp>
        <p:nvSpPr>
          <p:cNvPr id="10" name="Заголовок 9"/>
          <p:cNvSpPr>
            <a:spLocks noGrp="1"/>
          </p:cNvSpPr>
          <p:nvPr>
            <p:ph type="title"/>
          </p:nvPr>
        </p:nvSpPr>
        <p:spPr/>
        <p:txBody>
          <a:bodyPr>
            <a:noAutofit/>
          </a:bodyPr>
          <a:lstStyle/>
          <a:p>
            <a:r>
              <a:rPr lang="kk-KZ" sz="2400" dirty="0" smtClean="0"/>
              <a:t/>
            </a:r>
            <a:br>
              <a:rPr lang="kk-KZ" sz="2400" dirty="0" smtClean="0"/>
            </a:br>
            <a:r>
              <a:rPr lang="kk-KZ" sz="2400" dirty="0" smtClean="0"/>
              <a:t/>
            </a:r>
            <a:br>
              <a:rPr lang="kk-KZ" sz="2400" dirty="0" smtClean="0"/>
            </a:br>
            <a:r>
              <a:rPr lang="kk-KZ" sz="2400" dirty="0" smtClean="0"/>
              <a:t/>
            </a:r>
            <a:br>
              <a:rPr lang="kk-KZ" sz="2400" dirty="0" smtClean="0"/>
            </a:br>
            <a:r>
              <a:rPr lang="kk-KZ" sz="2400" dirty="0" smtClean="0"/>
              <a:t/>
            </a:r>
            <a:br>
              <a:rPr lang="kk-KZ" sz="2400" dirty="0" smtClean="0"/>
            </a:br>
            <a:r>
              <a:rPr lang="kk-KZ" sz="2400" dirty="0" smtClean="0"/>
              <a:t/>
            </a:r>
            <a:br>
              <a:rPr lang="kk-KZ" sz="2400" dirty="0" smtClean="0"/>
            </a:br>
            <a:r>
              <a:rPr lang="kk-KZ" sz="2400" dirty="0" smtClean="0"/>
              <a:t/>
            </a:r>
            <a:br>
              <a:rPr lang="kk-KZ" sz="2400" dirty="0" smtClean="0"/>
            </a:br>
            <a:r>
              <a:rPr lang="kk-KZ" sz="2400" dirty="0" smtClean="0"/>
              <a:t/>
            </a:r>
            <a:br>
              <a:rPr lang="kk-KZ" sz="2400" dirty="0" smtClean="0"/>
            </a:br>
            <a:r>
              <a:rPr lang="kk-KZ" sz="2400" dirty="0" smtClean="0"/>
              <a:t/>
            </a:r>
            <a:br>
              <a:rPr lang="kk-KZ" sz="2400" dirty="0" smtClean="0"/>
            </a:br>
            <a:r>
              <a:rPr lang="kk-KZ" sz="2400" dirty="0" smtClean="0"/>
              <a:t/>
            </a:r>
            <a:br>
              <a:rPr lang="kk-KZ" sz="2400" dirty="0" smtClean="0"/>
            </a:br>
            <a:r>
              <a:rPr lang="kk-KZ" sz="2400" dirty="0" smtClean="0"/>
              <a:t/>
            </a:r>
            <a:br>
              <a:rPr lang="kk-KZ" sz="2400" dirty="0" smtClean="0"/>
            </a:br>
            <a:r>
              <a:rPr lang="kk-KZ" sz="2400" dirty="0" smtClean="0"/>
              <a:t/>
            </a:r>
            <a:br>
              <a:rPr lang="kk-KZ" sz="2400" dirty="0" smtClean="0"/>
            </a:br>
            <a:r>
              <a:rPr lang="kk-KZ" sz="2400" dirty="0" smtClean="0"/>
              <a:t/>
            </a:r>
            <a:br>
              <a:rPr lang="kk-KZ" sz="2400" dirty="0" smtClean="0"/>
            </a:br>
            <a:r>
              <a:rPr lang="kk-KZ" sz="2400" dirty="0" smtClean="0"/>
              <a:t/>
            </a:r>
            <a:br>
              <a:rPr lang="kk-KZ" sz="2400" dirty="0" smtClean="0"/>
            </a:br>
            <a:r>
              <a:rPr lang="kk-KZ" sz="2400" dirty="0" smtClean="0"/>
              <a:t/>
            </a:r>
            <a:br>
              <a:rPr lang="kk-KZ" sz="2400" dirty="0" smtClean="0"/>
            </a:br>
            <a:r>
              <a:rPr lang="kk-KZ" sz="2400" dirty="0" smtClean="0"/>
              <a:t/>
            </a:r>
            <a:br>
              <a:rPr lang="kk-KZ" sz="2400" dirty="0" smtClean="0"/>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kk-KZ" sz="2400" dirty="0" smtClean="0"/>
              <a:t> </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kk-KZ" sz="2400" b="1" dirty="0" smtClean="0">
                <a:latin typeface="Times New Roman" pitchFamily="18" charset="0"/>
                <a:cs typeface="Times New Roman" pitchFamily="18" charset="0"/>
              </a:rPr>
              <a:t>Бекбенбетова Асем Жумабаевна</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kk-KZ" sz="2400" b="1" dirty="0" smtClean="0">
                <a:latin typeface="Times New Roman" pitchFamily="18" charset="0"/>
                <a:cs typeface="Times New Roman" pitchFamily="18" charset="0"/>
              </a:rPr>
              <a:t>Тақырыбы: «Ерекше білім беру қажеттілігі бар баланы оқыту және тәрбиелеу»  </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kk-KZ" sz="2400" b="1" dirty="0" smtClean="0">
                <a:latin typeface="Times New Roman" pitchFamily="18" charset="0"/>
                <a:cs typeface="Times New Roman" pitchFamily="18" charset="0"/>
              </a:rPr>
              <a:t>(қазақ тілінде)</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kk-KZ" sz="2400" b="1" dirty="0" smtClean="0">
                <a:latin typeface="Times New Roman" pitchFamily="18" charset="0"/>
                <a:cs typeface="Times New Roman" pitchFamily="18" charset="0"/>
              </a:rPr>
              <a:t>Біліктілігі жоғары деңгейлі санатты жоқ тәрбиеші </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kk-KZ" sz="2400" b="1" dirty="0" smtClean="0">
                <a:latin typeface="Times New Roman" pitchFamily="18" charset="0"/>
                <a:cs typeface="Times New Roman" pitchFamily="18" charset="0"/>
              </a:rPr>
              <a:t>Қарағанды облысы білім басқармасының   Теміртау қаласы білім бөлімінің «Дельфинчик» бөбекжайы»     коммуналдық мемлекеттік қазыналық кәсіпорны</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kk-KZ" sz="2400" b="1" dirty="0" smtClean="0">
                <a:latin typeface="Times New Roman" pitchFamily="18" charset="0"/>
                <a:cs typeface="Times New Roman" pitchFamily="18" charset="0"/>
              </a:rPr>
              <a:t>Жұмыс өтілі – 6 жыл</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kk-KZ" sz="2400" b="1" dirty="0" smtClean="0">
                <a:latin typeface="Times New Roman" pitchFamily="18" charset="0"/>
                <a:cs typeface="Times New Roman" pitchFamily="18" charset="0"/>
              </a:rPr>
              <a:t>Ерекше білім беруге қажеттілігі бар баланың жасы – 4-те</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kk-KZ" sz="2400" b="1" dirty="0" smtClean="0">
                <a:latin typeface="Times New Roman" pitchFamily="18" charset="0"/>
                <a:cs typeface="Times New Roman" pitchFamily="18" charset="0"/>
              </a:rPr>
              <a:t>Ерекше білім беруді  қажет ететін баламен 2019 жылдан бері жұмыс істеп келемін</a:t>
            </a:r>
            <a:r>
              <a:rPr lang="ru-RU" sz="2400" dirty="0" smtClean="0"/>
              <a:t/>
            </a:r>
            <a:br>
              <a:rPr lang="ru-RU" sz="2400" dirty="0" smtClean="0"/>
            </a:br>
            <a:endParaRPr lang="ru-RU" sz="24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899592" y="548680"/>
            <a:ext cx="7848872" cy="5693866"/>
          </a:xfrm>
          <a:prstGeom prst="rect">
            <a:avLst/>
          </a:prstGeom>
          <a:noFill/>
        </p:spPr>
        <p:txBody>
          <a:bodyPr wrap="square" rtlCol="0">
            <a:spAutoFit/>
          </a:bodyPr>
          <a:lstStyle/>
          <a:p>
            <a:r>
              <a:rPr lang="kk-KZ" sz="2400" b="1" dirty="0" smtClean="0"/>
              <a:t> </a:t>
            </a:r>
            <a:r>
              <a:rPr lang="kk-KZ" sz="2800" b="1" dirty="0" smtClean="0">
                <a:latin typeface="Times New Roman" pitchFamily="18" charset="0"/>
                <a:cs typeface="Times New Roman" pitchFamily="18" charset="0"/>
              </a:rPr>
              <a:t>Мақсаты:</a:t>
            </a:r>
            <a:r>
              <a:rPr lang="kk-KZ" sz="2800" dirty="0" smtClean="0">
                <a:latin typeface="Times New Roman" pitchFamily="18" charset="0"/>
                <a:cs typeface="Times New Roman" pitchFamily="18" charset="0"/>
              </a:rPr>
              <a:t>   Баланың ұйымдасқан  оқу іс-әрекетіне қызығушылығын арттыру және эстетикалық  тәрбие берудің әдістерін анықтап,  оқу іс-әрекетіне енгізу.</a:t>
            </a:r>
            <a:br>
              <a:rPr lang="kk-KZ" sz="2800" dirty="0" smtClean="0">
                <a:latin typeface="Times New Roman" pitchFamily="18" charset="0"/>
                <a:cs typeface="Times New Roman" pitchFamily="18" charset="0"/>
              </a:rPr>
            </a:br>
            <a:r>
              <a:rPr lang="kk-KZ" sz="2800" b="1" dirty="0" smtClean="0">
                <a:latin typeface="Times New Roman" pitchFamily="18" charset="0"/>
                <a:cs typeface="Times New Roman" pitchFamily="18" charset="0"/>
              </a:rPr>
              <a:t>       Міндеттері:</a:t>
            </a:r>
            <a:endParaRPr lang="ru-RU" sz="2800" dirty="0" smtClean="0">
              <a:latin typeface="Times New Roman" pitchFamily="18" charset="0"/>
              <a:cs typeface="Times New Roman" pitchFamily="18" charset="0"/>
            </a:endParaRPr>
          </a:p>
          <a:p>
            <a:pPr lvl="0">
              <a:buFont typeface="Wingdings" pitchFamily="2" charset="2"/>
              <a:buChar char="Ø"/>
            </a:pPr>
            <a:r>
              <a:rPr lang="kk-KZ" sz="2800" dirty="0" smtClean="0">
                <a:latin typeface="Times New Roman" pitchFamily="18" charset="0"/>
                <a:cs typeface="Times New Roman" pitchFamily="18" charset="0"/>
              </a:rPr>
              <a:t> сөйлеу мәдениеті мен  ой - өрісін,  дүниетанымын жетілдіру; </a:t>
            </a:r>
          </a:p>
          <a:p>
            <a:pPr lvl="0">
              <a:buFont typeface="Wingdings" pitchFamily="2" charset="2"/>
              <a:buChar char="Ø"/>
            </a:pPr>
            <a:r>
              <a:rPr lang="kk-KZ" sz="2800" dirty="0" smtClean="0">
                <a:latin typeface="Times New Roman" pitchFamily="18" charset="0"/>
                <a:cs typeface="Times New Roman" pitchFamily="18" charset="0"/>
              </a:rPr>
              <a:t> ойын нақтылап айтуға баулу;</a:t>
            </a:r>
            <a:endParaRPr lang="ru-RU" sz="2800" dirty="0" smtClean="0">
              <a:latin typeface="Times New Roman" pitchFamily="18" charset="0"/>
              <a:cs typeface="Times New Roman" pitchFamily="18" charset="0"/>
            </a:endParaRPr>
          </a:p>
          <a:p>
            <a:pPr lvl="0">
              <a:buFont typeface="Wingdings" pitchFamily="2" charset="2"/>
              <a:buChar char="Ø"/>
            </a:pPr>
            <a:r>
              <a:rPr lang="kk-KZ" sz="2800" dirty="0" smtClean="0">
                <a:latin typeface="Times New Roman" pitchFamily="18" charset="0"/>
                <a:cs typeface="Times New Roman" pitchFamily="18" charset="0"/>
              </a:rPr>
              <a:t> саусақ ойыны арқылы баланың тілін дамыту, баланың қиялын, есте сақтау, шығармашылық қабілетін  дамыту ;</a:t>
            </a:r>
            <a:endParaRPr lang="ru-RU" sz="2800" dirty="0" smtClean="0">
              <a:latin typeface="Times New Roman" pitchFamily="18" charset="0"/>
              <a:cs typeface="Times New Roman" pitchFamily="18" charset="0"/>
            </a:endParaRPr>
          </a:p>
          <a:p>
            <a:pPr lvl="0">
              <a:buFont typeface="Wingdings" pitchFamily="2" charset="2"/>
              <a:buChar char="Ø"/>
            </a:pPr>
            <a:r>
              <a:rPr lang="kk-KZ" sz="2800" dirty="0" smtClean="0">
                <a:latin typeface="Times New Roman" pitchFamily="18" charset="0"/>
                <a:cs typeface="Times New Roman" pitchFamily="18" charset="0"/>
              </a:rPr>
              <a:t> балалармен бірге ойнауға, көпшіл болуға,ортаға бейімдеу</a:t>
            </a:r>
            <a:r>
              <a:rPr lang="kk-KZ" sz="2800" dirty="0" smtClean="0"/>
              <a:t>.  </a:t>
            </a:r>
            <a:endParaRPr lang="kk-KZ" sz="2800" b="1" i="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Times New Roman" pitchFamily="18" charset="0"/>
              <a:cs typeface="Times New Roman" pitchFamily="18" charset="0"/>
            </a:endParaRPr>
          </a:p>
        </p:txBody>
      </p:sp>
    </p:spTree>
  </p:cSld>
  <p:clrMapOvr>
    <a:masterClrMapping/>
  </p:clrMapOvr>
  <p:transition advTm="29577">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1043608" y="836712"/>
            <a:ext cx="7056784" cy="5447645"/>
          </a:xfrm>
          <a:prstGeom prst="rect">
            <a:avLst/>
          </a:prstGeom>
          <a:noFill/>
        </p:spPr>
        <p:txBody>
          <a:bodyPr wrap="square" rtlCol="0">
            <a:spAutoFit/>
          </a:bodyPr>
          <a:lstStyle/>
          <a:p>
            <a:r>
              <a:rPr lang="kk-KZ" sz="3200" b="1" i="1" dirty="0" smtClean="0">
                <a:latin typeface="Times New Roman" pitchFamily="18" charset="0"/>
                <a:cs typeface="Times New Roman" pitchFamily="18" charset="0"/>
              </a:rPr>
              <a:t>Өзектілігі</a:t>
            </a:r>
            <a:r>
              <a:rPr lang="kk-KZ" sz="3200" i="1" dirty="0" smtClean="0">
                <a:latin typeface="Times New Roman" pitchFamily="18" charset="0"/>
                <a:cs typeface="Times New Roman" pitchFamily="18" charset="0"/>
              </a:rPr>
              <a:t>:</a:t>
            </a:r>
          </a:p>
          <a:p>
            <a:r>
              <a:rPr lang="kk-KZ" sz="4400" dirty="0" smtClean="0"/>
              <a:t> </a:t>
            </a:r>
            <a:r>
              <a:rPr lang="kk-KZ" sz="2000" b="1" i="1" dirty="0" smtClean="0">
                <a:latin typeface="Times New Roman" pitchFamily="18" charset="0"/>
                <a:cs typeface="Times New Roman" pitchFamily="18" charset="0"/>
              </a:rPr>
              <a:t>Жыл сайын дене және психикалық мүмкіндіктері шектеулі балалардың саны артып келеді, сондықтан ерекше  білім беру мәселесі өзекті болып табылады. Егер қалыпты дамып келе жатқан баланың ата - аналары үшін балабақша - бұл қарым-қатынас жасай алатын, басқа балалармен ойнай алатын, уақытты қызықты өткізетін, жаңа нәрсе білетін орын болса, онда мүмкіндігі шектеулі балаларды тәрбиелеп отырған отбасылар үшін балабақша олардың балалары толықтай дамитын және бейімделетін орын бола алады, өйткені мектепке дейінгі білім беру мекемесінде дамыту –түзету бағдарламасын құру педагогикалық әсердің әлеуметтік бағытын және мүмкіндігі шектеулі баланы әлеуметтендіруді қамтамасыз етеді.  </a:t>
            </a:r>
            <a:endParaRPr lang="ru-RU" sz="20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Прямоугольник 3"/>
          <p:cNvSpPr/>
          <p:nvPr/>
        </p:nvSpPr>
        <p:spPr>
          <a:xfrm>
            <a:off x="467544" y="404664"/>
            <a:ext cx="7848872" cy="369332"/>
          </a:xfrm>
          <a:prstGeom prst="rect">
            <a:avLst/>
          </a:prstGeom>
        </p:spPr>
        <p:txBody>
          <a:bodyPr wrap="square">
            <a:spAutoFit/>
          </a:bodyPr>
          <a:lstStyle/>
          <a:p>
            <a:pPr lvl="0" fontAlgn="base">
              <a:spcBef>
                <a:spcPct val="0"/>
              </a:spcBef>
              <a:spcAft>
                <a:spcPct val="0"/>
              </a:spcAft>
            </a:pPr>
            <a:endParaRPr lang="kk-KZ" dirty="0" smtClean="0">
              <a:solidFill>
                <a:srgbClr val="FF0000"/>
              </a:solidFill>
              <a:latin typeface="Arial" pitchFamily="34" charset="0"/>
              <a:ea typeface="Calibri" pitchFamily="34" charset="0"/>
              <a:cs typeface="Times New Roman" pitchFamily="18" charset="0"/>
            </a:endParaRPr>
          </a:p>
        </p:txBody>
      </p:sp>
      <p:pic>
        <p:nvPicPr>
          <p:cNvPr id="1027" name="Picture 3" descr="C:\Users\0EAE~1\AppData\Local\Temp\Rar$DIa3892.19145\20201103_16040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59832" y="0"/>
            <a:ext cx="2376264" cy="486916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C:\Users\0EAE~1\AppData\Local\Temp\Rar$DIa3892.25378\20201103_160029.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615793">
            <a:off x="5494712" y="377708"/>
            <a:ext cx="3136609" cy="451595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Прямоугольник 10"/>
          <p:cNvSpPr/>
          <p:nvPr/>
        </p:nvSpPr>
        <p:spPr>
          <a:xfrm>
            <a:off x="2195736" y="5085184"/>
            <a:ext cx="5616624"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5400" b="1" cap="none" spc="0" dirty="0" smtClean="0">
                <a:ln w="11430"/>
                <a:solidFill>
                  <a:srgbClr val="002060"/>
                </a:solidFill>
                <a:effectLst>
                  <a:outerShdw blurRad="50800" dist="39000" dir="5460000" algn="tl">
                    <a:srgbClr val="000000">
                      <a:alpha val="38000"/>
                    </a:srgbClr>
                  </a:outerShdw>
                </a:effectLst>
              </a:rPr>
              <a:t>Саусақ жаттығулары</a:t>
            </a:r>
            <a:endParaRPr lang="ru-RU" sz="5400" b="1" cap="none" spc="0" dirty="0">
              <a:ln w="11430"/>
              <a:solidFill>
                <a:srgbClr val="002060"/>
              </a:solidFill>
              <a:effectLst>
                <a:outerShdw blurRad="50800" dist="39000" dir="5460000" algn="tl">
                  <a:srgbClr val="000000">
                    <a:alpha val="38000"/>
                  </a:srgbClr>
                </a:outerShdw>
              </a:effectLst>
            </a:endParaRPr>
          </a:p>
        </p:txBody>
      </p:sp>
      <p:pic>
        <p:nvPicPr>
          <p:cNvPr id="12" name="Picture 2" descr="C:\Users\0EAE~1\AppData\Local\Temp\Rar$DIa3972.37763\20201106_11090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21331173">
            <a:off x="307944" y="389547"/>
            <a:ext cx="2895328" cy="444928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advTm="4836">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pic>
        <p:nvPicPr>
          <p:cNvPr id="6148" name="Picture 4" descr="C:\Users\0EAE~1\AppData\Local\Temp\Rar$DIa3972.5378\20201106_115457.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08104" y="0"/>
            <a:ext cx="3384376" cy="388843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Прямоугольник 7"/>
          <p:cNvSpPr/>
          <p:nvPr/>
        </p:nvSpPr>
        <p:spPr>
          <a:xfrm>
            <a:off x="2339752" y="4437112"/>
            <a:ext cx="525658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5400" b="1" cap="none" spc="0" dirty="0" smtClean="0">
                <a:ln w="11430"/>
                <a:solidFill>
                  <a:srgbClr val="002060"/>
                </a:solidFill>
                <a:effectLst>
                  <a:outerShdw blurRad="50800" dist="39000" dir="5460000" algn="tl">
                    <a:srgbClr val="000000">
                      <a:alpha val="38000"/>
                    </a:srgbClr>
                  </a:outerShdw>
                </a:effectLst>
              </a:rPr>
              <a:t>Құрастыру</a:t>
            </a:r>
            <a:endParaRPr lang="ru-RU" sz="5400" b="1" cap="none" spc="0" dirty="0">
              <a:ln w="11430"/>
              <a:solidFill>
                <a:srgbClr val="002060"/>
              </a:solidFill>
              <a:effectLst>
                <a:outerShdw blurRad="50800" dist="39000" dir="5460000" algn="tl">
                  <a:srgbClr val="000000">
                    <a:alpha val="38000"/>
                  </a:srgbClr>
                </a:outerShdw>
              </a:effectLst>
            </a:endParaRPr>
          </a:p>
        </p:txBody>
      </p:sp>
      <p:pic>
        <p:nvPicPr>
          <p:cNvPr id="9" name="Picture 4" descr="C:\Users\0EAE~1\AppData\Local\Temp\Rar$DIa2280.16776\20201106_12015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1520" y="2636912"/>
            <a:ext cx="2664296" cy="374441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Инкар\AppData\Local\Microsoft\Windows\Temporary Internet Files\Content.IE5\AW27SO0O\20201106_105046.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5400000">
            <a:off x="2444461" y="1236059"/>
            <a:ext cx="3521841" cy="2579131"/>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cSld>
  <p:clrMapOvr>
    <a:masterClrMapping/>
  </p:clrMapOvr>
  <p:transition advTm="14289">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2000"/>
                                        <p:tgtEl>
                                          <p:spTgt spid="9"/>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2000"/>
                                        <p:tgtEl>
                                          <p:spTgt spid="10"/>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diamond(in)">
                                      <p:cBhvr>
                                        <p:cTn id="19"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3074" name="Picture 2" descr="C:\Users\0EAE~1\AppData\Local\Temp\Rar$DIa3892.41697\20201102_09353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3239854" y="440666"/>
            <a:ext cx="2736302" cy="2376266"/>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0EAE~1\AppData\Local\Temp\Rar$DIa3892.46448\20201102_09353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5832141" y="2024843"/>
            <a:ext cx="2736304" cy="2376267"/>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C:\Users\0EAE~1\AppData\Local\Temp\Rar$DIa3892.2800\20201102_093306.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0800000">
            <a:off x="899592" y="1628800"/>
            <a:ext cx="2264997" cy="2801775"/>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Прямоугольник 10"/>
          <p:cNvSpPr/>
          <p:nvPr/>
        </p:nvSpPr>
        <p:spPr>
          <a:xfrm>
            <a:off x="1907704" y="4653136"/>
            <a:ext cx="5472608"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4000" b="1" cap="none" spc="0" dirty="0" smtClean="0">
                <a:ln w="11430"/>
                <a:solidFill>
                  <a:srgbClr val="002060"/>
                </a:solidFill>
                <a:effectLst>
                  <a:outerShdw blurRad="50800" dist="39000" dir="5460000" algn="tl">
                    <a:srgbClr val="000000">
                      <a:alpha val="38000"/>
                    </a:srgbClr>
                  </a:outerShdw>
                </a:effectLst>
              </a:rPr>
              <a:t>Ермексаз және кенетикалық құммен мүсіндеу</a:t>
            </a:r>
            <a:endParaRPr lang="ru-RU" sz="4000" b="1" cap="none" spc="0" dirty="0">
              <a:ln w="11430"/>
              <a:solidFill>
                <a:srgbClr val="002060"/>
              </a:solidFill>
              <a:effectLst>
                <a:outerShdw blurRad="50800" dist="39000" dir="5460000" algn="tl">
                  <a:srgbClr val="000000">
                    <a:alpha val="38000"/>
                  </a:srgbClr>
                </a:outerShdw>
              </a:effectLst>
            </a:endParaRPr>
          </a:p>
        </p:txBody>
      </p:sp>
    </p:spTree>
  </p:cSld>
  <p:clrMapOvr>
    <a:masterClrMapping/>
  </p:clrMapOvr>
  <p:transition advTm="6193">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linds(horizontal)">
                                      <p:cBhvr>
                                        <p:cTn id="11" dur="500"/>
                                        <p:tgtEl>
                                          <p:spTgt spid="307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linds(horizontal)">
                                      <p:cBhvr>
                                        <p:cTn id="15" dur="500"/>
                                        <p:tgtEl>
                                          <p:spTgt spid="3076"/>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3" name="Picture 2" descr="C:\Users\0EAE~1\AppData\Local\Temp\Rar$DIa4924.18511\20201104_09252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332656"/>
            <a:ext cx="4248472" cy="292494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C:\Users\0EAE~1\AppData\Local\Temp\Rar$DIa4924.27653\IMG-20201104-WA002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44008" y="3068960"/>
            <a:ext cx="4248472" cy="33843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Прямоугольник 6"/>
          <p:cNvSpPr/>
          <p:nvPr/>
        </p:nvSpPr>
        <p:spPr>
          <a:xfrm>
            <a:off x="780321" y="3429000"/>
            <a:ext cx="4295735"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4000" b="1" cap="none" spc="0" dirty="0" smtClean="0">
                <a:ln w="11430"/>
                <a:solidFill>
                  <a:srgbClr val="002060"/>
                </a:solidFill>
                <a:effectLst>
                  <a:outerShdw blurRad="50800" dist="39000" dir="5460000" algn="tl">
                    <a:srgbClr val="000000">
                      <a:alpha val="38000"/>
                    </a:srgbClr>
                  </a:outerShdw>
                </a:effectLst>
              </a:rPr>
              <a:t>Дидактикалық ойындар</a:t>
            </a:r>
            <a:endParaRPr lang="ru-RU" sz="4000" b="1" cap="none" spc="0" dirty="0">
              <a:ln w="11430"/>
              <a:solidFill>
                <a:srgbClr val="002060"/>
              </a:solidFill>
              <a:effectLst>
                <a:outerShdw blurRad="50800" dist="39000" dir="5460000" algn="tl">
                  <a:srgbClr val="000000">
                    <a:alpha val="38000"/>
                  </a:srgbClr>
                </a:outerShdw>
              </a:effectLst>
            </a:endParaRPr>
          </a:p>
        </p:txBody>
      </p:sp>
      <p:pic>
        <p:nvPicPr>
          <p:cNvPr id="8" name="Picture 1"/>
          <p:cNvPicPr>
            <a:picLocks noChangeAspect="1" noChangeArrowheads="1"/>
          </p:cNvPicPr>
          <p:nvPr/>
        </p:nvPicPr>
        <p:blipFill>
          <a:blip r:embed="rId5" cstate="print"/>
          <a:srcRect/>
          <a:stretch>
            <a:fillRect/>
          </a:stretch>
        </p:blipFill>
        <p:spPr bwMode="auto">
          <a:xfrm rot="10800000" flipV="1">
            <a:off x="4860032" y="0"/>
            <a:ext cx="4032448" cy="2924944"/>
          </a:xfrm>
          <a:prstGeom prst="rect">
            <a:avLst/>
          </a:prstGeom>
          <a:noFill/>
          <a:ln w="9525">
            <a:noFill/>
            <a:miter lim="800000"/>
            <a:headEnd/>
            <a:tailEnd/>
          </a:ln>
          <a:effectLst/>
        </p:spPr>
      </p:pic>
      <p:pic>
        <p:nvPicPr>
          <p:cNvPr id="9" name="Picture 5" descr="C:\Users\Инкар\AppData\Local\Microsoft\Windows\Temporary Internet Files\Content.IE5\0Y38467N\1200px-Смайлик-весёлый.svg[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84168" y="836712"/>
            <a:ext cx="552780" cy="8949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advTm="6411">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after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0 0  L 0 -0.33333  E" pathEditMode="relative" ptsTypes="">
                                      <p:cBhvr>
                                        <p:cTn id="10" dur="2000" fill="hold"/>
                                        <p:tgtEl>
                                          <p:spTgt spid="5"/>
                                        </p:tgtEl>
                                        <p:attrNameLst>
                                          <p:attrName>ppt_x</p:attrName>
                                          <p:attrName>ppt_y</p:attrName>
                                        </p:attrNameLst>
                                      </p:cBhvr>
                                    </p:animMotion>
                                  </p:childTnLst>
                                </p:cTn>
                              </p:par>
                            </p:childTnLst>
                          </p:cTn>
                        </p:par>
                        <p:par>
                          <p:cTn id="11" fill="hold">
                            <p:stCondLst>
                              <p:cond delay="25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3500"/>
                            </p:stCondLst>
                            <p:childTnLst>
                              <p:par>
                                <p:cTn id="22" presetID="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323528" y="908720"/>
            <a:ext cx="2808312" cy="295232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2987824" y="0"/>
            <a:ext cx="2880320" cy="2528899"/>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5364088" y="1556792"/>
            <a:ext cx="3563888" cy="2592288"/>
          </a:xfrm>
          <a:prstGeom prst="rect">
            <a:avLst/>
          </a:prstGeom>
          <a:noFill/>
          <a:ln w="9525">
            <a:noFill/>
            <a:miter lim="800000"/>
            <a:headEnd/>
            <a:tailEnd/>
          </a:ln>
          <a:effectLst/>
        </p:spPr>
      </p:pic>
      <p:sp>
        <p:nvSpPr>
          <p:cNvPr id="7" name="Прямоугольник 6"/>
          <p:cNvSpPr/>
          <p:nvPr/>
        </p:nvSpPr>
        <p:spPr>
          <a:xfrm>
            <a:off x="2319877" y="4813994"/>
            <a:ext cx="450424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Бизиборд</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5" descr="C:\Users\Инкар\AppData\Local\Microsoft\Windows\Temporary Internet Files\Content.IE5\0Y38467N\1200px-Смайлик-весёлый.svg[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339752" y="1196752"/>
            <a:ext cx="552780" cy="8949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1082</TotalTime>
  <Words>209</Words>
  <Application>Microsoft Office PowerPoint</Application>
  <PresentationFormat>Экран (4:3)</PresentationFormat>
  <Paragraphs>68</Paragraphs>
  <Slides>18</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                  Бекбенбетова Асем Жумабаевна Тақырыбы: «Ерекше білім беру қажеттілігі бар баланы оқыту және тәрбиелеу»   (қазақ тілінде) Біліктілігі жоғары деңгейлі санатты жоқ тәрбиеші  Қарағанды облысы білім басқармасының   Теміртау қаласы білім бөлімінің «Дельфинчик» бөбекжайы»     коммуналдық мемлекеттік қазыналық кәсіпорны Жұмыс өтілі – 6 жыл Ерекше білім беруге қажеттілігі бар баланың жасы – 4-те Ерекше білім беруді  қажет ететін баламен 2019 жылдан бері жұмыс істеп келемін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Саусақ ойындары</dc:title>
  <dc:creator>1</dc:creator>
  <cp:lastModifiedBy>1</cp:lastModifiedBy>
  <cp:revision>103</cp:revision>
  <dcterms:created xsi:type="dcterms:W3CDTF">2020-11-01T06:09:48Z</dcterms:created>
  <dcterms:modified xsi:type="dcterms:W3CDTF">2021-01-17T14:43:40Z</dcterms:modified>
</cp:coreProperties>
</file>