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36" r:id="rId22"/>
    <p:sldMasterId id="2147483948" r:id="rId23"/>
    <p:sldMasterId id="2147483960" r:id="rId24"/>
  </p:sldMasterIdLst>
  <p:notesMasterIdLst>
    <p:notesMasterId r:id="rId50"/>
  </p:notesMasterIdLst>
  <p:sldIdLst>
    <p:sldId id="257" r:id="rId25"/>
    <p:sldId id="262" r:id="rId26"/>
    <p:sldId id="263" r:id="rId27"/>
    <p:sldId id="272" r:id="rId28"/>
    <p:sldId id="295" r:id="rId29"/>
    <p:sldId id="273" r:id="rId30"/>
    <p:sldId id="274"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90" r:id="rId45"/>
    <p:sldId id="291" r:id="rId46"/>
    <p:sldId id="292" r:id="rId47"/>
    <p:sldId id="293" r:id="rId48"/>
    <p:sldId id="29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3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FA583-0437-49D6-819E-560C1EFA5123}"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C706CC92-B1F8-4D53-B8E0-32C9CF8E75D8}">
      <dgm:prSet custT="1"/>
      <dgm:spPr>
        <a:ln>
          <a:solidFill>
            <a:srgbClr val="00B0F0"/>
          </a:solidFill>
        </a:ln>
      </dgm:spPr>
      <dgm:t>
        <a:bodyPr/>
        <a:lstStyle/>
        <a:p>
          <a:pPr algn="l"/>
          <a:r>
            <a:rPr lang="kk-KZ" sz="1800" dirty="0" smtClean="0">
              <a:solidFill>
                <a:srgbClr val="7030A0"/>
              </a:solidFill>
              <a:latin typeface="Times New Roman"/>
              <a:ea typeface="Calibri"/>
              <a:cs typeface="Times New Roman"/>
            </a:rPr>
            <a:t>1.Мектепке дейінгі жастағы ерекше білім беруге қажеттілігі бар балаларға түзету- педагогикалық көмек көрсету </a:t>
          </a:r>
          <a:endParaRPr lang="ru-RU" sz="1800" dirty="0">
            <a:solidFill>
              <a:srgbClr val="7030A0"/>
            </a:solidFill>
          </a:endParaRPr>
        </a:p>
      </dgm:t>
    </dgm:pt>
    <dgm:pt modelId="{DD171B42-3959-4F0B-8663-F5BB5E5901D8}" type="parTrans" cxnId="{4A77C337-4D03-4BE6-A887-9106A7E596B1}">
      <dgm:prSet/>
      <dgm:spPr/>
      <dgm:t>
        <a:bodyPr/>
        <a:lstStyle/>
        <a:p>
          <a:endParaRPr lang="ru-RU"/>
        </a:p>
      </dgm:t>
    </dgm:pt>
    <dgm:pt modelId="{96D4AD40-1ADA-4992-A241-07D872C21F27}" type="sibTrans" cxnId="{4A77C337-4D03-4BE6-A887-9106A7E596B1}">
      <dgm:prSet/>
      <dgm:spPr/>
      <dgm:t>
        <a:bodyPr/>
        <a:lstStyle/>
        <a:p>
          <a:endParaRPr lang="ru-RU"/>
        </a:p>
      </dgm:t>
    </dgm:pt>
    <dgm:pt modelId="{781712C5-AD69-4844-ABB9-9B730F727DBB}">
      <dgm:prSet custT="1"/>
      <dgm:spPr>
        <a:ln>
          <a:solidFill>
            <a:srgbClr val="00B0F0"/>
          </a:solidFill>
        </a:ln>
      </dgm:spPr>
      <dgm:t>
        <a:bodyPr/>
        <a:lstStyle/>
        <a:p>
          <a:pPr algn="l"/>
          <a:r>
            <a:rPr lang="kk-KZ" sz="1800" dirty="0" smtClean="0">
              <a:solidFill>
                <a:srgbClr val="7030A0"/>
              </a:solidFill>
              <a:latin typeface="Times New Roman"/>
              <a:ea typeface="Times New Roman"/>
              <a:cs typeface="Times New Roman"/>
            </a:rPr>
            <a:t>2.Ауа ағынын дамыту жаттығуларын қолдану</a:t>
          </a:r>
          <a:endParaRPr lang="ru-RU" sz="1800" dirty="0">
            <a:solidFill>
              <a:srgbClr val="7030A0"/>
            </a:solidFill>
          </a:endParaRPr>
        </a:p>
      </dgm:t>
    </dgm:pt>
    <dgm:pt modelId="{750A1DE0-DF16-416B-B811-ED5401B9257C}" type="parTrans" cxnId="{245219C4-C3EC-4BBE-B228-40BBB80099F6}">
      <dgm:prSet/>
      <dgm:spPr/>
      <dgm:t>
        <a:bodyPr/>
        <a:lstStyle/>
        <a:p>
          <a:endParaRPr lang="ru-RU"/>
        </a:p>
      </dgm:t>
    </dgm:pt>
    <dgm:pt modelId="{AE3C21E8-8C4B-4A61-9C08-7629BC4E485A}" type="sibTrans" cxnId="{245219C4-C3EC-4BBE-B228-40BBB80099F6}">
      <dgm:prSet/>
      <dgm:spPr/>
      <dgm:t>
        <a:bodyPr/>
        <a:lstStyle/>
        <a:p>
          <a:endParaRPr lang="ru-RU"/>
        </a:p>
      </dgm:t>
    </dgm:pt>
    <dgm:pt modelId="{D8E059C2-9852-44FD-AE85-B226BBEB1DD1}">
      <dgm:prSet custT="1"/>
      <dgm:spPr>
        <a:ln>
          <a:solidFill>
            <a:srgbClr val="00B0F0"/>
          </a:solidFill>
        </a:ln>
      </dgm:spPr>
      <dgm:t>
        <a:bodyPr/>
        <a:lstStyle/>
        <a:p>
          <a:pPr algn="l"/>
          <a:r>
            <a:rPr lang="kk-KZ" sz="1800" dirty="0" smtClean="0">
              <a:solidFill>
                <a:srgbClr val="7030A0"/>
              </a:solidFill>
              <a:latin typeface="Times New Roman"/>
              <a:ea typeface="Times New Roman"/>
              <a:cs typeface="Times New Roman"/>
            </a:rPr>
            <a:t>3.Мектеп жасына дейінгі балаларға жүргізілетін тыныс алу жаттығуларының  жас ерекшеліктеріне сай құрылған жоспары</a:t>
          </a:r>
          <a:endParaRPr lang="ru-RU" sz="1800" dirty="0">
            <a:solidFill>
              <a:srgbClr val="7030A0"/>
            </a:solidFill>
          </a:endParaRPr>
        </a:p>
      </dgm:t>
    </dgm:pt>
    <dgm:pt modelId="{AE5B3234-6460-40CB-83D0-DFD55F195176}" type="parTrans" cxnId="{5B93EE7C-9A5F-4040-B4BE-9C7050EF6492}">
      <dgm:prSet/>
      <dgm:spPr/>
      <dgm:t>
        <a:bodyPr/>
        <a:lstStyle/>
        <a:p>
          <a:endParaRPr lang="ru-RU"/>
        </a:p>
      </dgm:t>
    </dgm:pt>
    <dgm:pt modelId="{24668B1C-E680-4155-BDA9-611C896DE7A6}" type="sibTrans" cxnId="{5B93EE7C-9A5F-4040-B4BE-9C7050EF6492}">
      <dgm:prSet/>
      <dgm:spPr/>
      <dgm:t>
        <a:bodyPr/>
        <a:lstStyle/>
        <a:p>
          <a:endParaRPr lang="ru-RU"/>
        </a:p>
      </dgm:t>
    </dgm:pt>
    <dgm:pt modelId="{4603E655-CE68-4A99-8DC1-3CC8E636C316}">
      <dgm:prSet custT="1"/>
      <dgm:spPr>
        <a:ln>
          <a:solidFill>
            <a:srgbClr val="00B0F0"/>
          </a:solidFill>
        </a:ln>
      </dgm:spPr>
      <dgm:t>
        <a:bodyPr/>
        <a:lstStyle/>
        <a:p>
          <a:pPr algn="l"/>
          <a:r>
            <a:rPr lang="kk-KZ" sz="1800" dirty="0" smtClean="0">
              <a:solidFill>
                <a:srgbClr val="7030A0"/>
              </a:solidFill>
              <a:latin typeface="Times New Roman"/>
              <a:ea typeface="Times New Roman"/>
            </a:rPr>
            <a:t>4.Ойын түрлерінің қыр-сырларын меңгеру, тәжірибеге жүзеге асыру </a:t>
          </a:r>
          <a:endParaRPr lang="ru-RU" sz="1800" dirty="0">
            <a:solidFill>
              <a:srgbClr val="7030A0"/>
            </a:solidFill>
          </a:endParaRPr>
        </a:p>
      </dgm:t>
    </dgm:pt>
    <dgm:pt modelId="{A8257628-DCDA-4C20-AEB5-3CB641CF2041}" type="parTrans" cxnId="{CF0F3438-08AB-4CAC-BE02-005365813474}">
      <dgm:prSet/>
      <dgm:spPr/>
      <dgm:t>
        <a:bodyPr/>
        <a:lstStyle/>
        <a:p>
          <a:endParaRPr lang="ru-RU"/>
        </a:p>
      </dgm:t>
    </dgm:pt>
    <dgm:pt modelId="{37DC4672-13AA-4C44-9A7B-1208FD6088C0}" type="sibTrans" cxnId="{CF0F3438-08AB-4CAC-BE02-005365813474}">
      <dgm:prSet/>
      <dgm:spPr/>
      <dgm:t>
        <a:bodyPr/>
        <a:lstStyle/>
        <a:p>
          <a:endParaRPr lang="ru-RU"/>
        </a:p>
      </dgm:t>
    </dgm:pt>
    <dgm:pt modelId="{375930EB-3138-4A5C-8F80-4188F6988639}" type="pres">
      <dgm:prSet presAssocID="{A19FA583-0437-49D6-819E-560C1EFA5123}" presName="compositeShape" presStyleCnt="0">
        <dgm:presLayoutVars>
          <dgm:dir/>
          <dgm:resizeHandles/>
        </dgm:presLayoutVars>
      </dgm:prSet>
      <dgm:spPr/>
      <dgm:t>
        <a:bodyPr/>
        <a:lstStyle/>
        <a:p>
          <a:endParaRPr lang="ru-RU"/>
        </a:p>
      </dgm:t>
    </dgm:pt>
    <dgm:pt modelId="{1FE2B9EA-40A2-488F-9B97-DFD31ACC8697}" type="pres">
      <dgm:prSet presAssocID="{A19FA583-0437-49D6-819E-560C1EFA5123}" presName="pyramid" presStyleLbl="node1" presStyleIdx="0" presStyleCnt="1" custLinFactNeighborX="982" custLinFactNeighborY="-328"/>
      <dgm:spPr>
        <a:solidFill>
          <a:srgbClr val="00B0F0"/>
        </a:solidFill>
      </dgm:spPr>
    </dgm:pt>
    <dgm:pt modelId="{EE612828-6B34-469D-BAD2-65A26FAC0B87}" type="pres">
      <dgm:prSet presAssocID="{A19FA583-0437-49D6-819E-560C1EFA5123}" presName="theList" presStyleCnt="0"/>
      <dgm:spPr/>
    </dgm:pt>
    <dgm:pt modelId="{413B0949-8BE0-4B61-A6B8-CAA8EE030A17}" type="pres">
      <dgm:prSet presAssocID="{C706CC92-B1F8-4D53-B8E0-32C9CF8E75D8}" presName="aNode" presStyleLbl="fgAcc1" presStyleIdx="0" presStyleCnt="4" custScaleX="113760" custScaleY="115525" custLinFactNeighborX="-10371" custLinFactNeighborY="-11586">
        <dgm:presLayoutVars>
          <dgm:bulletEnabled val="1"/>
        </dgm:presLayoutVars>
      </dgm:prSet>
      <dgm:spPr/>
      <dgm:t>
        <a:bodyPr/>
        <a:lstStyle/>
        <a:p>
          <a:endParaRPr lang="ru-RU"/>
        </a:p>
      </dgm:t>
    </dgm:pt>
    <dgm:pt modelId="{D735A1B9-7218-4547-9411-D1147997D5E7}" type="pres">
      <dgm:prSet presAssocID="{C706CC92-B1F8-4D53-B8E0-32C9CF8E75D8}" presName="aSpace" presStyleCnt="0"/>
      <dgm:spPr/>
    </dgm:pt>
    <dgm:pt modelId="{4E1718DC-7892-4357-AD1B-499FBF0D308E}" type="pres">
      <dgm:prSet presAssocID="{781712C5-AD69-4844-ABB9-9B730F727DBB}" presName="aNode" presStyleLbl="fgAcc1" presStyleIdx="1" presStyleCnt="4" custScaleX="119926" custScaleY="93314" custLinFactNeighborX="2093" custLinFactNeighborY="-47739">
        <dgm:presLayoutVars>
          <dgm:bulletEnabled val="1"/>
        </dgm:presLayoutVars>
      </dgm:prSet>
      <dgm:spPr/>
      <dgm:t>
        <a:bodyPr/>
        <a:lstStyle/>
        <a:p>
          <a:endParaRPr lang="ru-RU"/>
        </a:p>
      </dgm:t>
    </dgm:pt>
    <dgm:pt modelId="{2C1FC638-27C2-4828-BA3F-7568E3A7927A}" type="pres">
      <dgm:prSet presAssocID="{781712C5-AD69-4844-ABB9-9B730F727DBB}" presName="aSpace" presStyleCnt="0"/>
      <dgm:spPr/>
    </dgm:pt>
    <dgm:pt modelId="{AF978532-8DDB-45C9-B4C5-7EBF8B73EC86}" type="pres">
      <dgm:prSet presAssocID="{D8E059C2-9852-44FD-AE85-B226BBEB1DD1}" presName="aNode" presStyleLbl="fgAcc1" presStyleIdx="2" presStyleCnt="4" custScaleX="119060" custScaleY="91028" custLinFactNeighborX="8366" custLinFactNeighborY="-18222">
        <dgm:presLayoutVars>
          <dgm:bulletEnabled val="1"/>
        </dgm:presLayoutVars>
      </dgm:prSet>
      <dgm:spPr/>
      <dgm:t>
        <a:bodyPr/>
        <a:lstStyle/>
        <a:p>
          <a:endParaRPr lang="ru-RU"/>
        </a:p>
      </dgm:t>
    </dgm:pt>
    <dgm:pt modelId="{902F9055-12F9-480A-A065-7CA6F7A60B06}" type="pres">
      <dgm:prSet presAssocID="{D8E059C2-9852-44FD-AE85-B226BBEB1DD1}" presName="aSpace" presStyleCnt="0"/>
      <dgm:spPr/>
    </dgm:pt>
    <dgm:pt modelId="{7ACE353B-FB5F-4B78-903A-BD462EC5AF77}" type="pres">
      <dgm:prSet presAssocID="{4603E655-CE68-4A99-8DC1-3CC8E636C316}" presName="aNode" presStyleLbl="fgAcc1" presStyleIdx="3" presStyleCnt="4" custScaleX="117902" custScaleY="100091" custLinFactNeighborX="17966" custLinFactNeighborY="-20841">
        <dgm:presLayoutVars>
          <dgm:bulletEnabled val="1"/>
        </dgm:presLayoutVars>
      </dgm:prSet>
      <dgm:spPr/>
      <dgm:t>
        <a:bodyPr/>
        <a:lstStyle/>
        <a:p>
          <a:endParaRPr lang="ru-RU"/>
        </a:p>
      </dgm:t>
    </dgm:pt>
    <dgm:pt modelId="{EEC65216-71B4-4E05-96AB-8221EFD7AC88}" type="pres">
      <dgm:prSet presAssocID="{4603E655-CE68-4A99-8DC1-3CC8E636C316}" presName="aSpace" presStyleCnt="0"/>
      <dgm:spPr/>
    </dgm:pt>
  </dgm:ptLst>
  <dgm:cxnLst>
    <dgm:cxn modelId="{E6B2E0FD-D3A6-4D21-BBEB-E740CE83A332}" type="presOf" srcId="{C706CC92-B1F8-4D53-B8E0-32C9CF8E75D8}" destId="{413B0949-8BE0-4B61-A6B8-CAA8EE030A17}" srcOrd="0" destOrd="0" presId="urn:microsoft.com/office/officeart/2005/8/layout/pyramid2"/>
    <dgm:cxn modelId="{76EAF21E-F0CA-40BC-9231-B214E1B2F3AB}" type="presOf" srcId="{781712C5-AD69-4844-ABB9-9B730F727DBB}" destId="{4E1718DC-7892-4357-AD1B-499FBF0D308E}" srcOrd="0" destOrd="0" presId="urn:microsoft.com/office/officeart/2005/8/layout/pyramid2"/>
    <dgm:cxn modelId="{245219C4-C3EC-4BBE-B228-40BBB80099F6}" srcId="{A19FA583-0437-49D6-819E-560C1EFA5123}" destId="{781712C5-AD69-4844-ABB9-9B730F727DBB}" srcOrd="1" destOrd="0" parTransId="{750A1DE0-DF16-416B-B811-ED5401B9257C}" sibTransId="{AE3C21E8-8C4B-4A61-9C08-7629BC4E485A}"/>
    <dgm:cxn modelId="{4A77C337-4D03-4BE6-A887-9106A7E596B1}" srcId="{A19FA583-0437-49D6-819E-560C1EFA5123}" destId="{C706CC92-B1F8-4D53-B8E0-32C9CF8E75D8}" srcOrd="0" destOrd="0" parTransId="{DD171B42-3959-4F0B-8663-F5BB5E5901D8}" sibTransId="{96D4AD40-1ADA-4992-A241-07D872C21F27}"/>
    <dgm:cxn modelId="{5B93EE7C-9A5F-4040-B4BE-9C7050EF6492}" srcId="{A19FA583-0437-49D6-819E-560C1EFA5123}" destId="{D8E059C2-9852-44FD-AE85-B226BBEB1DD1}" srcOrd="2" destOrd="0" parTransId="{AE5B3234-6460-40CB-83D0-DFD55F195176}" sibTransId="{24668B1C-E680-4155-BDA9-611C896DE7A6}"/>
    <dgm:cxn modelId="{4372D9C2-C09B-41C5-88CE-AF48727D0079}" type="presOf" srcId="{4603E655-CE68-4A99-8DC1-3CC8E636C316}" destId="{7ACE353B-FB5F-4B78-903A-BD462EC5AF77}" srcOrd="0" destOrd="0" presId="urn:microsoft.com/office/officeart/2005/8/layout/pyramid2"/>
    <dgm:cxn modelId="{9A6F022B-6411-4558-9019-BFC3A6C352E5}" type="presOf" srcId="{D8E059C2-9852-44FD-AE85-B226BBEB1DD1}" destId="{AF978532-8DDB-45C9-B4C5-7EBF8B73EC86}" srcOrd="0" destOrd="0" presId="urn:microsoft.com/office/officeart/2005/8/layout/pyramid2"/>
    <dgm:cxn modelId="{CF0F3438-08AB-4CAC-BE02-005365813474}" srcId="{A19FA583-0437-49D6-819E-560C1EFA5123}" destId="{4603E655-CE68-4A99-8DC1-3CC8E636C316}" srcOrd="3" destOrd="0" parTransId="{A8257628-DCDA-4C20-AEB5-3CB641CF2041}" sibTransId="{37DC4672-13AA-4C44-9A7B-1208FD6088C0}"/>
    <dgm:cxn modelId="{A6BD87E7-A476-43D8-9B77-E90CD42C10A0}" type="presOf" srcId="{A19FA583-0437-49D6-819E-560C1EFA5123}" destId="{375930EB-3138-4A5C-8F80-4188F6988639}" srcOrd="0" destOrd="0" presId="urn:microsoft.com/office/officeart/2005/8/layout/pyramid2"/>
    <dgm:cxn modelId="{41A80F05-66BE-433E-8301-EEB831A458D2}" type="presParOf" srcId="{375930EB-3138-4A5C-8F80-4188F6988639}" destId="{1FE2B9EA-40A2-488F-9B97-DFD31ACC8697}" srcOrd="0" destOrd="0" presId="urn:microsoft.com/office/officeart/2005/8/layout/pyramid2"/>
    <dgm:cxn modelId="{F01B6F6D-4772-4BB2-9270-321535511A12}" type="presParOf" srcId="{375930EB-3138-4A5C-8F80-4188F6988639}" destId="{EE612828-6B34-469D-BAD2-65A26FAC0B87}" srcOrd="1" destOrd="0" presId="urn:microsoft.com/office/officeart/2005/8/layout/pyramid2"/>
    <dgm:cxn modelId="{CE0F1E60-1E6E-4936-A629-B2E1D0D16AD2}" type="presParOf" srcId="{EE612828-6B34-469D-BAD2-65A26FAC0B87}" destId="{413B0949-8BE0-4B61-A6B8-CAA8EE030A17}" srcOrd="0" destOrd="0" presId="urn:microsoft.com/office/officeart/2005/8/layout/pyramid2"/>
    <dgm:cxn modelId="{B93CFE16-99D9-4C98-BB19-28D2AE69F3AF}" type="presParOf" srcId="{EE612828-6B34-469D-BAD2-65A26FAC0B87}" destId="{D735A1B9-7218-4547-9411-D1147997D5E7}" srcOrd="1" destOrd="0" presId="urn:microsoft.com/office/officeart/2005/8/layout/pyramid2"/>
    <dgm:cxn modelId="{635A70F0-5968-413C-81A3-BAD6A4E1EEF3}" type="presParOf" srcId="{EE612828-6B34-469D-BAD2-65A26FAC0B87}" destId="{4E1718DC-7892-4357-AD1B-499FBF0D308E}" srcOrd="2" destOrd="0" presId="urn:microsoft.com/office/officeart/2005/8/layout/pyramid2"/>
    <dgm:cxn modelId="{D1E5F03D-D03D-4FB8-8DF6-BDAE2176AFBA}" type="presParOf" srcId="{EE612828-6B34-469D-BAD2-65A26FAC0B87}" destId="{2C1FC638-27C2-4828-BA3F-7568E3A7927A}" srcOrd="3" destOrd="0" presId="urn:microsoft.com/office/officeart/2005/8/layout/pyramid2"/>
    <dgm:cxn modelId="{4607FC34-EA92-4E14-98FF-75BB664CE10E}" type="presParOf" srcId="{EE612828-6B34-469D-BAD2-65A26FAC0B87}" destId="{AF978532-8DDB-45C9-B4C5-7EBF8B73EC86}" srcOrd="4" destOrd="0" presId="urn:microsoft.com/office/officeart/2005/8/layout/pyramid2"/>
    <dgm:cxn modelId="{82274ECA-2ADA-4B5C-B0E4-DCD72B4F10B9}" type="presParOf" srcId="{EE612828-6B34-469D-BAD2-65A26FAC0B87}" destId="{902F9055-12F9-480A-A065-7CA6F7A60B06}" srcOrd="5" destOrd="0" presId="urn:microsoft.com/office/officeart/2005/8/layout/pyramid2"/>
    <dgm:cxn modelId="{6B51F4EF-C5FD-41A1-9636-8F5635B143FF}" type="presParOf" srcId="{EE612828-6B34-469D-BAD2-65A26FAC0B87}" destId="{7ACE353B-FB5F-4B78-903A-BD462EC5AF77}" srcOrd="6" destOrd="0" presId="urn:microsoft.com/office/officeart/2005/8/layout/pyramid2"/>
    <dgm:cxn modelId="{12918522-B6AE-49FE-87D7-722E98612EB6}" type="presParOf" srcId="{EE612828-6B34-469D-BAD2-65A26FAC0B87}" destId="{EEC65216-71B4-4E05-96AB-8221EFD7AC8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4141F-43CA-4333-97D5-D04CC47AFB7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ABA57EC7-515A-4D66-8B0E-BC86AA46A1B1}">
      <dgm:prSet phldrT="[Текст]" custT="1"/>
      <dgm:spPr>
        <a:solidFill>
          <a:srgbClr val="FF0000"/>
        </a:solidFill>
        <a:ln>
          <a:solidFill>
            <a:schemeClr val="bg1"/>
          </a:solidFill>
        </a:ln>
      </dgm:spPr>
      <dgm:t>
        <a:bodyPr/>
        <a:lstStyle/>
        <a:p>
          <a:r>
            <a:rPr lang="kk-KZ" sz="1800" dirty="0" smtClean="0">
              <a:latin typeface="Times New Roman"/>
              <a:ea typeface="Times New Roman"/>
              <a:cs typeface="Times New Roman"/>
            </a:rPr>
            <a:t>Сөйлеу аппараты негізінен үш бөліктен тұрады: </a:t>
          </a:r>
          <a:endParaRPr lang="ru-RU" sz="1800" dirty="0"/>
        </a:p>
      </dgm:t>
    </dgm:pt>
    <dgm:pt modelId="{733D5AF6-EDAC-440E-9B0B-481C3632D3A5}" type="parTrans" cxnId="{06DB53A5-508D-4F02-B12D-279B1C2D848F}">
      <dgm:prSet/>
      <dgm:spPr/>
      <dgm:t>
        <a:bodyPr/>
        <a:lstStyle/>
        <a:p>
          <a:endParaRPr lang="ru-RU"/>
        </a:p>
      </dgm:t>
    </dgm:pt>
    <dgm:pt modelId="{AF6A0645-2BC7-400E-8B10-009E431E6D2A}" type="sibTrans" cxnId="{06DB53A5-508D-4F02-B12D-279B1C2D848F}">
      <dgm:prSet/>
      <dgm:spPr/>
      <dgm:t>
        <a:bodyPr/>
        <a:lstStyle/>
        <a:p>
          <a:endParaRPr lang="ru-RU"/>
        </a:p>
      </dgm:t>
    </dgm:pt>
    <dgm:pt modelId="{38E164E4-E93F-4C68-9641-FE221C6309DF}">
      <dgm:prSet phldrT="[Текст]" custT="1"/>
      <dgm:spPr>
        <a:ln>
          <a:solidFill>
            <a:srgbClr val="C00000"/>
          </a:solidFill>
        </a:ln>
      </dgm:spPr>
      <dgm:t>
        <a:bodyPr/>
        <a:lstStyle/>
        <a:p>
          <a:r>
            <a:rPr lang="kk-KZ" sz="1800" i="1" dirty="0" smtClean="0">
              <a:solidFill>
                <a:srgbClr val="7030A0"/>
              </a:solidFill>
              <a:latin typeface="Times New Roman"/>
              <a:ea typeface="Times New Roman"/>
              <a:cs typeface="Times New Roman"/>
            </a:rPr>
            <a:t>демалу бөлігі</a:t>
          </a:r>
          <a:endParaRPr lang="ru-RU" sz="1800" dirty="0">
            <a:solidFill>
              <a:srgbClr val="7030A0"/>
            </a:solidFill>
          </a:endParaRPr>
        </a:p>
      </dgm:t>
    </dgm:pt>
    <dgm:pt modelId="{7A2B0F2F-B78C-4B71-AC13-5E2986433FA8}" type="parTrans" cxnId="{16689A7F-3A6B-4028-AFB1-65A09B51C4F9}">
      <dgm:prSet/>
      <dgm:spPr>
        <a:ln>
          <a:solidFill>
            <a:srgbClr val="FF0000"/>
          </a:solidFill>
        </a:ln>
      </dgm:spPr>
      <dgm:t>
        <a:bodyPr/>
        <a:lstStyle/>
        <a:p>
          <a:endParaRPr lang="ru-RU"/>
        </a:p>
      </dgm:t>
    </dgm:pt>
    <dgm:pt modelId="{86140F74-7B30-4962-961E-DA71CC122437}" type="sibTrans" cxnId="{16689A7F-3A6B-4028-AFB1-65A09B51C4F9}">
      <dgm:prSet/>
      <dgm:spPr/>
      <dgm:t>
        <a:bodyPr/>
        <a:lstStyle/>
        <a:p>
          <a:endParaRPr lang="ru-RU"/>
        </a:p>
      </dgm:t>
    </dgm:pt>
    <dgm:pt modelId="{31B125ED-3F21-40B3-B0BB-8396B5E555C2}">
      <dgm:prSet phldrT="[Текст]" custT="1"/>
      <dgm:spPr>
        <a:ln>
          <a:solidFill>
            <a:srgbClr val="C00000"/>
          </a:solidFill>
        </a:ln>
      </dgm:spPr>
      <dgm:t>
        <a:bodyPr/>
        <a:lstStyle/>
        <a:p>
          <a:r>
            <a:rPr lang="kk-KZ" sz="1800" i="1" dirty="0" smtClean="0">
              <a:solidFill>
                <a:srgbClr val="7030A0"/>
              </a:solidFill>
              <a:latin typeface="Times New Roman"/>
              <a:ea typeface="Times New Roman"/>
              <a:cs typeface="Times New Roman"/>
            </a:rPr>
            <a:t>дыбыс шығару бөлігі</a:t>
          </a:r>
          <a:endParaRPr lang="ru-RU" sz="1800" dirty="0">
            <a:solidFill>
              <a:srgbClr val="7030A0"/>
            </a:solidFill>
          </a:endParaRPr>
        </a:p>
      </dgm:t>
    </dgm:pt>
    <dgm:pt modelId="{359C80BC-9ADF-4620-9496-65FF1089900A}" type="parTrans" cxnId="{FB119DAA-8957-4557-85A9-58BCA23E9093}">
      <dgm:prSet/>
      <dgm:spPr>
        <a:ln>
          <a:solidFill>
            <a:srgbClr val="FF0000"/>
          </a:solidFill>
        </a:ln>
      </dgm:spPr>
      <dgm:t>
        <a:bodyPr/>
        <a:lstStyle/>
        <a:p>
          <a:endParaRPr lang="ru-RU"/>
        </a:p>
      </dgm:t>
    </dgm:pt>
    <dgm:pt modelId="{B28D95C3-A8E0-4BE6-B87B-1FE89B4C3FC8}" type="sibTrans" cxnId="{FB119DAA-8957-4557-85A9-58BCA23E9093}">
      <dgm:prSet/>
      <dgm:spPr/>
      <dgm:t>
        <a:bodyPr/>
        <a:lstStyle/>
        <a:p>
          <a:endParaRPr lang="ru-RU"/>
        </a:p>
      </dgm:t>
    </dgm:pt>
    <dgm:pt modelId="{BD7040D4-364E-48CB-BD11-5FB78C954AFA}">
      <dgm:prSet custT="1"/>
      <dgm:spPr>
        <a:ln>
          <a:solidFill>
            <a:srgbClr val="C00000"/>
          </a:solidFill>
        </a:ln>
      </dgm:spPr>
      <dgm:t>
        <a:bodyPr/>
        <a:lstStyle/>
        <a:p>
          <a:pPr algn="just"/>
          <a:r>
            <a:rPr lang="kk-KZ" sz="1800" i="1" dirty="0" smtClean="0">
              <a:solidFill>
                <a:srgbClr val="7030A0"/>
              </a:solidFill>
              <a:latin typeface="Times New Roman"/>
              <a:ea typeface="Times New Roman"/>
              <a:cs typeface="Times New Roman"/>
            </a:rPr>
            <a:t>дыбысты құбылтып-өзгеру бөлігі (</a:t>
          </a:r>
          <a:r>
            <a:rPr lang="kk-KZ" sz="1800" dirty="0" smtClean="0">
              <a:solidFill>
                <a:srgbClr val="7030A0"/>
              </a:solidFill>
              <a:latin typeface="Times New Roman"/>
              <a:ea typeface="Times New Roman"/>
              <a:cs typeface="Times New Roman"/>
            </a:rPr>
            <a:t>артикуляциялық сөйлеу бөлігі).</a:t>
          </a:r>
          <a:endParaRPr lang="ru-RU" sz="1800" dirty="0">
            <a:solidFill>
              <a:srgbClr val="7030A0"/>
            </a:solidFill>
          </a:endParaRPr>
        </a:p>
      </dgm:t>
    </dgm:pt>
    <dgm:pt modelId="{6A1A91DD-2DD3-4A7D-A757-9815848D8908}" type="parTrans" cxnId="{7028A731-9F04-45FA-994E-98274884DD5E}">
      <dgm:prSet/>
      <dgm:spPr>
        <a:ln>
          <a:solidFill>
            <a:srgbClr val="C00000"/>
          </a:solidFill>
        </a:ln>
      </dgm:spPr>
      <dgm:t>
        <a:bodyPr/>
        <a:lstStyle/>
        <a:p>
          <a:endParaRPr lang="ru-RU"/>
        </a:p>
      </dgm:t>
    </dgm:pt>
    <dgm:pt modelId="{231E5597-BDFB-4A5D-931F-521A88A4502F}" type="sibTrans" cxnId="{7028A731-9F04-45FA-994E-98274884DD5E}">
      <dgm:prSet/>
      <dgm:spPr/>
      <dgm:t>
        <a:bodyPr/>
        <a:lstStyle/>
        <a:p>
          <a:endParaRPr lang="ru-RU"/>
        </a:p>
      </dgm:t>
    </dgm:pt>
    <dgm:pt modelId="{7F773AB9-244D-4B6F-A1F2-18A36F8CC76E}">
      <dgm:prSet custT="1"/>
      <dgm:spPr>
        <a:solidFill>
          <a:schemeClr val="bg1"/>
        </a:solidFill>
        <a:ln>
          <a:solidFill>
            <a:srgbClr val="FF0000"/>
          </a:solidFill>
        </a:ln>
      </dgm:spPr>
      <dgm:t>
        <a:bodyPr/>
        <a:lstStyle/>
        <a:p>
          <a:pPr algn="ctr"/>
          <a:endParaRPr lang="kk-KZ" sz="1400" dirty="0" smtClean="0">
            <a:solidFill>
              <a:schemeClr val="tx1"/>
            </a:solidFill>
            <a:latin typeface="Times New Roman"/>
            <a:ea typeface="Times New Roman"/>
          </a:endParaRPr>
        </a:p>
        <a:p>
          <a:pPr algn="just"/>
          <a:r>
            <a:rPr lang="kk-KZ" sz="1800" dirty="0" smtClean="0">
              <a:solidFill>
                <a:srgbClr val="7030A0"/>
              </a:solidFill>
              <a:latin typeface="Times New Roman"/>
              <a:ea typeface="Times New Roman"/>
            </a:rPr>
            <a:t>Демалу бөлігіне адамның  кеудесі, өкпесі мен тыныс жолдары кіреді. Себебі,  адамның  сөйлеу процесі дем алып, дем шығару процесімен тікелей байланысты. </a:t>
          </a:r>
        </a:p>
        <a:p>
          <a:pPr algn="ctr"/>
          <a:endParaRPr lang="ru-RU" sz="1400" dirty="0">
            <a:solidFill>
              <a:schemeClr val="tx1"/>
            </a:solidFill>
          </a:endParaRPr>
        </a:p>
      </dgm:t>
    </dgm:pt>
    <dgm:pt modelId="{37EC86C2-9DC8-43F7-AADD-14F8D371A2CE}" type="parTrans" cxnId="{7D1AF61E-12F5-433E-A6A1-6EC243DCD56B}">
      <dgm:prSet/>
      <dgm:spPr/>
      <dgm:t>
        <a:bodyPr/>
        <a:lstStyle/>
        <a:p>
          <a:endParaRPr lang="ru-RU"/>
        </a:p>
      </dgm:t>
    </dgm:pt>
    <dgm:pt modelId="{8FF3A80F-713E-43FB-A8D1-770C04453B47}" type="sibTrans" cxnId="{7D1AF61E-12F5-433E-A6A1-6EC243DCD56B}">
      <dgm:prSet/>
      <dgm:spPr/>
      <dgm:t>
        <a:bodyPr/>
        <a:lstStyle/>
        <a:p>
          <a:endParaRPr lang="ru-RU"/>
        </a:p>
      </dgm:t>
    </dgm:pt>
    <dgm:pt modelId="{9243BBEB-7152-4562-97C1-E1514B74CB1A}" type="pres">
      <dgm:prSet presAssocID="{FD84141F-43CA-4333-97D5-D04CC47AFB78}" presName="diagram" presStyleCnt="0">
        <dgm:presLayoutVars>
          <dgm:chPref val="1"/>
          <dgm:dir/>
          <dgm:animOne val="branch"/>
          <dgm:animLvl val="lvl"/>
          <dgm:resizeHandles/>
        </dgm:presLayoutVars>
      </dgm:prSet>
      <dgm:spPr/>
      <dgm:t>
        <a:bodyPr/>
        <a:lstStyle/>
        <a:p>
          <a:endParaRPr lang="ru-RU"/>
        </a:p>
      </dgm:t>
    </dgm:pt>
    <dgm:pt modelId="{451EF5A1-F8AD-4F17-9CB4-502B9F577F6D}" type="pres">
      <dgm:prSet presAssocID="{ABA57EC7-515A-4D66-8B0E-BC86AA46A1B1}" presName="root" presStyleCnt="0"/>
      <dgm:spPr/>
    </dgm:pt>
    <dgm:pt modelId="{49D46DD1-1EE8-4ED3-BB69-96B1449E2DBB}" type="pres">
      <dgm:prSet presAssocID="{ABA57EC7-515A-4D66-8B0E-BC86AA46A1B1}" presName="rootComposite" presStyleCnt="0"/>
      <dgm:spPr/>
    </dgm:pt>
    <dgm:pt modelId="{2603D060-8401-4823-B793-20D804C3394E}" type="pres">
      <dgm:prSet presAssocID="{ABA57EC7-515A-4D66-8B0E-BC86AA46A1B1}" presName="rootText" presStyleLbl="node1" presStyleIdx="0" presStyleCnt="2" custScaleX="255300" custScaleY="236199" custLinFactNeighborX="-166" custLinFactNeighborY="-47542"/>
      <dgm:spPr/>
      <dgm:t>
        <a:bodyPr/>
        <a:lstStyle/>
        <a:p>
          <a:endParaRPr lang="ru-RU"/>
        </a:p>
      </dgm:t>
    </dgm:pt>
    <dgm:pt modelId="{5BD3B291-36FA-4687-8F99-27F5D64640AF}" type="pres">
      <dgm:prSet presAssocID="{ABA57EC7-515A-4D66-8B0E-BC86AA46A1B1}" presName="rootConnector" presStyleLbl="node1" presStyleIdx="0" presStyleCnt="2"/>
      <dgm:spPr/>
      <dgm:t>
        <a:bodyPr/>
        <a:lstStyle/>
        <a:p>
          <a:endParaRPr lang="ru-RU"/>
        </a:p>
      </dgm:t>
    </dgm:pt>
    <dgm:pt modelId="{10A642BE-BB37-4120-A215-CEF1558E1E80}" type="pres">
      <dgm:prSet presAssocID="{ABA57EC7-515A-4D66-8B0E-BC86AA46A1B1}" presName="childShape" presStyleCnt="0"/>
      <dgm:spPr/>
    </dgm:pt>
    <dgm:pt modelId="{1D9FE364-ABAD-44A0-ADCD-BBB19D3DBCD3}" type="pres">
      <dgm:prSet presAssocID="{7A2B0F2F-B78C-4B71-AC13-5E2986433FA8}" presName="Name13" presStyleLbl="parChTrans1D2" presStyleIdx="0" presStyleCnt="3"/>
      <dgm:spPr/>
      <dgm:t>
        <a:bodyPr/>
        <a:lstStyle/>
        <a:p>
          <a:endParaRPr lang="ru-RU"/>
        </a:p>
      </dgm:t>
    </dgm:pt>
    <dgm:pt modelId="{8F4D722C-B6D3-4291-852C-687E1A0143F9}" type="pres">
      <dgm:prSet presAssocID="{38E164E4-E93F-4C68-9641-FE221C6309DF}" presName="childText" presStyleLbl="bgAcc1" presStyleIdx="0" presStyleCnt="3" custScaleX="224186">
        <dgm:presLayoutVars>
          <dgm:bulletEnabled val="1"/>
        </dgm:presLayoutVars>
      </dgm:prSet>
      <dgm:spPr/>
      <dgm:t>
        <a:bodyPr/>
        <a:lstStyle/>
        <a:p>
          <a:endParaRPr lang="ru-RU"/>
        </a:p>
      </dgm:t>
    </dgm:pt>
    <dgm:pt modelId="{36929A8C-61A1-41A5-9315-1CEACB8CDB7D}" type="pres">
      <dgm:prSet presAssocID="{359C80BC-9ADF-4620-9496-65FF1089900A}" presName="Name13" presStyleLbl="parChTrans1D2" presStyleIdx="1" presStyleCnt="3"/>
      <dgm:spPr/>
      <dgm:t>
        <a:bodyPr/>
        <a:lstStyle/>
        <a:p>
          <a:endParaRPr lang="ru-RU"/>
        </a:p>
      </dgm:t>
    </dgm:pt>
    <dgm:pt modelId="{1E293729-5DDA-47C0-8B63-2EED59A55FD6}" type="pres">
      <dgm:prSet presAssocID="{31B125ED-3F21-40B3-B0BB-8396B5E555C2}" presName="childText" presStyleLbl="bgAcc1" presStyleIdx="1" presStyleCnt="3" custScaleX="272306" custLinFactNeighborX="-5507" custLinFactNeighborY="2023">
        <dgm:presLayoutVars>
          <dgm:bulletEnabled val="1"/>
        </dgm:presLayoutVars>
      </dgm:prSet>
      <dgm:spPr/>
      <dgm:t>
        <a:bodyPr/>
        <a:lstStyle/>
        <a:p>
          <a:endParaRPr lang="ru-RU"/>
        </a:p>
      </dgm:t>
    </dgm:pt>
    <dgm:pt modelId="{6F96DD41-E7FA-4545-B102-67161CFB2A22}" type="pres">
      <dgm:prSet presAssocID="{6A1A91DD-2DD3-4A7D-A757-9815848D8908}" presName="Name13" presStyleLbl="parChTrans1D2" presStyleIdx="2" presStyleCnt="3"/>
      <dgm:spPr/>
      <dgm:t>
        <a:bodyPr/>
        <a:lstStyle/>
        <a:p>
          <a:endParaRPr lang="ru-RU"/>
        </a:p>
      </dgm:t>
    </dgm:pt>
    <dgm:pt modelId="{44EE5A82-9319-4873-8ED3-03A1FD46BF96}" type="pres">
      <dgm:prSet presAssocID="{BD7040D4-364E-48CB-BD11-5FB78C954AFA}" presName="childText" presStyleLbl="bgAcc1" presStyleIdx="2" presStyleCnt="3" custScaleX="292481" custScaleY="413242" custLinFactNeighborX="2336" custLinFactNeighborY="2697">
        <dgm:presLayoutVars>
          <dgm:bulletEnabled val="1"/>
        </dgm:presLayoutVars>
      </dgm:prSet>
      <dgm:spPr/>
      <dgm:t>
        <a:bodyPr/>
        <a:lstStyle/>
        <a:p>
          <a:endParaRPr lang="ru-RU"/>
        </a:p>
      </dgm:t>
    </dgm:pt>
    <dgm:pt modelId="{B4F00E84-8FB7-495E-9251-76C3E56ECCE0}" type="pres">
      <dgm:prSet presAssocID="{7F773AB9-244D-4B6F-A1F2-18A36F8CC76E}" presName="root" presStyleCnt="0"/>
      <dgm:spPr/>
    </dgm:pt>
    <dgm:pt modelId="{D1B8E8A5-1966-448F-8A28-684AB52065A4}" type="pres">
      <dgm:prSet presAssocID="{7F773AB9-244D-4B6F-A1F2-18A36F8CC76E}" presName="rootComposite" presStyleCnt="0"/>
      <dgm:spPr/>
    </dgm:pt>
    <dgm:pt modelId="{2765DEAC-1ABC-49BE-B65F-7E6B7CAEB188}" type="pres">
      <dgm:prSet presAssocID="{7F773AB9-244D-4B6F-A1F2-18A36F8CC76E}" presName="rootText" presStyleLbl="node1" presStyleIdx="1" presStyleCnt="2" custScaleX="606265" custScaleY="211354" custLinFactNeighborX="-3251" custLinFactNeighborY="45825"/>
      <dgm:spPr/>
      <dgm:t>
        <a:bodyPr/>
        <a:lstStyle/>
        <a:p>
          <a:endParaRPr lang="ru-RU"/>
        </a:p>
      </dgm:t>
    </dgm:pt>
    <dgm:pt modelId="{9BBD9646-FF39-417B-BDCF-4EF164113440}" type="pres">
      <dgm:prSet presAssocID="{7F773AB9-244D-4B6F-A1F2-18A36F8CC76E}" presName="rootConnector" presStyleLbl="node1" presStyleIdx="1" presStyleCnt="2"/>
      <dgm:spPr/>
      <dgm:t>
        <a:bodyPr/>
        <a:lstStyle/>
        <a:p>
          <a:endParaRPr lang="ru-RU"/>
        </a:p>
      </dgm:t>
    </dgm:pt>
    <dgm:pt modelId="{236A544F-4CCD-46E6-A921-5817897F3EB2}" type="pres">
      <dgm:prSet presAssocID="{7F773AB9-244D-4B6F-A1F2-18A36F8CC76E}" presName="childShape" presStyleCnt="0"/>
      <dgm:spPr/>
    </dgm:pt>
  </dgm:ptLst>
  <dgm:cxnLst>
    <dgm:cxn modelId="{40139B13-4A59-4E74-906B-802385574173}" type="presOf" srcId="{359C80BC-9ADF-4620-9496-65FF1089900A}" destId="{36929A8C-61A1-41A5-9315-1CEACB8CDB7D}" srcOrd="0" destOrd="0" presId="urn:microsoft.com/office/officeart/2005/8/layout/hierarchy3"/>
    <dgm:cxn modelId="{539B6D0A-3C1E-489A-AE4E-ED4327F46E58}" type="presOf" srcId="{6A1A91DD-2DD3-4A7D-A757-9815848D8908}" destId="{6F96DD41-E7FA-4545-B102-67161CFB2A22}" srcOrd="0" destOrd="0" presId="urn:microsoft.com/office/officeart/2005/8/layout/hierarchy3"/>
    <dgm:cxn modelId="{F2F2EA17-02D5-4D44-BF0D-BDB78176BE2D}" type="presOf" srcId="{31B125ED-3F21-40B3-B0BB-8396B5E555C2}" destId="{1E293729-5DDA-47C0-8B63-2EED59A55FD6}" srcOrd="0" destOrd="0" presId="urn:microsoft.com/office/officeart/2005/8/layout/hierarchy3"/>
    <dgm:cxn modelId="{0415CAE5-70FF-486E-BD0C-3D96268F8C15}" type="presOf" srcId="{FD84141F-43CA-4333-97D5-D04CC47AFB78}" destId="{9243BBEB-7152-4562-97C1-E1514B74CB1A}" srcOrd="0" destOrd="0" presId="urn:microsoft.com/office/officeart/2005/8/layout/hierarchy3"/>
    <dgm:cxn modelId="{06DB53A5-508D-4F02-B12D-279B1C2D848F}" srcId="{FD84141F-43CA-4333-97D5-D04CC47AFB78}" destId="{ABA57EC7-515A-4D66-8B0E-BC86AA46A1B1}" srcOrd="0" destOrd="0" parTransId="{733D5AF6-EDAC-440E-9B0B-481C3632D3A5}" sibTransId="{AF6A0645-2BC7-400E-8B10-009E431E6D2A}"/>
    <dgm:cxn modelId="{E4A1D8A1-0313-447A-B7DA-26A7FA8D132C}" type="presOf" srcId="{7F773AB9-244D-4B6F-A1F2-18A36F8CC76E}" destId="{2765DEAC-1ABC-49BE-B65F-7E6B7CAEB188}" srcOrd="0" destOrd="0" presId="urn:microsoft.com/office/officeart/2005/8/layout/hierarchy3"/>
    <dgm:cxn modelId="{7028A731-9F04-45FA-994E-98274884DD5E}" srcId="{ABA57EC7-515A-4D66-8B0E-BC86AA46A1B1}" destId="{BD7040D4-364E-48CB-BD11-5FB78C954AFA}" srcOrd="2" destOrd="0" parTransId="{6A1A91DD-2DD3-4A7D-A757-9815848D8908}" sibTransId="{231E5597-BDFB-4A5D-931F-521A88A4502F}"/>
    <dgm:cxn modelId="{16689A7F-3A6B-4028-AFB1-65A09B51C4F9}" srcId="{ABA57EC7-515A-4D66-8B0E-BC86AA46A1B1}" destId="{38E164E4-E93F-4C68-9641-FE221C6309DF}" srcOrd="0" destOrd="0" parTransId="{7A2B0F2F-B78C-4B71-AC13-5E2986433FA8}" sibTransId="{86140F74-7B30-4962-961E-DA71CC122437}"/>
    <dgm:cxn modelId="{36438491-A6C2-4C97-9D2E-93407690E866}" type="presOf" srcId="{7A2B0F2F-B78C-4B71-AC13-5E2986433FA8}" destId="{1D9FE364-ABAD-44A0-ADCD-BBB19D3DBCD3}" srcOrd="0" destOrd="0" presId="urn:microsoft.com/office/officeart/2005/8/layout/hierarchy3"/>
    <dgm:cxn modelId="{7D1AF61E-12F5-433E-A6A1-6EC243DCD56B}" srcId="{FD84141F-43CA-4333-97D5-D04CC47AFB78}" destId="{7F773AB9-244D-4B6F-A1F2-18A36F8CC76E}" srcOrd="1" destOrd="0" parTransId="{37EC86C2-9DC8-43F7-AADD-14F8D371A2CE}" sibTransId="{8FF3A80F-713E-43FB-A8D1-770C04453B47}"/>
    <dgm:cxn modelId="{DC00CB25-EBB0-4F06-B9B0-F3CCEAADFFBF}" type="presOf" srcId="{7F773AB9-244D-4B6F-A1F2-18A36F8CC76E}" destId="{9BBD9646-FF39-417B-BDCF-4EF164113440}" srcOrd="1" destOrd="0" presId="urn:microsoft.com/office/officeart/2005/8/layout/hierarchy3"/>
    <dgm:cxn modelId="{C363C1C5-77B7-4905-B994-00207EEA0065}" type="presOf" srcId="{38E164E4-E93F-4C68-9641-FE221C6309DF}" destId="{8F4D722C-B6D3-4291-852C-687E1A0143F9}" srcOrd="0" destOrd="0" presId="urn:microsoft.com/office/officeart/2005/8/layout/hierarchy3"/>
    <dgm:cxn modelId="{FB119DAA-8957-4557-85A9-58BCA23E9093}" srcId="{ABA57EC7-515A-4D66-8B0E-BC86AA46A1B1}" destId="{31B125ED-3F21-40B3-B0BB-8396B5E555C2}" srcOrd="1" destOrd="0" parTransId="{359C80BC-9ADF-4620-9496-65FF1089900A}" sibTransId="{B28D95C3-A8E0-4BE6-B87B-1FE89B4C3FC8}"/>
    <dgm:cxn modelId="{155FC8AA-75D0-45E0-B2D6-459DA04A6F88}" type="presOf" srcId="{ABA57EC7-515A-4D66-8B0E-BC86AA46A1B1}" destId="{5BD3B291-36FA-4687-8F99-27F5D64640AF}" srcOrd="1" destOrd="0" presId="urn:microsoft.com/office/officeart/2005/8/layout/hierarchy3"/>
    <dgm:cxn modelId="{572A5AB2-3043-4016-9A27-0F5DF96F5A28}" type="presOf" srcId="{BD7040D4-364E-48CB-BD11-5FB78C954AFA}" destId="{44EE5A82-9319-4873-8ED3-03A1FD46BF96}" srcOrd="0" destOrd="0" presId="urn:microsoft.com/office/officeart/2005/8/layout/hierarchy3"/>
    <dgm:cxn modelId="{259EFFD5-FF89-4B0B-A5CC-BAF452939EA8}" type="presOf" srcId="{ABA57EC7-515A-4D66-8B0E-BC86AA46A1B1}" destId="{2603D060-8401-4823-B793-20D804C3394E}" srcOrd="0" destOrd="0" presId="urn:microsoft.com/office/officeart/2005/8/layout/hierarchy3"/>
    <dgm:cxn modelId="{DFFDA543-8A9C-4D4D-AF94-955D4AE098A3}" type="presParOf" srcId="{9243BBEB-7152-4562-97C1-E1514B74CB1A}" destId="{451EF5A1-F8AD-4F17-9CB4-502B9F577F6D}" srcOrd="0" destOrd="0" presId="urn:microsoft.com/office/officeart/2005/8/layout/hierarchy3"/>
    <dgm:cxn modelId="{10B27C73-E98D-4D33-8021-0853860C4592}" type="presParOf" srcId="{451EF5A1-F8AD-4F17-9CB4-502B9F577F6D}" destId="{49D46DD1-1EE8-4ED3-BB69-96B1449E2DBB}" srcOrd="0" destOrd="0" presId="urn:microsoft.com/office/officeart/2005/8/layout/hierarchy3"/>
    <dgm:cxn modelId="{883853F8-4193-4CAA-93B3-844995919412}" type="presParOf" srcId="{49D46DD1-1EE8-4ED3-BB69-96B1449E2DBB}" destId="{2603D060-8401-4823-B793-20D804C3394E}" srcOrd="0" destOrd="0" presId="urn:microsoft.com/office/officeart/2005/8/layout/hierarchy3"/>
    <dgm:cxn modelId="{C69D37AF-AD54-421A-B6DE-59048BB5697C}" type="presParOf" srcId="{49D46DD1-1EE8-4ED3-BB69-96B1449E2DBB}" destId="{5BD3B291-36FA-4687-8F99-27F5D64640AF}" srcOrd="1" destOrd="0" presId="urn:microsoft.com/office/officeart/2005/8/layout/hierarchy3"/>
    <dgm:cxn modelId="{E1D69459-9A45-44BB-91A7-31E083F4548C}" type="presParOf" srcId="{451EF5A1-F8AD-4F17-9CB4-502B9F577F6D}" destId="{10A642BE-BB37-4120-A215-CEF1558E1E80}" srcOrd="1" destOrd="0" presId="urn:microsoft.com/office/officeart/2005/8/layout/hierarchy3"/>
    <dgm:cxn modelId="{2D52CB8E-E46A-4C56-BF06-8C2A63A109D6}" type="presParOf" srcId="{10A642BE-BB37-4120-A215-CEF1558E1E80}" destId="{1D9FE364-ABAD-44A0-ADCD-BBB19D3DBCD3}" srcOrd="0" destOrd="0" presId="urn:microsoft.com/office/officeart/2005/8/layout/hierarchy3"/>
    <dgm:cxn modelId="{2B5FF896-4300-48C6-8AFA-EFE869004FF4}" type="presParOf" srcId="{10A642BE-BB37-4120-A215-CEF1558E1E80}" destId="{8F4D722C-B6D3-4291-852C-687E1A0143F9}" srcOrd="1" destOrd="0" presId="urn:microsoft.com/office/officeart/2005/8/layout/hierarchy3"/>
    <dgm:cxn modelId="{E4C6E9AB-72F6-4879-B4A8-8D819456FA34}" type="presParOf" srcId="{10A642BE-BB37-4120-A215-CEF1558E1E80}" destId="{36929A8C-61A1-41A5-9315-1CEACB8CDB7D}" srcOrd="2" destOrd="0" presId="urn:microsoft.com/office/officeart/2005/8/layout/hierarchy3"/>
    <dgm:cxn modelId="{67AFFA13-030B-4C4B-B16B-44A7C2B294B1}" type="presParOf" srcId="{10A642BE-BB37-4120-A215-CEF1558E1E80}" destId="{1E293729-5DDA-47C0-8B63-2EED59A55FD6}" srcOrd="3" destOrd="0" presId="urn:microsoft.com/office/officeart/2005/8/layout/hierarchy3"/>
    <dgm:cxn modelId="{6CB1A2FC-5D43-4813-9C04-F0A9992FC79A}" type="presParOf" srcId="{10A642BE-BB37-4120-A215-CEF1558E1E80}" destId="{6F96DD41-E7FA-4545-B102-67161CFB2A22}" srcOrd="4" destOrd="0" presId="urn:microsoft.com/office/officeart/2005/8/layout/hierarchy3"/>
    <dgm:cxn modelId="{5B4F49A7-AA1D-4C48-A1E3-8250BDE77E56}" type="presParOf" srcId="{10A642BE-BB37-4120-A215-CEF1558E1E80}" destId="{44EE5A82-9319-4873-8ED3-03A1FD46BF96}" srcOrd="5" destOrd="0" presId="urn:microsoft.com/office/officeart/2005/8/layout/hierarchy3"/>
    <dgm:cxn modelId="{89F4845F-6557-447D-858A-DC3C293BDE9E}" type="presParOf" srcId="{9243BBEB-7152-4562-97C1-E1514B74CB1A}" destId="{B4F00E84-8FB7-495E-9251-76C3E56ECCE0}" srcOrd="1" destOrd="0" presId="urn:microsoft.com/office/officeart/2005/8/layout/hierarchy3"/>
    <dgm:cxn modelId="{AA08F146-8027-416D-B88E-5B1BDB195308}" type="presParOf" srcId="{B4F00E84-8FB7-495E-9251-76C3E56ECCE0}" destId="{D1B8E8A5-1966-448F-8A28-684AB52065A4}" srcOrd="0" destOrd="0" presId="urn:microsoft.com/office/officeart/2005/8/layout/hierarchy3"/>
    <dgm:cxn modelId="{346A53AC-CB55-4A4F-8F97-D00A37707BCA}" type="presParOf" srcId="{D1B8E8A5-1966-448F-8A28-684AB52065A4}" destId="{2765DEAC-1ABC-49BE-B65F-7E6B7CAEB188}" srcOrd="0" destOrd="0" presId="urn:microsoft.com/office/officeart/2005/8/layout/hierarchy3"/>
    <dgm:cxn modelId="{680A15FC-90F1-48DD-A0AF-79AAD518286D}" type="presParOf" srcId="{D1B8E8A5-1966-448F-8A28-684AB52065A4}" destId="{9BBD9646-FF39-417B-BDCF-4EF164113440}" srcOrd="1" destOrd="0" presId="urn:microsoft.com/office/officeart/2005/8/layout/hierarchy3"/>
    <dgm:cxn modelId="{87F0E011-D8E2-487F-943E-3F1BCA2C0295}" type="presParOf" srcId="{B4F00E84-8FB7-495E-9251-76C3E56ECCE0}" destId="{236A544F-4CCD-46E6-A921-5817897F3EB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54C9E-7281-429B-A8A8-D2D23B275D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BFA9AAE-130C-42EA-97DF-C72A9C228A3E}" type="pres">
      <dgm:prSet presAssocID="{07654C9E-7281-429B-A8A8-D2D23B275D14}" presName="linear" presStyleCnt="0">
        <dgm:presLayoutVars>
          <dgm:animLvl val="lvl"/>
          <dgm:resizeHandles val="exact"/>
        </dgm:presLayoutVars>
      </dgm:prSet>
      <dgm:spPr/>
      <dgm:t>
        <a:bodyPr/>
        <a:lstStyle/>
        <a:p>
          <a:endParaRPr lang="ru-RU"/>
        </a:p>
      </dgm:t>
    </dgm:pt>
  </dgm:ptLst>
  <dgm:cxnLst>
    <dgm:cxn modelId="{D817C985-B31E-48DC-953A-8405F614E960}" type="presOf" srcId="{07654C9E-7281-429B-A8A8-D2D23B275D14}" destId="{3BFA9AAE-130C-42EA-97DF-C72A9C228A3E}" srcOrd="0" destOrd="0" presId="urn:microsoft.com/office/officeart/2005/8/layout/vList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2B9EA-40A2-488F-9B97-DFD31ACC8697}">
      <dsp:nvSpPr>
        <dsp:cNvPr id="0" name=""/>
        <dsp:cNvSpPr/>
      </dsp:nvSpPr>
      <dsp:spPr>
        <a:xfrm>
          <a:off x="720087" y="0"/>
          <a:ext cx="5904656" cy="5904656"/>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B0949-8BE0-4B61-A6B8-CAA8EE030A17}">
      <dsp:nvSpPr>
        <dsp:cNvPr id="0" name=""/>
        <dsp:cNvSpPr/>
      </dsp:nvSpPr>
      <dsp:spPr>
        <a:xfrm>
          <a:off x="2952333" y="576063"/>
          <a:ext cx="4366138" cy="1212389"/>
        </a:xfrm>
        <a:prstGeom prst="round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kk-KZ" sz="1800" kern="1200" dirty="0" smtClean="0">
              <a:solidFill>
                <a:srgbClr val="7030A0"/>
              </a:solidFill>
              <a:latin typeface="Times New Roman"/>
              <a:ea typeface="Calibri"/>
              <a:cs typeface="Times New Roman"/>
            </a:rPr>
            <a:t>1.Мектепке дейінгі жастағы ерекше білім беруге қажеттілігі бар балаларға түзету- педагогикалық көмек көрсету </a:t>
          </a:r>
          <a:endParaRPr lang="ru-RU" sz="1800" kern="1200" dirty="0">
            <a:solidFill>
              <a:srgbClr val="7030A0"/>
            </a:solidFill>
          </a:endParaRPr>
        </a:p>
      </dsp:txBody>
      <dsp:txXfrm>
        <a:off x="3011517" y="635247"/>
        <a:ext cx="4247770" cy="1094021"/>
      </dsp:txXfrm>
    </dsp:sp>
    <dsp:sp modelId="{4E1718DC-7892-4357-AD1B-499FBF0D308E}">
      <dsp:nvSpPr>
        <dsp:cNvPr id="0" name=""/>
        <dsp:cNvSpPr/>
      </dsp:nvSpPr>
      <dsp:spPr>
        <a:xfrm>
          <a:off x="3312378" y="1872208"/>
          <a:ext cx="4602791" cy="979293"/>
        </a:xfrm>
        <a:prstGeom prst="round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kk-KZ" sz="1800" kern="1200" dirty="0" smtClean="0">
              <a:solidFill>
                <a:srgbClr val="7030A0"/>
              </a:solidFill>
              <a:latin typeface="Times New Roman"/>
              <a:ea typeface="Times New Roman"/>
              <a:cs typeface="Times New Roman"/>
            </a:rPr>
            <a:t>2.Ауа ағынын дамыту жаттығуларын қолдану</a:t>
          </a:r>
          <a:endParaRPr lang="ru-RU" sz="1800" kern="1200" dirty="0">
            <a:solidFill>
              <a:srgbClr val="7030A0"/>
            </a:solidFill>
          </a:endParaRPr>
        </a:p>
      </dsp:txBody>
      <dsp:txXfrm>
        <a:off x="3360183" y="1920013"/>
        <a:ext cx="4507181" cy="883683"/>
      </dsp:txXfrm>
    </dsp:sp>
    <dsp:sp modelId="{AF978532-8DDB-45C9-B4C5-7EBF8B73EC86}">
      <dsp:nvSpPr>
        <dsp:cNvPr id="0" name=""/>
        <dsp:cNvSpPr/>
      </dsp:nvSpPr>
      <dsp:spPr>
        <a:xfrm>
          <a:off x="3569756" y="3021406"/>
          <a:ext cx="4569554" cy="955302"/>
        </a:xfrm>
        <a:prstGeom prst="round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kk-KZ" sz="1800" kern="1200" dirty="0" smtClean="0">
              <a:solidFill>
                <a:srgbClr val="7030A0"/>
              </a:solidFill>
              <a:latin typeface="Times New Roman"/>
              <a:ea typeface="Times New Roman"/>
              <a:cs typeface="Times New Roman"/>
            </a:rPr>
            <a:t>3.Мектеп жасына дейінгі балаларға жүргізілетін тыныс алу жаттығуларының  жас ерекшеліктеріне сай құрылған жоспары</a:t>
          </a:r>
          <a:endParaRPr lang="ru-RU" sz="1800" kern="1200" dirty="0">
            <a:solidFill>
              <a:srgbClr val="7030A0"/>
            </a:solidFill>
          </a:endParaRPr>
        </a:p>
      </dsp:txBody>
      <dsp:txXfrm>
        <a:off x="3616390" y="3068040"/>
        <a:ext cx="4476286" cy="862034"/>
      </dsp:txXfrm>
    </dsp:sp>
    <dsp:sp modelId="{7ACE353B-FB5F-4B78-903A-BD462EC5AF77}">
      <dsp:nvSpPr>
        <dsp:cNvPr id="0" name=""/>
        <dsp:cNvSpPr/>
      </dsp:nvSpPr>
      <dsp:spPr>
        <a:xfrm>
          <a:off x="3960429" y="4104455"/>
          <a:ext cx="4525109" cy="1050415"/>
        </a:xfrm>
        <a:prstGeom prst="roundRect">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kk-KZ" sz="1800" kern="1200" dirty="0" smtClean="0">
              <a:solidFill>
                <a:srgbClr val="7030A0"/>
              </a:solidFill>
              <a:latin typeface="Times New Roman"/>
              <a:ea typeface="Times New Roman"/>
            </a:rPr>
            <a:t>4.Ойын түрлерінің қыр-сырларын меңгеру, тәжірибеге жүзеге асыру </a:t>
          </a:r>
          <a:endParaRPr lang="ru-RU" sz="1800" kern="1200" dirty="0">
            <a:solidFill>
              <a:srgbClr val="7030A0"/>
            </a:solidFill>
          </a:endParaRPr>
        </a:p>
      </dsp:txBody>
      <dsp:txXfrm>
        <a:off x="4011706" y="4155732"/>
        <a:ext cx="4422555" cy="947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3D060-8401-4823-B793-20D804C3394E}">
      <dsp:nvSpPr>
        <dsp:cNvPr id="0" name=""/>
        <dsp:cNvSpPr/>
      </dsp:nvSpPr>
      <dsp:spPr>
        <a:xfrm>
          <a:off x="0" y="96195"/>
          <a:ext cx="2363841" cy="1093492"/>
        </a:xfrm>
        <a:prstGeom prst="roundRect">
          <a:avLst>
            <a:gd name="adj" fmla="val 10000"/>
          </a:avLst>
        </a:prstGeom>
        <a:solidFill>
          <a:srgbClr val="FF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a:ea typeface="Times New Roman"/>
              <a:cs typeface="Times New Roman"/>
            </a:rPr>
            <a:t>Сөйлеу аппараты негізінен үш бөліктен тұрады: </a:t>
          </a:r>
          <a:endParaRPr lang="ru-RU" sz="1800" kern="1200" dirty="0"/>
        </a:p>
      </dsp:txBody>
      <dsp:txXfrm>
        <a:off x="32027" y="128222"/>
        <a:ext cx="2299787" cy="1029438"/>
      </dsp:txXfrm>
    </dsp:sp>
    <dsp:sp modelId="{1D9FE364-ABAD-44A0-ADCD-BBB19D3DBCD3}">
      <dsp:nvSpPr>
        <dsp:cNvPr id="0" name=""/>
        <dsp:cNvSpPr/>
      </dsp:nvSpPr>
      <dsp:spPr>
        <a:xfrm>
          <a:off x="236384" y="1189687"/>
          <a:ext cx="236454" cy="567312"/>
        </a:xfrm>
        <a:custGeom>
          <a:avLst/>
          <a:gdLst/>
          <a:ahLst/>
          <a:cxnLst/>
          <a:rect l="0" t="0" r="0" b="0"/>
          <a:pathLst>
            <a:path>
              <a:moveTo>
                <a:pt x="0" y="0"/>
              </a:moveTo>
              <a:lnTo>
                <a:pt x="0" y="567312"/>
              </a:lnTo>
              <a:lnTo>
                <a:pt x="236454" y="567312"/>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8F4D722C-B6D3-4291-852C-687E1A0143F9}">
      <dsp:nvSpPr>
        <dsp:cNvPr id="0" name=""/>
        <dsp:cNvSpPr/>
      </dsp:nvSpPr>
      <dsp:spPr>
        <a:xfrm>
          <a:off x="472838" y="1525523"/>
          <a:ext cx="1660604" cy="462953"/>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kk-KZ" sz="1800" i="1" kern="1200" dirty="0" smtClean="0">
              <a:solidFill>
                <a:srgbClr val="7030A0"/>
              </a:solidFill>
              <a:latin typeface="Times New Roman"/>
              <a:ea typeface="Times New Roman"/>
              <a:cs typeface="Times New Roman"/>
            </a:rPr>
            <a:t>демалу бөлігі</a:t>
          </a:r>
          <a:endParaRPr lang="ru-RU" sz="1800" kern="1200" dirty="0">
            <a:solidFill>
              <a:srgbClr val="7030A0"/>
            </a:solidFill>
          </a:endParaRPr>
        </a:p>
      </dsp:txBody>
      <dsp:txXfrm>
        <a:off x="486397" y="1539082"/>
        <a:ext cx="1633486" cy="435835"/>
      </dsp:txXfrm>
    </dsp:sp>
    <dsp:sp modelId="{36929A8C-61A1-41A5-9315-1CEACB8CDB7D}">
      <dsp:nvSpPr>
        <dsp:cNvPr id="0" name=""/>
        <dsp:cNvSpPr/>
      </dsp:nvSpPr>
      <dsp:spPr>
        <a:xfrm>
          <a:off x="236384" y="1189687"/>
          <a:ext cx="195662" cy="1155370"/>
        </a:xfrm>
        <a:custGeom>
          <a:avLst/>
          <a:gdLst/>
          <a:ahLst/>
          <a:cxnLst/>
          <a:rect l="0" t="0" r="0" b="0"/>
          <a:pathLst>
            <a:path>
              <a:moveTo>
                <a:pt x="0" y="0"/>
              </a:moveTo>
              <a:lnTo>
                <a:pt x="0" y="1155370"/>
              </a:lnTo>
              <a:lnTo>
                <a:pt x="195662" y="1155370"/>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1E293729-5DDA-47C0-8B63-2EED59A55FD6}">
      <dsp:nvSpPr>
        <dsp:cNvPr id="0" name=""/>
        <dsp:cNvSpPr/>
      </dsp:nvSpPr>
      <dsp:spPr>
        <a:xfrm>
          <a:off x="432046" y="2113581"/>
          <a:ext cx="2017041" cy="462953"/>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kk-KZ" sz="1800" i="1" kern="1200" dirty="0" smtClean="0">
              <a:solidFill>
                <a:srgbClr val="7030A0"/>
              </a:solidFill>
              <a:latin typeface="Times New Roman"/>
              <a:ea typeface="Times New Roman"/>
              <a:cs typeface="Times New Roman"/>
            </a:rPr>
            <a:t>дыбыс шығару бөлігі</a:t>
          </a:r>
          <a:endParaRPr lang="ru-RU" sz="1800" kern="1200" dirty="0">
            <a:solidFill>
              <a:srgbClr val="7030A0"/>
            </a:solidFill>
          </a:endParaRPr>
        </a:p>
      </dsp:txBody>
      <dsp:txXfrm>
        <a:off x="445605" y="2127140"/>
        <a:ext cx="1989923" cy="435835"/>
      </dsp:txXfrm>
    </dsp:sp>
    <dsp:sp modelId="{6F96DD41-E7FA-4545-B102-67161CFB2A22}">
      <dsp:nvSpPr>
        <dsp:cNvPr id="0" name=""/>
        <dsp:cNvSpPr/>
      </dsp:nvSpPr>
      <dsp:spPr>
        <a:xfrm>
          <a:off x="236384" y="1189687"/>
          <a:ext cx="253757" cy="2462265"/>
        </a:xfrm>
        <a:custGeom>
          <a:avLst/>
          <a:gdLst/>
          <a:ahLst/>
          <a:cxnLst/>
          <a:rect l="0" t="0" r="0" b="0"/>
          <a:pathLst>
            <a:path>
              <a:moveTo>
                <a:pt x="0" y="0"/>
              </a:moveTo>
              <a:lnTo>
                <a:pt x="0" y="2462265"/>
              </a:lnTo>
              <a:lnTo>
                <a:pt x="253757" y="2462265"/>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44EE5A82-9319-4873-8ED3-03A1FD46BF96}">
      <dsp:nvSpPr>
        <dsp:cNvPr id="0" name=""/>
        <dsp:cNvSpPr/>
      </dsp:nvSpPr>
      <dsp:spPr>
        <a:xfrm>
          <a:off x="490141" y="2695393"/>
          <a:ext cx="2166482" cy="1913119"/>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kk-KZ" sz="1800" i="1" kern="1200" dirty="0" smtClean="0">
              <a:solidFill>
                <a:srgbClr val="7030A0"/>
              </a:solidFill>
              <a:latin typeface="Times New Roman"/>
              <a:ea typeface="Times New Roman"/>
              <a:cs typeface="Times New Roman"/>
            </a:rPr>
            <a:t>дыбысты құбылтып-өзгеру бөлігі (</a:t>
          </a:r>
          <a:r>
            <a:rPr lang="kk-KZ" sz="1800" kern="1200" dirty="0" smtClean="0">
              <a:solidFill>
                <a:srgbClr val="7030A0"/>
              </a:solidFill>
              <a:latin typeface="Times New Roman"/>
              <a:ea typeface="Times New Roman"/>
              <a:cs typeface="Times New Roman"/>
            </a:rPr>
            <a:t>артикуляциялық сөйлеу бөлігі).</a:t>
          </a:r>
          <a:endParaRPr lang="ru-RU" sz="1800" kern="1200" dirty="0">
            <a:solidFill>
              <a:srgbClr val="7030A0"/>
            </a:solidFill>
          </a:endParaRPr>
        </a:p>
      </dsp:txBody>
      <dsp:txXfrm>
        <a:off x="546174" y="2751426"/>
        <a:ext cx="2054416" cy="1801053"/>
      </dsp:txXfrm>
    </dsp:sp>
    <dsp:sp modelId="{2765DEAC-1ABC-49BE-B65F-7E6B7CAEB188}">
      <dsp:nvSpPr>
        <dsp:cNvPr id="0" name=""/>
        <dsp:cNvSpPr/>
      </dsp:nvSpPr>
      <dsp:spPr>
        <a:xfrm>
          <a:off x="2565287" y="528441"/>
          <a:ext cx="5613453" cy="978471"/>
        </a:xfrm>
        <a:prstGeom prst="roundRect">
          <a:avLst>
            <a:gd name="adj" fmla="val 10000"/>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endParaRPr lang="kk-KZ" sz="1400" kern="1200" dirty="0" smtClean="0">
            <a:solidFill>
              <a:schemeClr val="tx1"/>
            </a:solidFill>
            <a:latin typeface="Times New Roman"/>
            <a:ea typeface="Times New Roman"/>
          </a:endParaRPr>
        </a:p>
        <a:p>
          <a:pPr lvl="0" algn="just" defTabSz="622300">
            <a:lnSpc>
              <a:spcPct val="90000"/>
            </a:lnSpc>
            <a:spcBef>
              <a:spcPct val="0"/>
            </a:spcBef>
            <a:spcAft>
              <a:spcPct val="35000"/>
            </a:spcAft>
          </a:pPr>
          <a:r>
            <a:rPr lang="kk-KZ" sz="1800" kern="1200" dirty="0" smtClean="0">
              <a:solidFill>
                <a:srgbClr val="7030A0"/>
              </a:solidFill>
              <a:latin typeface="Times New Roman"/>
              <a:ea typeface="Times New Roman"/>
            </a:rPr>
            <a:t>Демалу бөлігіне адамның  кеудесі, өкпесі мен тыныс жолдары кіреді. Себебі,  адамның  сөйлеу процесі дем алып, дем шығару процесімен тікелей байланысты. </a:t>
          </a:r>
        </a:p>
        <a:p>
          <a:pPr lvl="0" algn="ctr" defTabSz="622300">
            <a:lnSpc>
              <a:spcPct val="90000"/>
            </a:lnSpc>
            <a:spcBef>
              <a:spcPct val="0"/>
            </a:spcBef>
            <a:spcAft>
              <a:spcPct val="35000"/>
            </a:spcAft>
          </a:pPr>
          <a:endParaRPr lang="ru-RU" sz="1400" kern="1200" dirty="0">
            <a:solidFill>
              <a:schemeClr val="tx1"/>
            </a:solidFill>
          </a:endParaRPr>
        </a:p>
      </dsp:txBody>
      <dsp:txXfrm>
        <a:off x="2593945" y="557099"/>
        <a:ext cx="5556137" cy="921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81735-85C3-4232-A907-76F1D328F348}" type="datetimeFigureOut">
              <a:rPr lang="ru-RU" smtClean="0"/>
              <a:pPr/>
              <a:t>28.04.2021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30F68-096A-43AE-BEE2-50A78B3F0C8D}" type="slidenum">
              <a:rPr lang="ru-RU" smtClean="0"/>
              <a:pPr/>
              <a:t>‹#›</a:t>
            </a:fld>
            <a:endParaRPr lang="ru-RU"/>
          </a:p>
        </p:txBody>
      </p:sp>
    </p:spTree>
    <p:extLst>
      <p:ext uri="{BB962C8B-B14F-4D97-AF65-F5344CB8AC3E}">
        <p14:creationId xmlns:p14="http://schemas.microsoft.com/office/powerpoint/2010/main" val="286235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D532CE-A107-4157-A440-91FC0317FB66}"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val="134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D532CE-A107-4157-A440-91FC0317FB66}"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val="134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3627890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277344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36408070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4170159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04488037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3782257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40127441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0874766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0666944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48675281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1403138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57037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9470130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3840839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83223727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1640114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950295189"/>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852186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8756161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0110255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907737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66496927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76461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18639262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660051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1609559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5579017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4639812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80473993"/>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4430006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8034867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20578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5545951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3493767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6303368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28691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0316215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6339047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122683208"/>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2696163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25996744"/>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40680057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9864217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8971040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50185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894978033"/>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281209995"/>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5957848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549035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4176280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182954687"/>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5216533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823496913"/>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1787629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2586152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695567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7813743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9426392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702351928"/>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7867519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1891950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2109935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85538592"/>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2958996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559543861"/>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1204346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893324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7642440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42430813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8717845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4007533384"/>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40735482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1887487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8013598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480689572"/>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3045187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839317107"/>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592141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2372563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2113837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41894387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8674882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235007351"/>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8770712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0514175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126175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4595185"/>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4945626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08178669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0341057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5593873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3965287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42017116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5784061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473219277"/>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0850811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2428853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1695706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220981031"/>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58035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489686556"/>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058427409"/>
      </p:ext>
    </p:extLst>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8357892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1068114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7052968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5423509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938604029"/>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7265985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7128843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2791779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4096334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692505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63718061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4683637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539410281"/>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768819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54777991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1130939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20338280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237351054"/>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0187936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9122492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858344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0090981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549072658"/>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418113671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008015729"/>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932617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8218253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05437493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66596217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891504868"/>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6719598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803808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19547790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9289488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287406600"/>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60953812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179847582"/>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90657039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42644177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8368158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9349659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453980519"/>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939002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71705449"/>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1701215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7534264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80854962"/>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9538747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871192715"/>
      </p:ext>
    </p:extLst>
  </p:cSld>
  <p:clrMapOvr>
    <a:overrideClrMapping bg1="dk1" tx1="lt1" bg2="dk2" tx2="lt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0663245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10573208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41747488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4797817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2397215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09173403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76508959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06085885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7308915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46408437"/>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6669929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913324010"/>
      </p:ext>
    </p:extLst>
  </p:cSld>
  <p:clrMapOvr>
    <a:overrideClrMapping bg1="dk1" tx1="lt1" bg2="dk2" tx2="lt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585374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4370108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012358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769132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290205560"/>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9259927"/>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2096601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6274130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1896173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303251674"/>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7211742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573423738"/>
      </p:ext>
    </p:extLst>
  </p:cSld>
  <p:clrMapOvr>
    <a:overrideClrMapping bg1="dk1" tx1="lt1" bg2="dk2" tx2="lt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8101970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48196031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961636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7380117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53144439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079223388"/>
      </p:ext>
    </p:extLst>
  </p:cSld>
  <p:clrMapOvr>
    <a:overrideClrMapping bg1="lt1" tx1="dk1" bg2="lt2" tx2="dk2" accent1="accent1" accent2="accent2" accent3="accent3" accent4="accent4" accent5="accent5" accent6="accent6" hlink="hlink" folHlink="folHlink"/>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0350699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20542751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961760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530294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126510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99782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39463966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93564132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393893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96282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287741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19214628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849004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7925626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710926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910727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01141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027626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895911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89190337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962527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504110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480721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12446769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611357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9849145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923710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49351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242041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396249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607166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85063452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8139226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49786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100342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96395630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836765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65608111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3854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643573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99661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8733619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2660936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70659819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477277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052558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661849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7549729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2984433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90631211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5582714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230953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656171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4929257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118517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98881528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671486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21980981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004089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87189950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97997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900316675"/>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60743331"/>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4823506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347710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679936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0452482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48515093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063890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015913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3176576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0137295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12199053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1176E468-12ED-444F-9E95-6BAF654EBB26}"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14331907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3F72C21-DB07-45A5-B754-3E862C8BCA1F}" type="datetimeFigureOut">
              <a:rPr lang="ru-RU" smtClean="0">
                <a:solidFill>
                  <a:srgbClr val="FFF39D"/>
                </a:solidFill>
              </a:rPr>
              <a:pPr/>
              <a:t>28.04.2021</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10587321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1176E468-12ED-444F-9E95-6BAF654EBB26}"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5724718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1176E468-12ED-444F-9E95-6BAF654EBB26}"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extLst>
      <p:ext uri="{BB962C8B-B14F-4D97-AF65-F5344CB8AC3E}">
        <p14:creationId xmlns:p14="http://schemas.microsoft.com/office/powerpoint/2010/main" val="919200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1176E468-12ED-444F-9E95-6BAF654EBB26}"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4636482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1807233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1176E468-12ED-444F-9E95-6BAF654EBB26}"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461948583"/>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63F72C21-DB07-45A5-B754-3E862C8BCA1F}" type="datetimeFigureOut">
              <a:rPr lang="ru-RU" smtClean="0">
                <a:solidFill>
                  <a:srgbClr val="575F6D"/>
                </a:solidFill>
              </a:rPr>
              <a:pPr/>
              <a:t>28.04.2021</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1176E468-12ED-444F-9E95-6BAF654EBB26}"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3614070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6723490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1176E468-12ED-444F-9E95-6BAF654EBB26}" type="slidenum">
              <a:rPr lang="ru-RU" smtClean="0"/>
              <a:pPr/>
              <a:t>‹#›</a:t>
            </a:fld>
            <a:endParaRPr lang="ru-RU"/>
          </a:p>
        </p:txBody>
      </p:sp>
    </p:spTree>
    <p:extLst>
      <p:ext uri="{BB962C8B-B14F-4D97-AF65-F5344CB8AC3E}">
        <p14:creationId xmlns:p14="http://schemas.microsoft.com/office/powerpoint/2010/main" val="424531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1897158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24845973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1970705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289313924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162983133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260736915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15929326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387452071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414599337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310172153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404120230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75045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103416057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275008034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62207363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67408187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142961201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1194627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29344961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5750144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18359092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32982102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24863072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F72C21-DB07-45A5-B754-3E862C8BCA1F}" type="datetimeFigureOut">
              <a:rPr lang="ru-RU" smtClean="0">
                <a:solidFill>
                  <a:srgbClr val="575F6D"/>
                </a:solidFill>
              </a:rPr>
              <a:pPr/>
              <a:t>28.04.2021</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76E468-12ED-444F-9E95-6BAF654EBB26}" type="slidenum">
              <a:rPr lang="ru-RU" smtClean="0"/>
              <a:pPr/>
              <a:t>‹#›</a:t>
            </a:fld>
            <a:endParaRPr lang="ru-RU"/>
          </a:p>
        </p:txBody>
      </p:sp>
    </p:spTree>
    <p:extLst>
      <p:ext uri="{BB962C8B-B14F-4D97-AF65-F5344CB8AC3E}">
        <p14:creationId xmlns:p14="http://schemas.microsoft.com/office/powerpoint/2010/main" val="399522315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6.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7.jpeg"/><Relationship Id="rId2" Type="http://schemas.openxmlformats.org/officeDocument/2006/relationships/diagramData" Target="../diagrams/data3.xml"/><Relationship Id="rId1" Type="http://schemas.openxmlformats.org/officeDocument/2006/relationships/slideLayout" Target="../slideLayouts/slideLayout20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2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1768378"/>
            <a:ext cx="8280920" cy="243652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kk-KZ" sz="2000" b="1" i="1" dirty="0">
                <a:solidFill>
                  <a:srgbClr val="7030A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Тақырыбы</a:t>
            </a:r>
            <a:r>
              <a:rPr lang="kk-KZ" sz="2000" dirty="0">
                <a:solidFill>
                  <a:srgbClr val="7030A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lang="kk-KZ" sz="2800" b="1" i="1" dirty="0">
              <a:solidFill>
                <a:srgbClr val="7030A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kk-KZ" sz="2800" dirty="0">
                <a:solidFill>
                  <a:srgbClr val="7030A0"/>
                </a:solidFill>
                <a:effectLst>
                  <a:outerShdw blurRad="38100" dist="38100" dir="2700000" algn="tl">
                    <a:srgbClr val="000000">
                      <a:alpha val="43137"/>
                    </a:srgbClr>
                  </a:outerShdw>
                </a:effectLst>
                <a:latin typeface="Times New Roman"/>
                <a:ea typeface="Calibri"/>
              </a:rPr>
              <a:t>«Мектепке дейінгі жастағы ерекше білімді қажет ететін балалардың тілін дамытуда </a:t>
            </a:r>
          </a:p>
          <a:p>
            <a:pPr algn="ctr" eaLnBrk="0" fontAlgn="base" hangingPunct="0">
              <a:spcBef>
                <a:spcPct val="0"/>
              </a:spcBef>
              <a:spcAft>
                <a:spcPct val="0"/>
              </a:spcAft>
            </a:pPr>
            <a:r>
              <a:rPr lang="kk-KZ" sz="2800" dirty="0">
                <a:solidFill>
                  <a:srgbClr val="7030A0"/>
                </a:solidFill>
                <a:effectLst>
                  <a:outerShdw blurRad="38100" dist="38100" dir="2700000" algn="tl">
                    <a:srgbClr val="000000">
                      <a:alpha val="43137"/>
                    </a:srgbClr>
                  </a:outerShdw>
                </a:effectLst>
                <a:latin typeface="Times New Roman"/>
                <a:ea typeface="Calibri"/>
              </a:rPr>
              <a:t>тыныс алу жаттығуларының тиімділігі»</a:t>
            </a:r>
            <a:endParaRPr lang="ru-RU" sz="28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eaLnBrk="0" fontAlgn="base" hangingPunct="0">
              <a:spcBef>
                <a:spcPct val="0"/>
              </a:spcBef>
              <a:spcAft>
                <a:spcPct val="0"/>
              </a:spcAft>
            </a:pPr>
            <a:endParaRPr lang="ru-RU" dirty="0">
              <a:solidFill>
                <a:srgbClr val="C00000"/>
              </a:solidFill>
              <a:latin typeface="Arial" pitchFamily="34" charset="0"/>
            </a:endParaRPr>
          </a:p>
        </p:txBody>
      </p:sp>
      <p:sp>
        <p:nvSpPr>
          <p:cNvPr id="32770" name="Rectangle 2"/>
          <p:cNvSpPr>
            <a:spLocks noChangeArrowheads="1"/>
          </p:cNvSpPr>
          <p:nvPr/>
        </p:nvSpPr>
        <p:spPr bwMode="auto">
          <a:xfrm>
            <a:off x="467544" y="327519"/>
            <a:ext cx="82809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kk-KZ" sz="1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«Қарағанды облысы білім басқармасының Қарқаралы ауданының білім бөлімінің Қарқаралы қаласының «Жас терек» бөбекжайы» коммуналдық мемлекеттік қазыналық кәсіпорыны </a:t>
            </a:r>
          </a:p>
        </p:txBody>
      </p:sp>
      <p:sp>
        <p:nvSpPr>
          <p:cNvPr id="32771" name="Rectangle 3"/>
          <p:cNvSpPr>
            <a:spLocks noChangeArrowheads="1"/>
          </p:cNvSpPr>
          <p:nvPr/>
        </p:nvSpPr>
        <p:spPr bwMode="auto">
          <a:xfrm>
            <a:off x="3131840" y="5429264"/>
            <a:ext cx="60121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kk-KZ" b="1" i="1" dirty="0">
                <a:solidFill>
                  <a:srgbClr val="C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мұғалім-логопед: </a:t>
            </a:r>
            <a:r>
              <a:rPr lang="kk-KZ" sz="2000" b="1" dirty="0">
                <a:solidFill>
                  <a:srgbClr val="C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Оспанова Гульжазира Баковна</a:t>
            </a:r>
            <a:endParaRPr lang="kk-KZ" sz="2000" b="1" dirty="0">
              <a:solidFill>
                <a:srgbClr val="C0000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2864636744"/>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73597264"/>
              </p:ext>
            </p:extLst>
          </p:nvPr>
        </p:nvGraphicFramePr>
        <p:xfrm>
          <a:off x="633281" y="404664"/>
          <a:ext cx="7949446" cy="5747301"/>
        </p:xfrm>
        <a:graphic>
          <a:graphicData uri="http://schemas.openxmlformats.org/drawingml/2006/table">
            <a:tbl>
              <a:tblPr firstRow="1" firstCol="1" bandRow="1"/>
              <a:tblGrid>
                <a:gridCol w="1096495"/>
                <a:gridCol w="3686725"/>
                <a:gridCol w="1427723"/>
                <a:gridCol w="1738503"/>
              </a:tblGrid>
              <a:tr h="109834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«Сиқыр»</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pPr>
                        <a:lnSpc>
                          <a:spcPct val="115000"/>
                        </a:lnSpc>
                        <a:spcAft>
                          <a:spcPts val="0"/>
                        </a:spcAft>
                      </a:pPr>
                      <a:endParaRPr lang="kk-KZ" sz="900" dirty="0" smtClean="0">
                        <a:solidFill>
                          <a:srgbClr val="7030A0"/>
                        </a:solidFill>
                        <a:effectLst/>
                        <a:latin typeface="Times New Roman"/>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900" dirty="0">
                          <a:solidFill>
                            <a:srgbClr val="7030A0"/>
                          </a:solidFill>
                          <a:effectLst/>
                          <a:latin typeface="Times New Roman"/>
                          <a:ea typeface="Times New Roman"/>
                          <a:cs typeface="Times New Roman"/>
                        </a:rPr>
                        <a:t> </a:t>
                      </a:r>
                      <a:endParaRPr lang="kk-KZ" sz="900" dirty="0" smtClean="0">
                        <a:solidFill>
                          <a:srgbClr val="7030A0"/>
                        </a:solidFill>
                        <a:effectLst/>
                        <a:latin typeface="Times New Roman"/>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Жалпақ тілді күрек тәрізді астыңғы ерінге қойып, жайлап және ұзақ үрлеу.</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pPr>
                        <a:lnSpc>
                          <a:spcPct val="115000"/>
                        </a:lnSpc>
                        <a:spcAft>
                          <a:spcPts val="0"/>
                        </a:spcAft>
                      </a:pPr>
                      <a:endParaRPr lang="kk-KZ" sz="900" dirty="0" smtClean="0">
                        <a:solidFill>
                          <a:srgbClr val="7030A0"/>
                        </a:solidFill>
                        <a:effectLst/>
                        <a:latin typeface="Times New Roman"/>
                        <a:ea typeface="Calibri"/>
                        <a:cs typeface="Times New Roman"/>
                      </a:endParaRPr>
                    </a:p>
                    <a:p>
                      <a:pPr>
                        <a:lnSpc>
                          <a:spcPct val="115000"/>
                        </a:lnSpc>
                        <a:spcAft>
                          <a:spcPts val="0"/>
                        </a:spcAft>
                      </a:pPr>
                      <a:endParaRPr lang="kk-KZ" sz="900" dirty="0" smtClean="0">
                        <a:solidFill>
                          <a:srgbClr val="7030A0"/>
                        </a:solidFill>
                        <a:effectLst/>
                        <a:latin typeface="Times New Roman"/>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kk-KZ" sz="900" dirty="0">
                          <a:solidFill>
                            <a:srgbClr val="7030A0"/>
                          </a:solidFill>
                          <a:effectLst/>
                          <a:latin typeface="Times New Roman"/>
                          <a:ea typeface="Times New Roman"/>
                          <a:cs typeface="Times New Roman"/>
                        </a:rPr>
                        <a:t> </a:t>
                      </a: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қараша </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pPr>
                        <a:lnSpc>
                          <a:spcPct val="115000"/>
                        </a:lnSpc>
                        <a:spcAft>
                          <a:spcPts val="0"/>
                        </a:spcAft>
                      </a:pPr>
                      <a:endParaRPr lang="ru-RU" sz="10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kk-KZ" sz="900" dirty="0">
                          <a:solidFill>
                            <a:srgbClr val="7030A0"/>
                          </a:solidFill>
                          <a:effectLst/>
                          <a:latin typeface="Times New Roman"/>
                          <a:ea typeface="Times New Roman"/>
                          <a:cs typeface="Times New Roman"/>
                        </a:rPr>
                        <a:t> </a:t>
                      </a: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5секунд</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2-3 қайталап жасау</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pPr>
                        <a:lnSpc>
                          <a:spcPct val="115000"/>
                        </a:lnSpc>
                        <a:spcAft>
                          <a:spcPts val="0"/>
                        </a:spcAft>
                      </a:pPr>
                      <a:endParaRPr lang="ru-RU" sz="10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8311">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Мұрынға арналған дем жаттығулар</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Ауызды кең ашып, ауа толтырып жауып қою, жинаған ауаны ақырын мұрыннан шығару.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желтоқсан</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702">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«Стақан ішіндегі толқын»</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 күшті, ауыздық ауа ағынын дамыту, түтікше арқылы стақан ішіне үрлеп дыбыс шығару.</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 </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желтоқсан </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8-10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Үзіліс жасап отырып</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8311">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«Ұлпа қар» </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Жалпақ тілді  ауыз қуысынан шығарып бүйірлерін көтеріп түтікшеге ұқсатып тұрып үрлеу. Ауа ағыны тілдің дәл ортасынан шығады</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қаңтар</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8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«Шаңғымен келе жатқан адам»</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endParaRPr lang="ru-RU" dirty="0"/>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Жалпақ тілді  ауыз қуысынан шығарып бүйірлерін көтеріп түтікшеге ұқсатып тұрып үрлеу. Ауа ағыны тілдің дәл ортасынан шығады</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endParaRPr lang="ru-RU" dirty="0"/>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қантар</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endParaRPr lang="ru-RU" dirty="0"/>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5 секунд</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2-3 қайталап жасау</a:t>
                      </a:r>
                      <a:endParaRPr kumimoji="0" lang="ru-RU" sz="1400" b="0" i="0" u="none" strike="noStrike" kern="1200" cap="none" spc="0" normalizeH="0" baseline="0" noProof="0" dirty="0" smtClean="0">
                        <a:ln>
                          <a:noFill/>
                        </a:ln>
                        <a:solidFill>
                          <a:srgbClr val="7030A0"/>
                        </a:solidFill>
                        <a:effectLst/>
                        <a:uLnTx/>
                        <a:uFillTx/>
                        <a:latin typeface="Calibri"/>
                        <a:ea typeface="Calibri"/>
                        <a:cs typeface="Times New Roman"/>
                      </a:endParaRPr>
                    </a:p>
                    <a:p>
                      <a:endParaRPr lang="ru-RU" dirty="0"/>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8259729"/>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813137578"/>
              </p:ext>
            </p:extLst>
          </p:nvPr>
        </p:nvGraphicFramePr>
        <p:xfrm>
          <a:off x="395536" y="548676"/>
          <a:ext cx="8533008" cy="4884470"/>
        </p:xfrm>
        <a:graphic>
          <a:graphicData uri="http://schemas.openxmlformats.org/drawingml/2006/table">
            <a:tbl>
              <a:tblPr firstRow="1" firstCol="1" bandRow="1"/>
              <a:tblGrid>
                <a:gridCol w="1176989"/>
                <a:gridCol w="3957364"/>
                <a:gridCol w="1532530"/>
                <a:gridCol w="1866125"/>
              </a:tblGrid>
              <a:tr h="869697">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«Сырғанақ»</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 күшті, ауыздық ауа ағынын дамыту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ақпан</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39">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«Жолақты үрлеу»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Жалпақ тілді күрек тәрізді астыңғы ерінге қойып, жайлап және ұзақ үрлеу.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ақпан</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39">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«Сиқыр»</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Тілді «кесе» тәрзді бүгіп үрлеу, астыңғы таңдай қозғалмау керек.</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наурыз</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39">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«Қақпаға доп соғайық»</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 созып үрлеу, ауа ағыны тілдің ортасынан шығады</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наурыз</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39">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«Гүл»</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Демді мұрынмен ішке тартып, ауыздан шығару- </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а-а-а деп дыбыс шығарып</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сәуір</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39">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«Кеме»</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Ауызды сәл ашып бір ырғақпен ұзақ Ы-Ы-Ы-Ы-Ы деп дыбыс шығару.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сәуір</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8-10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Үзіліс жасап отырып</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39">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«Шарлар»</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ауа ағынын дамыту, ерін бұлшық еттерін жаттықтыру.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мамыр</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8-10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Үзіліс жасап отырып</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39">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«Үйректер»</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Ауа ағынын үнемдеп дұрыс бағытта пайдалану, ерін бұлшық еттерін дамыту</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мамыр</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8-10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Үзіліс жасап отырып</a:t>
                      </a:r>
                      <a:endParaRPr lang="ru-RU" sz="1400" dirty="0">
                        <a:solidFill>
                          <a:srgbClr val="7030A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flipH="1">
            <a:off x="5076056" y="5762932"/>
            <a:ext cx="3528392" cy="340093"/>
          </a:xfrm>
          <a:prstGeom prst="rect">
            <a:avLst/>
          </a:prstGeom>
        </p:spPr>
        <p:txBody>
          <a:bodyPr wrap="square">
            <a:spAutoFit/>
          </a:bodyPr>
          <a:lstStyle/>
          <a:p>
            <a:pPr algn="r">
              <a:lnSpc>
                <a:spcPct val="115000"/>
              </a:lnSpc>
              <a:spcAft>
                <a:spcPts val="1000"/>
              </a:spcAft>
            </a:pPr>
            <a:r>
              <a:rPr lang="kk-KZ" sz="1400" dirty="0">
                <a:solidFill>
                  <a:prstClr val="black"/>
                </a:solidFill>
                <a:latin typeface="Times New Roman"/>
                <a:ea typeface="Calibri"/>
                <a:cs typeface="Times New Roman"/>
              </a:rPr>
              <a:t>Мұғалім-логопед: Г.Б.Оспанова</a:t>
            </a:r>
            <a:endParaRPr lang="ru-RU" sz="1400" dirty="0">
              <a:solidFill>
                <a:prstClr val="black"/>
              </a:solidFill>
              <a:latin typeface="Calibri"/>
              <a:ea typeface="Calibri"/>
              <a:cs typeface="Times New Roman"/>
            </a:endParaRPr>
          </a:p>
        </p:txBody>
      </p:sp>
    </p:spTree>
    <p:extLst>
      <p:ext uri="{BB962C8B-B14F-4D97-AF65-F5344CB8AC3E}">
        <p14:creationId xmlns:p14="http://schemas.microsoft.com/office/powerpoint/2010/main" val="290749542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040667984"/>
              </p:ext>
            </p:extLst>
          </p:nvPr>
        </p:nvGraphicFramePr>
        <p:xfrm>
          <a:off x="899591" y="557970"/>
          <a:ext cx="7488833" cy="6134100"/>
        </p:xfrm>
        <a:graphic>
          <a:graphicData uri="http://schemas.openxmlformats.org/drawingml/2006/table">
            <a:tbl>
              <a:tblPr firstRow="1" firstCol="1" bandRow="1"/>
              <a:tblGrid>
                <a:gridCol w="1204374"/>
                <a:gridCol w="3295516"/>
                <a:gridCol w="1532861"/>
                <a:gridCol w="1456082"/>
              </a:tblGrid>
              <a:tr h="355909">
                <a:tc>
                  <a:txBody>
                    <a:bodyPr/>
                    <a:lstStyle/>
                    <a:p>
                      <a:pPr algn="ctr">
                        <a:lnSpc>
                          <a:spcPct val="115000"/>
                        </a:lnSpc>
                        <a:spcAft>
                          <a:spcPts val="0"/>
                        </a:spcAft>
                      </a:pPr>
                      <a:r>
                        <a:rPr lang="kk-KZ" sz="1400" b="1" dirty="0" smtClean="0">
                          <a:solidFill>
                            <a:srgbClr val="7030A0"/>
                          </a:solidFill>
                          <a:effectLst/>
                          <a:latin typeface="Times New Roman"/>
                          <a:ea typeface="Times New Roman"/>
                          <a:cs typeface="Times New Roman"/>
                        </a:rPr>
                        <a:t>Тыныс</a:t>
                      </a:r>
                      <a:r>
                        <a:rPr lang="kk-KZ" sz="1400" b="1" baseline="0" dirty="0" smtClean="0">
                          <a:solidFill>
                            <a:srgbClr val="7030A0"/>
                          </a:solidFill>
                          <a:effectLst/>
                          <a:latin typeface="Times New Roman"/>
                          <a:ea typeface="Times New Roman"/>
                          <a:cs typeface="Times New Roman"/>
                        </a:rPr>
                        <a:t> алу </a:t>
                      </a:r>
                      <a:r>
                        <a:rPr lang="kk-KZ" sz="1400" b="1" dirty="0" smtClean="0">
                          <a:solidFill>
                            <a:srgbClr val="7030A0"/>
                          </a:solidFill>
                          <a:effectLst/>
                          <a:latin typeface="Times New Roman"/>
                          <a:ea typeface="Times New Roman"/>
                          <a:cs typeface="Times New Roman"/>
                        </a:rPr>
                        <a:t> жаттығулары</a:t>
                      </a:r>
                      <a:endParaRPr lang="ru-RU" sz="1400" b="1"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Мақсаты</a:t>
                      </a:r>
                      <a:endParaRPr lang="ru-RU" sz="1400" b="1"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Өткізілетін мерзімі</a:t>
                      </a:r>
                      <a:endParaRPr lang="ru-RU" sz="1400" b="1"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Жаттығулардың орындау ұзақтығы</a:t>
                      </a:r>
                      <a:endParaRPr lang="ru-RU" sz="1400" b="1"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09">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«Жапырақтар»</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Қалықтау, жеңіл ауыздық ауа ағының дамыту, еріннің бұлшық еттерін жаттықтыру.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қыркүйек</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 5 секунд</a:t>
                      </a:r>
                      <a:endParaRPr lang="ru-RU" sz="1400">
                        <a:solidFill>
                          <a:srgbClr val="7030A0"/>
                        </a:solidFill>
                        <a:effectLst/>
                        <a:latin typeface="Calibri"/>
                        <a:ea typeface="Calibri"/>
                        <a:cs typeface="Times New Roman"/>
                      </a:endParaRPr>
                    </a:p>
                    <a:p>
                      <a:pPr>
                        <a:lnSpc>
                          <a:spcPct val="115000"/>
                        </a:lnSpc>
                        <a:spcAft>
                          <a:spcPts val="0"/>
                        </a:spcAft>
                      </a:pPr>
                      <a:r>
                        <a:rPr lang="kk-KZ" sz="1400">
                          <a:solidFill>
                            <a:srgbClr val="7030A0"/>
                          </a:solidFill>
                          <a:effectLst/>
                          <a:latin typeface="Times New Roman"/>
                          <a:ea typeface="Times New Roman"/>
                          <a:cs typeface="Times New Roman"/>
                        </a:rPr>
                        <a:t>2-3 қайталау.</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689">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Мұрынға арналған дем жаттығулар</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Кезек-кезек оң жақ, сол жақ мұрынның қанатын жауып тұрып демді тартамыз да, мұрынымызды ашып демді толық мұрынннан шығару</a:t>
                      </a:r>
                      <a:r>
                        <a:rPr lang="kk-KZ" sz="1400" dirty="0" smtClean="0">
                          <a:solidFill>
                            <a:srgbClr val="7030A0"/>
                          </a:solidFill>
                          <a:effectLst/>
                          <a:latin typeface="Times New Roman"/>
                          <a:ea typeface="Times New Roman"/>
                          <a:cs typeface="Times New Roman"/>
                        </a:rPr>
                        <a:t>.</a:t>
                      </a:r>
                      <a:r>
                        <a:rPr kumimoji="0" lang="kk-KZ" sz="1400" b="0" i="0" u="none" strike="noStrike" kern="1200" cap="none" spc="0" normalizeH="0" baseline="0" noProof="0" dirty="0" smtClean="0">
                          <a:ln>
                            <a:noFill/>
                          </a:ln>
                          <a:solidFill>
                            <a:srgbClr val="7030A0"/>
                          </a:solidFill>
                          <a:effectLst/>
                          <a:uLnTx/>
                          <a:uFillTx/>
                          <a:latin typeface="Times New Roman"/>
                          <a:ea typeface="Times New Roman"/>
                          <a:cs typeface="Times New Roman"/>
                        </a:rPr>
                        <a:t> Дұрыс дем алып, ақырын дем шығару,жаттығу жасағанда иықты көтермей дұрыс ұстауға дағдыландыру.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қазан</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09">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«Жел»</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ауыздық ауа ағының дамыту.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қараша</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09">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«Көбелектер»</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ауыздық ауа ағының дамыту, еріннің бұлшық еттерін жаттықтыру.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қараша</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6-8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ұзіліс жасап отырып</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09">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«Ұлпа қар»</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тәрізді,созып ұзақ,күшті, қалықтау, ауыздық ауа ағының дамыту.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желтоқсан</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397">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«Шаңғымен келе жатқан адам»</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тәрізді,созып ұзақ,күшті, қалықтау, ауыздық ауа ағының дамыту.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желтоқсан</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1547664" y="188640"/>
            <a:ext cx="5760640" cy="369332"/>
          </a:xfrm>
          <a:prstGeom prst="rect">
            <a:avLst/>
          </a:prstGeom>
        </p:spPr>
        <p:txBody>
          <a:bodyPr wrap="square">
            <a:spAutoFit/>
          </a:bodyPr>
          <a:lstStyle/>
          <a:p>
            <a:pPr algn="ctr"/>
            <a:r>
              <a:rPr lang="kk-KZ" dirty="0">
                <a:solidFill>
                  <a:srgbClr val="7030A0"/>
                </a:solidFill>
                <a:latin typeface="Times New Roman"/>
                <a:ea typeface="Times New Roman"/>
                <a:cs typeface="Times New Roman"/>
              </a:rPr>
              <a:t>Тыныс алу жатығуларының даму жоспары ортаңғы топ</a:t>
            </a:r>
            <a:endParaRPr lang="ru-RU" sz="1400" dirty="0">
              <a:solidFill>
                <a:srgbClr val="7030A0"/>
              </a:solidFill>
              <a:latin typeface="Calibri"/>
              <a:ea typeface="Calibri"/>
              <a:cs typeface="Times New Roman"/>
            </a:endParaRPr>
          </a:p>
        </p:txBody>
      </p:sp>
    </p:spTree>
    <p:extLst>
      <p:ext uri="{BB962C8B-B14F-4D97-AF65-F5344CB8AC3E}">
        <p14:creationId xmlns:p14="http://schemas.microsoft.com/office/powerpoint/2010/main" val="3918543761"/>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11522090"/>
              </p:ext>
            </p:extLst>
          </p:nvPr>
        </p:nvGraphicFramePr>
        <p:xfrm>
          <a:off x="899592" y="188638"/>
          <a:ext cx="7524836" cy="5426714"/>
        </p:xfrm>
        <a:graphic>
          <a:graphicData uri="http://schemas.openxmlformats.org/drawingml/2006/table">
            <a:tbl>
              <a:tblPr firstRow="1" firstCol="1" bandRow="1"/>
              <a:tblGrid>
                <a:gridCol w="1210164"/>
                <a:gridCol w="3311360"/>
                <a:gridCol w="1540230"/>
                <a:gridCol w="1463082"/>
              </a:tblGrid>
              <a:tr h="739281">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«Шам үрлеу»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Жалпақ тілді  ауыз қуысынан шығарып бүйірлерін көтеріп түтікшеге ұқсатып тұрып үрлеу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қантар</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281">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«Сырғанақ»</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 күшті, ауыздық ауа ағыңын дамыу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ақпан</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281">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«Жолақты үрлеу»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тәрізді,созып ұзақ,күшті, қалықтау, ауыздық ауа ағының дамыту.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ақпан</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281">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«Сиқыр»</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Жалпақ тілді күрек тәрізді астыңғы ерінге қойып, жайлап және ұзақ үрлеу.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наурыз</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281">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«Қақпаға доп соғайық</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Ерінді түтікше тәрізді созып үрлеу, еріннің бұлшық еттерін дамыту</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сәуір</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1028">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«Гүл»</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Демді мұрынмен ішке тартып, ауыздан шығару- жұпар иісті гүлді көріп, иісін сезгендей.</a:t>
                      </a:r>
                      <a:endParaRPr lang="ru-RU" sz="1400">
                        <a:solidFill>
                          <a:srgbClr val="7030A0"/>
                        </a:solidFill>
                        <a:effectLst/>
                        <a:latin typeface="Calibri"/>
                        <a:ea typeface="Calibri"/>
                        <a:cs typeface="Times New Roman"/>
                      </a:endParaRPr>
                    </a:p>
                    <a:p>
                      <a:pPr>
                        <a:lnSpc>
                          <a:spcPct val="115000"/>
                        </a:lnSpc>
                        <a:spcAft>
                          <a:spcPts val="0"/>
                        </a:spcAft>
                      </a:pPr>
                      <a:r>
                        <a:rPr lang="kk-KZ" sz="1400">
                          <a:solidFill>
                            <a:srgbClr val="7030A0"/>
                          </a:solidFill>
                          <a:effectLst/>
                          <a:latin typeface="Times New Roman"/>
                          <a:ea typeface="Times New Roman"/>
                          <a:cs typeface="Times New Roman"/>
                        </a:rPr>
                        <a:t> </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сәуір</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281">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«Жылжы қайық»</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ауыздық ауа ағынын дамыту.</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мамыр</a:t>
                      </a:r>
                      <a:endParaRPr lang="ru-RU" sz="140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6-8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ұзіліс жасап отырып</a:t>
                      </a:r>
                      <a:endParaRPr lang="ru-RU" sz="1400" dirty="0">
                        <a:solidFill>
                          <a:srgbClr val="7030A0"/>
                        </a:solidFill>
                        <a:effectLst/>
                        <a:latin typeface="Calibri"/>
                        <a:ea typeface="Calibri"/>
                        <a:cs typeface="Times New Roman"/>
                      </a:endParaRPr>
                    </a:p>
                  </a:txBody>
                  <a:tcPr marL="36143" marR="36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flipH="1">
            <a:off x="5004046" y="5751825"/>
            <a:ext cx="3456386" cy="340093"/>
          </a:xfrm>
          <a:prstGeom prst="rect">
            <a:avLst/>
          </a:prstGeom>
        </p:spPr>
        <p:txBody>
          <a:bodyPr wrap="square">
            <a:spAutoFit/>
          </a:bodyPr>
          <a:lstStyle/>
          <a:p>
            <a:pPr algn="r">
              <a:lnSpc>
                <a:spcPct val="115000"/>
              </a:lnSpc>
              <a:spcAft>
                <a:spcPts val="1000"/>
              </a:spcAft>
            </a:pPr>
            <a:r>
              <a:rPr lang="kk-KZ" sz="1400" dirty="0">
                <a:solidFill>
                  <a:prstClr val="black"/>
                </a:solidFill>
                <a:latin typeface="Times New Roman"/>
                <a:ea typeface="Calibri"/>
                <a:cs typeface="Times New Roman"/>
              </a:rPr>
              <a:t>Мұғалім-логопед: Г.Б.Оспанова</a:t>
            </a:r>
            <a:endParaRPr lang="ru-RU" sz="1400" dirty="0">
              <a:solidFill>
                <a:prstClr val="black"/>
              </a:solidFill>
              <a:latin typeface="Calibri"/>
              <a:ea typeface="Calibri"/>
              <a:cs typeface="Times New Roman"/>
            </a:endParaRPr>
          </a:p>
        </p:txBody>
      </p:sp>
    </p:spTree>
    <p:extLst>
      <p:ext uri="{BB962C8B-B14F-4D97-AF65-F5344CB8AC3E}">
        <p14:creationId xmlns:p14="http://schemas.microsoft.com/office/powerpoint/2010/main" val="105988376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2998387"/>
              </p:ext>
            </p:extLst>
          </p:nvPr>
        </p:nvGraphicFramePr>
        <p:xfrm>
          <a:off x="755577" y="579324"/>
          <a:ext cx="7704854" cy="6077829"/>
        </p:xfrm>
        <a:graphic>
          <a:graphicData uri="http://schemas.openxmlformats.org/drawingml/2006/table">
            <a:tbl>
              <a:tblPr firstRow="1" firstCol="1" bandRow="1"/>
              <a:tblGrid>
                <a:gridCol w="1220570"/>
                <a:gridCol w="3174500"/>
                <a:gridCol w="1497270"/>
                <a:gridCol w="1812514"/>
              </a:tblGrid>
              <a:tr h="679821">
                <a:tc>
                  <a:txBody>
                    <a:bodyPr/>
                    <a:lstStyle/>
                    <a:p>
                      <a:pPr algn="ctr">
                        <a:lnSpc>
                          <a:spcPct val="115000"/>
                        </a:lnSpc>
                        <a:spcAft>
                          <a:spcPts val="0"/>
                        </a:spcAft>
                      </a:pPr>
                      <a:r>
                        <a:rPr lang="kk-KZ" sz="1400" b="1" dirty="0" smtClean="0">
                          <a:solidFill>
                            <a:srgbClr val="7030A0"/>
                          </a:solidFill>
                          <a:effectLst/>
                          <a:latin typeface="Times New Roman"/>
                          <a:ea typeface="Times New Roman"/>
                          <a:cs typeface="Times New Roman"/>
                        </a:rPr>
                        <a:t>Тыныс</a:t>
                      </a:r>
                      <a:r>
                        <a:rPr lang="kk-KZ" sz="1400" b="1" baseline="0" dirty="0" smtClean="0">
                          <a:solidFill>
                            <a:srgbClr val="7030A0"/>
                          </a:solidFill>
                          <a:effectLst/>
                          <a:latin typeface="Times New Roman"/>
                          <a:ea typeface="Times New Roman"/>
                          <a:cs typeface="Times New Roman"/>
                        </a:rPr>
                        <a:t> алу </a:t>
                      </a:r>
                      <a:r>
                        <a:rPr lang="kk-KZ" sz="1400" b="1" dirty="0" smtClean="0">
                          <a:solidFill>
                            <a:srgbClr val="7030A0"/>
                          </a:solidFill>
                          <a:effectLst/>
                          <a:latin typeface="Times New Roman"/>
                          <a:ea typeface="Times New Roman"/>
                          <a:cs typeface="Times New Roman"/>
                        </a:rPr>
                        <a:t> жаттығулары</a:t>
                      </a:r>
                      <a:endParaRPr lang="ru-RU" sz="1400" b="1"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Мақсаты</a:t>
                      </a:r>
                      <a:endParaRPr lang="ru-RU" sz="1400" b="1"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Өткізілетін мерзімі</a:t>
                      </a:r>
                      <a:endParaRPr lang="ru-RU" sz="1400" b="1"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Жаттығулардың орындау ұзақтығы</a:t>
                      </a:r>
                      <a:endParaRPr lang="ru-RU" sz="1400" b="1"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45">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«Күзгі жапырақтар»</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Қалықтау, жеңіл ауыздық ауа ағынын дамыту, еріннің бұлшық еттерін жаттықтыру.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қыркүйек</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821">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Мұрынға арналған дем жаттығулар</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Дұрыс дем алып, ақырын дем шығару,жаттығу жасағанда иықты көтермей дұрыс ұстауға дағдыландыру.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қазан</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45">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«Жел»</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ауыздық ауа ағынын дамыту.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қараша</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45">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«Көбелектер»</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ауыздық ауа ағынын дамыту, еріннің бұлшық еттерін жаттықтыру.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қараша</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45">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«Шай суыту»</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 созып, үрлеу.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желтоқсан</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45">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«Шам үрлеу»</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 созып, үрлеу.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желтоқсан</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45">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«Ұлпа қар»</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 созып,ұзақ,күшті, қалықтау, ауыздық ауа ағынын дамыту.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қантар</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821">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«Шаңғымен келе жатқан адам»</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 созып, ұзақ,күшті, қалықтау, ауыздық ауа ағынын дамыту.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қантар</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45">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«Сырғанақ»</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ауыздық ауа ағынын дамыту.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қантар</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899592" y="188640"/>
            <a:ext cx="7056784" cy="390684"/>
          </a:xfrm>
          <a:prstGeom prst="rect">
            <a:avLst/>
          </a:prstGeom>
        </p:spPr>
        <p:txBody>
          <a:bodyPr wrap="square">
            <a:spAutoFit/>
          </a:bodyPr>
          <a:lstStyle/>
          <a:p>
            <a:pPr algn="ctr">
              <a:lnSpc>
                <a:spcPct val="115000"/>
              </a:lnSpc>
            </a:pPr>
            <a:r>
              <a:rPr lang="kk-KZ" b="1" dirty="0">
                <a:solidFill>
                  <a:srgbClr val="7030A0"/>
                </a:solidFill>
                <a:latin typeface="Times New Roman"/>
                <a:ea typeface="Times New Roman"/>
                <a:cs typeface="Times New Roman"/>
              </a:rPr>
              <a:t>Тыныс алу жаттығуларының даму жоспары</a:t>
            </a:r>
            <a:r>
              <a:rPr lang="ru-RU" sz="1400" dirty="0">
                <a:solidFill>
                  <a:srgbClr val="7030A0"/>
                </a:solidFill>
                <a:latin typeface="Calibri"/>
                <a:ea typeface="Times New Roman"/>
                <a:cs typeface="Times New Roman"/>
              </a:rPr>
              <a:t> </a:t>
            </a:r>
            <a:r>
              <a:rPr lang="kk-KZ" b="1" dirty="0">
                <a:solidFill>
                  <a:srgbClr val="7030A0"/>
                </a:solidFill>
                <a:latin typeface="Times New Roman"/>
                <a:ea typeface="Times New Roman"/>
                <a:cs typeface="Times New Roman"/>
              </a:rPr>
              <a:t>кіші топ</a:t>
            </a:r>
            <a:endParaRPr lang="ru-RU" sz="1400" b="1" dirty="0">
              <a:solidFill>
                <a:srgbClr val="7030A0"/>
              </a:solidFill>
              <a:latin typeface="Calibri"/>
              <a:ea typeface="Calibri"/>
              <a:cs typeface="Times New Roman"/>
            </a:endParaRPr>
          </a:p>
        </p:txBody>
      </p:sp>
    </p:spTree>
    <p:extLst>
      <p:ext uri="{BB962C8B-B14F-4D97-AF65-F5344CB8AC3E}">
        <p14:creationId xmlns:p14="http://schemas.microsoft.com/office/powerpoint/2010/main" val="2643715473"/>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72549535"/>
              </p:ext>
            </p:extLst>
          </p:nvPr>
        </p:nvGraphicFramePr>
        <p:xfrm>
          <a:off x="683568" y="200557"/>
          <a:ext cx="7920880" cy="6134100"/>
        </p:xfrm>
        <a:graphic>
          <a:graphicData uri="http://schemas.openxmlformats.org/drawingml/2006/table">
            <a:tbl>
              <a:tblPr firstRow="1" firstCol="1" bandRow="1"/>
              <a:tblGrid>
                <a:gridCol w="1072846"/>
                <a:gridCol w="3445451"/>
                <a:gridCol w="1539250"/>
                <a:gridCol w="1863333"/>
              </a:tblGrid>
              <a:tr h="474053">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«Жолақты үрлеу»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тәрізді,созып ұзақ,күшті, қалықтау, ауыздық ауа ағынын дамыту</a:t>
                      </a:r>
                      <a:r>
                        <a:rPr lang="kk-KZ" sz="1400" dirty="0" smtClean="0">
                          <a:solidFill>
                            <a:srgbClr val="7030A0"/>
                          </a:solidFill>
                          <a:effectLst/>
                          <a:latin typeface="Times New Roman"/>
                          <a:ea typeface="Times New Roman"/>
                          <a:cs typeface="Times New Roman"/>
                        </a:rPr>
                        <a:t>.</a:t>
                      </a:r>
                    </a:p>
                    <a:p>
                      <a:pPr>
                        <a:lnSpc>
                          <a:spcPct val="115000"/>
                        </a:lnSpc>
                        <a:spcAft>
                          <a:spcPts val="0"/>
                        </a:spcAft>
                      </a:pP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қантар</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079">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«Ғажайып түс көрейік»»</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Балаға дұрыс дем алып, дем шығаруға үйретуді қалыптастыру.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ақпан</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4-6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ұзіліс жасап </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079">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«Біз демаламыз»</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Балаға дұрыс дем алып, дем шығаруға үйрету: ақырын, жеңіл, бірқалыпта, терең.</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 </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ақпан</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4-6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ұзіліс жасап </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079">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Мұрынға арналған дем жаттығулар</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Дұрыс дем алып, ақырын дем шығару,жаттығу жасағанда иықты көтермей дұрыс ұстауға дағдыландыру.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наурыз</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53">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«Сиқыр»</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 созып үрлеу, еріннің бұлшық еттерін дамыту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наурыз</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 </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079">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«Гүл»</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Демді мұрынмен ішке тартып, ауыздан шығару- жұпар иісті гүлді көріп, иісін сезгендей.</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сәуір</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53">
                <a:tc>
                  <a:txBody>
                    <a:bodyPr/>
                    <a:lstStyle/>
                    <a:p>
                      <a:pPr>
                        <a:lnSpc>
                          <a:spcPct val="115000"/>
                        </a:lnSpc>
                        <a:spcAft>
                          <a:spcPts val="0"/>
                        </a:spcAft>
                      </a:pPr>
                      <a:r>
                        <a:rPr lang="kk-KZ" sz="1400">
                          <a:solidFill>
                            <a:srgbClr val="7030A0"/>
                          </a:solidFill>
                          <a:effectLst/>
                          <a:latin typeface="Times New Roman"/>
                          <a:ea typeface="Times New Roman"/>
                          <a:cs typeface="Times New Roman"/>
                        </a:rPr>
                        <a:t>«Үйректер»</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Ауа ағынын үнемдеп дұрыс бағытта пайдалану, ерін бұлшық еттерін дамыту</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сәуір</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53">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«Жылжы қайық»</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Ұзақ,күшті, қалықтау, ауыздық ауа ағынын дамыту,</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мамыр</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105">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«Стақан ішіндегі толқын»</a:t>
                      </a:r>
                      <a:endParaRPr lang="ru-RU" sz="140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 күшті, ауыздық ауа ағынын дамыту, түтікше арқылы стақан ішіне үрлеп дыбыс шығару.</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 </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solidFill>
                            <a:srgbClr val="7030A0"/>
                          </a:solidFill>
                          <a:effectLst/>
                          <a:latin typeface="Times New Roman"/>
                          <a:ea typeface="Times New Roman"/>
                          <a:cs typeface="Times New Roman"/>
                        </a:rPr>
                        <a:t>мамыр</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5429256" y="6429396"/>
            <a:ext cx="3384375" cy="340093"/>
          </a:xfrm>
          <a:prstGeom prst="rect">
            <a:avLst/>
          </a:prstGeom>
        </p:spPr>
        <p:txBody>
          <a:bodyPr wrap="square">
            <a:spAutoFit/>
          </a:bodyPr>
          <a:lstStyle/>
          <a:p>
            <a:pPr algn="r">
              <a:lnSpc>
                <a:spcPct val="115000"/>
              </a:lnSpc>
              <a:spcAft>
                <a:spcPts val="1000"/>
              </a:spcAft>
            </a:pPr>
            <a:r>
              <a:rPr lang="kk-KZ" sz="1400" dirty="0">
                <a:solidFill>
                  <a:prstClr val="black"/>
                </a:solidFill>
                <a:latin typeface="Times New Roman"/>
                <a:ea typeface="Calibri"/>
                <a:cs typeface="Times New Roman"/>
              </a:rPr>
              <a:t>Мұғалім-логопед: Г.Б.Оспанова</a:t>
            </a:r>
            <a:endParaRPr lang="ru-RU" sz="1400" dirty="0">
              <a:solidFill>
                <a:prstClr val="black"/>
              </a:solidFill>
              <a:latin typeface="Calibri"/>
              <a:ea typeface="Calibri"/>
              <a:cs typeface="Times New Roman"/>
            </a:endParaRPr>
          </a:p>
        </p:txBody>
      </p:sp>
    </p:spTree>
    <p:extLst>
      <p:ext uri="{BB962C8B-B14F-4D97-AF65-F5344CB8AC3E}">
        <p14:creationId xmlns:p14="http://schemas.microsoft.com/office/powerpoint/2010/main" val="3110766233"/>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60" y="1004635"/>
            <a:ext cx="4118618" cy="3072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030" y="3212975"/>
            <a:ext cx="4273550" cy="3384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496569" y="1000730"/>
            <a:ext cx="4179887" cy="3416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889000">
              <a:lnSpc>
                <a:spcPct val="90000"/>
              </a:lnSpc>
              <a:spcBef>
                <a:spcPct val="0"/>
              </a:spcBef>
              <a:spcAft>
                <a:spcPct val="35000"/>
              </a:spcAft>
            </a:pPr>
            <a:r>
              <a:rPr lang="kk-KZ" dirty="0">
                <a:solidFill>
                  <a:srgbClr val="7030A0"/>
                </a:solidFill>
                <a:latin typeface="Times New Roman" pitchFamily="18" charset="0"/>
                <a:cs typeface="Times New Roman" pitchFamily="18" charset="0"/>
              </a:rPr>
              <a:t>«Шаңғымен келе жатқан адам»</a:t>
            </a:r>
            <a:endParaRPr lang="ru-RU" dirty="0">
              <a:solidFill>
                <a:srgbClr val="7030A0"/>
              </a:solidFill>
              <a:latin typeface="Times New Roman" pitchFamily="18" charset="0"/>
              <a:cs typeface="Times New Roman" pitchFamily="18" charset="0"/>
            </a:endParaRPr>
          </a:p>
        </p:txBody>
      </p:sp>
      <p:sp>
        <p:nvSpPr>
          <p:cNvPr id="3" name="Прямоугольник 2"/>
          <p:cNvSpPr/>
          <p:nvPr/>
        </p:nvSpPr>
        <p:spPr>
          <a:xfrm>
            <a:off x="4611030" y="1052736"/>
            <a:ext cx="4065426" cy="1754326"/>
          </a:xfrm>
          <a:prstGeom prst="rect">
            <a:avLst/>
          </a:prstGeom>
        </p:spPr>
        <p:txBody>
          <a:bodyPr wrap="square">
            <a:spAutoFit/>
          </a:bodyPr>
          <a:lstStyle/>
          <a:p>
            <a:pPr algn="just"/>
            <a:endParaRPr lang="kk-KZ" i="1" dirty="0">
              <a:solidFill>
                <a:srgbClr val="7030A0"/>
              </a:solidFill>
              <a:latin typeface="Times New Roman" pitchFamily="18" charset="0"/>
              <a:cs typeface="Times New Roman" pitchFamily="18" charset="0"/>
            </a:endParaRPr>
          </a:p>
          <a:p>
            <a:pPr algn="just"/>
            <a:endParaRPr lang="kk-KZ" i="1" dirty="0">
              <a:solidFill>
                <a:srgbClr val="7030A0"/>
              </a:solidFill>
              <a:latin typeface="Times New Roman" pitchFamily="18" charset="0"/>
              <a:cs typeface="Times New Roman" pitchFamily="18" charset="0"/>
            </a:endParaRPr>
          </a:p>
          <a:p>
            <a:pPr algn="just"/>
            <a:r>
              <a:rPr lang="kk-KZ" i="1" dirty="0">
                <a:solidFill>
                  <a:srgbClr val="7030A0"/>
                </a:solidFill>
                <a:latin typeface="Times New Roman" pitchFamily="18" charset="0"/>
                <a:cs typeface="Times New Roman" pitchFamily="18" charset="0"/>
              </a:rPr>
              <a:t>Орындау тәсілі:</a:t>
            </a:r>
            <a:r>
              <a:rPr lang="kk-KZ" dirty="0">
                <a:solidFill>
                  <a:srgbClr val="7030A0"/>
                </a:solidFill>
                <a:latin typeface="Times New Roman" pitchFamily="18" charset="0"/>
                <a:cs typeface="Times New Roman" pitchFamily="18" charset="0"/>
              </a:rPr>
              <a:t>  Күлеміз, тісімізді көрсетеміз, аузымызды сәл ашып, ерінді түтікше тәрізді созып, «шаңғы» теуіп келе жатқан адамға көмектесеміз</a:t>
            </a:r>
            <a:endParaRPr lang="ru-RU" dirty="0">
              <a:solidFill>
                <a:srgbClr val="7030A0"/>
              </a:solidFill>
            </a:endParaRPr>
          </a:p>
        </p:txBody>
      </p:sp>
    </p:spTree>
    <p:extLst>
      <p:ext uri="{BB962C8B-B14F-4D97-AF65-F5344CB8AC3E}">
        <p14:creationId xmlns:p14="http://schemas.microsoft.com/office/powerpoint/2010/main" val="2380041590"/>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3170237"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406018"/>
            <a:ext cx="3170237" cy="32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5569" y="3645024"/>
            <a:ext cx="2750445" cy="294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645024"/>
            <a:ext cx="2401887" cy="293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635896" y="908720"/>
            <a:ext cx="5112568" cy="2640723"/>
          </a:xfrm>
          <a:prstGeom prst="rect">
            <a:avLst/>
          </a:prstGeom>
        </p:spPr>
        <p:txBody>
          <a:bodyPr wrap="square">
            <a:spAutoFit/>
          </a:bodyPr>
          <a:lstStyle/>
          <a:p>
            <a:pPr indent="449580" algn="just">
              <a:lnSpc>
                <a:spcPct val="115000"/>
              </a:lnSpc>
            </a:pPr>
            <a:r>
              <a:rPr lang="kk-KZ" sz="1600" dirty="0">
                <a:solidFill>
                  <a:srgbClr val="7030A0"/>
                </a:solidFill>
                <a:latin typeface="Times New Roman"/>
                <a:ea typeface="Times New Roman"/>
                <a:cs typeface="Times New Roman"/>
              </a:rPr>
              <a:t>Логопед балаға кішкене бір уыс мақта береді. Бала алақанына мақтаны қойып, үрлеп қолдан ұшырады. «Бұл - ұлпа қар. Қар қалай ұшады?»</a:t>
            </a:r>
          </a:p>
          <a:p>
            <a:pPr indent="449580" algn="just">
              <a:lnSpc>
                <a:spcPct val="115000"/>
              </a:lnSpc>
            </a:pPr>
            <a:r>
              <a:rPr lang="kk-KZ" sz="1600" i="1" dirty="0">
                <a:solidFill>
                  <a:srgbClr val="7030A0"/>
                </a:solidFill>
                <a:latin typeface="Times New Roman"/>
                <a:ea typeface="Times New Roman"/>
                <a:cs typeface="Times New Roman"/>
              </a:rPr>
              <a:t>Орындау тәсілі:</a:t>
            </a:r>
            <a:r>
              <a:rPr lang="kk-KZ" sz="1600" dirty="0">
                <a:solidFill>
                  <a:srgbClr val="7030A0"/>
                </a:solidFill>
                <a:latin typeface="Times New Roman"/>
                <a:ea typeface="Times New Roman"/>
                <a:cs typeface="Times New Roman"/>
              </a:rPr>
              <a:t> Күлеміз, тісімізді көрсетеміз, аузымызды сәл ашып, </a:t>
            </a:r>
            <a:r>
              <a:rPr lang="kk-KZ" sz="1600" u="sng" dirty="0">
                <a:solidFill>
                  <a:srgbClr val="7030A0"/>
                </a:solidFill>
                <a:latin typeface="Times New Roman"/>
                <a:ea typeface="Times New Roman"/>
                <a:cs typeface="Times New Roman"/>
              </a:rPr>
              <a:t>ернімізді түтікше тәрізді созамыз</a:t>
            </a:r>
            <a:r>
              <a:rPr lang="kk-KZ" sz="1600" dirty="0">
                <a:solidFill>
                  <a:srgbClr val="7030A0"/>
                </a:solidFill>
                <a:latin typeface="Times New Roman"/>
                <a:ea typeface="Times New Roman"/>
                <a:cs typeface="Times New Roman"/>
              </a:rPr>
              <a:t>, </a:t>
            </a:r>
            <a:r>
              <a:rPr lang="kk-KZ" sz="1600" u="sng" dirty="0">
                <a:solidFill>
                  <a:srgbClr val="7030A0"/>
                </a:solidFill>
                <a:latin typeface="Times New Roman"/>
                <a:ea typeface="Times New Roman"/>
                <a:cs typeface="Times New Roman"/>
              </a:rPr>
              <a:t>тілмен түтікше жасап</a:t>
            </a:r>
            <a:r>
              <a:rPr lang="kk-KZ" sz="1600" dirty="0">
                <a:solidFill>
                  <a:srgbClr val="7030A0"/>
                </a:solidFill>
                <a:latin typeface="Times New Roman"/>
                <a:ea typeface="Times New Roman"/>
                <a:cs typeface="Times New Roman"/>
              </a:rPr>
              <a:t>, т</a:t>
            </a:r>
            <a:r>
              <a:rPr lang="kk-KZ" sz="1600" u="sng" dirty="0">
                <a:solidFill>
                  <a:srgbClr val="7030A0"/>
                </a:solidFill>
                <a:latin typeface="Times New Roman"/>
                <a:ea typeface="Times New Roman"/>
                <a:cs typeface="Times New Roman"/>
              </a:rPr>
              <a:t>ілді күрекшеге ұқсатып, </a:t>
            </a:r>
            <a:r>
              <a:rPr lang="kk-KZ" sz="1600" dirty="0">
                <a:solidFill>
                  <a:srgbClr val="7030A0"/>
                </a:solidFill>
                <a:latin typeface="Times New Roman"/>
                <a:ea typeface="Times New Roman"/>
                <a:cs typeface="Times New Roman"/>
              </a:rPr>
              <a:t>қолымызға қонған ұлпа қарды үрлеп ұшырамыз (ауа ағыны ауыздан, тілдің дәл ортасынан, тілдің екі бүйірінен шығады)</a:t>
            </a:r>
            <a:endParaRPr lang="ru-RU" sz="1600" dirty="0">
              <a:solidFill>
                <a:srgbClr val="7030A0"/>
              </a:solidFill>
              <a:latin typeface="Calibri"/>
              <a:ea typeface="Calibri"/>
              <a:cs typeface="Times New Roman"/>
            </a:endParaRPr>
          </a:p>
        </p:txBody>
      </p:sp>
      <p:sp>
        <p:nvSpPr>
          <p:cNvPr id="8" name="Прямоугольник 7"/>
          <p:cNvSpPr/>
          <p:nvPr/>
        </p:nvSpPr>
        <p:spPr>
          <a:xfrm>
            <a:off x="4139952" y="332656"/>
            <a:ext cx="2808312" cy="410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pPr>
            <a:r>
              <a:rPr lang="kk-KZ" dirty="0">
                <a:solidFill>
                  <a:srgbClr val="7030A0"/>
                </a:solidFill>
                <a:latin typeface="Times New Roman"/>
                <a:ea typeface="Times New Roman"/>
                <a:cs typeface="Times New Roman"/>
              </a:rPr>
              <a:t>«Ұлпа қар»</a:t>
            </a:r>
            <a:endParaRPr lang="ru-RU" sz="1400" dirty="0">
              <a:solidFill>
                <a:srgbClr val="7030A0"/>
              </a:solidFill>
              <a:latin typeface="Calibri"/>
              <a:ea typeface="Calibri"/>
              <a:cs typeface="Times New Roman"/>
            </a:endParaRPr>
          </a:p>
        </p:txBody>
      </p:sp>
    </p:spTree>
    <p:extLst>
      <p:ext uri="{BB962C8B-B14F-4D97-AF65-F5344CB8AC3E}">
        <p14:creationId xmlns:p14="http://schemas.microsoft.com/office/powerpoint/2010/main" val="3107909974"/>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7944" y="2996952"/>
            <a:ext cx="184731" cy="369332"/>
          </a:xfrm>
          <a:prstGeom prst="rect">
            <a:avLst/>
          </a:prstGeom>
          <a:noFill/>
        </p:spPr>
        <p:txBody>
          <a:bodyPr wrap="none" rtlCol="0">
            <a:spAutoFit/>
          </a:bodyPr>
          <a:lstStyle/>
          <a:p>
            <a:endParaRPr lang="ru-RU" dirty="0">
              <a:solidFill>
                <a:prstClr val="black"/>
              </a:solidFill>
            </a:endParaRPr>
          </a:p>
        </p:txBody>
      </p:sp>
      <p:sp>
        <p:nvSpPr>
          <p:cNvPr id="2" name="Прямоугольник 1"/>
          <p:cNvSpPr/>
          <p:nvPr/>
        </p:nvSpPr>
        <p:spPr>
          <a:xfrm>
            <a:off x="4679504" y="836712"/>
            <a:ext cx="4464496" cy="3277820"/>
          </a:xfrm>
          <a:prstGeom prst="rect">
            <a:avLst/>
          </a:prstGeom>
        </p:spPr>
        <p:txBody>
          <a:bodyPr wrap="square">
            <a:spAutoFit/>
          </a:bodyPr>
          <a:lstStyle/>
          <a:p>
            <a:pPr algn="just">
              <a:lnSpc>
                <a:spcPct val="115000"/>
              </a:lnSpc>
            </a:pPr>
            <a:r>
              <a:rPr lang="kk-KZ" dirty="0">
                <a:solidFill>
                  <a:srgbClr val="7030A0"/>
                </a:solidFill>
                <a:latin typeface="Times New Roman"/>
                <a:ea typeface="Times New Roman"/>
                <a:cs typeface="Times New Roman"/>
              </a:rPr>
              <a:t>Мақсаты:</a:t>
            </a:r>
            <a:r>
              <a:rPr lang="kk-KZ" dirty="0">
                <a:solidFill>
                  <a:srgbClr val="7030A0"/>
                </a:solidFill>
                <a:latin typeface="Times New Roman"/>
                <a:ea typeface="Calibri"/>
                <a:cs typeface="Times New Roman"/>
              </a:rPr>
              <a:t>Ұзақ, күшті, қалықтау ауа ағынын дамыту</a:t>
            </a:r>
            <a:endParaRPr lang="ru-RU" sz="1400" dirty="0">
              <a:solidFill>
                <a:srgbClr val="7030A0"/>
              </a:solidFill>
              <a:latin typeface="Calibri"/>
              <a:ea typeface="Calibri"/>
              <a:cs typeface="Times New Roman"/>
            </a:endParaRPr>
          </a:p>
          <a:p>
            <a:pPr>
              <a:lnSpc>
                <a:spcPct val="115000"/>
              </a:lnSpc>
            </a:pPr>
            <a:r>
              <a:rPr lang="kk-KZ" i="1" dirty="0">
                <a:solidFill>
                  <a:srgbClr val="7030A0"/>
                </a:solidFill>
                <a:latin typeface="Times New Roman"/>
                <a:ea typeface="Times New Roman"/>
                <a:cs typeface="Times New Roman"/>
              </a:rPr>
              <a:t>Орындау тәсілі: </a:t>
            </a:r>
            <a:endParaRPr lang="ru-RU" sz="1400" i="1" dirty="0">
              <a:solidFill>
                <a:srgbClr val="7030A0"/>
              </a:solidFill>
              <a:latin typeface="Calibri"/>
              <a:ea typeface="Calibri"/>
              <a:cs typeface="Times New Roman"/>
            </a:endParaRPr>
          </a:p>
          <a:p>
            <a:pPr>
              <a:lnSpc>
                <a:spcPct val="115000"/>
              </a:lnSpc>
            </a:pPr>
            <a:r>
              <a:rPr lang="kk-KZ" dirty="0">
                <a:solidFill>
                  <a:srgbClr val="7030A0"/>
                </a:solidFill>
                <a:latin typeface="Times New Roman"/>
                <a:ea typeface="Times New Roman"/>
                <a:cs typeface="Times New Roman"/>
              </a:rPr>
              <a:t>1. Ерінді түтікше тәрізді созып үрлеу (ауа ағыны ауыздан шығады)</a:t>
            </a:r>
            <a:endParaRPr lang="ru-RU" sz="1400" dirty="0">
              <a:solidFill>
                <a:srgbClr val="7030A0"/>
              </a:solidFill>
              <a:latin typeface="Calibri"/>
              <a:ea typeface="Calibri"/>
              <a:cs typeface="Times New Roman"/>
            </a:endParaRPr>
          </a:p>
          <a:p>
            <a:pPr>
              <a:lnSpc>
                <a:spcPct val="115000"/>
              </a:lnSpc>
            </a:pPr>
            <a:r>
              <a:rPr lang="kk-KZ" dirty="0">
                <a:solidFill>
                  <a:srgbClr val="7030A0"/>
                </a:solidFill>
                <a:latin typeface="Times New Roman"/>
                <a:ea typeface="Times New Roman"/>
                <a:cs typeface="Times New Roman"/>
              </a:rPr>
              <a:t>2. Тілді түтікше тәрізді созып үрлеу  (ауа ағыны тілдің ортасынан шығады)</a:t>
            </a:r>
            <a:endParaRPr lang="ru-RU" sz="1400" dirty="0">
              <a:solidFill>
                <a:srgbClr val="7030A0"/>
              </a:solidFill>
              <a:latin typeface="Calibri"/>
              <a:ea typeface="Calibri"/>
              <a:cs typeface="Times New Roman"/>
            </a:endParaRPr>
          </a:p>
          <a:p>
            <a:pPr>
              <a:lnSpc>
                <a:spcPct val="115000"/>
              </a:lnSpc>
            </a:pPr>
            <a:r>
              <a:rPr lang="kk-KZ" dirty="0">
                <a:solidFill>
                  <a:srgbClr val="7030A0"/>
                </a:solidFill>
                <a:latin typeface="Times New Roman"/>
                <a:ea typeface="Times New Roman"/>
                <a:cs typeface="Times New Roman"/>
              </a:rPr>
              <a:t>3. </a:t>
            </a:r>
            <a:r>
              <a:rPr lang="kk-KZ" dirty="0">
                <a:solidFill>
                  <a:srgbClr val="7030A0"/>
                </a:solidFill>
                <a:latin typeface="Times New Roman"/>
                <a:ea typeface="Calibri"/>
                <a:cs typeface="Times New Roman"/>
              </a:rPr>
              <a:t>Ауызды ашып, тілдің ұшын сәл тістеп үрлеу (ауа ағыны тілдің екі бүйірінен шығады)</a:t>
            </a:r>
            <a:endParaRPr lang="ru-RU" sz="1400" dirty="0">
              <a:solidFill>
                <a:srgbClr val="7030A0"/>
              </a:solidFill>
              <a:latin typeface="Calibri"/>
              <a:ea typeface="Calibri"/>
              <a:cs typeface="Times New Roman"/>
            </a:endParaRPr>
          </a:p>
        </p:txBody>
      </p:sp>
      <p:pic>
        <p:nvPicPr>
          <p:cNvPr id="1026" name="Picture 2" descr="C:\Users\User\Desktop\мама фотки семинар\20200204_1623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4248472" cy="28176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мама фотки семинар\20200204_16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73016"/>
            <a:ext cx="4248472" cy="2824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мама фотки семинар\WhatsApp Image 2020-02-28 at 00.54.3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284" y="4237896"/>
            <a:ext cx="4050196" cy="221544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964100" y="332656"/>
            <a:ext cx="2128180" cy="3906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spcAft>
                <a:spcPts val="1000"/>
              </a:spcAft>
            </a:pPr>
            <a:r>
              <a:rPr lang="kk-KZ" dirty="0">
                <a:solidFill>
                  <a:srgbClr val="7030A0"/>
                </a:solidFill>
                <a:latin typeface="Times New Roman"/>
                <a:ea typeface="Times New Roman"/>
                <a:cs typeface="Times New Roman"/>
              </a:rPr>
              <a:t>«Көбелек ұш»</a:t>
            </a:r>
            <a:endParaRPr lang="ru-RU" sz="1600" dirty="0">
              <a:solidFill>
                <a:srgbClr val="7030A0"/>
              </a:solidFill>
              <a:latin typeface="Calibri"/>
              <a:ea typeface="Calibri"/>
              <a:cs typeface="Times New Roman"/>
            </a:endParaRPr>
          </a:p>
        </p:txBody>
      </p:sp>
    </p:spTree>
    <p:extLst>
      <p:ext uri="{BB962C8B-B14F-4D97-AF65-F5344CB8AC3E}">
        <p14:creationId xmlns:p14="http://schemas.microsoft.com/office/powerpoint/2010/main" val="498144308"/>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ОГБ- архив\20200122_1052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07690"/>
            <a:ext cx="4248473" cy="6192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48064" y="1124744"/>
            <a:ext cx="3456384" cy="646331"/>
          </a:xfrm>
          <a:prstGeom prst="rect">
            <a:avLst/>
          </a:prstGeom>
        </p:spPr>
        <p:txBody>
          <a:bodyPr wrap="square">
            <a:spAutoFit/>
          </a:bodyPr>
          <a:lstStyle/>
          <a:p>
            <a:r>
              <a:rPr lang="kk-KZ" i="1" dirty="0">
                <a:solidFill>
                  <a:srgbClr val="7030A0"/>
                </a:solidFill>
                <a:latin typeface="Times New Roman"/>
                <a:ea typeface="Times New Roman"/>
              </a:rPr>
              <a:t>Ара бір гүлден екінші гүлге ұшып жүр –</a:t>
            </a:r>
            <a:r>
              <a:rPr lang="kk-KZ" b="1" i="1" dirty="0">
                <a:solidFill>
                  <a:srgbClr val="7030A0"/>
                </a:solidFill>
                <a:latin typeface="Times New Roman"/>
                <a:ea typeface="Times New Roman"/>
              </a:rPr>
              <a:t>ж-ж-ж-ж-ж</a:t>
            </a:r>
            <a:endParaRPr lang="ru-RU" dirty="0">
              <a:solidFill>
                <a:prstClr val="black"/>
              </a:solidFill>
            </a:endParaRPr>
          </a:p>
        </p:txBody>
      </p:sp>
      <p:sp>
        <p:nvSpPr>
          <p:cNvPr id="3" name="Прямоугольник 2"/>
          <p:cNvSpPr/>
          <p:nvPr/>
        </p:nvSpPr>
        <p:spPr>
          <a:xfrm>
            <a:off x="5004048" y="2060848"/>
            <a:ext cx="3816424" cy="1047979"/>
          </a:xfrm>
          <a:prstGeom prst="rect">
            <a:avLst/>
          </a:prstGeom>
        </p:spPr>
        <p:txBody>
          <a:bodyPr wrap="square">
            <a:spAutoFit/>
          </a:bodyPr>
          <a:lstStyle/>
          <a:p>
            <a:pPr>
              <a:lnSpc>
                <a:spcPct val="115000"/>
              </a:lnSpc>
            </a:pPr>
            <a:r>
              <a:rPr lang="kk-KZ" i="1" dirty="0">
                <a:solidFill>
                  <a:srgbClr val="7030A0"/>
                </a:solidFill>
                <a:latin typeface="Times New Roman"/>
                <a:ea typeface="Times New Roman"/>
                <a:cs typeface="Times New Roman"/>
              </a:rPr>
              <a:t>Орындау тәсілі:</a:t>
            </a:r>
            <a:endParaRPr lang="ru-RU" sz="1400" i="1" dirty="0">
              <a:solidFill>
                <a:srgbClr val="7030A0"/>
              </a:solidFill>
              <a:latin typeface="Calibri"/>
              <a:ea typeface="Calibri"/>
              <a:cs typeface="Times New Roman"/>
            </a:endParaRPr>
          </a:p>
          <a:p>
            <a:pPr>
              <a:lnSpc>
                <a:spcPct val="115000"/>
              </a:lnSpc>
            </a:pPr>
            <a:r>
              <a:rPr lang="kk-KZ" dirty="0">
                <a:solidFill>
                  <a:srgbClr val="7030A0"/>
                </a:solidFill>
                <a:latin typeface="Times New Roman"/>
                <a:ea typeface="Times New Roman"/>
                <a:cs typeface="Times New Roman"/>
              </a:rPr>
              <a:t>Ауызды сәл ашып, бір ырғақпен ұзақ </a:t>
            </a:r>
            <a:r>
              <a:rPr lang="kk-KZ" b="1" i="1" dirty="0">
                <a:solidFill>
                  <a:srgbClr val="7030A0"/>
                </a:solidFill>
                <a:latin typeface="Times New Roman"/>
                <a:ea typeface="Times New Roman"/>
                <a:cs typeface="Times New Roman"/>
              </a:rPr>
              <a:t>Ж-Ж-Ж-Ж</a:t>
            </a:r>
            <a:r>
              <a:rPr lang="kk-KZ" dirty="0">
                <a:solidFill>
                  <a:srgbClr val="7030A0"/>
                </a:solidFill>
                <a:latin typeface="Times New Roman"/>
                <a:ea typeface="Times New Roman"/>
                <a:cs typeface="Times New Roman"/>
              </a:rPr>
              <a:t>  деп дыбыс шығару</a:t>
            </a:r>
            <a:endParaRPr lang="ru-RU" sz="1400" dirty="0">
              <a:solidFill>
                <a:srgbClr val="7030A0"/>
              </a:solidFill>
              <a:latin typeface="Calibri"/>
              <a:ea typeface="Calibri"/>
              <a:cs typeface="Times New Roman"/>
            </a:endParaRPr>
          </a:p>
        </p:txBody>
      </p:sp>
      <p:sp>
        <p:nvSpPr>
          <p:cNvPr id="5" name="Прямоугольник 4"/>
          <p:cNvSpPr/>
          <p:nvPr/>
        </p:nvSpPr>
        <p:spPr>
          <a:xfrm>
            <a:off x="5868144" y="260648"/>
            <a:ext cx="187220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kk-KZ" b="1" i="1" dirty="0">
                <a:solidFill>
                  <a:srgbClr val="7030A0"/>
                </a:solidFill>
                <a:latin typeface="Times New Roman"/>
                <a:ea typeface="Times New Roman"/>
              </a:rPr>
              <a:t>«Аралар»</a:t>
            </a:r>
          </a:p>
        </p:txBody>
      </p:sp>
    </p:spTree>
    <p:extLst>
      <p:ext uri="{BB962C8B-B14F-4D97-AF65-F5344CB8AC3E}">
        <p14:creationId xmlns:p14="http://schemas.microsoft.com/office/powerpoint/2010/main" val="4073897975"/>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2191381318"/>
              </p:ext>
            </p:extLst>
          </p:nvPr>
        </p:nvGraphicFramePr>
        <p:xfrm>
          <a:off x="395536" y="548680"/>
          <a:ext cx="849694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2519982" y="197197"/>
            <a:ext cx="536438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kk-KZ" sz="2400" b="1" dirty="0" smtClean="0">
                <a:solidFill>
                  <a:prstClr val="black"/>
                </a:solidFill>
                <a:effectLst>
                  <a:outerShdw blurRad="38100" dist="38100" dir="2700000" algn="tl">
                    <a:srgbClr val="000000">
                      <a:alpha val="43137"/>
                    </a:srgbClr>
                  </a:outerShdw>
                </a:effectLst>
                <a:latin typeface="Times New Roman"/>
                <a:cs typeface="Times New Roman"/>
              </a:rPr>
              <a:t>Негізгі бағыттары</a:t>
            </a:r>
            <a:endParaRPr lang="ru-RU" sz="24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4311064"/>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extLst>
              <p:ext uri="{D42A27DB-BD31-4B8C-83A1-F6EECF244321}">
                <p14:modId xmlns:p14="http://schemas.microsoft.com/office/powerpoint/2010/main" val="2334994565"/>
              </p:ext>
            </p:extLst>
          </p:nvPr>
        </p:nvGraphicFramePr>
        <p:xfrm>
          <a:off x="325091" y="3429000"/>
          <a:ext cx="3960440"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4716016" y="692696"/>
            <a:ext cx="4176464" cy="2640723"/>
          </a:xfrm>
          <a:prstGeom prst="rect">
            <a:avLst/>
          </a:prstGeom>
        </p:spPr>
        <p:txBody>
          <a:bodyPr wrap="square">
            <a:spAutoFit/>
          </a:bodyPr>
          <a:lstStyle/>
          <a:p>
            <a:pPr algn="just">
              <a:lnSpc>
                <a:spcPct val="115000"/>
              </a:lnSpc>
            </a:pPr>
            <a:r>
              <a:rPr lang="kk-KZ" dirty="0">
                <a:solidFill>
                  <a:prstClr val="black"/>
                </a:solidFill>
                <a:latin typeface="Times New Roman"/>
                <a:ea typeface="Times New Roman"/>
                <a:cs typeface="Times New Roman"/>
              </a:rPr>
              <a:t>Мақсаты: </a:t>
            </a:r>
            <a:r>
              <a:rPr lang="kk-KZ" dirty="0">
                <a:solidFill>
                  <a:prstClr val="black"/>
                </a:solidFill>
                <a:latin typeface="Times New Roman"/>
                <a:ea typeface="Calibri"/>
                <a:cs typeface="Times New Roman"/>
              </a:rPr>
              <a:t>Ұзақ, күшті, қалықтау ауа ағынын дамыту, ерін бұлшық еттерін жаттықтыру.</a:t>
            </a:r>
            <a:endParaRPr lang="ru-RU" sz="1400" dirty="0">
              <a:solidFill>
                <a:prstClr val="black"/>
              </a:solidFill>
              <a:latin typeface="Calibri"/>
              <a:ea typeface="Calibri"/>
              <a:cs typeface="Times New Roman"/>
            </a:endParaRPr>
          </a:p>
          <a:p>
            <a:pPr algn="just">
              <a:lnSpc>
                <a:spcPct val="115000"/>
              </a:lnSpc>
            </a:pPr>
            <a:r>
              <a:rPr lang="kk-KZ" i="1" dirty="0">
                <a:solidFill>
                  <a:prstClr val="black"/>
                </a:solidFill>
                <a:latin typeface="Times New Roman"/>
                <a:ea typeface="Times New Roman"/>
                <a:cs typeface="Times New Roman"/>
              </a:rPr>
              <a:t>Орындау тәсілі</a:t>
            </a:r>
            <a:r>
              <a:rPr lang="kk-KZ" dirty="0">
                <a:solidFill>
                  <a:prstClr val="black"/>
                </a:solidFill>
                <a:latin typeface="Times New Roman"/>
                <a:ea typeface="Times New Roman"/>
                <a:cs typeface="Times New Roman"/>
              </a:rPr>
              <a:t>: </a:t>
            </a:r>
            <a:endParaRPr lang="ru-RU" sz="1400" dirty="0">
              <a:solidFill>
                <a:prstClr val="black"/>
              </a:solidFill>
              <a:latin typeface="Calibri"/>
              <a:ea typeface="Calibri"/>
              <a:cs typeface="Times New Roman"/>
            </a:endParaRPr>
          </a:p>
          <a:p>
            <a:pPr algn="just">
              <a:lnSpc>
                <a:spcPct val="115000"/>
              </a:lnSpc>
            </a:pPr>
            <a:r>
              <a:rPr lang="kk-KZ" dirty="0">
                <a:solidFill>
                  <a:prstClr val="black"/>
                </a:solidFill>
                <a:latin typeface="Times New Roman"/>
                <a:ea typeface="Calibri"/>
                <a:cs typeface="Times New Roman"/>
              </a:rPr>
              <a:t>1. Ерінді түтікше тәрізді созып үрлеу (ауа ағыны ауыздан шығады)</a:t>
            </a:r>
            <a:endParaRPr lang="ru-RU" sz="1400" dirty="0">
              <a:solidFill>
                <a:prstClr val="black"/>
              </a:solidFill>
              <a:latin typeface="Calibri"/>
              <a:ea typeface="Calibri"/>
              <a:cs typeface="Times New Roman"/>
            </a:endParaRPr>
          </a:p>
          <a:p>
            <a:pPr algn="just">
              <a:lnSpc>
                <a:spcPct val="115000"/>
              </a:lnSpc>
            </a:pPr>
            <a:r>
              <a:rPr lang="kk-KZ" dirty="0">
                <a:solidFill>
                  <a:prstClr val="black"/>
                </a:solidFill>
                <a:latin typeface="Times New Roman"/>
                <a:ea typeface="Times New Roman"/>
                <a:cs typeface="Times New Roman"/>
              </a:rPr>
              <a:t>2. Тілді түтікше тәрізді созып үрлеу(ауа ағыны тілдің ортасынан шығады)</a:t>
            </a:r>
            <a:endParaRPr lang="ru-RU" sz="1400" dirty="0">
              <a:solidFill>
                <a:prstClr val="black"/>
              </a:solidFill>
              <a:latin typeface="Calibri"/>
              <a:ea typeface="Calibri"/>
              <a:cs typeface="Times New Roman"/>
            </a:endParaRPr>
          </a:p>
        </p:txBody>
      </p:sp>
      <p:pic>
        <p:nvPicPr>
          <p:cNvPr id="2050" name="Picture 2" descr="C:\Users\User\Desktop\мама фотки семинар\20200204_1645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332655"/>
            <a:ext cx="3960440" cy="28083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мама фотки семинар\20200204_16451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040" y="3645025"/>
            <a:ext cx="3870684" cy="273630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788024" y="260648"/>
            <a:ext cx="2304256" cy="410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pPr>
            <a:r>
              <a:rPr lang="kk-KZ" dirty="0">
                <a:solidFill>
                  <a:prstClr val="black"/>
                </a:solidFill>
                <a:latin typeface="Times New Roman"/>
                <a:ea typeface="Calibri"/>
                <a:cs typeface="Times New Roman"/>
              </a:rPr>
              <a:t>«Сиқырлы ағаш»</a:t>
            </a:r>
            <a:endParaRPr lang="ru-RU" sz="1400" dirty="0">
              <a:solidFill>
                <a:prstClr val="black"/>
              </a:solidFill>
              <a:latin typeface="Calibri"/>
              <a:ea typeface="Calibri"/>
              <a:cs typeface="Times New Roman"/>
            </a:endParaRPr>
          </a:p>
        </p:txBody>
      </p:sp>
    </p:spTree>
    <p:extLst>
      <p:ext uri="{BB962C8B-B14F-4D97-AF65-F5344CB8AC3E}">
        <p14:creationId xmlns:p14="http://schemas.microsoft.com/office/powerpoint/2010/main" val="1755446987"/>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932040" y="692696"/>
            <a:ext cx="3816424" cy="5189113"/>
          </a:xfrm>
          <a:prstGeom prst="rect">
            <a:avLst/>
          </a:prstGeom>
        </p:spPr>
        <p:txBody>
          <a:bodyPr wrap="square">
            <a:spAutoFit/>
          </a:bodyPr>
          <a:lstStyle/>
          <a:p>
            <a:pPr>
              <a:lnSpc>
                <a:spcPct val="115000"/>
              </a:lnSpc>
            </a:pPr>
            <a:r>
              <a:rPr lang="kk-KZ" sz="1600" i="1" dirty="0">
                <a:solidFill>
                  <a:srgbClr val="7030A0"/>
                </a:solidFill>
                <a:latin typeface="Times New Roman"/>
                <a:ea typeface="Times New Roman"/>
                <a:cs typeface="Times New Roman"/>
              </a:rPr>
              <a:t>Орындау тәсілі: </a:t>
            </a:r>
            <a:endParaRPr lang="ru-RU" sz="1600" i="1" dirty="0">
              <a:solidFill>
                <a:srgbClr val="7030A0"/>
              </a:solidFill>
              <a:latin typeface="Calibri"/>
              <a:ea typeface="Calibri"/>
              <a:cs typeface="Times New Roman"/>
            </a:endParaRPr>
          </a:p>
          <a:p>
            <a:pPr algn="just">
              <a:lnSpc>
                <a:spcPct val="115000"/>
              </a:lnSpc>
            </a:pPr>
            <a:r>
              <a:rPr lang="kk-KZ" sz="1600" dirty="0">
                <a:solidFill>
                  <a:srgbClr val="7030A0"/>
                </a:solidFill>
                <a:latin typeface="Times New Roman"/>
                <a:ea typeface="Calibri"/>
                <a:cs typeface="Times New Roman"/>
              </a:rPr>
              <a:t>1. Түтікшеге жайлап </a:t>
            </a:r>
            <a:r>
              <a:rPr lang="kk-KZ" sz="1600" dirty="0" smtClean="0">
                <a:solidFill>
                  <a:srgbClr val="7030A0"/>
                </a:solidFill>
                <a:latin typeface="Times New Roman"/>
                <a:ea typeface="Calibri"/>
                <a:cs typeface="Times New Roman"/>
              </a:rPr>
              <a:t>үрлеп, </a:t>
            </a:r>
            <a:r>
              <a:rPr lang="kk-KZ" sz="1600" dirty="0">
                <a:solidFill>
                  <a:srgbClr val="7030A0"/>
                </a:solidFill>
                <a:latin typeface="Times New Roman"/>
                <a:ea typeface="Calibri"/>
                <a:cs typeface="Times New Roman"/>
              </a:rPr>
              <a:t>түйіршікті ұшырып сиқыр жасап ойнау</a:t>
            </a:r>
            <a:endParaRPr lang="ru-RU" sz="1600" dirty="0">
              <a:solidFill>
                <a:srgbClr val="7030A0"/>
              </a:solidFill>
              <a:latin typeface="Calibri"/>
              <a:ea typeface="Calibri"/>
              <a:cs typeface="Times New Roman"/>
            </a:endParaRPr>
          </a:p>
          <a:p>
            <a:pPr algn="just">
              <a:lnSpc>
                <a:spcPct val="115000"/>
              </a:lnSpc>
            </a:pPr>
            <a:r>
              <a:rPr lang="kk-KZ" sz="1600" i="1" dirty="0">
                <a:solidFill>
                  <a:srgbClr val="7030A0"/>
                </a:solidFill>
                <a:latin typeface="Times New Roman"/>
                <a:ea typeface="Times New Roman"/>
                <a:cs typeface="Times New Roman"/>
              </a:rPr>
              <a:t>2.</a:t>
            </a:r>
            <a:r>
              <a:rPr lang="kk-KZ" sz="1600" dirty="0">
                <a:solidFill>
                  <a:srgbClr val="7030A0"/>
                </a:solidFill>
                <a:latin typeface="Times New Roman"/>
                <a:ea typeface="Times New Roman"/>
                <a:cs typeface="Times New Roman"/>
              </a:rPr>
              <a:t>Күлеміз, тісімізді көрсетеміз, аузымызды сәл ашып, ернімізді «түтікше» тәрізді созып түйіршікке жайлап үрлейміз. Қарашы қалай түйіршік әдемі сенің ерніңнен ұшады.</a:t>
            </a:r>
            <a:endParaRPr lang="ru-RU" sz="1600" dirty="0">
              <a:solidFill>
                <a:srgbClr val="7030A0"/>
              </a:solidFill>
              <a:latin typeface="Calibri"/>
              <a:ea typeface="Calibri"/>
              <a:cs typeface="Times New Roman"/>
            </a:endParaRPr>
          </a:p>
          <a:p>
            <a:pPr algn="just">
              <a:lnSpc>
                <a:spcPct val="115000"/>
              </a:lnSpc>
            </a:pPr>
            <a:r>
              <a:rPr lang="kk-KZ" sz="1600" dirty="0">
                <a:solidFill>
                  <a:srgbClr val="7030A0"/>
                </a:solidFill>
                <a:latin typeface="Times New Roman"/>
                <a:ea typeface="Times New Roman"/>
                <a:cs typeface="Times New Roman"/>
              </a:rPr>
              <a:t>3.Күлеміз, тісімізді көрсетеміз, аузымызды сәл ашып, жалпақ тілді күрек тәрізді астыңғы ерінге қойып, жайлап және ұзақ «күрекше» түйіршікке үрлейміз.</a:t>
            </a:r>
            <a:endParaRPr lang="ru-RU" sz="1600" dirty="0">
              <a:solidFill>
                <a:srgbClr val="7030A0"/>
              </a:solidFill>
              <a:latin typeface="Calibri"/>
              <a:ea typeface="Calibri"/>
              <a:cs typeface="Times New Roman"/>
            </a:endParaRPr>
          </a:p>
          <a:p>
            <a:pPr algn="just">
              <a:lnSpc>
                <a:spcPct val="115000"/>
              </a:lnSpc>
            </a:pPr>
            <a:r>
              <a:rPr lang="kk-KZ" sz="1600" dirty="0">
                <a:solidFill>
                  <a:srgbClr val="7030A0"/>
                </a:solidFill>
                <a:latin typeface="Times New Roman"/>
                <a:ea typeface="Times New Roman"/>
                <a:cs typeface="Times New Roman"/>
              </a:rPr>
              <a:t>4. Күлеміз, тісімізді көрсетеміз, аузымызды сәл ашып,тілді «кесе» тәрізді бүгіп, үстіңгі ерінге көтеріп, жылдам мұрынның ұшына үрлейміз. Қарашы қалай түйіршік әдемі жоғары көтеріледі</a:t>
            </a:r>
            <a:r>
              <a:rPr lang="kk-KZ" sz="1600" dirty="0">
                <a:solidFill>
                  <a:prstClr val="black"/>
                </a:solidFill>
                <a:latin typeface="Times New Roman"/>
                <a:ea typeface="Times New Roman"/>
                <a:cs typeface="Times New Roman"/>
              </a:rPr>
              <a:t>.</a:t>
            </a:r>
            <a:endParaRPr lang="ru-RU" sz="1600" dirty="0">
              <a:solidFill>
                <a:prstClr val="black"/>
              </a:solidFill>
              <a:latin typeface="Calibri"/>
              <a:ea typeface="Calibri"/>
              <a:cs typeface="Times New Roman"/>
            </a:endParaRPr>
          </a:p>
        </p:txBody>
      </p:sp>
      <p:pic>
        <p:nvPicPr>
          <p:cNvPr id="3074" name="Picture 2" descr="C:\Users\User\Desktop\мама фотки семинар\20200204_162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14" y="260648"/>
            <a:ext cx="4292885" cy="30217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мама фотки семинар\20200204_1633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16" y="3501009"/>
            <a:ext cx="4436900" cy="2659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мама фотки семинар\20200204_162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301"/>
            <a:ext cx="4464495" cy="302172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148064" y="288013"/>
            <a:ext cx="1800200" cy="3906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pPr>
            <a:r>
              <a:rPr lang="kk-KZ" dirty="0">
                <a:solidFill>
                  <a:srgbClr val="7030A0"/>
                </a:solidFill>
                <a:latin typeface="Times New Roman"/>
                <a:ea typeface="Calibri"/>
                <a:cs typeface="Times New Roman"/>
              </a:rPr>
              <a:t>«Сиқыр»</a:t>
            </a:r>
            <a:endParaRPr lang="ru-RU" dirty="0">
              <a:solidFill>
                <a:srgbClr val="7030A0"/>
              </a:solidFill>
              <a:latin typeface="Calibri"/>
              <a:ea typeface="Calibri"/>
              <a:cs typeface="Times New Roman"/>
            </a:endParaRPr>
          </a:p>
        </p:txBody>
      </p:sp>
    </p:spTree>
    <p:extLst>
      <p:ext uri="{BB962C8B-B14F-4D97-AF65-F5344CB8AC3E}">
        <p14:creationId xmlns:p14="http://schemas.microsoft.com/office/powerpoint/2010/main" val="2293995495"/>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мама фотки семинар\20200204_165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3888432" cy="243333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мама фотки семинар\20200204_1653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284983"/>
            <a:ext cx="3888432" cy="27213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мама фотки семинар\20200204_1652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284983"/>
            <a:ext cx="3816424" cy="27213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99992" y="1124744"/>
            <a:ext cx="4320481" cy="369332"/>
          </a:xfrm>
          <a:prstGeom prst="rect">
            <a:avLst/>
          </a:prstGeom>
        </p:spPr>
        <p:txBody>
          <a:bodyPr wrap="square">
            <a:spAutoFit/>
          </a:bodyPr>
          <a:lstStyle/>
          <a:p>
            <a:r>
              <a:rPr lang="kk-KZ" dirty="0">
                <a:solidFill>
                  <a:srgbClr val="7030A0"/>
                </a:solidFill>
                <a:latin typeface="Times New Roman"/>
                <a:ea typeface="Times New Roman"/>
              </a:rPr>
              <a:t>Арыстан ырылдайды –р-р-р-р-р.</a:t>
            </a:r>
            <a:endParaRPr lang="ru-RU" dirty="0">
              <a:solidFill>
                <a:srgbClr val="7030A0"/>
              </a:solidFill>
            </a:endParaRPr>
          </a:p>
        </p:txBody>
      </p:sp>
      <p:sp>
        <p:nvSpPr>
          <p:cNvPr id="3" name="Прямоугольник 2"/>
          <p:cNvSpPr/>
          <p:nvPr/>
        </p:nvSpPr>
        <p:spPr>
          <a:xfrm>
            <a:off x="4427984" y="1556792"/>
            <a:ext cx="4176464" cy="1508105"/>
          </a:xfrm>
          <a:prstGeom prst="rect">
            <a:avLst/>
          </a:prstGeom>
        </p:spPr>
        <p:txBody>
          <a:bodyPr wrap="square">
            <a:spAutoFit/>
          </a:bodyPr>
          <a:lstStyle/>
          <a:p>
            <a:pPr>
              <a:lnSpc>
                <a:spcPct val="115000"/>
              </a:lnSpc>
            </a:pPr>
            <a:r>
              <a:rPr lang="kk-KZ" sz="1600" i="1" dirty="0">
                <a:solidFill>
                  <a:srgbClr val="7030A0"/>
                </a:solidFill>
                <a:latin typeface="Times New Roman"/>
                <a:ea typeface="Times New Roman"/>
                <a:cs typeface="Times New Roman"/>
              </a:rPr>
              <a:t>Орындау тәсілі</a:t>
            </a:r>
            <a:r>
              <a:rPr lang="kk-KZ" sz="1600" dirty="0">
                <a:solidFill>
                  <a:srgbClr val="7030A0"/>
                </a:solidFill>
                <a:latin typeface="Times New Roman"/>
                <a:ea typeface="Times New Roman"/>
                <a:cs typeface="Times New Roman"/>
              </a:rPr>
              <a:t>:</a:t>
            </a:r>
            <a:r>
              <a:rPr lang="kk-KZ" sz="1600" dirty="0">
                <a:solidFill>
                  <a:srgbClr val="7030A0"/>
                </a:solidFill>
                <a:latin typeface="Times New Roman"/>
                <a:ea typeface="Times New Roman"/>
              </a:rPr>
              <a:t> Күлеміз, тісімізді көрсетеміз, аузымызды ашып тілдің ұшын алдыңғы үстінгі тістердің артына қойып, </a:t>
            </a:r>
            <a:r>
              <a:rPr lang="kk-KZ" sz="1600" dirty="0">
                <a:solidFill>
                  <a:srgbClr val="7030A0"/>
                </a:solidFill>
                <a:latin typeface="Times New Roman"/>
                <a:ea typeface="Times New Roman"/>
                <a:cs typeface="Times New Roman"/>
              </a:rPr>
              <a:t>бір ырғақпен ұзақ Р-Р-Р-Р- деп дыбыс шығару</a:t>
            </a:r>
            <a:endParaRPr lang="ru-RU" sz="1600" dirty="0">
              <a:solidFill>
                <a:srgbClr val="7030A0"/>
              </a:solidFill>
              <a:latin typeface="Calibri"/>
              <a:ea typeface="Calibri"/>
              <a:cs typeface="Times New Roman"/>
            </a:endParaRPr>
          </a:p>
          <a:p>
            <a:pPr>
              <a:lnSpc>
                <a:spcPct val="115000"/>
              </a:lnSpc>
            </a:pPr>
            <a:r>
              <a:rPr lang="kk-KZ" sz="1600" dirty="0">
                <a:solidFill>
                  <a:srgbClr val="7030A0"/>
                </a:solidFill>
                <a:latin typeface="Times New Roman"/>
                <a:ea typeface="Times New Roman"/>
              </a:rPr>
              <a:t>Ауа ағыны тілдің екі бүйірінен шығады. </a:t>
            </a:r>
            <a:endParaRPr lang="ru-RU" sz="1600" dirty="0">
              <a:solidFill>
                <a:srgbClr val="7030A0"/>
              </a:solidFill>
              <a:latin typeface="Calibri"/>
              <a:ea typeface="Calibri"/>
              <a:cs typeface="Times New Roman"/>
            </a:endParaRPr>
          </a:p>
        </p:txBody>
      </p:sp>
      <p:sp>
        <p:nvSpPr>
          <p:cNvPr id="7" name="Прямоугольник 6"/>
          <p:cNvSpPr/>
          <p:nvPr/>
        </p:nvSpPr>
        <p:spPr>
          <a:xfrm>
            <a:off x="4499992" y="567651"/>
            <a:ext cx="151216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kk-KZ" dirty="0">
                <a:solidFill>
                  <a:srgbClr val="7030A0"/>
                </a:solidFill>
                <a:latin typeface="Times New Roman"/>
                <a:ea typeface="Times New Roman"/>
              </a:rPr>
              <a:t>«Арыстан»</a:t>
            </a:r>
          </a:p>
        </p:txBody>
      </p:sp>
    </p:spTree>
    <p:extLst>
      <p:ext uri="{BB962C8B-B14F-4D97-AF65-F5344CB8AC3E}">
        <p14:creationId xmlns:p14="http://schemas.microsoft.com/office/powerpoint/2010/main" val="1819500224"/>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571604" y="714356"/>
            <a:ext cx="7000924" cy="2152671"/>
          </a:xfrm>
          <a:prstGeom prst="rect">
            <a:avLst/>
          </a:prstGeom>
        </p:spPr>
        <p:txBody>
          <a:bodyPr wrap="none" fromWordArt="1">
            <a:prstTxWarp prst="textPlain">
              <a:avLst>
                <a:gd name="adj" fmla="val 50000"/>
              </a:avLst>
            </a:prstTxWarp>
          </a:bodyPr>
          <a:lstStyle/>
          <a:p>
            <a:pPr algn="ctr"/>
            <a:endParaRPr lang="ru-RU"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
        <p:nvSpPr>
          <p:cNvPr id="2" name="Прямоугольник 1"/>
          <p:cNvSpPr/>
          <p:nvPr/>
        </p:nvSpPr>
        <p:spPr>
          <a:xfrm>
            <a:off x="1331640" y="1700807"/>
            <a:ext cx="5544616" cy="808619"/>
          </a:xfrm>
          <a:prstGeom prst="rect">
            <a:avLst/>
          </a:prstGeom>
        </p:spPr>
        <p:txBody>
          <a:bodyPr wrap="square">
            <a:spAutoFit/>
          </a:bodyPr>
          <a:lstStyle/>
          <a:p>
            <a:pPr>
              <a:lnSpc>
                <a:spcPct val="115000"/>
              </a:lnSpc>
              <a:spcAft>
                <a:spcPts val="1000"/>
              </a:spcAft>
            </a:pPr>
            <a:r>
              <a:rPr lang="ru-RU" sz="4400" dirty="0">
                <a:solidFill>
                  <a:prstClr val="black"/>
                </a:solidFill>
                <a:latin typeface="Times New Roman" panose="02020603050405020304" pitchFamily="18" charset="0"/>
                <a:ea typeface="Calibri"/>
                <a:cs typeface="Times New Roman" panose="02020603050405020304" pitchFamily="18" charset="0"/>
              </a:rPr>
              <a:t>    </a:t>
            </a:r>
            <a:r>
              <a:rPr lang="ru-RU" sz="4400" dirty="0">
                <a:solidFill>
                  <a:srgbClr val="7030A0"/>
                </a:solidFill>
                <a:latin typeface="Times New Roman" panose="02020603050405020304" pitchFamily="18" charset="0"/>
                <a:ea typeface="Calibri"/>
                <a:cs typeface="Times New Roman" panose="02020603050405020304" pitchFamily="18" charset="0"/>
              </a:rPr>
              <a:t> </a:t>
            </a:r>
          </a:p>
        </p:txBody>
      </p:sp>
      <p:pic>
        <p:nvPicPr>
          <p:cNvPr id="4" name="Рисунок 3" descr="C:\Users\User\Downloads\20180413_105539.jp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3428" y="2033972"/>
            <a:ext cx="5166320" cy="3384376"/>
          </a:xfrm>
          <a:prstGeom prst="rect">
            <a:avLst/>
          </a:prstGeom>
          <a:noFill/>
          <a:ln>
            <a:noFill/>
          </a:ln>
        </p:spPr>
      </p:pic>
      <p:sp>
        <p:nvSpPr>
          <p:cNvPr id="3" name="Rectangle 2"/>
          <p:cNvSpPr>
            <a:spLocks noChangeArrowheads="1"/>
          </p:cNvSpPr>
          <p:nvPr/>
        </p:nvSpPr>
        <p:spPr bwMode="auto">
          <a:xfrm>
            <a:off x="4094947" y="-79176"/>
            <a:ext cx="95410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kk-KZ" altLang="ru-RU" sz="1400" dirty="0">
              <a:solidFill>
                <a:srgbClr val="7030A0"/>
              </a:solidFill>
              <a:latin typeface="Times New Roman" panose="02020603050405020304" pitchFamily="18" charset="0"/>
              <a:ea typeface="Times New Roman" pitchFamily="18" charset="0"/>
              <a:cs typeface="Times New Roman" panose="02020603050405020304" pitchFamily="18" charset="0"/>
            </a:endParaRPr>
          </a:p>
          <a:p>
            <a:pPr algn="ctr" fontAlgn="base">
              <a:spcBef>
                <a:spcPct val="0"/>
              </a:spcBef>
              <a:spcAft>
                <a:spcPct val="0"/>
              </a:spcAft>
            </a:pPr>
            <a:r>
              <a:rPr lang="kk-KZ" altLang="ru-RU" sz="2000" dirty="0">
                <a:solidFill>
                  <a:srgbClr val="0070C0"/>
                </a:solidFill>
                <a:latin typeface="Times New Roman" panose="02020603050405020304" pitchFamily="18" charset="0"/>
                <a:ea typeface="Times New Roman" pitchFamily="18" charset="0"/>
                <a:cs typeface="Times New Roman" panose="02020603050405020304" pitchFamily="18" charset="0"/>
              </a:rPr>
              <a:t>Ойын: </a:t>
            </a:r>
            <a:endParaRPr lang="kk-KZ" altLang="ru-RU" sz="2000" dirty="0">
              <a:solidFill>
                <a:srgbClr val="0070C0"/>
              </a:solidFill>
              <a:latin typeface="Times New Roman" panose="02020603050405020304" pitchFamily="18" charset="0"/>
              <a:cs typeface="Times New Roman" panose="02020603050405020304" pitchFamily="18" charset="0"/>
            </a:endParaRPr>
          </a:p>
        </p:txBody>
      </p:sp>
      <p:sp>
        <p:nvSpPr>
          <p:cNvPr id="6" name="WordArt 1"/>
          <p:cNvSpPr>
            <a:spLocks noChangeArrowheads="1" noChangeShapeType="1" noTextEdit="1"/>
          </p:cNvSpPr>
          <p:nvPr/>
        </p:nvSpPr>
        <p:spPr bwMode="auto">
          <a:xfrm>
            <a:off x="2732584" y="457200"/>
            <a:ext cx="4896544"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kern="10" dirty="0">
                <a:solidFill>
                  <a:srgbClr val="336699"/>
                </a:solidFill>
                <a:effectLst>
                  <a:outerShdw dist="45791" dir="2021404" algn="ctr" rotWithShape="0">
                    <a:srgbClr val="B2B2B2">
                      <a:alpha val="80000"/>
                    </a:srgbClr>
                  </a:outerShdw>
                </a:effectLst>
                <a:latin typeface="Times New Roman"/>
                <a:cs typeface="Times New Roman"/>
              </a:rPr>
              <a:t>«</a:t>
            </a:r>
            <a:r>
              <a:rPr lang="ru-RU" sz="3600" kern="10" dirty="0" err="1">
                <a:solidFill>
                  <a:srgbClr val="336699"/>
                </a:solidFill>
                <a:latin typeface="Times New Roman"/>
                <a:cs typeface="Times New Roman"/>
              </a:rPr>
              <a:t>Теңізге</a:t>
            </a:r>
            <a:r>
              <a:rPr lang="ru-RU" sz="3600" kern="10" dirty="0">
                <a:solidFill>
                  <a:srgbClr val="336699"/>
                </a:solidFill>
                <a:latin typeface="Times New Roman"/>
                <a:cs typeface="Times New Roman"/>
              </a:rPr>
              <a:t> </a:t>
            </a:r>
            <a:r>
              <a:rPr lang="ru-RU" sz="3600" kern="10" dirty="0" err="1">
                <a:solidFill>
                  <a:srgbClr val="336699"/>
                </a:solidFill>
                <a:latin typeface="Times New Roman"/>
                <a:cs typeface="Times New Roman"/>
              </a:rPr>
              <a:t>кемемен</a:t>
            </a:r>
            <a:r>
              <a:rPr lang="ru-RU" sz="3600" kern="10" dirty="0">
                <a:solidFill>
                  <a:srgbClr val="336699"/>
                </a:solidFill>
                <a:latin typeface="Times New Roman"/>
                <a:cs typeface="Times New Roman"/>
              </a:rPr>
              <a:t> </a:t>
            </a:r>
            <a:r>
              <a:rPr lang="ru-RU" sz="3600" kern="10" dirty="0" err="1">
                <a:solidFill>
                  <a:srgbClr val="336699"/>
                </a:solidFill>
                <a:latin typeface="Times New Roman"/>
                <a:cs typeface="Times New Roman"/>
              </a:rPr>
              <a:t>саяхатқа</a:t>
            </a:r>
            <a:r>
              <a:rPr lang="ru-RU" sz="3600" kern="10" dirty="0">
                <a:solidFill>
                  <a:srgbClr val="336699"/>
                </a:solidFill>
                <a:latin typeface="Times New Roman"/>
                <a:cs typeface="Times New Roman"/>
              </a:rPr>
              <a:t> </a:t>
            </a:r>
            <a:r>
              <a:rPr lang="ru-RU" sz="3600" kern="10" dirty="0" err="1">
                <a:solidFill>
                  <a:srgbClr val="336699"/>
                </a:solidFill>
                <a:latin typeface="Times New Roman"/>
                <a:cs typeface="Times New Roman"/>
              </a:rPr>
              <a:t>шығу</a:t>
            </a:r>
            <a:r>
              <a:rPr lang="ru-RU" sz="3600" kern="10" dirty="0">
                <a:solidFill>
                  <a:srgbClr val="336699"/>
                </a:solidFill>
                <a:effectLst>
                  <a:outerShdw dist="45791" dir="2021404" algn="ctr" rotWithShape="0">
                    <a:srgbClr val="B2B2B2">
                      <a:alpha val="80000"/>
                    </a:srgbClr>
                  </a:outerShdw>
                </a:effectLst>
                <a:latin typeface="Times New Roman"/>
                <a:cs typeface="Times New Roman"/>
              </a:rPr>
              <a:t>»</a:t>
            </a:r>
          </a:p>
        </p:txBody>
      </p:sp>
      <p:sp>
        <p:nvSpPr>
          <p:cNvPr id="7" name="Rectangle 3"/>
          <p:cNvSpPr>
            <a:spLocks noChangeArrowheads="1"/>
          </p:cNvSpPr>
          <p:nvPr/>
        </p:nvSpPr>
        <p:spPr bwMode="auto">
          <a:xfrm>
            <a:off x="0" y="1143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solidFill>
                <a:prstClr val="black"/>
              </a:solidFill>
              <a:latin typeface="Arial" pitchFamily="34" charset="0"/>
              <a:cs typeface="Arial" pitchFamily="34" charset="0"/>
            </a:endParaRPr>
          </a:p>
        </p:txBody>
      </p:sp>
      <p:sp>
        <p:nvSpPr>
          <p:cNvPr id="5" name="Прямоугольник 4"/>
          <p:cNvSpPr/>
          <p:nvPr/>
        </p:nvSpPr>
        <p:spPr>
          <a:xfrm>
            <a:off x="4195134" y="1143000"/>
            <a:ext cx="4481322" cy="1754326"/>
          </a:xfrm>
          <a:prstGeom prst="rect">
            <a:avLst/>
          </a:prstGeom>
        </p:spPr>
        <p:txBody>
          <a:bodyPr wrap="square">
            <a:spAutoFit/>
          </a:bodyPr>
          <a:lstStyle/>
          <a:p>
            <a:pPr algn="just"/>
            <a:r>
              <a:rPr lang="kk-KZ" b="1" dirty="0">
                <a:solidFill>
                  <a:srgbClr val="00B050"/>
                </a:solidFill>
                <a:latin typeface="Times New Roman"/>
                <a:ea typeface="Times New Roman"/>
              </a:rPr>
              <a:t>Мақсаты:</a:t>
            </a:r>
            <a:r>
              <a:rPr lang="kk-KZ" dirty="0">
                <a:solidFill>
                  <a:srgbClr val="00B050"/>
                </a:solidFill>
                <a:latin typeface="Times New Roman"/>
                <a:ea typeface="Times New Roman"/>
              </a:rPr>
              <a:t> Ұзақ, күшті, қалықтау, ауыздық ауа ағынын дамыту, еріннің бұлшық етін жетілдіру. Балаларға ауа ағынын ойын барысында жеңіл, қалықтап, үнемдеп, дұрыс пайдалануға қалыптастыру. Сөздіқ қорына жаңа сөз енгізу </a:t>
            </a:r>
            <a:r>
              <a:rPr lang="kk-KZ" i="1" dirty="0">
                <a:solidFill>
                  <a:srgbClr val="00B050"/>
                </a:solidFill>
                <a:latin typeface="Times New Roman"/>
                <a:ea typeface="Times New Roman"/>
              </a:rPr>
              <a:t>арал, желкен.</a:t>
            </a:r>
            <a:endParaRPr lang="ru-RU" sz="1600" dirty="0">
              <a:solidFill>
                <a:srgbClr val="00B050"/>
              </a:solidFill>
              <a:latin typeface="Times New Roman"/>
              <a:ea typeface="Times New Roman"/>
            </a:endParaRPr>
          </a:p>
        </p:txBody>
      </p:sp>
      <p:sp>
        <p:nvSpPr>
          <p:cNvPr id="8" name="Прямоугольник 7"/>
          <p:cNvSpPr/>
          <p:nvPr/>
        </p:nvSpPr>
        <p:spPr>
          <a:xfrm>
            <a:off x="4195134" y="2897326"/>
            <a:ext cx="4481322" cy="3416320"/>
          </a:xfrm>
          <a:prstGeom prst="rect">
            <a:avLst/>
          </a:prstGeom>
        </p:spPr>
        <p:txBody>
          <a:bodyPr wrap="square">
            <a:spAutoFit/>
          </a:bodyPr>
          <a:lstStyle/>
          <a:p>
            <a:pPr algn="just"/>
            <a:r>
              <a:rPr lang="kk-KZ" b="1" dirty="0">
                <a:solidFill>
                  <a:srgbClr val="00B050"/>
                </a:solidFill>
                <a:latin typeface="Times New Roman"/>
                <a:ea typeface="Times New Roman"/>
              </a:rPr>
              <a:t>Ойын шарты</a:t>
            </a:r>
            <a:r>
              <a:rPr lang="kk-KZ" dirty="0">
                <a:solidFill>
                  <a:srgbClr val="00B050"/>
                </a:solidFill>
                <a:latin typeface="Times New Roman"/>
                <a:ea typeface="Times New Roman"/>
              </a:rPr>
              <a:t>: Мынау ойын алаңында 6 арал тұр, 6 кеме тұр.Әр ойыншы ойнар алдында өзіне кеме таңдап алады, кемелердің желкені әр түрлі және соған сәйкес 1 үлкен ту, 5 кішкентай ту алады.</a:t>
            </a:r>
            <a:endParaRPr lang="ru-RU" sz="1600" dirty="0">
              <a:solidFill>
                <a:srgbClr val="00B050"/>
              </a:solidFill>
              <a:latin typeface="Times New Roman"/>
              <a:ea typeface="Times New Roman"/>
            </a:endParaRPr>
          </a:p>
          <a:p>
            <a:pPr algn="just"/>
            <a:r>
              <a:rPr lang="kk-KZ" dirty="0">
                <a:solidFill>
                  <a:srgbClr val="00B050"/>
                </a:solidFill>
                <a:latin typeface="Times New Roman"/>
                <a:ea typeface="Times New Roman"/>
              </a:rPr>
              <a:t>Ойын тоқтатылады 3 себептен:</a:t>
            </a:r>
            <a:endParaRPr lang="ru-RU" sz="1600" dirty="0">
              <a:solidFill>
                <a:srgbClr val="00B050"/>
              </a:solidFill>
              <a:latin typeface="Times New Roman"/>
              <a:ea typeface="Times New Roman"/>
            </a:endParaRPr>
          </a:p>
          <a:p>
            <a:pPr algn="just"/>
            <a:r>
              <a:rPr lang="kk-KZ" dirty="0">
                <a:solidFill>
                  <a:srgbClr val="00B050"/>
                </a:solidFill>
                <a:latin typeface="Times New Roman"/>
                <a:ea typeface="Times New Roman"/>
              </a:rPr>
              <a:t>- кеме тоқтап қалса теңізде</a:t>
            </a:r>
            <a:endParaRPr lang="ru-RU" sz="1600" dirty="0">
              <a:solidFill>
                <a:srgbClr val="00B050"/>
              </a:solidFill>
              <a:latin typeface="Times New Roman"/>
              <a:ea typeface="Times New Roman"/>
            </a:endParaRPr>
          </a:p>
          <a:p>
            <a:pPr algn="just"/>
            <a:r>
              <a:rPr lang="kk-KZ" dirty="0">
                <a:solidFill>
                  <a:srgbClr val="00B050"/>
                </a:solidFill>
                <a:latin typeface="Times New Roman"/>
                <a:ea typeface="Times New Roman"/>
              </a:rPr>
              <a:t>- ойыншы әрі қарай үрлей алмаса.</a:t>
            </a:r>
            <a:endParaRPr lang="ru-RU" sz="1600" dirty="0">
              <a:solidFill>
                <a:srgbClr val="00B050"/>
              </a:solidFill>
              <a:latin typeface="Times New Roman"/>
              <a:ea typeface="Times New Roman"/>
            </a:endParaRPr>
          </a:p>
          <a:p>
            <a:pPr algn="just"/>
            <a:r>
              <a:rPr lang="kk-KZ" dirty="0">
                <a:solidFill>
                  <a:srgbClr val="00B050"/>
                </a:solidFill>
                <a:latin typeface="Times New Roman"/>
                <a:ea typeface="Times New Roman"/>
              </a:rPr>
              <a:t>- кеме батып кетсе</a:t>
            </a:r>
            <a:r>
              <a:rPr lang="ru-RU" sz="1600" dirty="0">
                <a:solidFill>
                  <a:srgbClr val="00B050"/>
                </a:solidFill>
                <a:latin typeface="Times New Roman"/>
                <a:ea typeface="Times New Roman"/>
              </a:rPr>
              <a:t> </a:t>
            </a:r>
            <a:r>
              <a:rPr lang="kk-KZ" dirty="0">
                <a:solidFill>
                  <a:srgbClr val="00B050"/>
                </a:solidFill>
                <a:latin typeface="Times New Roman"/>
                <a:ea typeface="Times New Roman"/>
              </a:rPr>
              <a:t>(апатқа ұшыраса)</a:t>
            </a:r>
            <a:endParaRPr lang="ru-RU" sz="1600" dirty="0">
              <a:solidFill>
                <a:srgbClr val="00B050"/>
              </a:solidFill>
              <a:latin typeface="Times New Roman"/>
              <a:ea typeface="Times New Roman"/>
            </a:endParaRPr>
          </a:p>
          <a:p>
            <a:pPr algn="just"/>
            <a:r>
              <a:rPr lang="kk-KZ" dirty="0">
                <a:solidFill>
                  <a:srgbClr val="00B050"/>
                </a:solidFill>
                <a:latin typeface="Times New Roman"/>
                <a:ea typeface="Times New Roman"/>
              </a:rPr>
              <a:t>Ойынды балалар бір-бірден кезектесіп ойнайды.Ойынды жақсы ойнап аралдарға саяхат жасап қайтқан баланы мақтау.</a:t>
            </a:r>
            <a:endParaRPr lang="ru-RU" sz="1600" dirty="0">
              <a:solidFill>
                <a:srgbClr val="00B050"/>
              </a:solidFill>
              <a:latin typeface="Times New Roman"/>
              <a:ea typeface="Times New Roman"/>
            </a:endParaRPr>
          </a:p>
        </p:txBody>
      </p:sp>
    </p:spTree>
    <p:extLst>
      <p:ext uri="{BB962C8B-B14F-4D97-AF65-F5344CB8AC3E}">
        <p14:creationId xmlns:p14="http://schemas.microsoft.com/office/powerpoint/2010/main" val="541371281"/>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571604" y="714356"/>
            <a:ext cx="7000924" cy="2152671"/>
          </a:xfrm>
          <a:prstGeom prst="rect">
            <a:avLst/>
          </a:prstGeom>
        </p:spPr>
        <p:txBody>
          <a:bodyPr wrap="none" fromWordArt="1">
            <a:prstTxWarp prst="textPlain">
              <a:avLst>
                <a:gd name="adj" fmla="val 50000"/>
              </a:avLst>
            </a:prstTxWarp>
          </a:bodyPr>
          <a:lstStyle/>
          <a:p>
            <a:pPr algn="ctr"/>
            <a:endParaRPr lang="ru-RU"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
        <p:nvSpPr>
          <p:cNvPr id="2" name="Прямоугольник 1"/>
          <p:cNvSpPr/>
          <p:nvPr/>
        </p:nvSpPr>
        <p:spPr>
          <a:xfrm>
            <a:off x="395536" y="1700807"/>
            <a:ext cx="7920880" cy="3025444"/>
          </a:xfrm>
          <a:prstGeom prst="rect">
            <a:avLst/>
          </a:prstGeom>
        </p:spPr>
        <p:txBody>
          <a:bodyPr wrap="square">
            <a:spAutoFit/>
          </a:bodyPr>
          <a:lstStyle/>
          <a:p>
            <a:pPr algn="ctr">
              <a:lnSpc>
                <a:spcPct val="115000"/>
              </a:lnSpc>
              <a:spcAft>
                <a:spcPts val="1000"/>
              </a:spcAft>
            </a:pPr>
            <a:r>
              <a:rPr lang="ru-RU" sz="4400" dirty="0">
                <a:solidFill>
                  <a:srgbClr val="7030A0"/>
                </a:solidFill>
                <a:latin typeface="Times New Roman" panose="02020603050405020304" pitchFamily="18" charset="0"/>
                <a:ea typeface="Calibri"/>
                <a:cs typeface="Times New Roman" panose="02020603050405020304" pitchFamily="18" charset="0"/>
              </a:rPr>
              <a:t>Видео: </a:t>
            </a:r>
          </a:p>
          <a:p>
            <a:pPr>
              <a:lnSpc>
                <a:spcPct val="115000"/>
              </a:lnSpc>
              <a:spcAft>
                <a:spcPts val="1000"/>
              </a:spcAft>
            </a:pPr>
            <a:r>
              <a:rPr lang="ru-RU" sz="2800" dirty="0">
                <a:solidFill>
                  <a:srgbClr val="7030A0"/>
                </a:solidFill>
                <a:latin typeface="Times New Roman" panose="02020603050405020304" pitchFamily="18" charset="0"/>
                <a:ea typeface="Calibri"/>
                <a:cs typeface="Times New Roman" panose="02020603050405020304" pitchFamily="18" charset="0"/>
              </a:rPr>
              <a:t>1.Ашық </a:t>
            </a:r>
            <a:r>
              <a:rPr lang="ru-RU" sz="2800" dirty="0" err="1">
                <a:solidFill>
                  <a:srgbClr val="7030A0"/>
                </a:solidFill>
                <a:latin typeface="Times New Roman" panose="02020603050405020304" pitchFamily="18" charset="0"/>
                <a:ea typeface="Calibri"/>
                <a:cs typeface="Times New Roman" panose="02020603050405020304" pitchFamily="18" charset="0"/>
              </a:rPr>
              <a:t>сабақ</a:t>
            </a:r>
            <a:r>
              <a:rPr lang="ru-RU" sz="2800" dirty="0">
                <a:solidFill>
                  <a:srgbClr val="7030A0"/>
                </a:solidFill>
                <a:latin typeface="Times New Roman" panose="02020603050405020304" pitchFamily="18" charset="0"/>
                <a:ea typeface="Calibri"/>
                <a:cs typeface="Times New Roman" panose="02020603050405020304" pitchFamily="18" charset="0"/>
              </a:rPr>
              <a:t> «</a:t>
            </a:r>
            <a:r>
              <a:rPr lang="ru-RU" sz="2800" dirty="0" err="1">
                <a:solidFill>
                  <a:srgbClr val="7030A0"/>
                </a:solidFill>
                <a:latin typeface="Times New Roman" panose="02020603050405020304" pitchFamily="18" charset="0"/>
                <a:ea typeface="Calibri"/>
                <a:cs typeface="Times New Roman" panose="02020603050405020304" pitchFamily="18" charset="0"/>
              </a:rPr>
              <a:t>Ауа</a:t>
            </a:r>
            <a:r>
              <a:rPr lang="ru-RU" sz="2800" dirty="0">
                <a:solidFill>
                  <a:srgbClr val="7030A0"/>
                </a:solidFill>
                <a:latin typeface="Times New Roman" panose="02020603050405020304" pitchFamily="18" charset="0"/>
                <a:ea typeface="Calibri"/>
                <a:cs typeface="Times New Roman" panose="02020603050405020304" pitchFamily="18" charset="0"/>
              </a:rPr>
              <a:t> </a:t>
            </a:r>
            <a:r>
              <a:rPr lang="ru-RU" sz="2800" dirty="0" err="1">
                <a:solidFill>
                  <a:srgbClr val="7030A0"/>
                </a:solidFill>
                <a:latin typeface="Times New Roman" panose="02020603050405020304" pitchFamily="18" charset="0"/>
                <a:ea typeface="Calibri"/>
                <a:cs typeface="Times New Roman" panose="02020603050405020304" pitchFamily="18" charset="0"/>
              </a:rPr>
              <a:t>ағынын</a:t>
            </a:r>
            <a:r>
              <a:rPr lang="ru-RU" sz="2800" dirty="0">
                <a:solidFill>
                  <a:srgbClr val="7030A0"/>
                </a:solidFill>
                <a:latin typeface="Times New Roman" panose="02020603050405020304" pitchFamily="18" charset="0"/>
                <a:ea typeface="Calibri"/>
                <a:cs typeface="Times New Roman" panose="02020603050405020304" pitchFamily="18" charset="0"/>
              </a:rPr>
              <a:t> </a:t>
            </a:r>
            <a:r>
              <a:rPr lang="ru-RU" sz="2800" dirty="0" err="1">
                <a:solidFill>
                  <a:srgbClr val="7030A0"/>
                </a:solidFill>
                <a:latin typeface="Times New Roman" panose="02020603050405020304" pitchFamily="18" charset="0"/>
                <a:ea typeface="Calibri"/>
                <a:cs typeface="Times New Roman" panose="02020603050405020304" pitchFamily="18" charset="0"/>
              </a:rPr>
              <a:t>дамыту</a:t>
            </a:r>
            <a:r>
              <a:rPr lang="ru-RU" sz="2800" dirty="0">
                <a:solidFill>
                  <a:srgbClr val="7030A0"/>
                </a:solidFill>
                <a:latin typeface="Times New Roman" panose="02020603050405020304" pitchFamily="18" charset="0"/>
                <a:ea typeface="Calibri"/>
                <a:cs typeface="Times New Roman" panose="02020603050405020304" pitchFamily="18" charset="0"/>
              </a:rPr>
              <a:t> </a:t>
            </a:r>
            <a:r>
              <a:rPr lang="ru-RU" sz="2800" dirty="0" err="1">
                <a:solidFill>
                  <a:srgbClr val="7030A0"/>
                </a:solidFill>
                <a:latin typeface="Times New Roman" panose="02020603050405020304" pitchFamily="18" charset="0"/>
                <a:ea typeface="Calibri"/>
                <a:cs typeface="Times New Roman" panose="02020603050405020304" pitchFamily="18" charset="0"/>
              </a:rPr>
              <a:t>жаттығулары</a:t>
            </a:r>
            <a:r>
              <a:rPr lang="ru-RU" sz="2800" dirty="0">
                <a:solidFill>
                  <a:srgbClr val="7030A0"/>
                </a:solidFill>
                <a:latin typeface="Times New Roman" panose="02020603050405020304" pitchFamily="18" charset="0"/>
                <a:ea typeface="Calibri"/>
                <a:cs typeface="Times New Roman" panose="02020603050405020304" pitchFamily="18" charset="0"/>
              </a:rPr>
              <a:t>» </a:t>
            </a:r>
          </a:p>
          <a:p>
            <a:pPr>
              <a:lnSpc>
                <a:spcPct val="115000"/>
              </a:lnSpc>
              <a:spcAft>
                <a:spcPts val="1000"/>
              </a:spcAft>
            </a:pPr>
            <a:r>
              <a:rPr lang="kk-KZ" sz="2800" dirty="0">
                <a:solidFill>
                  <a:srgbClr val="7030A0"/>
                </a:solidFill>
                <a:latin typeface="Times New Roman" panose="02020603050405020304" pitchFamily="18" charset="0"/>
                <a:ea typeface="Calibri"/>
                <a:cs typeface="Times New Roman" panose="02020603050405020304" pitchFamily="18" charset="0"/>
              </a:rPr>
              <a:t>2.Ойын «Теңізге кемемен саяхатқа шығу»</a:t>
            </a:r>
            <a:endParaRPr lang="ru-RU" sz="2800" dirty="0">
              <a:solidFill>
                <a:srgbClr val="7030A0"/>
              </a:solidFill>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ru-RU" sz="4400" dirty="0">
                <a:solidFill>
                  <a:srgbClr val="7030A0"/>
                </a:solidFill>
                <a:latin typeface="Times New Roman" panose="02020603050405020304" pitchFamily="18" charset="0"/>
                <a:ea typeface="Calibri"/>
                <a:cs typeface="Times New Roman" panose="02020603050405020304" pitchFamily="18" charset="0"/>
              </a:rPr>
              <a:t> </a:t>
            </a:r>
          </a:p>
        </p:txBody>
      </p:sp>
    </p:spTree>
    <p:extLst>
      <p:ext uri="{BB962C8B-B14F-4D97-AF65-F5344CB8AC3E}">
        <p14:creationId xmlns:p14="http://schemas.microsoft.com/office/powerpoint/2010/main" val="2386528071"/>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683568" y="2006204"/>
            <a:ext cx="7744944" cy="1742283"/>
          </a:xfrm>
          <a:prstGeom prst="rect">
            <a:avLst/>
          </a:prstGeom>
        </p:spPr>
        <p:txBody>
          <a:bodyPr wrap="none" fromWordArt="1">
            <a:prstTxWarp prst="textPlain">
              <a:avLst>
                <a:gd name="adj" fmla="val 50000"/>
              </a:avLst>
            </a:prstTxWarp>
          </a:bodyPr>
          <a:lstStyle/>
          <a:p>
            <a:pPr algn="ctr"/>
            <a:r>
              <a:rPr lang="ru-RU"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Назарларыңызға рахмет</a:t>
            </a:r>
            <a:r>
              <a:rPr lang="ru-RU"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a:t>
            </a:r>
          </a:p>
        </p:txBody>
      </p:sp>
    </p:spTree>
    <p:extLst>
      <p:ext uri="{BB962C8B-B14F-4D97-AF65-F5344CB8AC3E}">
        <p14:creationId xmlns:p14="http://schemas.microsoft.com/office/powerpoint/2010/main" val="2816408318"/>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sp>
        <p:nvSpPr>
          <p:cNvPr id="5" name="Облако 4"/>
          <p:cNvSpPr/>
          <p:nvPr/>
        </p:nvSpPr>
        <p:spPr>
          <a:xfrm>
            <a:off x="395536" y="116632"/>
            <a:ext cx="8496944" cy="3699792"/>
          </a:xfrm>
          <a:prstGeom prst="cloud">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kk-KZ" dirty="0" smtClean="0">
              <a:solidFill>
                <a:prstClr val="white"/>
              </a:solidFill>
              <a:latin typeface="Times New Roman"/>
              <a:ea typeface="Calibri"/>
            </a:endParaRPr>
          </a:p>
          <a:p>
            <a:pPr algn="ctr">
              <a:lnSpc>
                <a:spcPct val="115000"/>
              </a:lnSpc>
              <a:spcAft>
                <a:spcPts val="1000"/>
              </a:spcAft>
            </a:pPr>
            <a:r>
              <a:rPr lang="kk-KZ" dirty="0" smtClean="0">
                <a:solidFill>
                  <a:prstClr val="white"/>
                </a:solidFill>
                <a:latin typeface="Times New Roman"/>
                <a:ea typeface="Calibri"/>
              </a:rPr>
              <a:t>Еліміздегі </a:t>
            </a:r>
            <a:r>
              <a:rPr lang="kk-KZ" dirty="0">
                <a:solidFill>
                  <a:prstClr val="white"/>
                </a:solidFill>
                <a:latin typeface="Times New Roman"/>
                <a:ea typeface="Calibri"/>
              </a:rPr>
              <a:t>экологиялық тепе-теңдіктің бұзылуынан, қазіргі таңда туа біткен, тұқым қуалаған, жүре пайда болған аурулар салдарынан ерекше білім қажет ететін балалар саны жылдан жылға артуда. Әрбір елде ерекше білім қажет ететін балалар кездеседі, олар тәрбиелеудің және білім берудің ерекше түрлерін қажет ететін жандар. Осындай балаларға арнайы көмек көрсету қазіргі таңда біздің елде өзекті мәселелердің бірі. </a:t>
            </a:r>
          </a:p>
        </p:txBody>
      </p:sp>
      <p:sp>
        <p:nvSpPr>
          <p:cNvPr id="6" name="Прямоугольник 5"/>
          <p:cNvSpPr/>
          <p:nvPr/>
        </p:nvSpPr>
        <p:spPr>
          <a:xfrm>
            <a:off x="467544" y="3861049"/>
            <a:ext cx="8424936" cy="290848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7200" algn="just"/>
            <a:r>
              <a:rPr lang="kk-KZ" sz="2000" dirty="0">
                <a:solidFill>
                  <a:srgbClr val="7030A0"/>
                </a:solidFill>
                <a:latin typeface="Times New Roman"/>
                <a:ea typeface="Times New Roman"/>
                <a:cs typeface="Times New Roman"/>
              </a:rPr>
              <a:t>Ерекше білімді қажет ететін балалардың қабілеттерін жетілдіру </a:t>
            </a:r>
            <a:r>
              <a:rPr lang="kk-KZ" sz="2000" dirty="0" smtClean="0">
                <a:solidFill>
                  <a:srgbClr val="7030A0"/>
                </a:solidFill>
                <a:latin typeface="Times New Roman"/>
                <a:ea typeface="Times New Roman"/>
                <a:cs typeface="Times New Roman"/>
              </a:rPr>
              <a:t>мақсатында, </a:t>
            </a:r>
            <a:r>
              <a:rPr lang="kk-KZ" sz="2000" dirty="0">
                <a:solidFill>
                  <a:srgbClr val="7030A0"/>
                </a:solidFill>
                <a:latin typeface="Times New Roman"/>
                <a:ea typeface="Times New Roman"/>
                <a:cs typeface="Times New Roman"/>
              </a:rPr>
              <a:t>олардың жеке ерекшеліктерін ескере отырып түзете дамыту жұмыстары өткізіледі. Ерекше білімді қажет ететін балалардың бойындағы кемшіліктерді түзету, </a:t>
            </a:r>
            <a:r>
              <a:rPr lang="kk-KZ" sz="2000" dirty="0" smtClean="0">
                <a:solidFill>
                  <a:srgbClr val="7030A0"/>
                </a:solidFill>
                <a:latin typeface="Times New Roman"/>
                <a:ea typeface="Times New Roman"/>
                <a:cs typeface="Times New Roman"/>
              </a:rPr>
              <a:t>жан-жақты </a:t>
            </a:r>
            <a:r>
              <a:rPr lang="kk-KZ" sz="2000" dirty="0">
                <a:solidFill>
                  <a:srgbClr val="7030A0"/>
                </a:solidFill>
                <a:latin typeface="Times New Roman"/>
                <a:ea typeface="Times New Roman"/>
                <a:cs typeface="Times New Roman"/>
              </a:rPr>
              <a:t>жүргізілетін </a:t>
            </a:r>
            <a:r>
              <a:rPr lang="kk-KZ" sz="2000" dirty="0" smtClean="0">
                <a:solidFill>
                  <a:srgbClr val="7030A0"/>
                </a:solidFill>
                <a:latin typeface="Times New Roman"/>
                <a:ea typeface="Times New Roman"/>
                <a:cs typeface="Times New Roman"/>
              </a:rPr>
              <a:t>оқу-тәрбие </a:t>
            </a:r>
            <a:r>
              <a:rPr lang="kk-KZ" sz="2000" dirty="0">
                <a:solidFill>
                  <a:srgbClr val="7030A0"/>
                </a:solidFill>
                <a:latin typeface="Times New Roman"/>
                <a:ea typeface="Times New Roman"/>
                <a:cs typeface="Times New Roman"/>
              </a:rPr>
              <a:t>жұмысының нәтижесінде жас бүлдіршінді қоғамдық өмірге бейімдеу, сонымен қатар зейінін қалыптастыру, есте сақтау, ойлау қабілеттерін және тілдерін дамыту, яғни арнайы маман иелері (дефектолог, логопед, психолог т.б</a:t>
            </a:r>
            <a:r>
              <a:rPr lang="kk-KZ" sz="2000" dirty="0" smtClean="0">
                <a:solidFill>
                  <a:srgbClr val="7030A0"/>
                </a:solidFill>
                <a:latin typeface="Times New Roman"/>
                <a:ea typeface="Times New Roman"/>
                <a:cs typeface="Times New Roman"/>
              </a:rPr>
              <a:t>), педагогтар </a:t>
            </a:r>
            <a:r>
              <a:rPr lang="kk-KZ" sz="2000" dirty="0">
                <a:solidFill>
                  <a:srgbClr val="7030A0"/>
                </a:solidFill>
                <a:latin typeface="Times New Roman"/>
                <a:ea typeface="Times New Roman"/>
                <a:cs typeface="Times New Roman"/>
              </a:rPr>
              <a:t>түрлі заманауи технологияларды қолданып келеді. </a:t>
            </a:r>
            <a:endParaRPr lang="ru-RU" sz="2000" dirty="0">
              <a:solidFill>
                <a:srgbClr val="7030A0"/>
              </a:solidFill>
              <a:latin typeface="Calibri"/>
              <a:ea typeface="Calibri"/>
              <a:cs typeface="Times New Roman"/>
            </a:endParaRPr>
          </a:p>
          <a:p>
            <a:pPr>
              <a:lnSpc>
                <a:spcPct val="115000"/>
              </a:lnSpc>
              <a:spcAft>
                <a:spcPts val="1000"/>
              </a:spcAft>
            </a:pPr>
            <a:endParaRPr lang="ru-RU" sz="2000" dirty="0">
              <a:solidFill>
                <a:prstClr val="black"/>
              </a:solidFill>
              <a:latin typeface="Times New Roman"/>
              <a:ea typeface="Times New Roman"/>
            </a:endParaRPr>
          </a:p>
        </p:txBody>
      </p:sp>
    </p:spTree>
    <p:extLst>
      <p:ext uri="{BB962C8B-B14F-4D97-AF65-F5344CB8AC3E}">
        <p14:creationId xmlns:p14="http://schemas.microsoft.com/office/powerpoint/2010/main" val="3647114527"/>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sp>
        <p:nvSpPr>
          <p:cNvPr id="2" name="Овал 1"/>
          <p:cNvSpPr/>
          <p:nvPr/>
        </p:nvSpPr>
        <p:spPr>
          <a:xfrm>
            <a:off x="467544" y="332656"/>
            <a:ext cx="8280920" cy="5688632"/>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nSpc>
                <a:spcPct val="115000"/>
              </a:lnSpc>
              <a:spcAft>
                <a:spcPts val="1000"/>
              </a:spcAft>
            </a:pPr>
            <a:r>
              <a:rPr lang="kk-KZ" sz="2000" dirty="0">
                <a:solidFill>
                  <a:srgbClr val="0070C0"/>
                </a:solidFill>
                <a:latin typeface="Times New Roman"/>
                <a:ea typeface="Calibri"/>
                <a:cs typeface="Times New Roman"/>
              </a:rPr>
              <a:t>Қазіргі кезде логопедиялық жұмысты жаңашылдық тұрғысынан ұйымдастыру және баланың оқу әрекетінің белсенді субьектісі болуына мүмкіндік беретін әр түрлі замануи технологиялар бойынша жүргізуді қажет етеді. Соның бірі сөйлеу тілін түсінуді үйретіп, сөйлеуге белсенді еліктеуді қалыптастыратын, оқу-танымдық іс-әрекетті белсендіріп, зейін, есте сақтау және ойлауды дамытатын ойын технологиялары болып табылады. </a:t>
            </a:r>
            <a:endParaRPr lang="ru-RU" sz="2000" dirty="0">
              <a:solidFill>
                <a:srgbClr val="0070C0"/>
              </a:solidFill>
              <a:latin typeface="Calibri"/>
              <a:ea typeface="Calibri"/>
              <a:cs typeface="Times New Roman"/>
            </a:endParaRPr>
          </a:p>
        </p:txBody>
      </p:sp>
    </p:spTree>
    <p:extLst>
      <p:ext uri="{BB962C8B-B14F-4D97-AF65-F5344CB8AC3E}">
        <p14:creationId xmlns:p14="http://schemas.microsoft.com/office/powerpoint/2010/main" val="1994580164"/>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sp>
        <p:nvSpPr>
          <p:cNvPr id="5" name="Прямоугольник 4"/>
          <p:cNvSpPr/>
          <p:nvPr/>
        </p:nvSpPr>
        <p:spPr>
          <a:xfrm>
            <a:off x="467544" y="116633"/>
            <a:ext cx="8280920" cy="11521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kk-KZ" dirty="0">
                <a:solidFill>
                  <a:srgbClr val="7030A0"/>
                </a:solidFill>
                <a:latin typeface="Times New Roman"/>
                <a:ea typeface="Times New Roman"/>
                <a:cs typeface="Times New Roman"/>
              </a:rPr>
              <a:t>Коррекциялық- логопедиялық жұмыс мақсаты: </a:t>
            </a:r>
            <a:r>
              <a:rPr lang="kk-KZ" b="1" dirty="0">
                <a:solidFill>
                  <a:srgbClr val="7030A0"/>
                </a:solidFill>
                <a:latin typeface="Times New Roman"/>
                <a:ea typeface="Times New Roman"/>
                <a:cs typeface="Times New Roman"/>
              </a:rPr>
              <a:t>ұзақ, күшті, қалықтау, ауыздық ауа ағынын дамыту ерекшеліктері</a:t>
            </a:r>
            <a:endParaRPr lang="ru-RU" sz="1400" b="1" dirty="0">
              <a:solidFill>
                <a:srgbClr val="7030A0"/>
              </a:solidFill>
              <a:latin typeface="Calibri"/>
              <a:ea typeface="Calibri"/>
              <a:cs typeface="Times New Roman"/>
            </a:endParaRPr>
          </a:p>
        </p:txBody>
      </p:sp>
      <p:sp>
        <p:nvSpPr>
          <p:cNvPr id="6" name="Прямоугольник 5"/>
          <p:cNvSpPr/>
          <p:nvPr/>
        </p:nvSpPr>
        <p:spPr>
          <a:xfrm>
            <a:off x="539552" y="1412776"/>
            <a:ext cx="8208912" cy="14401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indent="457200" algn="just"/>
            <a:r>
              <a:rPr lang="kk-KZ" dirty="0">
                <a:solidFill>
                  <a:srgbClr val="7030A0"/>
                </a:solidFill>
                <a:latin typeface="Times New Roman"/>
                <a:ea typeface="Times New Roman"/>
                <a:cs typeface="Times New Roman"/>
              </a:rPr>
              <a:t>Л.В.Щерба, Р.О.Якобсон, Н.И.Жинкин және т.б ғалымдар  сөйлеу тілінің  механизммін (фонация) зерттегенде атқарушы қызметті </a:t>
            </a:r>
            <a:r>
              <a:rPr lang="kk-KZ" i="1" dirty="0">
                <a:solidFill>
                  <a:srgbClr val="7030A0"/>
                </a:solidFill>
                <a:latin typeface="Times New Roman"/>
                <a:ea typeface="Times New Roman"/>
                <a:cs typeface="Times New Roman"/>
              </a:rPr>
              <a:t>ауа ағыны</a:t>
            </a:r>
            <a:r>
              <a:rPr lang="kk-KZ" dirty="0">
                <a:solidFill>
                  <a:srgbClr val="7030A0"/>
                </a:solidFill>
                <a:latin typeface="Times New Roman"/>
                <a:ea typeface="Times New Roman"/>
                <a:cs typeface="Times New Roman"/>
              </a:rPr>
              <a:t> атқарады. Ал, ауа ағыны ауыз қуысынан, өқпе бұлшық етінен, дауыс шымылдығынан, ауатамырдан(бронхи), кеңірдектен (трахея) шығады.</a:t>
            </a:r>
            <a:endParaRPr lang="ru-RU" dirty="0">
              <a:solidFill>
                <a:srgbClr val="7030A0"/>
              </a:solidFill>
            </a:endParaRPr>
          </a:p>
        </p:txBody>
      </p:sp>
      <p:sp>
        <p:nvSpPr>
          <p:cNvPr id="7" name="Прямоугольник 6"/>
          <p:cNvSpPr/>
          <p:nvPr/>
        </p:nvSpPr>
        <p:spPr>
          <a:xfrm>
            <a:off x="539552" y="2986640"/>
            <a:ext cx="8208912" cy="10904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indent="449580" algn="just"/>
            <a:r>
              <a:rPr lang="kk-KZ" dirty="0">
                <a:solidFill>
                  <a:srgbClr val="7030A0"/>
                </a:solidFill>
                <a:latin typeface="Times New Roman"/>
                <a:ea typeface="Times New Roman"/>
                <a:cs typeface="Times New Roman"/>
              </a:rPr>
              <a:t>Л.С. Выготскийдің ой-көзқарасы бойынша, сөйлеу тілінің механизмде дем, ауа ағыны маңызды рольді атқарады, демек ауа ағынысыз сөйлеу өзі бетімен қалыптаспайды.</a:t>
            </a:r>
            <a:endParaRPr lang="ru-RU" dirty="0">
              <a:solidFill>
                <a:srgbClr val="7030A0"/>
              </a:solidFill>
              <a:latin typeface="Calibri"/>
              <a:ea typeface="Calibri"/>
              <a:cs typeface="Times New Roman"/>
            </a:endParaRPr>
          </a:p>
        </p:txBody>
      </p:sp>
      <p:sp>
        <p:nvSpPr>
          <p:cNvPr id="9" name="Прямоугольник 8"/>
          <p:cNvSpPr/>
          <p:nvPr/>
        </p:nvSpPr>
        <p:spPr>
          <a:xfrm>
            <a:off x="539552" y="4221088"/>
            <a:ext cx="8208912"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indent="449580" algn="just"/>
            <a:r>
              <a:rPr lang="kk-KZ" dirty="0">
                <a:solidFill>
                  <a:srgbClr val="7030A0"/>
                </a:solidFill>
                <a:latin typeface="Times New Roman"/>
                <a:ea typeface="Times New Roman"/>
                <a:cs typeface="Times New Roman"/>
              </a:rPr>
              <a:t>О.В. Правдина өз дәлелінде, демнің маңыздығы ұзақ шығарып ұстап тұрғанда емес, ауа ағынын жеңіл, қалықтап, дұрыс пайдалану.</a:t>
            </a:r>
            <a:endParaRPr lang="ru-RU" dirty="0">
              <a:solidFill>
                <a:srgbClr val="7030A0"/>
              </a:solidFill>
              <a:latin typeface="Calibri"/>
              <a:ea typeface="Calibri"/>
              <a:cs typeface="Times New Roman"/>
            </a:endParaRPr>
          </a:p>
        </p:txBody>
      </p:sp>
      <p:sp>
        <p:nvSpPr>
          <p:cNvPr id="10" name="Прямоугольник 9"/>
          <p:cNvSpPr/>
          <p:nvPr/>
        </p:nvSpPr>
        <p:spPr>
          <a:xfrm>
            <a:off x="539552" y="5229200"/>
            <a:ext cx="8208912" cy="12961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indent="449580" algn="just"/>
            <a:r>
              <a:rPr lang="kk-KZ" dirty="0">
                <a:solidFill>
                  <a:srgbClr val="7030A0"/>
                </a:solidFill>
                <a:latin typeface="Times New Roman" pitchFamily="18" charset="0"/>
                <a:ea typeface="Times New Roman"/>
                <a:cs typeface="Times New Roman" pitchFamily="18" charset="0"/>
              </a:rPr>
              <a:t>Л.М. Теляева пікірі бойынша, дем өнері, ол сөйлеу барысында ауа ағынын үнемдеп, дұрыс пайдалану</a:t>
            </a:r>
            <a:r>
              <a:rPr lang="kk-KZ" dirty="0" smtClean="0">
                <a:solidFill>
                  <a:srgbClr val="7030A0"/>
                </a:solidFill>
                <a:latin typeface="Times New Roman" pitchFamily="18" charset="0"/>
                <a:ea typeface="Times New Roman"/>
                <a:cs typeface="Times New Roman" pitchFamily="18" charset="0"/>
              </a:rPr>
              <a:t>. Ауа </a:t>
            </a:r>
            <a:r>
              <a:rPr lang="kk-KZ" dirty="0">
                <a:solidFill>
                  <a:srgbClr val="7030A0"/>
                </a:solidFill>
                <a:latin typeface="Times New Roman" pitchFamily="18" charset="0"/>
                <a:ea typeface="Times New Roman"/>
                <a:cs typeface="Times New Roman" pitchFamily="18" charset="0"/>
              </a:rPr>
              <a:t>ағынын дамыту жаттығуларын логопедия сабағында қолдануы жақсы нәтижеге жеткізеді. Ауа ағынын дамыту жаттығулар, өз тәжірибемде ойын түрінде қолданамын</a:t>
            </a:r>
            <a:r>
              <a:rPr lang="kk-KZ" dirty="0">
                <a:solidFill>
                  <a:prstClr val="black"/>
                </a:solidFill>
                <a:latin typeface="Times New Roman" pitchFamily="18" charset="0"/>
                <a:ea typeface="Times New Roman"/>
                <a:cs typeface="Times New Roman" pitchFamily="18" charset="0"/>
              </a:rPr>
              <a:t>.</a:t>
            </a:r>
            <a:endParaRPr lang="ru-RU"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60912942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sp>
        <p:nvSpPr>
          <p:cNvPr id="2" name="Прямоугольник 1"/>
          <p:cNvSpPr/>
          <p:nvPr/>
        </p:nvSpPr>
        <p:spPr>
          <a:xfrm>
            <a:off x="1331640" y="499044"/>
            <a:ext cx="6768752" cy="7648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pPr>
            <a:r>
              <a:rPr lang="kk-KZ" b="1" dirty="0" smtClean="0">
                <a:solidFill>
                  <a:srgbClr val="7030A0"/>
                </a:solidFill>
                <a:latin typeface="Times New Roman"/>
                <a:ea typeface="Times New Roman"/>
                <a:cs typeface="Times New Roman"/>
              </a:rPr>
              <a:t>Ауа </a:t>
            </a:r>
            <a:r>
              <a:rPr lang="kk-KZ" sz="2000" b="1" dirty="0" smtClean="0">
                <a:solidFill>
                  <a:srgbClr val="7030A0"/>
                </a:solidFill>
                <a:latin typeface="Times New Roman"/>
                <a:ea typeface="Times New Roman"/>
                <a:cs typeface="Times New Roman"/>
              </a:rPr>
              <a:t>ағының</a:t>
            </a:r>
            <a:r>
              <a:rPr lang="kk-KZ" b="1" dirty="0" smtClean="0">
                <a:solidFill>
                  <a:srgbClr val="7030A0"/>
                </a:solidFill>
                <a:latin typeface="Times New Roman"/>
                <a:ea typeface="Times New Roman"/>
                <a:cs typeface="Times New Roman"/>
              </a:rPr>
              <a:t> </a:t>
            </a:r>
            <a:r>
              <a:rPr lang="kk-KZ" b="1" dirty="0">
                <a:solidFill>
                  <a:srgbClr val="7030A0"/>
                </a:solidFill>
                <a:latin typeface="Times New Roman"/>
                <a:ea typeface="Times New Roman"/>
                <a:cs typeface="Times New Roman"/>
              </a:rPr>
              <a:t>дамыту </a:t>
            </a:r>
            <a:r>
              <a:rPr lang="kk-KZ" b="1" dirty="0" smtClean="0">
                <a:solidFill>
                  <a:srgbClr val="7030A0"/>
                </a:solidFill>
                <a:latin typeface="Times New Roman"/>
                <a:ea typeface="Times New Roman"/>
                <a:cs typeface="Times New Roman"/>
              </a:rPr>
              <a:t>жаттығуларын  қолдану ерекшеліктері</a:t>
            </a:r>
            <a:endParaRPr lang="ru-RU" sz="1400" dirty="0">
              <a:solidFill>
                <a:srgbClr val="7030A0"/>
              </a:solidFill>
              <a:latin typeface="Calibri"/>
              <a:ea typeface="Calibri"/>
              <a:cs typeface="Times New Roman"/>
            </a:endParaRPr>
          </a:p>
          <a:p>
            <a:pPr algn="ctr">
              <a:lnSpc>
                <a:spcPct val="115000"/>
              </a:lnSpc>
            </a:pPr>
            <a:r>
              <a:rPr lang="kk-KZ" b="1" i="1" dirty="0">
                <a:solidFill>
                  <a:srgbClr val="7030A0"/>
                </a:solidFill>
                <a:latin typeface="Times New Roman"/>
                <a:ea typeface="Times New Roman"/>
                <a:cs typeface="Times New Roman"/>
              </a:rPr>
              <a:t> </a:t>
            </a:r>
            <a:endParaRPr lang="ru-RU" sz="1400" dirty="0">
              <a:solidFill>
                <a:srgbClr val="7030A0"/>
              </a:solidFill>
              <a:latin typeface="Calibri"/>
              <a:ea typeface="Calibri"/>
              <a:cs typeface="Times New Roman"/>
            </a:endParaRPr>
          </a:p>
        </p:txBody>
      </p:sp>
      <p:graphicFrame>
        <p:nvGraphicFramePr>
          <p:cNvPr id="6" name="Схема 5"/>
          <p:cNvGraphicFramePr/>
          <p:nvPr>
            <p:extLst>
              <p:ext uri="{D42A27DB-BD31-4B8C-83A1-F6EECF244321}">
                <p14:modId xmlns:p14="http://schemas.microsoft.com/office/powerpoint/2010/main" val="1099249277"/>
              </p:ext>
            </p:extLst>
          </p:nvPr>
        </p:nvGraphicFramePr>
        <p:xfrm>
          <a:off x="611560" y="1052736"/>
          <a:ext cx="8208912"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3419872" y="3501008"/>
            <a:ext cx="5472608" cy="286232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r>
              <a:rPr lang="kk-KZ" dirty="0">
                <a:solidFill>
                  <a:srgbClr val="7030A0"/>
                </a:solidFill>
                <a:latin typeface="Times New Roman" pitchFamily="18" charset="0"/>
                <a:ea typeface="Times New Roman"/>
                <a:cs typeface="Times New Roman" pitchFamily="18" charset="0"/>
              </a:rPr>
              <a:t>Адамның дауысы /фонация/ қалай шығады?</a:t>
            </a:r>
            <a:endParaRPr lang="ru-RU" dirty="0">
              <a:solidFill>
                <a:srgbClr val="7030A0"/>
              </a:solidFill>
              <a:latin typeface="Times New Roman" pitchFamily="18" charset="0"/>
              <a:ea typeface="Calibri"/>
              <a:cs typeface="Times New Roman" pitchFamily="18" charset="0"/>
            </a:endParaRPr>
          </a:p>
          <a:p>
            <a:pPr indent="457200" algn="just"/>
            <a:r>
              <a:rPr lang="kk-KZ" dirty="0">
                <a:solidFill>
                  <a:srgbClr val="7030A0"/>
                </a:solidFill>
                <a:latin typeface="Times New Roman" pitchFamily="18" charset="0"/>
                <a:ea typeface="Times New Roman"/>
                <a:cs typeface="Times New Roman" pitchFamily="18" charset="0"/>
              </a:rPr>
              <a:t>Дауыс шыққан кезінде  дауыс сіңірлері бір-бірімен қабысып жақын тұрады. Дем шығарғанда ауа сол  дауыс сіңірлерінің арасынан қысылып өтіп, олардың арасын ашады. Көмекей  еттерінің  жиырылуы арқылы  дауыс сіңірлері қайтып өз орнына келеді. Осылайша фонация кезінде  дауыс сіңірлері  дірілдеп, көмекей қуысындағы ауаны да әртүрлі  дірілге түсіріп, қозғап, соған байланысты әртүрлі дыбыс шығады.</a:t>
            </a:r>
            <a:endParaRPr lang="ru-RU" dirty="0">
              <a:solidFill>
                <a:srgbClr val="7030A0"/>
              </a:solidFill>
              <a:latin typeface="Times New Roman" pitchFamily="18" charset="0"/>
              <a:ea typeface="Calibri"/>
              <a:cs typeface="Times New Roman" pitchFamily="18" charset="0"/>
            </a:endParaRPr>
          </a:p>
        </p:txBody>
      </p:sp>
      <p:cxnSp>
        <p:nvCxnSpPr>
          <p:cNvPr id="9" name="Прямая соединительная линия 8"/>
          <p:cNvCxnSpPr/>
          <p:nvPr/>
        </p:nvCxnSpPr>
        <p:spPr>
          <a:xfrm flipV="1">
            <a:off x="2770045" y="2501892"/>
            <a:ext cx="473999" cy="4847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a:off x="3028613" y="3201979"/>
            <a:ext cx="351656" cy="2796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47087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sp>
        <p:nvSpPr>
          <p:cNvPr id="2" name="Прямоугольник 1"/>
          <p:cNvSpPr/>
          <p:nvPr/>
        </p:nvSpPr>
        <p:spPr>
          <a:xfrm>
            <a:off x="755576" y="548680"/>
            <a:ext cx="7848872" cy="410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49580" algn="just">
              <a:lnSpc>
                <a:spcPct val="115000"/>
              </a:lnSpc>
            </a:pPr>
            <a:r>
              <a:rPr lang="kk-KZ" b="1" i="1" dirty="0">
                <a:solidFill>
                  <a:srgbClr val="7030A0"/>
                </a:solidFill>
                <a:latin typeface="Times New Roman"/>
                <a:ea typeface="Times New Roman"/>
                <a:cs typeface="Times New Roman"/>
              </a:rPr>
              <a:t>Ауыз қуысы арқылы шығатын ауаны үш бағытта қолдануға болады:</a:t>
            </a:r>
          </a:p>
        </p:txBody>
      </p:sp>
      <p:sp>
        <p:nvSpPr>
          <p:cNvPr id="6" name="Овал 5"/>
          <p:cNvSpPr/>
          <p:nvPr/>
        </p:nvSpPr>
        <p:spPr>
          <a:xfrm>
            <a:off x="251520" y="1484784"/>
            <a:ext cx="4032448" cy="288032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rgbClr val="7030A0"/>
                </a:solidFill>
                <a:latin typeface="Times New Roman"/>
                <a:ea typeface="Times New Roman"/>
                <a:cs typeface="Times New Roman"/>
              </a:rPr>
              <a:t>1.Ауа ағыны ауыздың ортасынан шығады: ерінмен тіс арқылы (ф,в) дыбыстар, ысқырық (с,с; з,з; ц) ерін қалпы іргелес (т,т; д,д;) тіл мен таңдай іргелес (к,қ,г,ғ,х,һ) дыбыстар.</a:t>
            </a:r>
            <a:endParaRPr lang="ru-RU" dirty="0">
              <a:solidFill>
                <a:srgbClr val="7030A0"/>
              </a:solidFill>
            </a:endParaRPr>
          </a:p>
        </p:txBody>
      </p:sp>
      <p:sp>
        <p:nvSpPr>
          <p:cNvPr id="7" name="Овал 6"/>
          <p:cNvSpPr/>
          <p:nvPr/>
        </p:nvSpPr>
        <p:spPr>
          <a:xfrm>
            <a:off x="3059832" y="4077072"/>
            <a:ext cx="3312368" cy="187220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rgbClr val="7030A0"/>
                </a:solidFill>
                <a:latin typeface="Times New Roman"/>
                <a:ea typeface="Times New Roman"/>
                <a:cs typeface="Times New Roman"/>
              </a:rPr>
              <a:t>3.Ауа ағыны тілдің екі бүйірінен шығады: ламбдацизм (л,л)</a:t>
            </a:r>
            <a:endParaRPr lang="ru-RU" dirty="0">
              <a:solidFill>
                <a:srgbClr val="7030A0"/>
              </a:solidFill>
            </a:endParaRPr>
          </a:p>
        </p:txBody>
      </p:sp>
      <p:sp>
        <p:nvSpPr>
          <p:cNvPr id="8" name="Овал 7"/>
          <p:cNvSpPr/>
          <p:nvPr/>
        </p:nvSpPr>
        <p:spPr>
          <a:xfrm>
            <a:off x="5076056" y="1556792"/>
            <a:ext cx="3456384" cy="216024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rgbClr val="7030A0"/>
                </a:solidFill>
                <a:latin typeface="Times New Roman"/>
                <a:ea typeface="Times New Roman"/>
                <a:cs typeface="Times New Roman"/>
              </a:rPr>
              <a:t>2.Ауа ағыны тілдің ортасынан шығады: ызын дыбыстар (ш,ж, щ,ч), дірілдейтін велярлық (р,р,ыр) дыбыстар.</a:t>
            </a:r>
            <a:endParaRPr lang="ru-RU" dirty="0">
              <a:solidFill>
                <a:srgbClr val="7030A0"/>
              </a:solidFill>
            </a:endParaRPr>
          </a:p>
        </p:txBody>
      </p:sp>
    </p:spTree>
    <p:extLst>
      <p:ext uri="{BB962C8B-B14F-4D97-AF65-F5344CB8AC3E}">
        <p14:creationId xmlns:p14="http://schemas.microsoft.com/office/powerpoint/2010/main" val="3544933656"/>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sp>
        <p:nvSpPr>
          <p:cNvPr id="3" name="Прямоугольник 2"/>
          <p:cNvSpPr/>
          <p:nvPr/>
        </p:nvSpPr>
        <p:spPr>
          <a:xfrm>
            <a:off x="467544" y="188641"/>
            <a:ext cx="8280920" cy="310084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28600" algn="ctr">
              <a:lnSpc>
                <a:spcPct val="115000"/>
              </a:lnSpc>
            </a:pPr>
            <a:r>
              <a:rPr lang="kk-KZ" b="1" dirty="0">
                <a:solidFill>
                  <a:srgbClr val="7030A0"/>
                </a:solidFill>
                <a:latin typeface="Times New Roman"/>
                <a:ea typeface="Times New Roman"/>
                <a:cs typeface="Times New Roman"/>
              </a:rPr>
              <a:t>Мектеп  жасына дейінгі балаларға жүргізілетін тыныс алу жаттығуларының жас ерекшеліктеріне сай құрылған жоспары</a:t>
            </a:r>
            <a:endParaRPr lang="ru-RU" dirty="0">
              <a:solidFill>
                <a:srgbClr val="7030A0"/>
              </a:solidFill>
              <a:latin typeface="Calibri"/>
              <a:ea typeface="Calibri"/>
              <a:cs typeface="Times New Roman"/>
            </a:endParaRPr>
          </a:p>
          <a:p>
            <a:pPr algn="ctr">
              <a:lnSpc>
                <a:spcPct val="115000"/>
              </a:lnSpc>
            </a:pPr>
            <a:endParaRPr lang="kk-KZ" sz="2400" b="1" dirty="0">
              <a:solidFill>
                <a:srgbClr val="7030A0"/>
              </a:solidFill>
              <a:latin typeface="Times New Roman"/>
              <a:ea typeface="Times New Roman"/>
              <a:cs typeface="Times New Roman"/>
            </a:endParaRPr>
          </a:p>
          <a:p>
            <a:pPr>
              <a:lnSpc>
                <a:spcPct val="115000"/>
              </a:lnSpc>
            </a:pPr>
            <a:r>
              <a:rPr lang="kk-KZ" b="1" dirty="0">
                <a:solidFill>
                  <a:srgbClr val="7030A0"/>
                </a:solidFill>
                <a:latin typeface="Times New Roman"/>
                <a:ea typeface="Times New Roman"/>
                <a:cs typeface="Times New Roman"/>
              </a:rPr>
              <a:t>Мақсаты:</a:t>
            </a:r>
            <a:r>
              <a:rPr lang="kk-KZ" dirty="0">
                <a:solidFill>
                  <a:srgbClr val="7030A0"/>
                </a:solidFill>
                <a:latin typeface="Times New Roman"/>
                <a:ea typeface="Times New Roman"/>
                <a:cs typeface="Times New Roman"/>
              </a:rPr>
              <a:t> Тыныс алу жаттығуларын орындау кезінде  баланың денсаулығына назар аударып, оның жаттығуды жасау қабілетін анықтау. Жаттығуды орындау барысында  иықты, кеудені, жақты қалыпты ұстауын қадағалау.</a:t>
            </a:r>
            <a:r>
              <a:rPr lang="ru-RU" dirty="0">
                <a:solidFill>
                  <a:srgbClr val="7030A0"/>
                </a:solidFill>
                <a:latin typeface="Calibri"/>
                <a:ea typeface="Times New Roman"/>
                <a:cs typeface="Times New Roman"/>
              </a:rPr>
              <a:t> </a:t>
            </a:r>
            <a:r>
              <a:rPr lang="kk-KZ" dirty="0">
                <a:solidFill>
                  <a:srgbClr val="7030A0"/>
                </a:solidFill>
                <a:latin typeface="Times New Roman"/>
                <a:ea typeface="Times New Roman"/>
                <a:cs typeface="Times New Roman"/>
              </a:rPr>
              <a:t>Жаттығудың мақсаты ұзақ,  күшті, қалықтау ауа ағынын дамыту, ерін мен тіл бұлшық еттерін жетілдіру.</a:t>
            </a:r>
            <a:endParaRPr lang="ru-RU" dirty="0">
              <a:solidFill>
                <a:srgbClr val="7030A0"/>
              </a:solidFill>
              <a:latin typeface="Calibri"/>
              <a:ea typeface="Calibri"/>
              <a:cs typeface="Times New Roman"/>
            </a:endParaRPr>
          </a:p>
          <a:p>
            <a:pPr>
              <a:lnSpc>
                <a:spcPct val="115000"/>
              </a:lnSpc>
            </a:pPr>
            <a:r>
              <a:rPr lang="kk-KZ" sz="2000" b="1" dirty="0">
                <a:solidFill>
                  <a:srgbClr val="7030A0"/>
                </a:solidFill>
                <a:latin typeface="Times New Roman"/>
                <a:ea typeface="Times New Roman"/>
                <a:cs typeface="Times New Roman"/>
              </a:rPr>
              <a:t> </a:t>
            </a:r>
            <a:endParaRPr lang="ru-RU" sz="2000" dirty="0">
              <a:solidFill>
                <a:srgbClr val="7030A0"/>
              </a:solidFill>
              <a:latin typeface="Calibri"/>
              <a:ea typeface="Calibri"/>
              <a:cs typeface="Times New Roman"/>
            </a:endParaRPr>
          </a:p>
        </p:txBody>
      </p:sp>
      <p:pic>
        <p:nvPicPr>
          <p:cNvPr id="4" name="Рисунок 3" descr="C:\Users\User\Downloads\20180413_104412.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81626"/>
            <a:ext cx="3194978" cy="2539661"/>
          </a:xfrm>
          <a:prstGeom prst="rect">
            <a:avLst/>
          </a:prstGeom>
          <a:noFill/>
          <a:ln>
            <a:noFill/>
          </a:ln>
        </p:spPr>
      </p:pic>
      <p:pic>
        <p:nvPicPr>
          <p:cNvPr id="5" name="Рисунок 4" descr="C:\Users\User\Downloads\20180413_1052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481627"/>
            <a:ext cx="2245350" cy="1478340"/>
          </a:xfrm>
          <a:prstGeom prst="rect">
            <a:avLst/>
          </a:prstGeom>
          <a:noFill/>
          <a:ln>
            <a:noFill/>
          </a:ln>
        </p:spPr>
      </p:pic>
      <p:pic>
        <p:nvPicPr>
          <p:cNvPr id="6" name="Рисунок 5" descr="C:\Users\User\Downloads\20180413_1051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7" y="5085184"/>
            <a:ext cx="3383592" cy="1489603"/>
          </a:xfrm>
          <a:prstGeom prst="rect">
            <a:avLst/>
          </a:prstGeom>
          <a:noFill/>
          <a:ln>
            <a:noFill/>
          </a:ln>
        </p:spPr>
      </p:pic>
      <p:pic>
        <p:nvPicPr>
          <p:cNvPr id="7" name="Рисунок 6" descr="C:\Users\User\Downloads\20180413_10485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490289"/>
            <a:ext cx="2867218" cy="1469678"/>
          </a:xfrm>
          <a:prstGeom prst="rect">
            <a:avLst/>
          </a:prstGeom>
          <a:noFill/>
          <a:ln>
            <a:noFill/>
          </a:ln>
        </p:spPr>
      </p:pic>
    </p:spTree>
    <p:extLst>
      <p:ext uri="{BB962C8B-B14F-4D97-AF65-F5344CB8AC3E}">
        <p14:creationId xmlns:p14="http://schemas.microsoft.com/office/powerpoint/2010/main" val="4114513723"/>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2491653"/>
            <a:ext cx="8280920" cy="98997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n-US" sz="2800" b="1" dirty="0">
                <a:solidFill>
                  <a:srgbClr val="4F81BD"/>
                </a:solidFill>
                <a:latin typeface="Times New Roman" pitchFamily="18" charset="0"/>
                <a:ea typeface="Times New Roman" pitchFamily="18" charset="0"/>
                <a:cs typeface="Times New Roman" pitchFamily="18" charset="0"/>
              </a:rPr>
              <a:t>     </a:t>
            </a:r>
            <a:endParaRPr lang="en-US" sz="4800" b="1" dirty="0">
              <a:solidFill>
                <a:srgbClr val="002060"/>
              </a:solidFill>
              <a:latin typeface="Times New Roman" pitchFamily="18" charset="0"/>
              <a:ea typeface="Times New Roman" pitchFamily="18" charset="0"/>
              <a:cs typeface="Times New Roman" pitchFamily="18" charset="0"/>
            </a:endParaRPr>
          </a:p>
          <a:p>
            <a:pPr algn="ctr" fontAlgn="base">
              <a:spcBef>
                <a:spcPct val="0"/>
              </a:spcBef>
              <a:spcAft>
                <a:spcPct val="0"/>
              </a:spcAft>
            </a:pPr>
            <a:endParaRPr lang="ru-RU" sz="2800" b="1" dirty="0">
              <a:solidFill>
                <a:srgbClr val="4F81BD"/>
              </a:solidFill>
              <a:latin typeface="Times New Roman" pitchFamily="18" charset="0"/>
              <a:ea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220434343"/>
              </p:ext>
            </p:extLst>
          </p:nvPr>
        </p:nvGraphicFramePr>
        <p:xfrm>
          <a:off x="899592" y="629980"/>
          <a:ext cx="7661414" cy="6134100"/>
        </p:xfrm>
        <a:graphic>
          <a:graphicData uri="http://schemas.openxmlformats.org/drawingml/2006/table">
            <a:tbl>
              <a:tblPr firstRow="1" firstCol="1" bandRow="1"/>
              <a:tblGrid>
                <a:gridCol w="1368152"/>
                <a:gridCol w="3241758"/>
                <a:gridCol w="1375992"/>
                <a:gridCol w="1675512"/>
              </a:tblGrid>
              <a:tr h="343669">
                <a:tc>
                  <a:txBody>
                    <a:bodyPr/>
                    <a:lstStyle/>
                    <a:p>
                      <a:pPr algn="ctr">
                        <a:lnSpc>
                          <a:spcPct val="115000"/>
                        </a:lnSpc>
                        <a:spcAft>
                          <a:spcPts val="0"/>
                        </a:spcAft>
                      </a:pPr>
                      <a:r>
                        <a:rPr lang="kk-KZ" sz="1400" b="1" dirty="0" smtClean="0">
                          <a:solidFill>
                            <a:srgbClr val="7030A0"/>
                          </a:solidFill>
                          <a:effectLst/>
                          <a:latin typeface="Times New Roman"/>
                          <a:ea typeface="Times New Roman"/>
                          <a:cs typeface="Times New Roman"/>
                        </a:rPr>
                        <a:t>Тыныс</a:t>
                      </a:r>
                      <a:r>
                        <a:rPr lang="kk-KZ" sz="1400" b="1" baseline="0" dirty="0" smtClean="0">
                          <a:solidFill>
                            <a:srgbClr val="7030A0"/>
                          </a:solidFill>
                          <a:effectLst/>
                          <a:latin typeface="Times New Roman"/>
                          <a:ea typeface="Times New Roman"/>
                          <a:cs typeface="Times New Roman"/>
                        </a:rPr>
                        <a:t> алу</a:t>
                      </a:r>
                      <a:r>
                        <a:rPr lang="kk-KZ" sz="1400" b="1" dirty="0" smtClean="0">
                          <a:solidFill>
                            <a:srgbClr val="7030A0"/>
                          </a:solidFill>
                          <a:effectLst/>
                          <a:latin typeface="Times New Roman"/>
                          <a:ea typeface="Times New Roman"/>
                          <a:cs typeface="Times New Roman"/>
                        </a:rPr>
                        <a:t> жаттығулары</a:t>
                      </a:r>
                      <a:endParaRPr lang="ru-RU" sz="1400" b="1"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Мақсаты</a:t>
                      </a:r>
                      <a:endParaRPr lang="ru-RU" sz="1400" b="1"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Өткізілетін мерзімі</a:t>
                      </a:r>
                      <a:endParaRPr lang="ru-RU" sz="1400" b="1"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b="1" dirty="0">
                          <a:solidFill>
                            <a:srgbClr val="7030A0"/>
                          </a:solidFill>
                          <a:effectLst/>
                          <a:latin typeface="Times New Roman"/>
                          <a:ea typeface="Times New Roman"/>
                          <a:cs typeface="Times New Roman"/>
                        </a:rPr>
                        <a:t>Жаттығулардың орындау ұзақтығы</a:t>
                      </a:r>
                      <a:endParaRPr lang="ru-RU" sz="1400" b="1"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69">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Мұрынға арналған дем жаттығулар</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Кезек-кезек оң жақ, сол жақ мұрынның қанатын жауып тұрып демді тартамыз да, мұрынымызды ашып демді толық мұрынннан шығару.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қыркүйек</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3 секунд</a:t>
                      </a:r>
                      <a:endParaRPr lang="ru-RU" sz="1400">
                        <a:solidFill>
                          <a:srgbClr val="7030A0"/>
                        </a:solidFill>
                        <a:effectLst/>
                        <a:latin typeface="Calibri"/>
                        <a:ea typeface="Calibri"/>
                        <a:cs typeface="Times New Roman"/>
                      </a:endParaRPr>
                    </a:p>
                    <a:p>
                      <a:pPr>
                        <a:lnSpc>
                          <a:spcPct val="115000"/>
                        </a:lnSpc>
                        <a:spcAft>
                          <a:spcPts val="0"/>
                        </a:spcAft>
                      </a:pPr>
                      <a:r>
                        <a:rPr lang="kk-KZ" sz="1400">
                          <a:solidFill>
                            <a:srgbClr val="7030A0"/>
                          </a:solidFill>
                          <a:effectLst/>
                          <a:latin typeface="Times New Roman"/>
                          <a:ea typeface="Times New Roman"/>
                          <a:cs typeface="Times New Roman"/>
                        </a:rPr>
                        <a:t>2-3 қайталап жасау</a:t>
                      </a:r>
                      <a:endParaRPr lang="ru-RU" sz="140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69">
                <a:tc>
                  <a:txBody>
                    <a:bodyPr/>
                    <a:lstStyle/>
                    <a:p>
                      <a:pPr>
                        <a:lnSpc>
                          <a:spcPct val="115000"/>
                        </a:lnSpc>
                        <a:spcAft>
                          <a:spcPts val="0"/>
                        </a:spcAft>
                      </a:pPr>
                      <a:r>
                        <a:rPr lang="kk-KZ" sz="1400">
                          <a:solidFill>
                            <a:srgbClr val="7030A0"/>
                          </a:solidFill>
                          <a:effectLst/>
                          <a:latin typeface="Times New Roman"/>
                          <a:ea typeface="Times New Roman"/>
                          <a:cs typeface="Times New Roman"/>
                        </a:rPr>
                        <a:t>«Жел»</a:t>
                      </a:r>
                      <a:endParaRPr lang="ru-RU" sz="140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Ерінді түтікше тәрізді созып үрлеу, ауа ағыны тілдің ортасынан шығады</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қыркүйек </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69">
                <a:tc>
                  <a:txBody>
                    <a:bodyPr/>
                    <a:lstStyle/>
                    <a:p>
                      <a:pPr>
                        <a:lnSpc>
                          <a:spcPct val="115000"/>
                        </a:lnSpc>
                        <a:spcAft>
                          <a:spcPts val="0"/>
                        </a:spcAft>
                      </a:pPr>
                      <a:r>
                        <a:rPr lang="kk-KZ" sz="1400">
                          <a:solidFill>
                            <a:srgbClr val="7030A0"/>
                          </a:solidFill>
                          <a:effectLst/>
                          <a:latin typeface="Times New Roman"/>
                          <a:ea typeface="Times New Roman"/>
                          <a:cs typeface="Times New Roman"/>
                        </a:rPr>
                        <a:t>«Көбелектер» </a:t>
                      </a:r>
                      <a:endParaRPr lang="ru-RU" sz="140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ауа ағынын дамыту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қыркүйек</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8-10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Үзіліс жасап отырып</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69">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«Сиқырлы ағаш»</a:t>
                      </a:r>
                      <a:endParaRPr lang="ru-RU" sz="140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Ұзақ,күшті, қалықтау ауа ағынын дамыту, ерін бұлшық еттерін жаттықтыру.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қазан</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8-10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 </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69">
                <a:tc>
                  <a:txBody>
                    <a:bodyPr/>
                    <a:lstStyle/>
                    <a:p>
                      <a:pPr algn="ctr">
                        <a:lnSpc>
                          <a:spcPct val="115000"/>
                        </a:lnSpc>
                        <a:spcAft>
                          <a:spcPts val="0"/>
                        </a:spcAft>
                      </a:pPr>
                      <a:r>
                        <a:rPr lang="kk-KZ" sz="1400">
                          <a:solidFill>
                            <a:srgbClr val="7030A0"/>
                          </a:solidFill>
                          <a:effectLst/>
                          <a:latin typeface="Times New Roman"/>
                          <a:ea typeface="Times New Roman"/>
                          <a:cs typeface="Times New Roman"/>
                        </a:rPr>
                        <a:t>Мұрынға арналған дем жаттығулар</a:t>
                      </a:r>
                      <a:endParaRPr lang="ru-RU" sz="140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Демді толық мұрыннан ішке тартамыз да, демді ептеп мұрыннан сыртқа шығарамыз.</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қазан</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3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69">
                <a:tc>
                  <a:txBody>
                    <a:bodyPr/>
                    <a:lstStyle/>
                    <a:p>
                      <a:pPr>
                        <a:lnSpc>
                          <a:spcPct val="115000"/>
                        </a:lnSpc>
                        <a:spcAft>
                          <a:spcPts val="0"/>
                        </a:spcAft>
                      </a:pPr>
                      <a:r>
                        <a:rPr lang="kk-KZ" sz="1400">
                          <a:solidFill>
                            <a:srgbClr val="7030A0"/>
                          </a:solidFill>
                          <a:effectLst/>
                          <a:latin typeface="Times New Roman"/>
                          <a:ea typeface="Times New Roman"/>
                          <a:cs typeface="Times New Roman"/>
                        </a:rPr>
                        <a:t>«Шам үрлеу»</a:t>
                      </a:r>
                      <a:endParaRPr lang="ru-RU" sz="140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Жалпақ тілді  ауыз қуысынан шығарып бүйірлерін көтеріп түтікшеге ұқсатып тұрып үрлеу. Ауа ағыны тілдің дәл ортасынан шығады.</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қазан</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337">
                <a:tc>
                  <a:txBody>
                    <a:bodyPr/>
                    <a:lstStyle/>
                    <a:p>
                      <a:pPr>
                        <a:lnSpc>
                          <a:spcPct val="115000"/>
                        </a:lnSpc>
                        <a:spcAft>
                          <a:spcPts val="0"/>
                        </a:spcAft>
                      </a:pPr>
                      <a:r>
                        <a:rPr lang="kk-KZ" sz="1400">
                          <a:solidFill>
                            <a:srgbClr val="7030A0"/>
                          </a:solidFill>
                          <a:effectLst/>
                          <a:latin typeface="Times New Roman"/>
                          <a:ea typeface="Times New Roman"/>
                          <a:cs typeface="Times New Roman"/>
                        </a:rPr>
                        <a:t>«Суды жалдап келе жатқан аңшы»</a:t>
                      </a:r>
                      <a:endParaRPr lang="ru-RU" sz="140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a:solidFill>
                            <a:srgbClr val="7030A0"/>
                          </a:solidFill>
                          <a:effectLst/>
                          <a:latin typeface="Times New Roman"/>
                          <a:ea typeface="Times New Roman"/>
                          <a:cs typeface="Times New Roman"/>
                        </a:rPr>
                        <a:t>Ауызды ашып, тілдің ұшын сәл тістеп үрлеу. Ауа ағыны тілдің екі бүйірінен шығады.</a:t>
                      </a:r>
                      <a:endParaRPr lang="ru-RU" sz="140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қараша</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400" dirty="0">
                          <a:solidFill>
                            <a:srgbClr val="7030A0"/>
                          </a:solidFill>
                          <a:effectLst/>
                          <a:latin typeface="Times New Roman"/>
                          <a:ea typeface="Times New Roman"/>
                          <a:cs typeface="Times New Roman"/>
                        </a:rPr>
                        <a:t> 5 секунд</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2-3 қайталап жасау</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 </a:t>
                      </a:r>
                      <a:endParaRPr lang="ru-RU" sz="1400" dirty="0">
                        <a:solidFill>
                          <a:srgbClr val="7030A0"/>
                        </a:solidFill>
                        <a:effectLst/>
                        <a:latin typeface="Calibri"/>
                        <a:ea typeface="Calibri"/>
                        <a:cs typeface="Times New Roman"/>
                      </a:endParaRPr>
                    </a:p>
                    <a:p>
                      <a:pPr>
                        <a:lnSpc>
                          <a:spcPct val="115000"/>
                        </a:lnSpc>
                        <a:spcAft>
                          <a:spcPts val="0"/>
                        </a:spcAft>
                      </a:pPr>
                      <a:r>
                        <a:rPr lang="kk-KZ" sz="1400" dirty="0">
                          <a:solidFill>
                            <a:srgbClr val="7030A0"/>
                          </a:solidFill>
                          <a:effectLst/>
                          <a:latin typeface="Times New Roman"/>
                          <a:ea typeface="Times New Roman"/>
                          <a:cs typeface="Times New Roman"/>
                        </a:rPr>
                        <a:t> </a:t>
                      </a:r>
                      <a:endParaRPr lang="ru-RU" sz="1400" dirty="0">
                        <a:solidFill>
                          <a:srgbClr val="7030A0"/>
                        </a:solidFill>
                        <a:effectLst/>
                        <a:latin typeface="Calibri"/>
                        <a:ea typeface="Calibri"/>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1475656" y="260648"/>
            <a:ext cx="6840760" cy="369332"/>
          </a:xfrm>
          <a:prstGeom prst="rect">
            <a:avLst/>
          </a:prstGeom>
        </p:spPr>
        <p:txBody>
          <a:bodyPr wrap="square">
            <a:spAutoFit/>
          </a:bodyPr>
          <a:lstStyle/>
          <a:p>
            <a:pPr algn="ctr"/>
            <a:r>
              <a:rPr lang="kk-KZ" b="1" dirty="0">
                <a:solidFill>
                  <a:srgbClr val="7030A0"/>
                </a:solidFill>
                <a:latin typeface="Times New Roman"/>
                <a:ea typeface="Times New Roman"/>
                <a:cs typeface="Times New Roman"/>
              </a:rPr>
              <a:t>Тыныс алу жаттығуларының даму жоспары  ересектер тобы</a:t>
            </a:r>
            <a:endParaRPr lang="ru-RU" sz="1400" dirty="0">
              <a:solidFill>
                <a:srgbClr val="7030A0"/>
              </a:solidFill>
              <a:latin typeface="Calibri"/>
              <a:ea typeface="Calibri"/>
              <a:cs typeface="Times New Roman"/>
            </a:endParaRPr>
          </a:p>
        </p:txBody>
      </p:sp>
    </p:spTree>
    <p:extLst>
      <p:ext uri="{BB962C8B-B14F-4D97-AF65-F5344CB8AC3E}">
        <p14:creationId xmlns:p14="http://schemas.microsoft.com/office/powerpoint/2010/main" val="25050279"/>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1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12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13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14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5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5.xml><?xml version="1.0" encoding="utf-8"?>
<a:theme xmlns:a="http://schemas.openxmlformats.org/drawingml/2006/main" name="16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6.xml><?xml version="1.0" encoding="utf-8"?>
<a:theme xmlns:a="http://schemas.openxmlformats.org/drawingml/2006/main" name="17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7.xml><?xml version="1.0" encoding="utf-8"?>
<a:theme xmlns:a="http://schemas.openxmlformats.org/drawingml/2006/main" name="18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8.xml><?xml version="1.0" encoding="utf-8"?>
<a:theme xmlns:a="http://schemas.openxmlformats.org/drawingml/2006/main" name="19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9.xml><?xml version="1.0" encoding="utf-8"?>
<a:theme xmlns:a="http://schemas.openxmlformats.org/drawingml/2006/main" name="20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0.xml><?xml version="1.0" encoding="utf-8"?>
<a:theme xmlns:a="http://schemas.openxmlformats.org/drawingml/2006/main" name="21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1.xml><?xml version="1.0" encoding="utf-8"?>
<a:theme xmlns:a="http://schemas.openxmlformats.org/drawingml/2006/main" name="22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2.xml><?xml version="1.0" encoding="utf-8"?>
<a:theme xmlns:a="http://schemas.openxmlformats.org/drawingml/2006/main" name="23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3.xml><?xml version="1.0" encoding="utf-8"?>
<a:theme xmlns:a="http://schemas.openxmlformats.org/drawingml/2006/main" name="24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4.xml><?xml version="1.0" encoding="utf-8"?>
<a:theme xmlns:a="http://schemas.openxmlformats.org/drawingml/2006/main" name="25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4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5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6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8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9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10_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2396</Words>
  <Application>Microsoft Office PowerPoint</Application>
  <PresentationFormat>Экран (4:3)</PresentationFormat>
  <Paragraphs>378</Paragraphs>
  <Slides>25</Slides>
  <Notes>2</Notes>
  <HiddenSlides>0</HiddenSlides>
  <MMClips>0</MMClips>
  <ScaleCrop>false</ScaleCrop>
  <HeadingPairs>
    <vt:vector size="4" baseType="variant">
      <vt:variant>
        <vt:lpstr>Тема</vt:lpstr>
      </vt:variant>
      <vt:variant>
        <vt:i4>24</vt:i4>
      </vt:variant>
      <vt:variant>
        <vt:lpstr>Заголовки слайдов</vt:lpstr>
      </vt:variant>
      <vt:variant>
        <vt:i4>25</vt:i4>
      </vt:variant>
    </vt:vector>
  </HeadingPairs>
  <TitlesOfParts>
    <vt:vector size="49" baseType="lpstr">
      <vt:lpstr>Эркер</vt:lpstr>
      <vt:lpstr>1_Эркер</vt:lpstr>
      <vt:lpstr>2_Эркер</vt:lpstr>
      <vt:lpstr>4_Эркер</vt:lpstr>
      <vt:lpstr>5_Эркер</vt:lpstr>
      <vt:lpstr>6_Эркер</vt:lpstr>
      <vt:lpstr>8_Эркер</vt:lpstr>
      <vt:lpstr>9_Эркер</vt:lpstr>
      <vt:lpstr>10_Эркер</vt:lpstr>
      <vt:lpstr>11_Эркер</vt:lpstr>
      <vt:lpstr>12_Эркер</vt:lpstr>
      <vt:lpstr>13_Эркер</vt:lpstr>
      <vt:lpstr>14_Эркер</vt:lpstr>
      <vt:lpstr>15_Эркер</vt:lpstr>
      <vt:lpstr>16_Эркер</vt:lpstr>
      <vt:lpstr>17_Эркер</vt:lpstr>
      <vt:lpstr>18_Эркер</vt:lpstr>
      <vt:lpstr>19_Эркер</vt:lpstr>
      <vt:lpstr>20_Эркер</vt:lpstr>
      <vt:lpstr>21_Эркер</vt:lpstr>
      <vt:lpstr>22_Эркер</vt:lpstr>
      <vt:lpstr>23_Эркер</vt:lpstr>
      <vt:lpstr>24_Эркер</vt:lpstr>
      <vt:lpstr>25_Эркер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админ</cp:lastModifiedBy>
  <cp:revision>18</cp:revision>
  <dcterms:created xsi:type="dcterms:W3CDTF">2021-04-25T14:50:11Z</dcterms:created>
  <dcterms:modified xsi:type="dcterms:W3CDTF">2021-04-28T12:07:04Z</dcterms:modified>
</cp:coreProperties>
</file>