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2" r:id="rId2"/>
    <p:sldId id="256" r:id="rId3"/>
    <p:sldId id="345" r:id="rId4"/>
    <p:sldId id="344" r:id="rId5"/>
    <p:sldId id="259" r:id="rId6"/>
    <p:sldId id="258" r:id="rId7"/>
    <p:sldId id="330" r:id="rId8"/>
    <p:sldId id="260" r:id="rId9"/>
    <p:sldId id="303" r:id="rId10"/>
    <p:sldId id="261" r:id="rId11"/>
    <p:sldId id="304" r:id="rId12"/>
    <p:sldId id="339" r:id="rId13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84A261B-7DE1-4A78-9342-ABB545E24F6B}">
          <p14:sldIdLst>
            <p14:sldId id="342"/>
            <p14:sldId id="256"/>
            <p14:sldId id="345"/>
            <p14:sldId id="344"/>
            <p14:sldId id="259"/>
            <p14:sldId id="258"/>
            <p14:sldId id="330"/>
            <p14:sldId id="260"/>
            <p14:sldId id="303"/>
            <p14:sldId id="261"/>
            <p14:sldId id="304"/>
            <p14:sldId id="339"/>
          </p14:sldIdLst>
        </p14:section>
        <p14:section name="Раздел без заголовка" id="{5EFE1C9A-3911-48B7-A2EB-8EA050F9A950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6699"/>
    <a:srgbClr val="009999"/>
    <a:srgbClr val="33CCFF"/>
    <a:srgbClr val="254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564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254E72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254E72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254E72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5617210"/>
          </a:xfrm>
          <a:custGeom>
            <a:avLst/>
            <a:gdLst/>
            <a:ahLst/>
            <a:cxnLst/>
            <a:rect l="l" t="t" r="r" b="b"/>
            <a:pathLst>
              <a:path w="18288000" h="5617210">
                <a:moveTo>
                  <a:pt x="0" y="5617121"/>
                </a:moveTo>
                <a:lnTo>
                  <a:pt x="18287998" y="5617121"/>
                </a:lnTo>
                <a:lnTo>
                  <a:pt x="18287998" y="0"/>
                </a:lnTo>
                <a:lnTo>
                  <a:pt x="0" y="0"/>
                </a:lnTo>
                <a:lnTo>
                  <a:pt x="0" y="5617121"/>
                </a:lnTo>
                <a:close/>
              </a:path>
            </a:pathLst>
          </a:custGeom>
          <a:solidFill>
            <a:srgbClr val="BFE7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0284373"/>
            <a:ext cx="18288000" cy="3175"/>
          </a:xfrm>
          <a:custGeom>
            <a:avLst/>
            <a:gdLst/>
            <a:ahLst/>
            <a:cxnLst/>
            <a:rect l="l" t="t" r="r" b="b"/>
            <a:pathLst>
              <a:path w="18288000" h="3175">
                <a:moveTo>
                  <a:pt x="0" y="2628"/>
                </a:moveTo>
                <a:lnTo>
                  <a:pt x="18287998" y="2628"/>
                </a:lnTo>
                <a:lnTo>
                  <a:pt x="18287998" y="0"/>
                </a:lnTo>
                <a:lnTo>
                  <a:pt x="0" y="0"/>
                </a:lnTo>
                <a:lnTo>
                  <a:pt x="0" y="2628"/>
                </a:lnTo>
                <a:close/>
              </a:path>
            </a:pathLst>
          </a:custGeom>
          <a:solidFill>
            <a:srgbClr val="BFE7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617123"/>
            <a:ext cx="18288000" cy="4667250"/>
          </a:xfrm>
          <a:custGeom>
            <a:avLst/>
            <a:gdLst/>
            <a:ahLst/>
            <a:cxnLst/>
            <a:rect l="l" t="t" r="r" b="b"/>
            <a:pathLst>
              <a:path w="18288000" h="4667250">
                <a:moveTo>
                  <a:pt x="18287998" y="4667249"/>
                </a:moveTo>
                <a:lnTo>
                  <a:pt x="0" y="466724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4667249"/>
                </a:lnTo>
                <a:close/>
              </a:path>
            </a:pathLst>
          </a:custGeom>
          <a:solidFill>
            <a:srgbClr val="FE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677682" y="11"/>
            <a:ext cx="15584805" cy="10287000"/>
          </a:xfrm>
          <a:custGeom>
            <a:avLst/>
            <a:gdLst/>
            <a:ahLst/>
            <a:cxnLst/>
            <a:rect l="l" t="t" r="r" b="b"/>
            <a:pathLst>
              <a:path w="15584805" h="10287000">
                <a:moveTo>
                  <a:pt x="488607" y="1283652"/>
                </a:moveTo>
                <a:lnTo>
                  <a:pt x="483920" y="1235633"/>
                </a:lnTo>
                <a:lnTo>
                  <a:pt x="473964" y="1202766"/>
                </a:lnTo>
                <a:lnTo>
                  <a:pt x="473964" y="1283652"/>
                </a:lnTo>
                <a:lnTo>
                  <a:pt x="469544" y="1328801"/>
                </a:lnTo>
                <a:lnTo>
                  <a:pt x="456577" y="1371574"/>
                </a:lnTo>
                <a:lnTo>
                  <a:pt x="435483" y="1410995"/>
                </a:lnTo>
                <a:lnTo>
                  <a:pt x="406679" y="1446034"/>
                </a:lnTo>
                <a:lnTo>
                  <a:pt x="371652" y="1474838"/>
                </a:lnTo>
                <a:lnTo>
                  <a:pt x="332232" y="1495933"/>
                </a:lnTo>
                <a:lnTo>
                  <a:pt x="289445" y="1508899"/>
                </a:lnTo>
                <a:lnTo>
                  <a:pt x="244297" y="1513306"/>
                </a:lnTo>
                <a:lnTo>
                  <a:pt x="199161" y="1508899"/>
                </a:lnTo>
                <a:lnTo>
                  <a:pt x="156375" y="1495933"/>
                </a:lnTo>
                <a:lnTo>
                  <a:pt x="116954" y="1474838"/>
                </a:lnTo>
                <a:lnTo>
                  <a:pt x="81915" y="1446034"/>
                </a:lnTo>
                <a:lnTo>
                  <a:pt x="53124" y="1410995"/>
                </a:lnTo>
                <a:lnTo>
                  <a:pt x="32029" y="1371574"/>
                </a:lnTo>
                <a:lnTo>
                  <a:pt x="19062" y="1328801"/>
                </a:lnTo>
                <a:lnTo>
                  <a:pt x="14643" y="1283652"/>
                </a:lnTo>
                <a:lnTo>
                  <a:pt x="19062" y="1238504"/>
                </a:lnTo>
                <a:lnTo>
                  <a:pt x="32029" y="1195717"/>
                </a:lnTo>
                <a:lnTo>
                  <a:pt x="53124" y="1156309"/>
                </a:lnTo>
                <a:lnTo>
                  <a:pt x="81915" y="1121270"/>
                </a:lnTo>
                <a:lnTo>
                  <a:pt x="116954" y="1092466"/>
                </a:lnTo>
                <a:lnTo>
                  <a:pt x="156375" y="1071372"/>
                </a:lnTo>
                <a:lnTo>
                  <a:pt x="199161" y="1058405"/>
                </a:lnTo>
                <a:lnTo>
                  <a:pt x="244297" y="1053985"/>
                </a:lnTo>
                <a:lnTo>
                  <a:pt x="289445" y="1058405"/>
                </a:lnTo>
                <a:lnTo>
                  <a:pt x="332232" y="1071372"/>
                </a:lnTo>
                <a:lnTo>
                  <a:pt x="371652" y="1092466"/>
                </a:lnTo>
                <a:lnTo>
                  <a:pt x="406679" y="1121270"/>
                </a:lnTo>
                <a:lnTo>
                  <a:pt x="435483" y="1156309"/>
                </a:lnTo>
                <a:lnTo>
                  <a:pt x="456577" y="1195717"/>
                </a:lnTo>
                <a:lnTo>
                  <a:pt x="469544" y="1238504"/>
                </a:lnTo>
                <a:lnTo>
                  <a:pt x="473964" y="1283652"/>
                </a:lnTo>
                <a:lnTo>
                  <a:pt x="473964" y="1202766"/>
                </a:lnTo>
                <a:lnTo>
                  <a:pt x="447700" y="1148219"/>
                </a:lnTo>
                <a:lnTo>
                  <a:pt x="417029" y="1110919"/>
                </a:lnTo>
                <a:lnTo>
                  <a:pt x="379780" y="1080249"/>
                </a:lnTo>
                <a:lnTo>
                  <a:pt x="337845" y="1057808"/>
                </a:lnTo>
                <a:lnTo>
                  <a:pt x="292328" y="1044028"/>
                </a:lnTo>
                <a:lnTo>
                  <a:pt x="244297" y="1039342"/>
                </a:lnTo>
                <a:lnTo>
                  <a:pt x="196278" y="1044028"/>
                </a:lnTo>
                <a:lnTo>
                  <a:pt x="150761" y="1057808"/>
                </a:lnTo>
                <a:lnTo>
                  <a:pt x="108826" y="1080249"/>
                </a:lnTo>
                <a:lnTo>
                  <a:pt x="71564" y="1110919"/>
                </a:lnTo>
                <a:lnTo>
                  <a:pt x="40906" y="1148181"/>
                </a:lnTo>
                <a:lnTo>
                  <a:pt x="18465" y="1190104"/>
                </a:lnTo>
                <a:lnTo>
                  <a:pt x="4686" y="1235621"/>
                </a:lnTo>
                <a:lnTo>
                  <a:pt x="0" y="1283652"/>
                </a:lnTo>
                <a:lnTo>
                  <a:pt x="4686" y="1331671"/>
                </a:lnTo>
                <a:lnTo>
                  <a:pt x="18465" y="1377188"/>
                </a:lnTo>
                <a:lnTo>
                  <a:pt x="40906" y="1419123"/>
                </a:lnTo>
                <a:lnTo>
                  <a:pt x="71564" y="1456385"/>
                </a:lnTo>
                <a:lnTo>
                  <a:pt x="108826" y="1487055"/>
                </a:lnTo>
                <a:lnTo>
                  <a:pt x="150761" y="1509483"/>
                </a:lnTo>
                <a:lnTo>
                  <a:pt x="196278" y="1523263"/>
                </a:lnTo>
                <a:lnTo>
                  <a:pt x="244297" y="1527949"/>
                </a:lnTo>
                <a:lnTo>
                  <a:pt x="292328" y="1523263"/>
                </a:lnTo>
                <a:lnTo>
                  <a:pt x="337845" y="1509483"/>
                </a:lnTo>
                <a:lnTo>
                  <a:pt x="379780" y="1487055"/>
                </a:lnTo>
                <a:lnTo>
                  <a:pt x="417029" y="1456385"/>
                </a:lnTo>
                <a:lnTo>
                  <a:pt x="447700" y="1419123"/>
                </a:lnTo>
                <a:lnTo>
                  <a:pt x="470141" y="1377188"/>
                </a:lnTo>
                <a:lnTo>
                  <a:pt x="483920" y="1331671"/>
                </a:lnTo>
                <a:lnTo>
                  <a:pt x="488607" y="1283652"/>
                </a:lnTo>
                <a:close/>
              </a:path>
              <a:path w="15584805" h="10287000">
                <a:moveTo>
                  <a:pt x="15584767" y="0"/>
                </a:moveTo>
                <a:lnTo>
                  <a:pt x="15518092" y="0"/>
                </a:lnTo>
                <a:lnTo>
                  <a:pt x="15518092" y="1238250"/>
                </a:lnTo>
                <a:lnTo>
                  <a:pt x="15545067" y="1238250"/>
                </a:lnTo>
                <a:lnTo>
                  <a:pt x="15545067" y="10287000"/>
                </a:lnTo>
                <a:lnTo>
                  <a:pt x="15554592" y="10287000"/>
                </a:lnTo>
                <a:lnTo>
                  <a:pt x="15554592" y="1238250"/>
                </a:lnTo>
                <a:lnTo>
                  <a:pt x="15584767" y="1238250"/>
                </a:lnTo>
                <a:lnTo>
                  <a:pt x="15584767" y="0"/>
                </a:lnTo>
                <a:close/>
              </a:path>
            </a:pathLst>
          </a:custGeom>
          <a:solidFill>
            <a:srgbClr val="254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875575" y="1202489"/>
            <a:ext cx="100819" cy="163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29071" y="1039801"/>
            <a:ext cx="488950" cy="488950"/>
          </a:xfrm>
          <a:custGeom>
            <a:avLst/>
            <a:gdLst/>
            <a:ahLst/>
            <a:cxnLst/>
            <a:rect l="l" t="t" r="r" b="b"/>
            <a:pathLst>
              <a:path w="488950" h="488950">
                <a:moveTo>
                  <a:pt x="244305" y="0"/>
                </a:moveTo>
                <a:lnTo>
                  <a:pt x="292331" y="4688"/>
                </a:lnTo>
                <a:lnTo>
                  <a:pt x="337848" y="18466"/>
                </a:lnTo>
                <a:lnTo>
                  <a:pt x="379777" y="40905"/>
                </a:lnTo>
                <a:lnTo>
                  <a:pt x="417038" y="71573"/>
                </a:lnTo>
                <a:lnTo>
                  <a:pt x="447706" y="108833"/>
                </a:lnTo>
                <a:lnTo>
                  <a:pt x="470144" y="150762"/>
                </a:lnTo>
                <a:lnTo>
                  <a:pt x="483922" y="196280"/>
                </a:lnTo>
                <a:lnTo>
                  <a:pt x="488611" y="244305"/>
                </a:lnTo>
                <a:lnTo>
                  <a:pt x="483922" y="292331"/>
                </a:lnTo>
                <a:lnTo>
                  <a:pt x="470144" y="337848"/>
                </a:lnTo>
                <a:lnTo>
                  <a:pt x="447706" y="379777"/>
                </a:lnTo>
                <a:lnTo>
                  <a:pt x="417038" y="417038"/>
                </a:lnTo>
                <a:lnTo>
                  <a:pt x="379777" y="447706"/>
                </a:lnTo>
                <a:lnTo>
                  <a:pt x="337848" y="470144"/>
                </a:lnTo>
                <a:lnTo>
                  <a:pt x="292331" y="483923"/>
                </a:lnTo>
                <a:lnTo>
                  <a:pt x="244305" y="488611"/>
                </a:lnTo>
                <a:lnTo>
                  <a:pt x="196280" y="483923"/>
                </a:lnTo>
                <a:lnTo>
                  <a:pt x="163383" y="473964"/>
                </a:lnTo>
                <a:lnTo>
                  <a:pt x="244305" y="473964"/>
                </a:lnTo>
                <a:lnTo>
                  <a:pt x="289450" y="469549"/>
                </a:lnTo>
                <a:lnTo>
                  <a:pt x="332234" y="456584"/>
                </a:lnTo>
                <a:lnTo>
                  <a:pt x="371648" y="435489"/>
                </a:lnTo>
                <a:lnTo>
                  <a:pt x="406687" y="406687"/>
                </a:lnTo>
                <a:lnTo>
                  <a:pt x="435489" y="371648"/>
                </a:lnTo>
                <a:lnTo>
                  <a:pt x="456584" y="332234"/>
                </a:lnTo>
                <a:lnTo>
                  <a:pt x="469549" y="289450"/>
                </a:lnTo>
                <a:lnTo>
                  <a:pt x="473964" y="244305"/>
                </a:lnTo>
                <a:lnTo>
                  <a:pt x="469549" y="199160"/>
                </a:lnTo>
                <a:lnTo>
                  <a:pt x="456584" y="156377"/>
                </a:lnTo>
                <a:lnTo>
                  <a:pt x="435489" y="116962"/>
                </a:lnTo>
                <a:lnTo>
                  <a:pt x="406687" y="81923"/>
                </a:lnTo>
                <a:lnTo>
                  <a:pt x="371648" y="53121"/>
                </a:lnTo>
                <a:lnTo>
                  <a:pt x="332234" y="32027"/>
                </a:lnTo>
                <a:lnTo>
                  <a:pt x="289450" y="19061"/>
                </a:lnTo>
                <a:lnTo>
                  <a:pt x="244305" y="14646"/>
                </a:lnTo>
                <a:lnTo>
                  <a:pt x="163383" y="14646"/>
                </a:lnTo>
                <a:lnTo>
                  <a:pt x="196280" y="4688"/>
                </a:lnTo>
                <a:lnTo>
                  <a:pt x="244305" y="0"/>
                </a:lnTo>
                <a:close/>
              </a:path>
              <a:path w="488950" h="488950">
                <a:moveTo>
                  <a:pt x="163383" y="14646"/>
                </a:moveTo>
                <a:lnTo>
                  <a:pt x="244305" y="14646"/>
                </a:lnTo>
                <a:lnTo>
                  <a:pt x="199160" y="19061"/>
                </a:lnTo>
                <a:lnTo>
                  <a:pt x="156377" y="32027"/>
                </a:lnTo>
                <a:lnTo>
                  <a:pt x="116962" y="53121"/>
                </a:lnTo>
                <a:lnTo>
                  <a:pt x="81923" y="81923"/>
                </a:lnTo>
                <a:lnTo>
                  <a:pt x="53121" y="116962"/>
                </a:lnTo>
                <a:lnTo>
                  <a:pt x="32027" y="156377"/>
                </a:lnTo>
                <a:lnTo>
                  <a:pt x="19061" y="199160"/>
                </a:lnTo>
                <a:lnTo>
                  <a:pt x="14646" y="244305"/>
                </a:lnTo>
                <a:lnTo>
                  <a:pt x="19061" y="289450"/>
                </a:lnTo>
                <a:lnTo>
                  <a:pt x="32027" y="332234"/>
                </a:lnTo>
                <a:lnTo>
                  <a:pt x="53121" y="371648"/>
                </a:lnTo>
                <a:lnTo>
                  <a:pt x="81923" y="406687"/>
                </a:lnTo>
                <a:lnTo>
                  <a:pt x="116962" y="435489"/>
                </a:lnTo>
                <a:lnTo>
                  <a:pt x="156377" y="456584"/>
                </a:lnTo>
                <a:lnTo>
                  <a:pt x="199160" y="469549"/>
                </a:lnTo>
                <a:lnTo>
                  <a:pt x="244305" y="473964"/>
                </a:lnTo>
                <a:lnTo>
                  <a:pt x="163383" y="473964"/>
                </a:lnTo>
                <a:lnTo>
                  <a:pt x="108833" y="447706"/>
                </a:lnTo>
                <a:lnTo>
                  <a:pt x="71573" y="417038"/>
                </a:lnTo>
                <a:lnTo>
                  <a:pt x="40905" y="379736"/>
                </a:lnTo>
                <a:lnTo>
                  <a:pt x="18466" y="337812"/>
                </a:lnTo>
                <a:lnTo>
                  <a:pt x="4688" y="292317"/>
                </a:lnTo>
                <a:lnTo>
                  <a:pt x="0" y="244305"/>
                </a:lnTo>
                <a:lnTo>
                  <a:pt x="4688" y="196280"/>
                </a:lnTo>
                <a:lnTo>
                  <a:pt x="18466" y="150762"/>
                </a:lnTo>
                <a:lnTo>
                  <a:pt x="40905" y="108833"/>
                </a:lnTo>
                <a:lnTo>
                  <a:pt x="71573" y="71573"/>
                </a:lnTo>
                <a:lnTo>
                  <a:pt x="108833" y="40905"/>
                </a:lnTo>
                <a:lnTo>
                  <a:pt x="150762" y="18466"/>
                </a:lnTo>
                <a:lnTo>
                  <a:pt x="163383" y="14646"/>
                </a:lnTo>
                <a:close/>
              </a:path>
            </a:pathLst>
          </a:custGeom>
          <a:solidFill>
            <a:srgbClr val="254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218974" y="1202110"/>
            <a:ext cx="100819" cy="163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3119734" y="6954212"/>
            <a:ext cx="859155" cy="606425"/>
          </a:xfrm>
          <a:custGeom>
            <a:avLst/>
            <a:gdLst/>
            <a:ahLst/>
            <a:cxnLst/>
            <a:rect l="l" t="t" r="r" b="b"/>
            <a:pathLst>
              <a:path w="859155" h="606425">
                <a:moveTo>
                  <a:pt x="555889" y="605988"/>
                </a:moveTo>
                <a:lnTo>
                  <a:pt x="516938" y="603973"/>
                </a:lnTo>
                <a:lnTo>
                  <a:pt x="446176" y="585302"/>
                </a:lnTo>
                <a:lnTo>
                  <a:pt x="406813" y="566942"/>
                </a:lnTo>
                <a:lnTo>
                  <a:pt x="359758" y="541432"/>
                </a:lnTo>
                <a:lnTo>
                  <a:pt x="189967" y="444267"/>
                </a:lnTo>
                <a:lnTo>
                  <a:pt x="121164" y="405997"/>
                </a:lnTo>
                <a:lnTo>
                  <a:pt x="32966" y="357942"/>
                </a:lnTo>
                <a:lnTo>
                  <a:pt x="2312" y="319503"/>
                </a:lnTo>
                <a:lnTo>
                  <a:pt x="0" y="302778"/>
                </a:lnTo>
                <a:lnTo>
                  <a:pt x="2312" y="285888"/>
                </a:lnTo>
                <a:lnTo>
                  <a:pt x="8913" y="270605"/>
                </a:lnTo>
                <a:lnTo>
                  <a:pt x="19299" y="257619"/>
                </a:lnTo>
                <a:lnTo>
                  <a:pt x="32966" y="247614"/>
                </a:lnTo>
                <a:lnTo>
                  <a:pt x="120918" y="199647"/>
                </a:lnTo>
                <a:lnTo>
                  <a:pt x="188065" y="162269"/>
                </a:lnTo>
                <a:lnTo>
                  <a:pt x="356138" y="66115"/>
                </a:lnTo>
                <a:lnTo>
                  <a:pt x="403289" y="40495"/>
                </a:lnTo>
                <a:lnTo>
                  <a:pt x="443295" y="21755"/>
                </a:lnTo>
                <a:lnTo>
                  <a:pt x="479661" y="9214"/>
                </a:lnTo>
                <a:lnTo>
                  <a:pt x="555486" y="0"/>
                </a:lnTo>
                <a:lnTo>
                  <a:pt x="604892" y="3953"/>
                </a:lnTo>
                <a:lnTo>
                  <a:pt x="651808" y="15399"/>
                </a:lnTo>
                <a:lnTo>
                  <a:pt x="695597" y="33714"/>
                </a:lnTo>
                <a:lnTo>
                  <a:pt x="735626" y="58276"/>
                </a:lnTo>
                <a:lnTo>
                  <a:pt x="771259" y="88462"/>
                </a:lnTo>
                <a:lnTo>
                  <a:pt x="801860" y="123649"/>
                </a:lnTo>
                <a:lnTo>
                  <a:pt x="826794" y="163216"/>
                </a:lnTo>
                <a:lnTo>
                  <a:pt x="838668" y="190822"/>
                </a:lnTo>
                <a:lnTo>
                  <a:pt x="555486" y="190822"/>
                </a:lnTo>
                <a:lnTo>
                  <a:pt x="536050" y="192356"/>
                </a:lnTo>
                <a:lnTo>
                  <a:pt x="514067" y="199713"/>
                </a:lnTo>
                <a:lnTo>
                  <a:pt x="480033" y="217031"/>
                </a:lnTo>
                <a:lnTo>
                  <a:pt x="424442" y="248444"/>
                </a:lnTo>
                <a:lnTo>
                  <a:pt x="356873" y="287225"/>
                </a:lnTo>
                <a:lnTo>
                  <a:pt x="329245" y="302778"/>
                </a:lnTo>
                <a:lnTo>
                  <a:pt x="385282" y="334808"/>
                </a:lnTo>
                <a:lnTo>
                  <a:pt x="479748" y="388892"/>
                </a:lnTo>
                <a:lnTo>
                  <a:pt x="513504" y="406067"/>
                </a:lnTo>
                <a:lnTo>
                  <a:pt x="535594" y="413282"/>
                </a:lnTo>
                <a:lnTo>
                  <a:pt x="555486" y="414750"/>
                </a:lnTo>
                <a:lnTo>
                  <a:pt x="838769" y="414750"/>
                </a:lnTo>
                <a:lnTo>
                  <a:pt x="827066" y="442121"/>
                </a:lnTo>
                <a:lnTo>
                  <a:pt x="802182" y="481800"/>
                </a:lnTo>
                <a:lnTo>
                  <a:pt x="771617" y="517111"/>
                </a:lnTo>
                <a:lnTo>
                  <a:pt x="736007" y="547420"/>
                </a:lnTo>
                <a:lnTo>
                  <a:pt x="695992" y="572095"/>
                </a:lnTo>
                <a:lnTo>
                  <a:pt x="652208" y="590503"/>
                </a:lnTo>
                <a:lnTo>
                  <a:pt x="605295" y="602011"/>
                </a:lnTo>
                <a:lnTo>
                  <a:pt x="555889" y="605988"/>
                </a:lnTo>
                <a:close/>
              </a:path>
              <a:path w="859155" h="606425">
                <a:moveTo>
                  <a:pt x="838769" y="414750"/>
                </a:moveTo>
                <a:lnTo>
                  <a:pt x="555486" y="414750"/>
                </a:lnTo>
                <a:lnTo>
                  <a:pt x="599148" y="405997"/>
                </a:lnTo>
                <a:lnTo>
                  <a:pt x="634967" y="382112"/>
                </a:lnTo>
                <a:lnTo>
                  <a:pt x="659271" y="346657"/>
                </a:lnTo>
                <a:lnTo>
                  <a:pt x="668390" y="303193"/>
                </a:lnTo>
                <a:lnTo>
                  <a:pt x="659328" y="259434"/>
                </a:lnTo>
                <a:lnTo>
                  <a:pt x="635117" y="223718"/>
                </a:lnTo>
                <a:lnTo>
                  <a:pt x="599318" y="199647"/>
                </a:lnTo>
                <a:lnTo>
                  <a:pt x="555486" y="190822"/>
                </a:lnTo>
                <a:lnTo>
                  <a:pt x="838668" y="190822"/>
                </a:lnTo>
                <a:lnTo>
                  <a:pt x="845427" y="206539"/>
                </a:lnTo>
                <a:lnTo>
                  <a:pt x="857123" y="252996"/>
                </a:lnTo>
                <a:lnTo>
                  <a:pt x="858606" y="270605"/>
                </a:lnTo>
                <a:lnTo>
                  <a:pt x="858658" y="334808"/>
                </a:lnTo>
                <a:lnTo>
                  <a:pt x="857236" y="352185"/>
                </a:lnTo>
                <a:lnTo>
                  <a:pt x="845630" y="398705"/>
                </a:lnTo>
                <a:lnTo>
                  <a:pt x="838769" y="414750"/>
                </a:lnTo>
                <a:close/>
              </a:path>
            </a:pathLst>
          </a:custGeom>
          <a:solidFill>
            <a:srgbClr val="723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2893089" y="7160566"/>
            <a:ext cx="861694" cy="605790"/>
          </a:xfrm>
          <a:custGeom>
            <a:avLst/>
            <a:gdLst/>
            <a:ahLst/>
            <a:cxnLst/>
            <a:rect l="l" t="t" r="r" b="b"/>
            <a:pathLst>
              <a:path w="861694" h="605790">
                <a:moveTo>
                  <a:pt x="305759" y="605573"/>
                </a:moveTo>
                <a:lnTo>
                  <a:pt x="256353" y="601619"/>
                </a:lnTo>
                <a:lnTo>
                  <a:pt x="209438" y="590172"/>
                </a:lnTo>
                <a:lnTo>
                  <a:pt x="165648" y="571856"/>
                </a:lnTo>
                <a:lnTo>
                  <a:pt x="125620" y="547293"/>
                </a:lnTo>
                <a:lnTo>
                  <a:pt x="89987" y="517105"/>
                </a:lnTo>
                <a:lnTo>
                  <a:pt x="59386" y="481916"/>
                </a:lnTo>
                <a:lnTo>
                  <a:pt x="34451" y="442350"/>
                </a:lnTo>
                <a:lnTo>
                  <a:pt x="15819" y="399027"/>
                </a:lnTo>
                <a:lnTo>
                  <a:pt x="4123" y="352573"/>
                </a:lnTo>
                <a:lnTo>
                  <a:pt x="0" y="303608"/>
                </a:lnTo>
                <a:lnTo>
                  <a:pt x="0" y="302778"/>
                </a:lnTo>
                <a:lnTo>
                  <a:pt x="4010" y="253791"/>
                </a:lnTo>
                <a:lnTo>
                  <a:pt x="15619" y="207275"/>
                </a:lnTo>
                <a:lnTo>
                  <a:pt x="34191" y="163861"/>
                </a:lnTo>
                <a:lnTo>
                  <a:pt x="59089" y="124184"/>
                </a:lnTo>
                <a:lnTo>
                  <a:pt x="89679" y="88875"/>
                </a:lnTo>
                <a:lnTo>
                  <a:pt x="125325" y="58567"/>
                </a:lnTo>
                <a:lnTo>
                  <a:pt x="165392" y="33893"/>
                </a:lnTo>
                <a:lnTo>
                  <a:pt x="209243" y="15485"/>
                </a:lnTo>
                <a:lnTo>
                  <a:pt x="256244" y="3976"/>
                </a:lnTo>
                <a:lnTo>
                  <a:pt x="305759" y="0"/>
                </a:lnTo>
                <a:lnTo>
                  <a:pt x="344716" y="2014"/>
                </a:lnTo>
                <a:lnTo>
                  <a:pt x="415480" y="20686"/>
                </a:lnTo>
                <a:lnTo>
                  <a:pt x="454844" y="39046"/>
                </a:lnTo>
                <a:lnTo>
                  <a:pt x="501901" y="64556"/>
                </a:lnTo>
                <a:lnTo>
                  <a:pt x="671482" y="161706"/>
                </a:lnTo>
                <a:lnTo>
                  <a:pt x="725031" y="191637"/>
                </a:lnTo>
                <a:lnTo>
                  <a:pt x="305759" y="191637"/>
                </a:lnTo>
                <a:lnTo>
                  <a:pt x="262111" y="200383"/>
                </a:lnTo>
                <a:lnTo>
                  <a:pt x="226382" y="224222"/>
                </a:lnTo>
                <a:lnTo>
                  <a:pt x="202321" y="259554"/>
                </a:lnTo>
                <a:lnTo>
                  <a:pt x="193677" y="302778"/>
                </a:lnTo>
                <a:lnTo>
                  <a:pt x="202504" y="346545"/>
                </a:lnTo>
                <a:lnTo>
                  <a:pt x="226591" y="382260"/>
                </a:lnTo>
                <a:lnTo>
                  <a:pt x="262346" y="406327"/>
                </a:lnTo>
                <a:lnTo>
                  <a:pt x="306178" y="415149"/>
                </a:lnTo>
                <a:lnTo>
                  <a:pt x="724822" y="415149"/>
                </a:lnTo>
                <a:lnTo>
                  <a:pt x="504968" y="540268"/>
                </a:lnTo>
                <a:lnTo>
                  <a:pt x="457778" y="565861"/>
                </a:lnTo>
                <a:lnTo>
                  <a:pt x="417800" y="584530"/>
                </a:lnTo>
                <a:lnTo>
                  <a:pt x="381495" y="596931"/>
                </a:lnTo>
                <a:lnTo>
                  <a:pt x="345328" y="603726"/>
                </a:lnTo>
                <a:lnTo>
                  <a:pt x="305759" y="605573"/>
                </a:lnTo>
                <a:close/>
              </a:path>
              <a:path w="861694" h="605790">
                <a:moveTo>
                  <a:pt x="724822" y="415149"/>
                </a:moveTo>
                <a:lnTo>
                  <a:pt x="306178" y="415149"/>
                </a:lnTo>
                <a:lnTo>
                  <a:pt x="325608" y="413618"/>
                </a:lnTo>
                <a:lnTo>
                  <a:pt x="347591" y="406267"/>
                </a:lnTo>
                <a:lnTo>
                  <a:pt x="381629" y="388954"/>
                </a:lnTo>
                <a:lnTo>
                  <a:pt x="437223" y="357543"/>
                </a:lnTo>
                <a:lnTo>
                  <a:pt x="457425" y="345720"/>
                </a:lnTo>
                <a:lnTo>
                  <a:pt x="479869" y="332822"/>
                </a:lnTo>
                <a:lnTo>
                  <a:pt x="532403" y="303193"/>
                </a:lnTo>
                <a:lnTo>
                  <a:pt x="381675" y="217495"/>
                </a:lnTo>
                <a:lnTo>
                  <a:pt x="325658" y="193105"/>
                </a:lnTo>
                <a:lnTo>
                  <a:pt x="305759" y="191637"/>
                </a:lnTo>
                <a:lnTo>
                  <a:pt x="725031" y="191637"/>
                </a:lnTo>
                <a:lnTo>
                  <a:pt x="740895" y="200383"/>
                </a:lnTo>
                <a:lnTo>
                  <a:pt x="828280" y="248029"/>
                </a:lnTo>
                <a:lnTo>
                  <a:pt x="841947" y="258083"/>
                </a:lnTo>
                <a:lnTo>
                  <a:pt x="852333" y="271164"/>
                </a:lnTo>
                <a:lnTo>
                  <a:pt x="858934" y="286469"/>
                </a:lnTo>
                <a:lnTo>
                  <a:pt x="861189" y="302778"/>
                </a:lnTo>
                <a:lnTo>
                  <a:pt x="861189" y="303608"/>
                </a:lnTo>
                <a:lnTo>
                  <a:pt x="858934" y="320086"/>
                </a:lnTo>
                <a:lnTo>
                  <a:pt x="852333" y="335372"/>
                </a:lnTo>
                <a:lnTo>
                  <a:pt x="841947" y="348360"/>
                </a:lnTo>
                <a:lnTo>
                  <a:pt x="828280" y="358357"/>
                </a:lnTo>
                <a:lnTo>
                  <a:pt x="740766" y="406327"/>
                </a:lnTo>
                <a:lnTo>
                  <a:pt x="724822" y="415149"/>
                </a:lnTo>
                <a:close/>
              </a:path>
            </a:pathLst>
          </a:custGeom>
          <a:solidFill>
            <a:srgbClr val="ED21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3119734" y="7368149"/>
            <a:ext cx="859155" cy="606425"/>
          </a:xfrm>
          <a:custGeom>
            <a:avLst/>
            <a:gdLst/>
            <a:ahLst/>
            <a:cxnLst/>
            <a:rect l="l" t="t" r="r" b="b"/>
            <a:pathLst>
              <a:path w="859155" h="606425">
                <a:moveTo>
                  <a:pt x="555889" y="605972"/>
                </a:moveTo>
                <a:lnTo>
                  <a:pt x="516938" y="603958"/>
                </a:lnTo>
                <a:lnTo>
                  <a:pt x="446176" y="585286"/>
                </a:lnTo>
                <a:lnTo>
                  <a:pt x="406813" y="566926"/>
                </a:lnTo>
                <a:lnTo>
                  <a:pt x="359758" y="541416"/>
                </a:lnTo>
                <a:lnTo>
                  <a:pt x="189967" y="444266"/>
                </a:lnTo>
                <a:lnTo>
                  <a:pt x="121243" y="406040"/>
                </a:lnTo>
                <a:lnTo>
                  <a:pt x="32966" y="357942"/>
                </a:lnTo>
                <a:lnTo>
                  <a:pt x="2312" y="319503"/>
                </a:lnTo>
                <a:lnTo>
                  <a:pt x="0" y="302778"/>
                </a:lnTo>
                <a:lnTo>
                  <a:pt x="2312" y="285885"/>
                </a:lnTo>
                <a:lnTo>
                  <a:pt x="8913" y="270599"/>
                </a:lnTo>
                <a:lnTo>
                  <a:pt x="19299" y="257612"/>
                </a:lnTo>
                <a:lnTo>
                  <a:pt x="32966" y="247614"/>
                </a:lnTo>
                <a:lnTo>
                  <a:pt x="120917" y="199647"/>
                </a:lnTo>
                <a:lnTo>
                  <a:pt x="188065" y="162267"/>
                </a:lnTo>
                <a:lnTo>
                  <a:pt x="356138" y="66106"/>
                </a:lnTo>
                <a:lnTo>
                  <a:pt x="403289" y="40490"/>
                </a:lnTo>
                <a:lnTo>
                  <a:pt x="443295" y="21753"/>
                </a:lnTo>
                <a:lnTo>
                  <a:pt x="479661" y="9214"/>
                </a:lnTo>
                <a:lnTo>
                  <a:pt x="555486" y="0"/>
                </a:lnTo>
                <a:lnTo>
                  <a:pt x="604892" y="3953"/>
                </a:lnTo>
                <a:lnTo>
                  <a:pt x="651808" y="15399"/>
                </a:lnTo>
                <a:lnTo>
                  <a:pt x="695597" y="33714"/>
                </a:lnTo>
                <a:lnTo>
                  <a:pt x="735626" y="58276"/>
                </a:lnTo>
                <a:lnTo>
                  <a:pt x="771259" y="88462"/>
                </a:lnTo>
                <a:lnTo>
                  <a:pt x="801860" y="123649"/>
                </a:lnTo>
                <a:lnTo>
                  <a:pt x="826794" y="163216"/>
                </a:lnTo>
                <a:lnTo>
                  <a:pt x="838668" y="190822"/>
                </a:lnTo>
                <a:lnTo>
                  <a:pt x="555486" y="190822"/>
                </a:lnTo>
                <a:lnTo>
                  <a:pt x="536050" y="192353"/>
                </a:lnTo>
                <a:lnTo>
                  <a:pt x="514067" y="199705"/>
                </a:lnTo>
                <a:lnTo>
                  <a:pt x="480033" y="217017"/>
                </a:lnTo>
                <a:lnTo>
                  <a:pt x="424442" y="248429"/>
                </a:lnTo>
                <a:lnTo>
                  <a:pt x="356873" y="287218"/>
                </a:lnTo>
                <a:lnTo>
                  <a:pt x="329245" y="302778"/>
                </a:lnTo>
                <a:lnTo>
                  <a:pt x="385354" y="334849"/>
                </a:lnTo>
                <a:lnTo>
                  <a:pt x="479748" y="388883"/>
                </a:lnTo>
                <a:lnTo>
                  <a:pt x="513504" y="406053"/>
                </a:lnTo>
                <a:lnTo>
                  <a:pt x="535594" y="413266"/>
                </a:lnTo>
                <a:lnTo>
                  <a:pt x="555486" y="414734"/>
                </a:lnTo>
                <a:lnTo>
                  <a:pt x="838867" y="414734"/>
                </a:lnTo>
                <a:lnTo>
                  <a:pt x="827066" y="442372"/>
                </a:lnTo>
                <a:lnTo>
                  <a:pt x="802182" y="482087"/>
                </a:lnTo>
                <a:lnTo>
                  <a:pt x="771617" y="517408"/>
                </a:lnTo>
                <a:lnTo>
                  <a:pt x="736007" y="547704"/>
                </a:lnTo>
                <a:lnTo>
                  <a:pt x="695992" y="572341"/>
                </a:lnTo>
                <a:lnTo>
                  <a:pt x="652208" y="590686"/>
                </a:lnTo>
                <a:lnTo>
                  <a:pt x="605295" y="602108"/>
                </a:lnTo>
                <a:lnTo>
                  <a:pt x="555889" y="605972"/>
                </a:lnTo>
                <a:close/>
              </a:path>
              <a:path w="859155" h="606425">
                <a:moveTo>
                  <a:pt x="838867" y="414734"/>
                </a:moveTo>
                <a:lnTo>
                  <a:pt x="555486" y="414734"/>
                </a:lnTo>
                <a:lnTo>
                  <a:pt x="599148" y="406040"/>
                </a:lnTo>
                <a:lnTo>
                  <a:pt x="634967" y="382254"/>
                </a:lnTo>
                <a:lnTo>
                  <a:pt x="659271" y="346823"/>
                </a:lnTo>
                <a:lnTo>
                  <a:pt x="668390" y="303193"/>
                </a:lnTo>
                <a:lnTo>
                  <a:pt x="659328" y="259434"/>
                </a:lnTo>
                <a:lnTo>
                  <a:pt x="635117" y="223718"/>
                </a:lnTo>
                <a:lnTo>
                  <a:pt x="599318" y="199647"/>
                </a:lnTo>
                <a:lnTo>
                  <a:pt x="555486" y="190822"/>
                </a:lnTo>
                <a:lnTo>
                  <a:pt x="838668" y="190822"/>
                </a:lnTo>
                <a:lnTo>
                  <a:pt x="845427" y="206539"/>
                </a:lnTo>
                <a:lnTo>
                  <a:pt x="857123" y="252996"/>
                </a:lnTo>
                <a:lnTo>
                  <a:pt x="858605" y="270599"/>
                </a:lnTo>
                <a:lnTo>
                  <a:pt x="858661" y="334849"/>
                </a:lnTo>
                <a:lnTo>
                  <a:pt x="857236" y="352292"/>
                </a:lnTo>
                <a:lnTo>
                  <a:pt x="845630" y="398896"/>
                </a:lnTo>
                <a:lnTo>
                  <a:pt x="838867" y="414734"/>
                </a:lnTo>
                <a:close/>
              </a:path>
            </a:pathLst>
          </a:custGeom>
          <a:solidFill>
            <a:srgbClr val="4DA2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2893089" y="7575317"/>
            <a:ext cx="861694" cy="606425"/>
          </a:xfrm>
          <a:custGeom>
            <a:avLst/>
            <a:gdLst/>
            <a:ahLst/>
            <a:cxnLst/>
            <a:rect l="l" t="t" r="r" b="b"/>
            <a:pathLst>
              <a:path w="861694" h="606425">
                <a:moveTo>
                  <a:pt x="305759" y="605972"/>
                </a:moveTo>
                <a:lnTo>
                  <a:pt x="256353" y="602019"/>
                </a:lnTo>
                <a:lnTo>
                  <a:pt x="209438" y="590573"/>
                </a:lnTo>
                <a:lnTo>
                  <a:pt x="165648" y="572258"/>
                </a:lnTo>
                <a:lnTo>
                  <a:pt x="125620" y="547696"/>
                </a:lnTo>
                <a:lnTo>
                  <a:pt x="89987" y="517510"/>
                </a:lnTo>
                <a:lnTo>
                  <a:pt x="59386" y="482322"/>
                </a:lnTo>
                <a:lnTo>
                  <a:pt x="34451" y="442756"/>
                </a:lnTo>
                <a:lnTo>
                  <a:pt x="15819" y="399433"/>
                </a:lnTo>
                <a:lnTo>
                  <a:pt x="4123" y="352976"/>
                </a:lnTo>
                <a:lnTo>
                  <a:pt x="0" y="304007"/>
                </a:lnTo>
                <a:lnTo>
                  <a:pt x="66" y="302379"/>
                </a:lnTo>
                <a:lnTo>
                  <a:pt x="4010" y="254202"/>
                </a:lnTo>
                <a:lnTo>
                  <a:pt x="15616" y="207679"/>
                </a:lnTo>
                <a:lnTo>
                  <a:pt x="34180" y="164255"/>
                </a:lnTo>
                <a:lnTo>
                  <a:pt x="59063" y="124561"/>
                </a:lnTo>
                <a:lnTo>
                  <a:pt x="89629" y="89226"/>
                </a:lnTo>
                <a:lnTo>
                  <a:pt x="125238" y="58881"/>
                </a:lnTo>
                <a:lnTo>
                  <a:pt x="165254" y="34155"/>
                </a:lnTo>
                <a:lnTo>
                  <a:pt x="209037" y="15680"/>
                </a:lnTo>
                <a:lnTo>
                  <a:pt x="255951" y="4084"/>
                </a:lnTo>
                <a:lnTo>
                  <a:pt x="305357" y="0"/>
                </a:lnTo>
                <a:lnTo>
                  <a:pt x="344308" y="2014"/>
                </a:lnTo>
                <a:lnTo>
                  <a:pt x="415069" y="20686"/>
                </a:lnTo>
                <a:lnTo>
                  <a:pt x="454433" y="39046"/>
                </a:lnTo>
                <a:lnTo>
                  <a:pt x="501488" y="64556"/>
                </a:lnTo>
                <a:lnTo>
                  <a:pt x="671279" y="161557"/>
                </a:lnTo>
                <a:lnTo>
                  <a:pt x="725248" y="191637"/>
                </a:lnTo>
                <a:lnTo>
                  <a:pt x="305759" y="191637"/>
                </a:lnTo>
                <a:lnTo>
                  <a:pt x="262111" y="200377"/>
                </a:lnTo>
                <a:lnTo>
                  <a:pt x="226382" y="224173"/>
                </a:lnTo>
                <a:lnTo>
                  <a:pt x="202321" y="259386"/>
                </a:lnTo>
                <a:lnTo>
                  <a:pt x="193677" y="302379"/>
                </a:lnTo>
                <a:lnTo>
                  <a:pt x="202504" y="346139"/>
                </a:lnTo>
                <a:lnTo>
                  <a:pt x="226591" y="381855"/>
                </a:lnTo>
                <a:lnTo>
                  <a:pt x="262346" y="405926"/>
                </a:lnTo>
                <a:lnTo>
                  <a:pt x="306178" y="414750"/>
                </a:lnTo>
                <a:lnTo>
                  <a:pt x="725543" y="414750"/>
                </a:lnTo>
                <a:lnTo>
                  <a:pt x="504968" y="540270"/>
                </a:lnTo>
                <a:lnTo>
                  <a:pt x="457778" y="565876"/>
                </a:lnTo>
                <a:lnTo>
                  <a:pt x="417800" y="584579"/>
                </a:lnTo>
                <a:lnTo>
                  <a:pt x="381495" y="597050"/>
                </a:lnTo>
                <a:lnTo>
                  <a:pt x="345328" y="603957"/>
                </a:lnTo>
                <a:lnTo>
                  <a:pt x="305759" y="605972"/>
                </a:lnTo>
                <a:close/>
              </a:path>
              <a:path w="861694" h="606425">
                <a:moveTo>
                  <a:pt x="725543" y="414750"/>
                </a:moveTo>
                <a:lnTo>
                  <a:pt x="306178" y="414750"/>
                </a:lnTo>
                <a:lnTo>
                  <a:pt x="325608" y="413217"/>
                </a:lnTo>
                <a:lnTo>
                  <a:pt x="347591" y="405859"/>
                </a:lnTo>
                <a:lnTo>
                  <a:pt x="381629" y="388542"/>
                </a:lnTo>
                <a:lnTo>
                  <a:pt x="532403" y="303193"/>
                </a:lnTo>
                <a:lnTo>
                  <a:pt x="381675" y="217495"/>
                </a:lnTo>
                <a:lnTo>
                  <a:pt x="347794" y="200320"/>
                </a:lnTo>
                <a:lnTo>
                  <a:pt x="325658" y="193105"/>
                </a:lnTo>
                <a:lnTo>
                  <a:pt x="305759" y="191637"/>
                </a:lnTo>
                <a:lnTo>
                  <a:pt x="725248" y="191637"/>
                </a:lnTo>
                <a:lnTo>
                  <a:pt x="741102" y="200377"/>
                </a:lnTo>
                <a:lnTo>
                  <a:pt x="828280" y="248029"/>
                </a:lnTo>
                <a:lnTo>
                  <a:pt x="841947" y="258083"/>
                </a:lnTo>
                <a:lnTo>
                  <a:pt x="852333" y="271164"/>
                </a:lnTo>
                <a:lnTo>
                  <a:pt x="858934" y="286469"/>
                </a:lnTo>
                <a:lnTo>
                  <a:pt x="861134" y="302379"/>
                </a:lnTo>
                <a:lnTo>
                  <a:pt x="861135" y="304007"/>
                </a:lnTo>
                <a:lnTo>
                  <a:pt x="858934" y="320086"/>
                </a:lnTo>
                <a:lnTo>
                  <a:pt x="852333" y="335372"/>
                </a:lnTo>
                <a:lnTo>
                  <a:pt x="841947" y="348360"/>
                </a:lnTo>
                <a:lnTo>
                  <a:pt x="828280" y="358357"/>
                </a:lnTo>
                <a:lnTo>
                  <a:pt x="741491" y="405926"/>
                </a:lnTo>
                <a:lnTo>
                  <a:pt x="725543" y="414750"/>
                </a:lnTo>
                <a:close/>
              </a:path>
            </a:pathLst>
          </a:custGeom>
          <a:solidFill>
            <a:srgbClr val="F1ED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0110109" y="7004867"/>
            <a:ext cx="454025" cy="394335"/>
          </a:xfrm>
          <a:custGeom>
            <a:avLst/>
            <a:gdLst/>
            <a:ahLst/>
            <a:cxnLst/>
            <a:rect l="l" t="t" r="r" b="b"/>
            <a:pathLst>
              <a:path w="454025" h="394334">
                <a:moveTo>
                  <a:pt x="340321" y="393847"/>
                </a:moveTo>
                <a:lnTo>
                  <a:pt x="113160" y="393847"/>
                </a:lnTo>
                <a:lnTo>
                  <a:pt x="0" y="196708"/>
                </a:lnTo>
                <a:lnTo>
                  <a:pt x="113160" y="0"/>
                </a:lnTo>
                <a:lnTo>
                  <a:pt x="340321" y="0"/>
                </a:lnTo>
                <a:lnTo>
                  <a:pt x="453465" y="196708"/>
                </a:lnTo>
                <a:lnTo>
                  <a:pt x="340321" y="393847"/>
                </a:lnTo>
                <a:close/>
              </a:path>
            </a:pathLst>
          </a:custGeom>
          <a:solidFill>
            <a:srgbClr val="FF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9656214" y="7792133"/>
            <a:ext cx="454025" cy="394335"/>
          </a:xfrm>
          <a:custGeom>
            <a:avLst/>
            <a:gdLst/>
            <a:ahLst/>
            <a:cxnLst/>
            <a:rect l="l" t="t" r="r" b="b"/>
            <a:pathLst>
              <a:path w="454025" h="394334">
                <a:moveTo>
                  <a:pt x="340321" y="393831"/>
                </a:moveTo>
                <a:lnTo>
                  <a:pt x="113589" y="393831"/>
                </a:lnTo>
                <a:lnTo>
                  <a:pt x="0" y="197122"/>
                </a:lnTo>
                <a:lnTo>
                  <a:pt x="113589" y="0"/>
                </a:lnTo>
                <a:lnTo>
                  <a:pt x="340321" y="0"/>
                </a:lnTo>
                <a:lnTo>
                  <a:pt x="453894" y="197122"/>
                </a:lnTo>
                <a:lnTo>
                  <a:pt x="340321" y="393831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9882947" y="7398715"/>
            <a:ext cx="680720" cy="787400"/>
          </a:xfrm>
          <a:custGeom>
            <a:avLst/>
            <a:gdLst/>
            <a:ahLst/>
            <a:cxnLst/>
            <a:rect l="l" t="t" r="r" b="b"/>
            <a:pathLst>
              <a:path w="680720" h="787400">
                <a:moveTo>
                  <a:pt x="567483" y="787249"/>
                </a:moveTo>
                <a:lnTo>
                  <a:pt x="340321" y="787249"/>
                </a:lnTo>
                <a:lnTo>
                  <a:pt x="263545" y="653812"/>
                </a:lnTo>
                <a:lnTo>
                  <a:pt x="76446" y="329104"/>
                </a:lnTo>
                <a:lnTo>
                  <a:pt x="0" y="196708"/>
                </a:lnTo>
                <a:lnTo>
                  <a:pt x="113589" y="0"/>
                </a:lnTo>
                <a:lnTo>
                  <a:pt x="340321" y="0"/>
                </a:lnTo>
                <a:lnTo>
                  <a:pt x="414623" y="128594"/>
                </a:lnTo>
                <a:lnTo>
                  <a:pt x="567318" y="393417"/>
                </a:lnTo>
                <a:lnTo>
                  <a:pt x="567483" y="393417"/>
                </a:lnTo>
                <a:lnTo>
                  <a:pt x="609244" y="466192"/>
                </a:lnTo>
                <a:lnTo>
                  <a:pt x="680627" y="590540"/>
                </a:lnTo>
                <a:lnTo>
                  <a:pt x="567483" y="787249"/>
                </a:lnTo>
                <a:close/>
              </a:path>
            </a:pathLst>
          </a:custGeom>
          <a:solidFill>
            <a:srgbClr val="FFB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0336841" y="7398715"/>
            <a:ext cx="680720" cy="787400"/>
          </a:xfrm>
          <a:custGeom>
            <a:avLst/>
            <a:gdLst/>
            <a:ahLst/>
            <a:cxnLst/>
            <a:rect l="l" t="t" r="r" b="b"/>
            <a:pathLst>
              <a:path w="680720" h="787400">
                <a:moveTo>
                  <a:pt x="567054" y="787249"/>
                </a:moveTo>
                <a:lnTo>
                  <a:pt x="340321" y="787249"/>
                </a:lnTo>
                <a:lnTo>
                  <a:pt x="226732" y="590540"/>
                </a:lnTo>
                <a:lnTo>
                  <a:pt x="227079" y="589961"/>
                </a:lnTo>
                <a:lnTo>
                  <a:pt x="113655" y="393417"/>
                </a:lnTo>
                <a:lnTo>
                  <a:pt x="0" y="196708"/>
                </a:lnTo>
                <a:lnTo>
                  <a:pt x="113589" y="0"/>
                </a:lnTo>
                <a:lnTo>
                  <a:pt x="340321" y="0"/>
                </a:lnTo>
                <a:lnTo>
                  <a:pt x="409115" y="119142"/>
                </a:lnTo>
                <a:lnTo>
                  <a:pt x="409560" y="118861"/>
                </a:lnTo>
                <a:lnTo>
                  <a:pt x="603785" y="456442"/>
                </a:lnTo>
                <a:lnTo>
                  <a:pt x="603471" y="456624"/>
                </a:lnTo>
                <a:lnTo>
                  <a:pt x="680627" y="590540"/>
                </a:lnTo>
                <a:lnTo>
                  <a:pt x="567054" y="787249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6039853" y="7004875"/>
            <a:ext cx="1739900" cy="1181100"/>
          </a:xfrm>
          <a:custGeom>
            <a:avLst/>
            <a:gdLst/>
            <a:ahLst/>
            <a:cxnLst/>
            <a:rect l="l" t="t" r="r" b="b"/>
            <a:pathLst>
              <a:path w="1739900" h="1181100">
                <a:moveTo>
                  <a:pt x="1144587" y="0"/>
                </a:moveTo>
                <a:lnTo>
                  <a:pt x="914933" y="0"/>
                </a:lnTo>
                <a:lnTo>
                  <a:pt x="594677" y="0"/>
                </a:lnTo>
                <a:lnTo>
                  <a:pt x="0" y="794004"/>
                </a:lnTo>
                <a:lnTo>
                  <a:pt x="549910" y="794004"/>
                </a:lnTo>
                <a:lnTo>
                  <a:pt x="1144587" y="0"/>
                </a:lnTo>
                <a:close/>
              </a:path>
              <a:path w="1739900" h="1181100">
                <a:moveTo>
                  <a:pt x="1739277" y="387083"/>
                </a:moveTo>
                <a:lnTo>
                  <a:pt x="1509610" y="387083"/>
                </a:lnTo>
                <a:lnTo>
                  <a:pt x="1189367" y="387083"/>
                </a:lnTo>
                <a:lnTo>
                  <a:pt x="594677" y="1181087"/>
                </a:lnTo>
                <a:lnTo>
                  <a:pt x="1144587" y="1181087"/>
                </a:lnTo>
                <a:lnTo>
                  <a:pt x="1739277" y="387083"/>
                </a:lnTo>
                <a:close/>
              </a:path>
            </a:pathLst>
          </a:custGeom>
          <a:solidFill>
            <a:srgbClr val="C3D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6039859" y="7391955"/>
            <a:ext cx="1144905" cy="794385"/>
          </a:xfrm>
          <a:custGeom>
            <a:avLst/>
            <a:gdLst/>
            <a:ahLst/>
            <a:cxnLst/>
            <a:rect l="l" t="t" r="r" b="b"/>
            <a:pathLst>
              <a:path w="1144904" h="794384">
                <a:moveTo>
                  <a:pt x="1144590" y="794003"/>
                </a:moveTo>
                <a:lnTo>
                  <a:pt x="594680" y="794003"/>
                </a:lnTo>
                <a:lnTo>
                  <a:pt x="0" y="0"/>
                </a:lnTo>
                <a:lnTo>
                  <a:pt x="549909" y="0"/>
                </a:lnTo>
                <a:lnTo>
                  <a:pt x="1144590" y="794003"/>
                </a:lnTo>
                <a:close/>
              </a:path>
            </a:pathLst>
          </a:custGeom>
          <a:solidFill>
            <a:srgbClr val="1F6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6634540" y="7004867"/>
            <a:ext cx="1144905" cy="794385"/>
          </a:xfrm>
          <a:custGeom>
            <a:avLst/>
            <a:gdLst/>
            <a:ahLst/>
            <a:cxnLst/>
            <a:rect l="l" t="t" r="r" b="b"/>
            <a:pathLst>
              <a:path w="1144904" h="794384">
                <a:moveTo>
                  <a:pt x="1144590" y="794003"/>
                </a:moveTo>
                <a:lnTo>
                  <a:pt x="594680" y="794003"/>
                </a:lnTo>
                <a:lnTo>
                  <a:pt x="0" y="0"/>
                </a:lnTo>
                <a:lnTo>
                  <a:pt x="549909" y="0"/>
                </a:lnTo>
                <a:lnTo>
                  <a:pt x="1144590" y="794003"/>
                </a:lnTo>
                <a:close/>
              </a:path>
            </a:pathLst>
          </a:custGeom>
          <a:solidFill>
            <a:srgbClr val="256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3088198" y="7034541"/>
            <a:ext cx="1073785" cy="535940"/>
          </a:xfrm>
          <a:custGeom>
            <a:avLst/>
            <a:gdLst/>
            <a:ahLst/>
            <a:cxnLst/>
            <a:rect l="l" t="t" r="r" b="b"/>
            <a:pathLst>
              <a:path w="1073785" h="535940">
                <a:moveTo>
                  <a:pt x="0" y="535832"/>
                </a:moveTo>
                <a:lnTo>
                  <a:pt x="0" y="0"/>
                </a:lnTo>
                <a:lnTo>
                  <a:pt x="1073456" y="0"/>
                </a:lnTo>
                <a:lnTo>
                  <a:pt x="0" y="535832"/>
                </a:lnTo>
                <a:close/>
              </a:path>
            </a:pathLst>
          </a:custGeom>
          <a:solidFill>
            <a:srgbClr val="254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3088198" y="7034541"/>
            <a:ext cx="1073785" cy="535940"/>
          </a:xfrm>
          <a:custGeom>
            <a:avLst/>
            <a:gdLst/>
            <a:ahLst/>
            <a:cxnLst/>
            <a:rect l="l" t="t" r="r" b="b"/>
            <a:pathLst>
              <a:path w="1073785" h="535940">
                <a:moveTo>
                  <a:pt x="1073456" y="535832"/>
                </a:moveTo>
                <a:lnTo>
                  <a:pt x="0" y="535832"/>
                </a:lnTo>
                <a:lnTo>
                  <a:pt x="1073456" y="0"/>
                </a:lnTo>
                <a:lnTo>
                  <a:pt x="1073456" y="535832"/>
                </a:lnTo>
                <a:close/>
              </a:path>
            </a:pathLst>
          </a:custGeom>
          <a:solidFill>
            <a:srgbClr val="4DA3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3088198" y="7565507"/>
            <a:ext cx="1073785" cy="535940"/>
          </a:xfrm>
          <a:custGeom>
            <a:avLst/>
            <a:gdLst/>
            <a:ahLst/>
            <a:cxnLst/>
            <a:rect l="l" t="t" r="r" b="b"/>
            <a:pathLst>
              <a:path w="1073785" h="535940">
                <a:moveTo>
                  <a:pt x="0" y="535832"/>
                </a:moveTo>
                <a:lnTo>
                  <a:pt x="0" y="0"/>
                </a:lnTo>
                <a:lnTo>
                  <a:pt x="1073456" y="0"/>
                </a:lnTo>
                <a:lnTo>
                  <a:pt x="0" y="535832"/>
                </a:lnTo>
                <a:close/>
              </a:path>
            </a:pathLst>
          </a:custGeom>
          <a:solidFill>
            <a:srgbClr val="254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3088198" y="7565507"/>
            <a:ext cx="1073785" cy="535940"/>
          </a:xfrm>
          <a:custGeom>
            <a:avLst/>
            <a:gdLst/>
            <a:ahLst/>
            <a:cxnLst/>
            <a:rect l="l" t="t" r="r" b="b"/>
            <a:pathLst>
              <a:path w="1073785" h="535940">
                <a:moveTo>
                  <a:pt x="1073456" y="535832"/>
                </a:moveTo>
                <a:lnTo>
                  <a:pt x="0" y="535832"/>
                </a:lnTo>
                <a:lnTo>
                  <a:pt x="1073456" y="0"/>
                </a:lnTo>
                <a:lnTo>
                  <a:pt x="1073456" y="535832"/>
                </a:lnTo>
                <a:close/>
              </a:path>
            </a:pathLst>
          </a:custGeom>
          <a:solidFill>
            <a:srgbClr val="4DA3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254E72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3771" y="1355012"/>
            <a:ext cx="16100457" cy="76944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6217920" y="9566910"/>
            <a:ext cx="5852160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13167361" y="9566910"/>
            <a:ext cx="4206240" cy="276999"/>
          </a:xfrm>
        </p:spPr>
        <p:txBody>
          <a:bodyPr/>
          <a:lstStyle>
            <a:lvl1pPr>
              <a:defRPr/>
            </a:lvl1pPr>
          </a:lstStyle>
          <a:p>
            <a:fld id="{8C4C9311-588B-4CC9-82C6-651901542446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914400" y="9566910"/>
            <a:ext cx="4206240" cy="276999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1238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93771" y="1355012"/>
            <a:ext cx="16100457" cy="316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254E72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74532" y="1820289"/>
            <a:ext cx="14738934" cy="7075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254E72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2" y="1"/>
            <a:ext cx="18288634" cy="5143500"/>
            <a:chOff x="-42" y="1"/>
            <a:chExt cx="18288634" cy="5143500"/>
          </a:xfrm>
        </p:grpSpPr>
        <p:sp>
          <p:nvSpPr>
            <p:cNvPr id="3" name="object 3"/>
            <p:cNvSpPr/>
            <p:nvPr/>
          </p:nvSpPr>
          <p:spPr>
            <a:xfrm>
              <a:off x="0" y="1"/>
              <a:ext cx="18288000" cy="5143500"/>
            </a:xfrm>
            <a:custGeom>
              <a:avLst/>
              <a:gdLst/>
              <a:ahLst/>
              <a:cxnLst/>
              <a:rect l="l" t="t" r="r" b="b"/>
              <a:pathLst>
                <a:path w="18288000" h="5143500">
                  <a:moveTo>
                    <a:pt x="18287998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5143499"/>
                  </a:lnTo>
                  <a:close/>
                </a:path>
              </a:pathLst>
            </a:custGeom>
            <a:solidFill>
              <a:srgbClr val="254E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38207" y="1013811"/>
              <a:ext cx="17050385" cy="9525"/>
            </a:xfrm>
            <a:custGeom>
              <a:avLst/>
              <a:gdLst/>
              <a:ahLst/>
              <a:cxnLst/>
              <a:rect l="l" t="t" r="r" b="b"/>
              <a:pathLst>
                <a:path w="17050385" h="9525">
                  <a:moveTo>
                    <a:pt x="0" y="9524"/>
                  </a:moveTo>
                  <a:lnTo>
                    <a:pt x="17049791" y="9524"/>
                  </a:lnTo>
                  <a:lnTo>
                    <a:pt x="17049791" y="0"/>
                  </a:lnTo>
                  <a:lnTo>
                    <a:pt x="0" y="0"/>
                  </a:lnTo>
                  <a:lnTo>
                    <a:pt x="0" y="9524"/>
                  </a:lnTo>
                  <a:close/>
                </a:path>
              </a:pathLst>
            </a:custGeom>
            <a:solidFill>
              <a:srgbClr val="FE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42" y="983606"/>
              <a:ext cx="1238250" cy="66675"/>
            </a:xfrm>
            <a:custGeom>
              <a:avLst/>
              <a:gdLst/>
              <a:ahLst/>
              <a:cxnLst/>
              <a:rect l="l" t="t" r="r" b="b"/>
              <a:pathLst>
                <a:path w="1238250" h="66675">
                  <a:moveTo>
                    <a:pt x="1238249" y="0"/>
                  </a:moveTo>
                  <a:lnTo>
                    <a:pt x="1238249" y="66674"/>
                  </a:lnTo>
                  <a:lnTo>
                    <a:pt x="0" y="66674"/>
                  </a:lnTo>
                  <a:lnTo>
                    <a:pt x="0" y="0"/>
                  </a:lnTo>
                  <a:lnTo>
                    <a:pt x="1238249" y="0"/>
                  </a:lnTo>
                  <a:close/>
                </a:path>
              </a:pathLst>
            </a:custGeom>
            <a:solidFill>
              <a:srgbClr val="BFE7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80693" y="8095828"/>
            <a:ext cx="12456368" cy="2464776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</a:rPr>
              <a:t>Дайындаған</a:t>
            </a:r>
            <a:r>
              <a:rPr lang="ru-RU" sz="3200" b="1" dirty="0" smtClean="0">
                <a:solidFill>
                  <a:srgbClr val="002060"/>
                </a:solidFill>
              </a:rPr>
              <a:t>:</a:t>
            </a:r>
            <a:endParaRPr lang="ru-RU" sz="3200" b="1" dirty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ППТК </a:t>
            </a:r>
            <a:r>
              <a:rPr lang="ru-RU" sz="3200" b="1" dirty="0" err="1" smtClean="0">
                <a:solidFill>
                  <a:srgbClr val="002060"/>
                </a:solidFill>
              </a:rPr>
              <a:t>әдіскер</a:t>
            </a:r>
            <a:r>
              <a:rPr lang="ru-RU" sz="3200" b="1" dirty="0" smtClean="0">
                <a:solidFill>
                  <a:srgbClr val="002060"/>
                </a:solidFill>
              </a:rPr>
              <a:t>, логопед, дефектолог </a:t>
            </a:r>
            <a:r>
              <a:rPr lang="ru-RU" sz="3200" b="1" dirty="0" err="1" smtClean="0">
                <a:solidFill>
                  <a:srgbClr val="002060"/>
                </a:solidFill>
              </a:rPr>
              <a:t>мұғалімі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Сабирова</a:t>
            </a:r>
            <a:r>
              <a:rPr lang="ru-RU" sz="3200" b="1" dirty="0">
                <a:solidFill>
                  <a:srgbClr val="002060"/>
                </a:solidFill>
              </a:rPr>
              <a:t> А.К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п</a:t>
            </a:r>
            <a:r>
              <a:rPr lang="ru-RU" sz="3200" b="1" dirty="0" smtClean="0">
                <a:solidFill>
                  <a:srgbClr val="002060"/>
                </a:solidFill>
              </a:rPr>
              <a:t>едагог - психолог,</a:t>
            </a:r>
            <a:r>
              <a:rPr lang="ru-RU" sz="3200" b="1" dirty="0">
                <a:solidFill>
                  <a:srgbClr val="002060"/>
                </a:solidFill>
              </a:rPr>
              <a:t> логопед, дефектолог </a:t>
            </a:r>
            <a:r>
              <a:rPr lang="ru-RU" sz="3200" b="1" dirty="0" err="1">
                <a:solidFill>
                  <a:srgbClr val="002060"/>
                </a:solidFill>
              </a:rPr>
              <a:t>мұғалімі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Жунусбекова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Б.Н.</a:t>
            </a:r>
          </a:p>
          <a:p>
            <a:pPr algn="ctr"/>
            <a:endParaRPr lang="ru-RU" sz="3200" b="1" dirty="0">
              <a:solidFill>
                <a:srgbClr val="002060"/>
              </a:solidFill>
            </a:endParaRPr>
          </a:p>
          <a:p>
            <a:pPr marL="12700" marR="1511935">
              <a:lnSpc>
                <a:spcPts val="3300"/>
              </a:lnSpc>
              <a:spcBef>
                <a:spcPts val="259"/>
              </a:spcBef>
            </a:pPr>
            <a:endParaRPr sz="3200" b="1" dirty="0">
              <a:solidFill>
                <a:srgbClr val="002060"/>
              </a:solidFill>
              <a:latin typeface="Arial Narrow" panose="020B0606020202030204" pitchFamily="34" charset="0"/>
              <a:cs typeface="Arial Unicode MS"/>
            </a:endParaRPr>
          </a:p>
        </p:txBody>
      </p:sp>
      <p:sp>
        <p:nvSpPr>
          <p:cNvPr id="16" name="Заголовок 15">
            <a:extLst>
              <a:ext uri="{FF2B5EF4-FFF2-40B4-BE49-F238E27FC236}">
                <a16:creationId xmlns="" xmlns:a16="http://schemas.microsoft.com/office/drawing/2014/main" id="{264E1931-F0F2-46C8-9322-54C04D3A3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771" y="1355012"/>
            <a:ext cx="15897402" cy="3077766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Ерекше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білім</a:t>
            </a:r>
            <a:r>
              <a:rPr lang="ru-RU" dirty="0" smtClean="0">
                <a:solidFill>
                  <a:schemeClr val="bg1"/>
                </a:solidFill>
              </a:rPr>
              <a:t> беру </a:t>
            </a:r>
            <a:r>
              <a:rPr lang="ru-RU" dirty="0" err="1" smtClean="0">
                <a:solidFill>
                  <a:schemeClr val="bg1"/>
                </a:solidFill>
              </a:rPr>
              <a:t>қажеттіліктері</a:t>
            </a:r>
            <a:r>
              <a:rPr lang="ru-RU" dirty="0" smtClean="0">
                <a:solidFill>
                  <a:schemeClr val="bg1"/>
                </a:solidFill>
              </a:rPr>
              <a:t> бар </a:t>
            </a:r>
            <a:r>
              <a:rPr lang="ru-RU" dirty="0" err="1" smtClean="0">
                <a:solidFill>
                  <a:schemeClr val="bg1"/>
                </a:solidFill>
              </a:rPr>
              <a:t>балалардың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ата-аналарын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қолдаудың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тиімділігінің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түрі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ретінде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Отбасылық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қазына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7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" y="-4479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54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28700" y="0"/>
            <a:ext cx="66675" cy="10287000"/>
            <a:chOff x="1028700" y="0"/>
            <a:chExt cx="66675" cy="10287000"/>
          </a:xfrm>
        </p:grpSpPr>
        <p:sp>
          <p:nvSpPr>
            <p:cNvPr id="4" name="object 4"/>
            <p:cNvSpPr/>
            <p:nvPr/>
          </p:nvSpPr>
          <p:spPr>
            <a:xfrm>
              <a:off x="1055671" y="1238249"/>
              <a:ext cx="9525" cy="9048750"/>
            </a:xfrm>
            <a:custGeom>
              <a:avLst/>
              <a:gdLst/>
              <a:ahLst/>
              <a:cxnLst/>
              <a:rect l="l" t="t" r="r" b="b"/>
              <a:pathLst>
                <a:path w="9525" h="9048750">
                  <a:moveTo>
                    <a:pt x="0" y="9048749"/>
                  </a:moveTo>
                  <a:lnTo>
                    <a:pt x="9524" y="9048749"/>
                  </a:lnTo>
                  <a:lnTo>
                    <a:pt x="9524" y="0"/>
                  </a:lnTo>
                  <a:lnTo>
                    <a:pt x="0" y="0"/>
                  </a:lnTo>
                  <a:lnTo>
                    <a:pt x="0" y="9048749"/>
                  </a:lnTo>
                  <a:close/>
                </a:path>
              </a:pathLst>
            </a:custGeom>
            <a:solidFill>
              <a:srgbClr val="FE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8700" y="0"/>
              <a:ext cx="66675" cy="1238250"/>
            </a:xfrm>
            <a:custGeom>
              <a:avLst/>
              <a:gdLst/>
              <a:ahLst/>
              <a:cxnLst/>
              <a:rect l="l" t="t" r="r" b="b"/>
              <a:pathLst>
                <a:path w="66675" h="1238250">
                  <a:moveTo>
                    <a:pt x="66674" y="1238249"/>
                  </a:moveTo>
                  <a:lnTo>
                    <a:pt x="0" y="1238249"/>
                  </a:lnTo>
                  <a:lnTo>
                    <a:pt x="0" y="0"/>
                  </a:lnTo>
                  <a:lnTo>
                    <a:pt x="66674" y="0"/>
                  </a:lnTo>
                  <a:lnTo>
                    <a:pt x="66674" y="1238249"/>
                  </a:lnTo>
                  <a:close/>
                </a:path>
              </a:pathLst>
            </a:custGeom>
            <a:solidFill>
              <a:srgbClr val="BFE7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052289" y="5346649"/>
            <a:ext cx="15702311" cy="149271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spcBef>
                <a:spcPts val="120"/>
              </a:spcBef>
            </a:pPr>
            <a:r>
              <a:rPr lang="ru-RU" sz="4800" b="1" dirty="0" smtClean="0">
                <a:solidFill>
                  <a:schemeClr val="bg1"/>
                </a:solidFill>
              </a:rPr>
              <a:t>«</a:t>
            </a:r>
            <a:r>
              <a:rPr lang="ru-RU" sz="4800" b="1" dirty="0" err="1" smtClean="0">
                <a:solidFill>
                  <a:schemeClr val="bg1"/>
                </a:solidFill>
              </a:rPr>
              <a:t>Отбасылық</a:t>
            </a:r>
            <a:r>
              <a:rPr lang="ru-RU" sz="4800" b="1" dirty="0" smtClean="0">
                <a:solidFill>
                  <a:schemeClr val="bg1"/>
                </a:solidFill>
              </a:rPr>
              <a:t> </a:t>
            </a:r>
            <a:r>
              <a:rPr lang="ru-RU" sz="4800" b="1" dirty="0" err="1" smtClean="0">
                <a:solidFill>
                  <a:schemeClr val="bg1"/>
                </a:solidFill>
              </a:rPr>
              <a:t>қазына</a:t>
            </a:r>
            <a:r>
              <a:rPr lang="ru-RU" sz="4800" b="1" dirty="0" smtClean="0">
                <a:solidFill>
                  <a:schemeClr val="bg1"/>
                </a:solidFill>
              </a:rPr>
              <a:t>»  </a:t>
            </a:r>
            <a:r>
              <a:rPr lang="ru-RU" sz="4800" b="1" dirty="0" err="1" smtClean="0">
                <a:solidFill>
                  <a:schemeClr val="bg1"/>
                </a:solidFill>
              </a:rPr>
              <a:t>жайлы</a:t>
            </a:r>
            <a:r>
              <a:rPr lang="ru-RU" sz="4800" b="1" dirty="0" smtClean="0">
                <a:solidFill>
                  <a:schemeClr val="bg1"/>
                </a:solidFill>
              </a:rPr>
              <a:t>  </a:t>
            </a:r>
            <a:r>
              <a:rPr lang="ru-RU" sz="4800" b="1" dirty="0" err="1" smtClean="0">
                <a:solidFill>
                  <a:schemeClr val="bg1"/>
                </a:solidFill>
              </a:rPr>
              <a:t>ата-аналарға</a:t>
            </a:r>
            <a:r>
              <a:rPr lang="ru-RU" sz="4800" b="1" dirty="0" smtClean="0">
                <a:solidFill>
                  <a:schemeClr val="bg1"/>
                </a:solidFill>
              </a:rPr>
              <a:t> </a:t>
            </a:r>
            <a:r>
              <a:rPr lang="ru-RU" sz="4800" b="1" dirty="0" err="1" smtClean="0">
                <a:solidFill>
                  <a:schemeClr val="bg1"/>
                </a:solidFill>
              </a:rPr>
              <a:t>арналған</a:t>
            </a:r>
            <a:r>
              <a:rPr lang="ru-RU" sz="4800" b="1" dirty="0" smtClean="0">
                <a:solidFill>
                  <a:schemeClr val="bg1"/>
                </a:solidFill>
              </a:rPr>
              <a:t> </a:t>
            </a:r>
            <a:r>
              <a:rPr lang="ru-RU" sz="4800" b="1" dirty="0" err="1" smtClean="0">
                <a:solidFill>
                  <a:schemeClr val="bg1"/>
                </a:solidFill>
              </a:rPr>
              <a:t>семинарларды</a:t>
            </a:r>
            <a:r>
              <a:rPr lang="ru-RU" sz="4800" b="1" dirty="0">
                <a:solidFill>
                  <a:schemeClr val="bg1"/>
                </a:solidFill>
              </a:rPr>
              <a:t> </a:t>
            </a:r>
            <a:r>
              <a:rPr lang="kk-KZ" sz="4800" b="1" dirty="0" smtClean="0">
                <a:solidFill>
                  <a:schemeClr val="bg1"/>
                </a:solidFill>
              </a:rPr>
              <a:t>өткізу </a:t>
            </a:r>
            <a:r>
              <a:rPr lang="ru-RU" sz="4800" b="1" dirty="0" err="1" smtClean="0">
                <a:solidFill>
                  <a:schemeClr val="bg1"/>
                </a:solidFill>
              </a:rPr>
              <a:t>кезеңі</a:t>
            </a:r>
            <a:r>
              <a:rPr lang="ru-RU" sz="4800" b="1" dirty="0" smtClean="0">
                <a:solidFill>
                  <a:schemeClr val="bg1"/>
                </a:solidFill>
              </a:rPr>
              <a:t> </a:t>
            </a:r>
            <a:endParaRPr sz="48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52289" y="8339070"/>
            <a:ext cx="7353934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700" dirty="0">
              <a:latin typeface="Calibri"/>
              <a:cs typeface="Calibri"/>
            </a:endParaRPr>
          </a:p>
        </p:txBody>
      </p:sp>
      <p:sp>
        <p:nvSpPr>
          <p:cNvPr id="15" name="Заголовок 14">
            <a:extLst>
              <a:ext uri="{FF2B5EF4-FFF2-40B4-BE49-F238E27FC236}">
                <a16:creationId xmlns="" xmlns:a16="http://schemas.microsoft.com/office/drawing/2014/main" id="{F44591B5-5010-46B1-9685-B6F5F00AA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" name="Объект 20">
            <a:extLst>
              <a:ext uri="{FF2B5EF4-FFF2-40B4-BE49-F238E27FC236}">
                <a16:creationId xmlns="" xmlns:a16="http://schemas.microsoft.com/office/drawing/2014/main" id="{C9D1CE67-8DDE-427A-8808-98282D4DE541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256" y="821820"/>
            <a:ext cx="6620656" cy="4413770"/>
          </a:xfrm>
          <a:effectLst>
            <a:softEdge rad="127000"/>
          </a:effectLst>
        </p:spPr>
      </p:pic>
      <p:sp>
        <p:nvSpPr>
          <p:cNvPr id="25" name="object 6">
            <a:extLst>
              <a:ext uri="{FF2B5EF4-FFF2-40B4-BE49-F238E27FC236}">
                <a16:creationId xmlns="" xmlns:a16="http://schemas.microsoft.com/office/drawing/2014/main" id="{4342490B-AD73-40C6-9006-75EC66452DB3}"/>
              </a:ext>
            </a:extLst>
          </p:cNvPr>
          <p:cNvSpPr txBox="1"/>
          <p:nvPr/>
        </p:nvSpPr>
        <p:spPr>
          <a:xfrm>
            <a:off x="4191000" y="7061483"/>
            <a:ext cx="11625623" cy="24750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/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</a:rPr>
              <a:t>Өткізу мерзімі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</a:rPr>
              <a:t>айына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1 </a:t>
            </a:r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</a:rPr>
              <a:t>рет</a:t>
            </a:r>
            <a:endParaRPr lang="ru-RU" sz="4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2700" marR="5080"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</a:rPr>
              <a:t>Ұзақтығы: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30-40 минут </a:t>
            </a:r>
          </a:p>
          <a:p>
            <a:pPr marL="12700" marR="5080" algn="ctr"/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</a:rPr>
              <a:t>Өтетін орны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</a:rPr>
              <a:t>zoom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</a:rPr>
              <a:t>платформасы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12700" marR="5080" algn="ctr"/>
            <a:r>
              <a:rPr lang="ru-RU" sz="4000" dirty="0" smtClean="0"/>
              <a:t> </a:t>
            </a:r>
            <a:endParaRPr sz="2000" b="1" dirty="0">
              <a:solidFill>
                <a:schemeClr val="accent6">
                  <a:lumMod val="50000"/>
                </a:schemeClr>
              </a:solidFill>
              <a:latin typeface="Arial Unicode MS"/>
              <a:cs typeface="Arial Unicode MS"/>
            </a:endParaRPr>
          </a:p>
        </p:txBody>
      </p:sp>
      <p:pic>
        <p:nvPicPr>
          <p:cNvPr id="27" name="Объект 26">
            <a:extLst>
              <a:ext uri="{FF2B5EF4-FFF2-40B4-BE49-F238E27FC236}">
                <a16:creationId xmlns="" xmlns:a16="http://schemas.microsoft.com/office/drawing/2014/main" id="{1EF96E81-24AE-4696-BFF4-DDE12C933E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71" y="708012"/>
            <a:ext cx="7252799" cy="4504667"/>
          </a:xfr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object 2">
            <a:extLst>
              <a:ext uri="{FF2B5EF4-FFF2-40B4-BE49-F238E27FC236}">
                <a16:creationId xmlns="" xmlns:a16="http://schemas.microsoft.com/office/drawing/2014/main" id="{342EABAF-6D41-44E2-A4AC-C7B1A68CB36D}"/>
              </a:ext>
            </a:extLst>
          </p:cNvPr>
          <p:cNvGrpSpPr/>
          <p:nvPr/>
        </p:nvGrpSpPr>
        <p:grpSpPr>
          <a:xfrm>
            <a:off x="81627" y="4687349"/>
            <a:ext cx="18288634" cy="5143500"/>
            <a:chOff x="-42" y="1"/>
            <a:chExt cx="18288634" cy="5143500"/>
          </a:xfrm>
        </p:grpSpPr>
        <p:sp>
          <p:nvSpPr>
            <p:cNvPr id="45" name="object 3">
              <a:extLst>
                <a:ext uri="{FF2B5EF4-FFF2-40B4-BE49-F238E27FC236}">
                  <a16:creationId xmlns="" xmlns:a16="http://schemas.microsoft.com/office/drawing/2014/main" id="{35B76C01-939E-48B6-B0DD-466A7AEF39AB}"/>
                </a:ext>
              </a:extLst>
            </p:cNvPr>
            <p:cNvSpPr/>
            <p:nvPr/>
          </p:nvSpPr>
          <p:spPr>
            <a:xfrm>
              <a:off x="0" y="1"/>
              <a:ext cx="18288000" cy="5143500"/>
            </a:xfrm>
            <a:custGeom>
              <a:avLst/>
              <a:gdLst/>
              <a:ahLst/>
              <a:cxnLst/>
              <a:rect l="l" t="t" r="r" b="b"/>
              <a:pathLst>
                <a:path w="18288000" h="5143500">
                  <a:moveTo>
                    <a:pt x="18287998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5143499"/>
                  </a:lnTo>
                  <a:close/>
                </a:path>
              </a:pathLst>
            </a:custGeom>
            <a:solidFill>
              <a:srgbClr val="254E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5">
              <a:extLst>
                <a:ext uri="{FF2B5EF4-FFF2-40B4-BE49-F238E27FC236}">
                  <a16:creationId xmlns="" xmlns:a16="http://schemas.microsoft.com/office/drawing/2014/main" id="{D0072D27-F706-4DEE-B13C-DEEAD3103376}"/>
                </a:ext>
              </a:extLst>
            </p:cNvPr>
            <p:cNvSpPr/>
            <p:nvPr/>
          </p:nvSpPr>
          <p:spPr>
            <a:xfrm>
              <a:off x="1238207" y="1013811"/>
              <a:ext cx="17050385" cy="9525"/>
            </a:xfrm>
            <a:custGeom>
              <a:avLst/>
              <a:gdLst/>
              <a:ahLst/>
              <a:cxnLst/>
              <a:rect l="l" t="t" r="r" b="b"/>
              <a:pathLst>
                <a:path w="17050385" h="9525">
                  <a:moveTo>
                    <a:pt x="0" y="9524"/>
                  </a:moveTo>
                  <a:lnTo>
                    <a:pt x="17049791" y="9524"/>
                  </a:lnTo>
                  <a:lnTo>
                    <a:pt x="17049791" y="0"/>
                  </a:lnTo>
                  <a:lnTo>
                    <a:pt x="0" y="0"/>
                  </a:lnTo>
                  <a:lnTo>
                    <a:pt x="0" y="9524"/>
                  </a:lnTo>
                  <a:close/>
                </a:path>
              </a:pathLst>
            </a:custGeom>
            <a:solidFill>
              <a:srgbClr val="FE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6">
              <a:extLst>
                <a:ext uri="{FF2B5EF4-FFF2-40B4-BE49-F238E27FC236}">
                  <a16:creationId xmlns="" xmlns:a16="http://schemas.microsoft.com/office/drawing/2014/main" id="{58012DD0-B558-459A-B2F8-AE399A7CD0A6}"/>
                </a:ext>
              </a:extLst>
            </p:cNvPr>
            <p:cNvSpPr/>
            <p:nvPr/>
          </p:nvSpPr>
          <p:spPr>
            <a:xfrm>
              <a:off x="-42" y="983606"/>
              <a:ext cx="1238250" cy="66675"/>
            </a:xfrm>
            <a:custGeom>
              <a:avLst/>
              <a:gdLst/>
              <a:ahLst/>
              <a:cxnLst/>
              <a:rect l="l" t="t" r="r" b="b"/>
              <a:pathLst>
                <a:path w="1238250" h="66675">
                  <a:moveTo>
                    <a:pt x="1238249" y="0"/>
                  </a:moveTo>
                  <a:lnTo>
                    <a:pt x="1238249" y="66674"/>
                  </a:lnTo>
                  <a:lnTo>
                    <a:pt x="0" y="66674"/>
                  </a:lnTo>
                  <a:lnTo>
                    <a:pt x="0" y="0"/>
                  </a:lnTo>
                  <a:lnTo>
                    <a:pt x="1238249" y="0"/>
                  </a:lnTo>
                  <a:close/>
                </a:path>
              </a:pathLst>
            </a:custGeom>
            <a:solidFill>
              <a:srgbClr val="BFE7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53746" y="237170"/>
            <a:ext cx="15619296" cy="1107996"/>
          </a:xfrm>
        </p:spPr>
        <p:txBody>
          <a:bodyPr/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</a:rPr>
              <a:t>Отбасылық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қазына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вебинарларды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өткізу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бірнеше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бөлікке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бөлінеді</a:t>
            </a:r>
            <a:endParaRPr lang="en-US" altLang="ru-RU" sz="3600" b="1" dirty="0">
              <a:solidFill>
                <a:srgbClr val="C00000"/>
              </a:solidFill>
            </a:endParaRPr>
          </a:p>
        </p:txBody>
      </p:sp>
      <p:sp>
        <p:nvSpPr>
          <p:cNvPr id="55302" name="AutoShape 6"/>
          <p:cNvSpPr>
            <a:spLocks noChangeArrowheads="1"/>
          </p:cNvSpPr>
          <p:nvPr/>
        </p:nvSpPr>
        <p:spPr bwMode="auto">
          <a:xfrm>
            <a:off x="177013" y="4961773"/>
            <a:ext cx="4317218" cy="477943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2700"/>
          </a:p>
        </p:txBody>
      </p:sp>
      <p:grpSp>
        <p:nvGrpSpPr>
          <p:cNvPr id="55303" name="Group 7"/>
          <p:cNvGrpSpPr>
            <a:grpSpLocks/>
          </p:cNvGrpSpPr>
          <p:nvPr/>
        </p:nvGrpSpPr>
        <p:grpSpPr bwMode="auto">
          <a:xfrm>
            <a:off x="1093771" y="1860382"/>
            <a:ext cx="16508429" cy="2654846"/>
            <a:chOff x="624" y="1152"/>
            <a:chExt cx="4080" cy="720"/>
          </a:xfrm>
        </p:grpSpPr>
        <p:sp>
          <p:nvSpPr>
            <p:cNvPr id="55304" name="Rectangle 8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 sz="2700"/>
            </a:p>
          </p:txBody>
        </p:sp>
        <p:grpSp>
          <p:nvGrpSpPr>
            <p:cNvPr id="55305" name="Group 9"/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55306" name="Oval 1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2700"/>
              </a:p>
            </p:txBody>
          </p:sp>
          <p:sp>
            <p:nvSpPr>
              <p:cNvPr id="55307" name="Rectangle 11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2700"/>
              </a:p>
            </p:txBody>
          </p:sp>
          <p:sp>
            <p:nvSpPr>
              <p:cNvPr id="55308" name="Oval 12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2700"/>
              </a:p>
            </p:txBody>
          </p:sp>
          <p:sp>
            <p:nvSpPr>
              <p:cNvPr id="55309" name="Oval 13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2700"/>
              </a:p>
            </p:txBody>
          </p:sp>
        </p:grpSp>
        <p:sp>
          <p:nvSpPr>
            <p:cNvPr id="55310" name="Rectangle 14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solidFill>
              <a:schemeClr val="accent2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 sz="2700"/>
            </a:p>
          </p:txBody>
        </p:sp>
        <p:grpSp>
          <p:nvGrpSpPr>
            <p:cNvPr id="55311" name="Group 15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55312" name="Oval 16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2700"/>
              </a:p>
            </p:txBody>
          </p:sp>
          <p:sp>
            <p:nvSpPr>
              <p:cNvPr id="55313" name="Rectangle 17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2700"/>
              </a:p>
            </p:txBody>
          </p:sp>
          <p:sp>
            <p:nvSpPr>
              <p:cNvPr id="55314" name="Oval 18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2700"/>
              </a:p>
            </p:txBody>
          </p:sp>
          <p:sp>
            <p:nvSpPr>
              <p:cNvPr id="55315" name="Oval 19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2700"/>
              </a:p>
            </p:txBody>
          </p:sp>
        </p:grpSp>
        <p:sp>
          <p:nvSpPr>
            <p:cNvPr id="55316" name="Rectangle 20"/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 sz="2700"/>
            </a:p>
          </p:txBody>
        </p:sp>
        <p:grpSp>
          <p:nvGrpSpPr>
            <p:cNvPr id="55317" name="Group 21"/>
            <p:cNvGrpSpPr>
              <a:grpSpLocks/>
            </p:cNvGrpSpPr>
            <p:nvPr/>
          </p:nvGrpSpPr>
          <p:grpSpPr bwMode="auto">
            <a:xfrm>
              <a:off x="3600" y="1296"/>
              <a:ext cx="816" cy="96"/>
              <a:chOff x="2003" y="3439"/>
              <a:chExt cx="468" cy="244"/>
            </a:xfrm>
          </p:grpSpPr>
          <p:sp>
            <p:nvSpPr>
              <p:cNvPr id="55318" name="Oval 22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2700"/>
              </a:p>
            </p:txBody>
          </p:sp>
          <p:sp>
            <p:nvSpPr>
              <p:cNvPr id="55319" name="Rectangle 23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2700"/>
              </a:p>
            </p:txBody>
          </p:sp>
          <p:sp>
            <p:nvSpPr>
              <p:cNvPr id="55320" name="Oval 24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2700"/>
              </a:p>
            </p:txBody>
          </p:sp>
          <p:sp>
            <p:nvSpPr>
              <p:cNvPr id="55321" name="Oval 25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2700"/>
              </a:p>
            </p:txBody>
          </p:sp>
        </p:grpSp>
        <p:sp>
          <p:nvSpPr>
            <p:cNvPr id="55322" name="Rectangle 26"/>
            <p:cNvSpPr>
              <a:spLocks noChangeArrowheads="1"/>
            </p:cNvSpPr>
            <p:nvPr/>
          </p:nvSpPr>
          <p:spPr bwMode="gray">
            <a:xfrm rot="3419336">
              <a:off x="4032" y="1152"/>
              <a:ext cx="672" cy="672"/>
            </a:xfrm>
            <a:prstGeom prst="rect">
              <a:avLst/>
            </a:prstGeom>
            <a:solidFill>
              <a:schemeClr val="accent2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 sz="2700"/>
            </a:p>
          </p:txBody>
        </p:sp>
      </p:grpSp>
      <p:sp>
        <p:nvSpPr>
          <p:cNvPr id="55323" name="Rectangle 27"/>
          <p:cNvSpPr>
            <a:spLocks noChangeArrowheads="1"/>
          </p:cNvSpPr>
          <p:nvPr/>
        </p:nvSpPr>
        <p:spPr bwMode="gray">
          <a:xfrm>
            <a:off x="1512473" y="2745330"/>
            <a:ext cx="254310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Теориялық бөлім</a:t>
            </a:r>
            <a:endParaRPr lang="en-US" altLang="ru-RU" sz="2800" b="1" dirty="0">
              <a:solidFill>
                <a:schemeClr val="bg1"/>
              </a:solidFill>
            </a:endParaRPr>
          </a:p>
        </p:txBody>
      </p:sp>
      <p:sp>
        <p:nvSpPr>
          <p:cNvPr id="55326" name="Rectangle 30"/>
          <p:cNvSpPr>
            <a:spLocks noChangeArrowheads="1"/>
          </p:cNvSpPr>
          <p:nvPr/>
        </p:nvSpPr>
        <p:spPr bwMode="gray">
          <a:xfrm>
            <a:off x="14028277" y="2983471"/>
            <a:ext cx="86914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700" dirty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41" name="Rectangle 27">
            <a:extLst>
              <a:ext uri="{FF2B5EF4-FFF2-40B4-BE49-F238E27FC236}">
                <a16:creationId xmlns="" xmlns:a16="http://schemas.microsoft.com/office/drawing/2014/main" id="{DD5220B4-5F2D-49DC-B4AE-6855752C7DBB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84685" y="2636063"/>
            <a:ext cx="232105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Практикалық бөлім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en-US" altLang="ru-RU" sz="2400" dirty="0">
              <a:solidFill>
                <a:schemeClr val="bg1"/>
              </a:solidFill>
            </a:endParaRPr>
          </a:p>
        </p:txBody>
      </p:sp>
      <p:sp>
        <p:nvSpPr>
          <p:cNvPr id="42" name="Rectangle 27">
            <a:extLst>
              <a:ext uri="{FF2B5EF4-FFF2-40B4-BE49-F238E27FC236}">
                <a16:creationId xmlns="" xmlns:a16="http://schemas.microsoft.com/office/drawing/2014/main" id="{05EC6FBF-76D1-4447-83DE-B6F32C0745B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114398" y="2636063"/>
            <a:ext cx="25149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Кері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байланыс</a:t>
            </a:r>
            <a:endParaRPr lang="en-US" altLang="ru-RU" sz="2400" b="1" dirty="0">
              <a:solidFill>
                <a:schemeClr val="bg1"/>
              </a:solidFill>
            </a:endParaRPr>
          </a:p>
        </p:txBody>
      </p:sp>
      <p:sp>
        <p:nvSpPr>
          <p:cNvPr id="43" name="Rectangle 27">
            <a:extLst>
              <a:ext uri="{FF2B5EF4-FFF2-40B4-BE49-F238E27FC236}">
                <a16:creationId xmlns="" xmlns:a16="http://schemas.microsoft.com/office/drawing/2014/main" id="{7BD3B160-BEA3-4B42-A836-0C2E3C0C85F8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231119" y="2590101"/>
            <a:ext cx="316537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Коммуникативті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интерактивті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бөлім</a:t>
            </a:r>
            <a:endParaRPr lang="en-US" alt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B9F9312-49DE-4F14-A450-D72BF0FE4351}"/>
              </a:ext>
            </a:extLst>
          </p:cNvPr>
          <p:cNvSpPr/>
          <p:nvPr/>
        </p:nvSpPr>
        <p:spPr>
          <a:xfrm>
            <a:off x="177013" y="4909115"/>
            <a:ext cx="43172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Ата-аналармен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және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педагогтармен</a:t>
            </a:r>
            <a:r>
              <a:rPr lang="ru-RU" sz="2800" b="1" dirty="0" smtClean="0">
                <a:solidFill>
                  <a:schemeClr val="bg1"/>
                </a:solidFill>
              </a:rPr>
              <a:t> диалог </a:t>
            </a:r>
            <a:r>
              <a:rPr lang="ru-RU" sz="2800" b="1" dirty="0" err="1" smtClean="0">
                <a:solidFill>
                  <a:schemeClr val="bg1"/>
                </a:solidFill>
              </a:rPr>
              <a:t>түрінде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өткізу</a:t>
            </a:r>
            <a:r>
              <a:rPr lang="ru-RU" sz="2800" b="1" dirty="0" smtClean="0">
                <a:solidFill>
                  <a:schemeClr val="bg1"/>
                </a:solidFill>
              </a:rPr>
              <a:t> (</a:t>
            </a:r>
            <a:r>
              <a:rPr lang="ru-RU" sz="2800" b="1" dirty="0" err="1" smtClean="0">
                <a:solidFill>
                  <a:schemeClr val="bg1"/>
                </a:solidFill>
              </a:rPr>
              <a:t>ата-аналар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вебинар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тақырыбы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бойынша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ақпарат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алады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сұрақтар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қояды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проблемаларды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тұжырымдайды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талқылауға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белсенді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қатысады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8C730179-203B-4D03-A2AE-40614B40B887}"/>
              </a:ext>
            </a:extLst>
          </p:cNvPr>
          <p:cNvSpPr/>
          <p:nvPr/>
        </p:nvSpPr>
        <p:spPr>
          <a:xfrm>
            <a:off x="4812942" y="5649959"/>
            <a:ext cx="4147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bg1"/>
                </a:solidFill>
              </a:rPr>
              <a:t>Белгіленген 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проблемаларды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шешуге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kk-KZ" sz="2800" b="1" dirty="0">
                <a:solidFill>
                  <a:schemeClr val="bg1"/>
                </a:solidFill>
              </a:rPr>
              <a:t>септігін тигізетін 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kk-KZ" sz="2800" b="1" dirty="0" smtClean="0">
                <a:solidFill>
                  <a:schemeClr val="bg1"/>
                </a:solidFill>
              </a:rPr>
              <a:t>әдіс-тәсілдерді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kk-KZ" sz="2800" b="1" dirty="0">
                <a:solidFill>
                  <a:schemeClr val="bg1"/>
                </a:solidFill>
              </a:rPr>
              <a:t>, бағытты ұсынып жүзеге асырылады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D7015580-AAD9-439B-A101-E1D5399A96A1}"/>
              </a:ext>
            </a:extLst>
          </p:cNvPr>
          <p:cNvSpPr/>
          <p:nvPr/>
        </p:nvSpPr>
        <p:spPr>
          <a:xfrm>
            <a:off x="9225902" y="5213215"/>
            <a:ext cx="42057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Бұл барлық қатысушылардың әртүрлі арнайы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жағдайларда </a:t>
            </a:r>
            <a:r>
              <a:rPr lang="ru-RU" sz="2800" b="1" dirty="0" smtClean="0">
                <a:solidFill>
                  <a:schemeClr val="bg1"/>
                </a:solidFill>
              </a:rPr>
              <a:t>(</a:t>
            </a:r>
            <a:r>
              <a:rPr lang="ru-RU" sz="2800" b="1" dirty="0" err="1" smtClean="0">
                <a:solidFill>
                  <a:schemeClr val="bg1"/>
                </a:solidFill>
              </a:rPr>
              <a:t>ойын</a:t>
            </a:r>
            <a:r>
              <a:rPr lang="ru-RU" sz="2800" b="1" dirty="0" smtClean="0">
                <a:solidFill>
                  <a:schemeClr val="bg1"/>
                </a:solidFill>
              </a:rPr>
              <a:t>, тренинг) </a:t>
            </a:r>
            <a:r>
              <a:rPr lang="ru-RU" sz="2800" b="1" dirty="0" err="1" smtClean="0">
                <a:solidFill>
                  <a:schemeClr val="bg1"/>
                </a:solidFill>
              </a:rPr>
              <a:t>міндетті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түрде өзара әрекеттесуін білдіреді</a:t>
            </a:r>
            <a:r>
              <a:rPr lang="ru-RU" sz="2800" b="1" dirty="0" smtClean="0">
                <a:solidFill>
                  <a:schemeClr val="bg1"/>
                </a:solidFill>
              </a:rPr>
              <a:t>)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994F9738-DD1F-49B2-8C34-384239206726}"/>
              </a:ext>
            </a:extLst>
          </p:cNvPr>
          <p:cNvSpPr/>
          <p:nvPr/>
        </p:nvSpPr>
        <p:spPr>
          <a:xfrm>
            <a:off x="13973204" y="4936216"/>
            <a:ext cx="425418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Рефлексия </a:t>
            </a:r>
            <a:r>
              <a:rPr lang="ru-RU" sz="2400" b="1" dirty="0" err="1" smtClean="0">
                <a:solidFill>
                  <a:schemeClr val="bg1"/>
                </a:solidFill>
              </a:rPr>
              <a:t>кезені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барлық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қатысушылар</a:t>
            </a:r>
            <a:r>
              <a:rPr lang="ru-RU" sz="2400" b="1" dirty="0" smtClean="0">
                <a:solidFill>
                  <a:schemeClr val="bg1"/>
                </a:solidFill>
              </a:rPr>
              <a:t>  </a:t>
            </a:r>
            <a:r>
              <a:rPr lang="ru-RU" sz="2400" b="1" dirty="0" err="1" smtClean="0">
                <a:solidFill>
                  <a:schemeClr val="bg1"/>
                </a:solidFill>
              </a:rPr>
              <a:t>алынған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ақпарат</a:t>
            </a:r>
            <a:r>
              <a:rPr lang="ru-RU" sz="2400" b="1" dirty="0" smtClean="0">
                <a:solidFill>
                  <a:schemeClr val="bg1"/>
                </a:solidFill>
              </a:rPr>
              <a:t> пен </a:t>
            </a:r>
            <a:r>
              <a:rPr lang="ru-RU" sz="2400" b="1" dirty="0" err="1" smtClean="0">
                <a:solidFill>
                  <a:schemeClr val="bg1"/>
                </a:solidFill>
              </a:rPr>
              <a:t>әсерлерді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талдайды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өз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ойлары</a:t>
            </a:r>
            <a:r>
              <a:rPr lang="ru-RU" sz="2400" b="1" dirty="0" smtClean="0">
                <a:solidFill>
                  <a:schemeClr val="bg1"/>
                </a:solidFill>
              </a:rPr>
              <a:t> мен </a:t>
            </a:r>
            <a:r>
              <a:rPr lang="ru-RU" sz="2400" b="1" dirty="0" err="1" smtClean="0">
                <a:solidFill>
                  <a:schemeClr val="bg1"/>
                </a:solidFill>
              </a:rPr>
              <a:t>сезімдерімен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бөліседі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  <a:r>
              <a:rPr lang="kk-KZ" sz="2400" b="1" dirty="0">
                <a:solidFill>
                  <a:schemeClr val="bg1"/>
                </a:solidFill>
              </a:rPr>
              <a:t>Кері байланыста ата-аналар шағын  «үй  тапсырмасын»  тақырып бойынша буклет,  басып шығару арқылы баланың тәрбиесінде  одан әрі  пайдалану үшін  алады</a:t>
            </a:r>
            <a:r>
              <a:rPr lang="kk-KZ" sz="2400" dirty="0">
                <a:solidFill>
                  <a:schemeClr val="bg1"/>
                </a:solidFill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0" name="AutoShape 6">
            <a:extLst>
              <a:ext uri="{FF2B5EF4-FFF2-40B4-BE49-F238E27FC236}">
                <a16:creationId xmlns="" xmlns:a16="http://schemas.microsoft.com/office/drawing/2014/main" id="{7D23E78B-7758-4686-A096-E36DF8127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7668" y="5055889"/>
            <a:ext cx="4317218" cy="410765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2700"/>
          </a:p>
        </p:txBody>
      </p:sp>
      <p:sp>
        <p:nvSpPr>
          <p:cNvPr id="61" name="AutoShape 6">
            <a:extLst>
              <a:ext uri="{FF2B5EF4-FFF2-40B4-BE49-F238E27FC236}">
                <a16:creationId xmlns="" xmlns:a16="http://schemas.microsoft.com/office/drawing/2014/main" id="{EC70BC2E-0360-4900-96DC-87DE33DBB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7508" y="5086555"/>
            <a:ext cx="4317218" cy="410765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2700"/>
          </a:p>
        </p:txBody>
      </p:sp>
      <p:sp>
        <p:nvSpPr>
          <p:cNvPr id="62" name="AutoShape 6">
            <a:extLst>
              <a:ext uri="{FF2B5EF4-FFF2-40B4-BE49-F238E27FC236}">
                <a16:creationId xmlns="" xmlns:a16="http://schemas.microsoft.com/office/drawing/2014/main" id="{9F490874-50C5-4265-AE24-506AB0E5F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93101" y="4878899"/>
            <a:ext cx="4273640" cy="476040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2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="" xmlns:a16="http://schemas.microsoft.com/office/drawing/2014/main" id="{A0EE2EF9-B34B-4BC7-98D5-CE1FDA1425EA}"/>
              </a:ext>
            </a:extLst>
          </p:cNvPr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BFE7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1125748" y="254275"/>
            <a:ext cx="163039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28.05.2020жылы  1 - </a:t>
            </a:r>
            <a:r>
              <a:rPr lang="ru-RU" sz="3200" b="1" dirty="0" err="1" smtClean="0">
                <a:solidFill>
                  <a:srgbClr val="FF0000"/>
                </a:solidFill>
                <a:latin typeface="+mj-lt"/>
              </a:rPr>
              <a:t>вебинар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+mj-lt"/>
              </a:rPr>
              <a:t>ұйымдастырылды және өткізілді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.  </a:t>
            </a:r>
            <a:r>
              <a:rPr lang="ru-RU" sz="3200" b="1" dirty="0" err="1" smtClean="0">
                <a:solidFill>
                  <a:srgbClr val="FF0000"/>
                </a:solidFill>
                <a:latin typeface="+mj-lt"/>
              </a:rPr>
              <a:t>Вебинар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zoom </a:t>
            </a:r>
            <a:r>
              <a:rPr lang="ru-RU" sz="3200" b="1" dirty="0" err="1" smtClean="0">
                <a:solidFill>
                  <a:srgbClr val="FF0000"/>
                </a:solidFill>
                <a:latin typeface="+mj-lt"/>
              </a:rPr>
              <a:t>платформасында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+mj-lt"/>
              </a:rPr>
              <a:t>өтті, ата-аналармен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  </a:t>
            </a:r>
            <a:r>
              <a:rPr lang="ru-RU" sz="3200" b="1" dirty="0" err="1" smtClean="0">
                <a:solidFill>
                  <a:srgbClr val="FF0000"/>
                </a:solidFill>
                <a:latin typeface="+mj-lt"/>
              </a:rPr>
              <a:t>өзара әрекеттесудің тиімді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+mj-lt"/>
              </a:rPr>
              <a:t>әдістеріне үйретуді мақсат етті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. </a:t>
            </a:r>
            <a:r>
              <a:rPr lang="ru-RU" sz="3200" b="1" dirty="0" err="1" smtClean="0">
                <a:solidFill>
                  <a:srgbClr val="FF0000"/>
                </a:solidFill>
                <a:latin typeface="+mj-lt"/>
              </a:rPr>
              <a:t>Вебинар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+mj-lt"/>
              </a:rPr>
              <a:t>жұмысына 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30-дан </a:t>
            </a:r>
            <a:r>
              <a:rPr lang="ru-RU" sz="3200" b="1" dirty="0" err="1" smtClean="0">
                <a:solidFill>
                  <a:srgbClr val="FF0000"/>
                </a:solidFill>
                <a:latin typeface="+mj-lt"/>
              </a:rPr>
              <a:t>астам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+mj-lt"/>
              </a:rPr>
              <a:t>қатысушы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, </a:t>
            </a:r>
            <a:r>
              <a:rPr lang="ru-RU" sz="3200" b="1" dirty="0" err="1" smtClean="0">
                <a:solidFill>
                  <a:srgbClr val="FF0000"/>
                </a:solidFill>
                <a:latin typeface="+mj-lt"/>
              </a:rPr>
              <a:t>Қарағанды қ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. ҚБ </a:t>
            </a:r>
            <a:r>
              <a:rPr lang="ru-RU" sz="3200" b="1" dirty="0" err="1" smtClean="0">
                <a:solidFill>
                  <a:srgbClr val="FF0000"/>
                </a:solidFill>
                <a:latin typeface="+mj-lt"/>
              </a:rPr>
              <a:t>әдіскері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, ППТК </a:t>
            </a:r>
            <a:r>
              <a:rPr lang="ru-RU" sz="3200" b="1" dirty="0" err="1" smtClean="0">
                <a:solidFill>
                  <a:srgbClr val="FF0000"/>
                </a:solidFill>
                <a:latin typeface="+mj-lt"/>
              </a:rPr>
              <a:t>әкімшілігі 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мен </a:t>
            </a:r>
            <a:r>
              <a:rPr lang="ru-RU" sz="3200" b="1" dirty="0" err="1" smtClean="0">
                <a:solidFill>
                  <a:srgbClr val="FF0000"/>
                </a:solidFill>
                <a:latin typeface="+mj-lt"/>
              </a:rPr>
              <a:t>мамандары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, </a:t>
            </a:r>
            <a:r>
              <a:rPr lang="ru-RU" sz="3200" b="1" dirty="0" err="1" smtClean="0">
                <a:solidFill>
                  <a:srgbClr val="FF0000"/>
                </a:solidFill>
                <a:latin typeface="+mj-lt"/>
              </a:rPr>
              <a:t>ата-аналар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+mj-lt"/>
              </a:rPr>
              <a:t>қатысты</a:t>
            </a:r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.</a:t>
            </a:r>
            <a:endParaRPr lang="ru-RU" sz="2700" b="1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5855" t="34036" r="43355" b="32514"/>
          <a:stretch/>
        </p:blipFill>
        <p:spPr bwMode="auto">
          <a:xfrm>
            <a:off x="1009290" y="2907818"/>
            <a:ext cx="4722963" cy="3367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26119" t="28421" r="43224" b="28187"/>
          <a:stretch/>
        </p:blipFill>
        <p:spPr bwMode="auto">
          <a:xfrm>
            <a:off x="6542578" y="2844792"/>
            <a:ext cx="3653846" cy="3430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/>
          <a:srcRect l="25945" t="29250" r="43188" b="27375"/>
          <a:stretch/>
        </p:blipFill>
        <p:spPr bwMode="auto">
          <a:xfrm>
            <a:off x="12169243" y="2687016"/>
            <a:ext cx="4406414" cy="3367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5"/>
          <a:srcRect l="29883" t="23126" r="47758" b="20999"/>
          <a:stretch/>
        </p:blipFill>
        <p:spPr bwMode="auto">
          <a:xfrm rot="19612982">
            <a:off x="9278166" y="6074474"/>
            <a:ext cx="2563641" cy="35585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6"/>
          <a:srcRect l="25921" t="23392" r="46825" b="22689"/>
          <a:stretch/>
        </p:blipFill>
        <p:spPr bwMode="auto">
          <a:xfrm>
            <a:off x="11973601" y="6282375"/>
            <a:ext cx="2952188" cy="33498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7"/>
          <a:srcRect l="25441" t="25157" r="43463" b="29560"/>
          <a:stretch/>
        </p:blipFill>
        <p:spPr bwMode="auto">
          <a:xfrm>
            <a:off x="5195959" y="7119656"/>
            <a:ext cx="3129851" cy="2474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8"/>
          <a:srcRect l="25825" t="29245" r="43397" b="27987"/>
          <a:stretch/>
        </p:blipFill>
        <p:spPr bwMode="auto">
          <a:xfrm>
            <a:off x="659921" y="7151090"/>
            <a:ext cx="3489386" cy="2411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9"/>
          <a:srcRect l="31131" t="22956" r="48880" b="21698"/>
          <a:stretch/>
        </p:blipFill>
        <p:spPr bwMode="auto">
          <a:xfrm rot="1347408">
            <a:off x="15315298" y="5935775"/>
            <a:ext cx="2520716" cy="38335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374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54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42" y="983605"/>
            <a:ext cx="18288635" cy="66675"/>
            <a:chOff x="-42" y="983605"/>
            <a:chExt cx="18288635" cy="66675"/>
          </a:xfrm>
        </p:grpSpPr>
        <p:sp>
          <p:nvSpPr>
            <p:cNvPr id="4" name="object 4"/>
            <p:cNvSpPr/>
            <p:nvPr/>
          </p:nvSpPr>
          <p:spPr>
            <a:xfrm>
              <a:off x="1238207" y="1013809"/>
              <a:ext cx="17050385" cy="9525"/>
            </a:xfrm>
            <a:custGeom>
              <a:avLst/>
              <a:gdLst/>
              <a:ahLst/>
              <a:cxnLst/>
              <a:rect l="l" t="t" r="r" b="b"/>
              <a:pathLst>
                <a:path w="17050385" h="9525">
                  <a:moveTo>
                    <a:pt x="0" y="9524"/>
                  </a:moveTo>
                  <a:lnTo>
                    <a:pt x="17049791" y="9524"/>
                  </a:lnTo>
                  <a:lnTo>
                    <a:pt x="17049791" y="0"/>
                  </a:lnTo>
                  <a:lnTo>
                    <a:pt x="0" y="0"/>
                  </a:lnTo>
                  <a:lnTo>
                    <a:pt x="0" y="9524"/>
                  </a:lnTo>
                  <a:close/>
                </a:path>
              </a:pathLst>
            </a:custGeom>
            <a:solidFill>
              <a:srgbClr val="FE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42" y="983605"/>
              <a:ext cx="1238250" cy="66675"/>
            </a:xfrm>
            <a:custGeom>
              <a:avLst/>
              <a:gdLst/>
              <a:ahLst/>
              <a:cxnLst/>
              <a:rect l="l" t="t" r="r" b="b"/>
              <a:pathLst>
                <a:path w="1238250" h="66675">
                  <a:moveTo>
                    <a:pt x="1238249" y="0"/>
                  </a:moveTo>
                  <a:lnTo>
                    <a:pt x="1238249" y="66674"/>
                  </a:lnTo>
                  <a:lnTo>
                    <a:pt x="0" y="66674"/>
                  </a:lnTo>
                  <a:lnTo>
                    <a:pt x="0" y="0"/>
                  </a:lnTo>
                  <a:lnTo>
                    <a:pt x="1238249" y="0"/>
                  </a:lnTo>
                  <a:close/>
                </a:path>
              </a:pathLst>
            </a:custGeom>
            <a:solidFill>
              <a:srgbClr val="BFE7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36767" y="1371298"/>
            <a:ext cx="6304280" cy="8245847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065" marR="5080" indent="-635" algn="ctr">
              <a:lnSpc>
                <a:spcPts val="5250"/>
              </a:lnSpc>
              <a:spcBef>
                <a:spcPts val="700"/>
              </a:spcBef>
            </a:pPr>
            <a:r>
              <a:rPr lang="kk-KZ" sz="4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Ерекше білім беру қажеттіліктері бар балалар</a:t>
            </a:r>
            <a:r>
              <a:rPr lang="ru-RU" sz="4800" b="1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ды</a:t>
            </a:r>
            <a:r>
              <a:rPr lang="ru-RU" sz="4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психологиялық-педагогикалық</a:t>
            </a:r>
            <a:r>
              <a:rPr lang="ru-RU" sz="4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жа</a:t>
            </a:r>
            <a:r>
              <a:rPr lang="kk-KZ" sz="4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ғынан қолдау отбасылық бағдарлық бағыт - </a:t>
            </a:r>
            <a:r>
              <a:rPr lang="ru-RU" sz="4800" b="1" dirty="0" err="1">
                <a:solidFill>
                  <a:schemeClr val="bg1"/>
                </a:solidFill>
              </a:rPr>
              <a:t>Психологиялық</a:t>
            </a:r>
            <a:r>
              <a:rPr lang="ru-RU" sz="4800" b="1" dirty="0">
                <a:solidFill>
                  <a:schemeClr val="bg1"/>
                </a:solidFill>
              </a:rPr>
              <a:t> – </a:t>
            </a:r>
            <a:r>
              <a:rPr lang="ru-RU" sz="4800" b="1" dirty="0" err="1">
                <a:solidFill>
                  <a:schemeClr val="bg1"/>
                </a:solidFill>
              </a:rPr>
              <a:t>педагогикалық</a:t>
            </a:r>
            <a:r>
              <a:rPr lang="ru-RU" sz="4800" b="1" dirty="0">
                <a:solidFill>
                  <a:schemeClr val="bg1"/>
                </a:solidFill>
              </a:rPr>
              <a:t> </a:t>
            </a:r>
            <a:r>
              <a:rPr lang="ru-RU" sz="4800" b="1" dirty="0" err="1">
                <a:solidFill>
                  <a:schemeClr val="bg1"/>
                </a:solidFill>
              </a:rPr>
              <a:t>түзету</a:t>
            </a:r>
            <a:r>
              <a:rPr lang="ru-RU" sz="4800" b="1" dirty="0">
                <a:solidFill>
                  <a:schemeClr val="bg1"/>
                </a:solidFill>
              </a:rPr>
              <a:t> </a:t>
            </a:r>
            <a:r>
              <a:rPr lang="ru-RU" sz="4800" b="1" dirty="0" err="1">
                <a:solidFill>
                  <a:schemeClr val="bg1"/>
                </a:solidFill>
              </a:rPr>
              <a:t>кабинеті</a:t>
            </a:r>
            <a:r>
              <a:rPr lang="ru-RU" sz="4800" b="1" dirty="0">
                <a:solidFill>
                  <a:schemeClr val="bg1"/>
                </a:solidFill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</a:rPr>
              <a:t>н</a:t>
            </a:r>
            <a:r>
              <a:rPr lang="kk-KZ" sz="4800" b="1" dirty="0" smtClean="0">
                <a:solidFill>
                  <a:schemeClr val="bg1"/>
                </a:solidFill>
                <a:cs typeface="Times New Roman" pitchFamily="18" charset="0"/>
              </a:rPr>
              <a:t>ің </a:t>
            </a:r>
            <a:r>
              <a:rPr lang="ru-RU" sz="4800" b="1" dirty="0" err="1">
                <a:solidFill>
                  <a:schemeClr val="bg1"/>
                </a:solidFill>
                <a:cs typeface="Times New Roman" pitchFamily="18" charset="0"/>
              </a:rPr>
              <a:t>жұмысының</a:t>
            </a:r>
            <a:r>
              <a:rPr lang="ru-RU" sz="4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chemeClr val="bg1"/>
                </a:solidFill>
                <a:cs typeface="Times New Roman" pitchFamily="18" charset="0"/>
              </a:rPr>
              <a:t>басты</a:t>
            </a:r>
            <a:r>
              <a:rPr lang="ru-RU" sz="4800" b="1" dirty="0">
                <a:solidFill>
                  <a:schemeClr val="bg1"/>
                </a:solidFill>
                <a:cs typeface="Times New Roman" pitchFamily="18" charset="0"/>
              </a:rPr>
              <a:t>  </a:t>
            </a:r>
            <a:r>
              <a:rPr lang="ru-RU" sz="4800" b="1" dirty="0" err="1">
                <a:solidFill>
                  <a:schemeClr val="bg1"/>
                </a:solidFill>
                <a:cs typeface="Times New Roman" pitchFamily="18" charset="0"/>
              </a:rPr>
              <a:t>ерекшеліктерінің</a:t>
            </a:r>
            <a:r>
              <a:rPr lang="ru-RU" sz="4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chemeClr val="bg1"/>
                </a:solidFill>
                <a:cs typeface="Times New Roman" pitchFamily="18" charset="0"/>
              </a:rPr>
              <a:t>бірі</a:t>
            </a:r>
            <a:endParaRPr sz="48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770215" y="8769215"/>
            <a:ext cx="488950" cy="488950"/>
            <a:chOff x="16770215" y="8769215"/>
            <a:chExt cx="488950" cy="488950"/>
          </a:xfrm>
        </p:grpSpPr>
        <p:sp>
          <p:nvSpPr>
            <p:cNvPr id="8" name="object 8"/>
            <p:cNvSpPr/>
            <p:nvPr/>
          </p:nvSpPr>
          <p:spPr>
            <a:xfrm>
              <a:off x="16770215" y="8769215"/>
              <a:ext cx="488950" cy="488950"/>
            </a:xfrm>
            <a:custGeom>
              <a:avLst/>
              <a:gdLst/>
              <a:ahLst/>
              <a:cxnLst/>
              <a:rect l="l" t="t" r="r" b="b"/>
              <a:pathLst>
                <a:path w="488950" h="488950">
                  <a:moveTo>
                    <a:pt x="244305" y="488611"/>
                  </a:moveTo>
                  <a:lnTo>
                    <a:pt x="196279" y="483922"/>
                  </a:lnTo>
                  <a:lnTo>
                    <a:pt x="150762" y="470144"/>
                  </a:lnTo>
                  <a:lnTo>
                    <a:pt x="108833" y="447706"/>
                  </a:lnTo>
                  <a:lnTo>
                    <a:pt x="71573" y="417038"/>
                  </a:lnTo>
                  <a:lnTo>
                    <a:pt x="40905" y="379777"/>
                  </a:lnTo>
                  <a:lnTo>
                    <a:pt x="18466" y="337848"/>
                  </a:lnTo>
                  <a:lnTo>
                    <a:pt x="4688" y="292331"/>
                  </a:lnTo>
                  <a:lnTo>
                    <a:pt x="0" y="244305"/>
                  </a:lnTo>
                  <a:lnTo>
                    <a:pt x="4688" y="196280"/>
                  </a:lnTo>
                  <a:lnTo>
                    <a:pt x="18466" y="150762"/>
                  </a:lnTo>
                  <a:lnTo>
                    <a:pt x="40905" y="108833"/>
                  </a:lnTo>
                  <a:lnTo>
                    <a:pt x="71573" y="71573"/>
                  </a:lnTo>
                  <a:lnTo>
                    <a:pt x="108833" y="40905"/>
                  </a:lnTo>
                  <a:lnTo>
                    <a:pt x="150762" y="18466"/>
                  </a:lnTo>
                  <a:lnTo>
                    <a:pt x="196280" y="4688"/>
                  </a:lnTo>
                  <a:lnTo>
                    <a:pt x="244305" y="0"/>
                  </a:lnTo>
                  <a:lnTo>
                    <a:pt x="292331" y="4688"/>
                  </a:lnTo>
                  <a:lnTo>
                    <a:pt x="325228" y="14646"/>
                  </a:lnTo>
                  <a:lnTo>
                    <a:pt x="244305" y="14646"/>
                  </a:lnTo>
                  <a:lnTo>
                    <a:pt x="199160" y="19061"/>
                  </a:lnTo>
                  <a:lnTo>
                    <a:pt x="156377" y="32027"/>
                  </a:lnTo>
                  <a:lnTo>
                    <a:pt x="116962" y="53121"/>
                  </a:lnTo>
                  <a:lnTo>
                    <a:pt x="81923" y="81923"/>
                  </a:lnTo>
                  <a:lnTo>
                    <a:pt x="53121" y="116962"/>
                  </a:lnTo>
                  <a:lnTo>
                    <a:pt x="32027" y="156377"/>
                  </a:lnTo>
                  <a:lnTo>
                    <a:pt x="19061" y="199160"/>
                  </a:lnTo>
                  <a:lnTo>
                    <a:pt x="14646" y="244305"/>
                  </a:lnTo>
                  <a:lnTo>
                    <a:pt x="19061" y="289450"/>
                  </a:lnTo>
                  <a:lnTo>
                    <a:pt x="32027" y="332234"/>
                  </a:lnTo>
                  <a:lnTo>
                    <a:pt x="53121" y="371649"/>
                  </a:lnTo>
                  <a:lnTo>
                    <a:pt x="81923" y="406688"/>
                  </a:lnTo>
                  <a:lnTo>
                    <a:pt x="116962" y="435489"/>
                  </a:lnTo>
                  <a:lnTo>
                    <a:pt x="156377" y="456584"/>
                  </a:lnTo>
                  <a:lnTo>
                    <a:pt x="199160" y="469549"/>
                  </a:lnTo>
                  <a:lnTo>
                    <a:pt x="244305" y="473964"/>
                  </a:lnTo>
                  <a:lnTo>
                    <a:pt x="325228" y="473964"/>
                  </a:lnTo>
                  <a:lnTo>
                    <a:pt x="292331" y="483923"/>
                  </a:lnTo>
                  <a:lnTo>
                    <a:pt x="244305" y="488611"/>
                  </a:lnTo>
                  <a:close/>
                </a:path>
                <a:path w="488950" h="488950">
                  <a:moveTo>
                    <a:pt x="325228" y="473964"/>
                  </a:moveTo>
                  <a:lnTo>
                    <a:pt x="244305" y="473964"/>
                  </a:lnTo>
                  <a:lnTo>
                    <a:pt x="289450" y="469549"/>
                  </a:lnTo>
                  <a:lnTo>
                    <a:pt x="332234" y="456584"/>
                  </a:lnTo>
                  <a:lnTo>
                    <a:pt x="371648" y="435489"/>
                  </a:lnTo>
                  <a:lnTo>
                    <a:pt x="406687" y="406688"/>
                  </a:lnTo>
                  <a:lnTo>
                    <a:pt x="435489" y="371649"/>
                  </a:lnTo>
                  <a:lnTo>
                    <a:pt x="456584" y="332234"/>
                  </a:lnTo>
                  <a:lnTo>
                    <a:pt x="469549" y="289450"/>
                  </a:lnTo>
                  <a:lnTo>
                    <a:pt x="473964" y="244305"/>
                  </a:lnTo>
                  <a:lnTo>
                    <a:pt x="469549" y="199160"/>
                  </a:lnTo>
                  <a:lnTo>
                    <a:pt x="456584" y="156377"/>
                  </a:lnTo>
                  <a:lnTo>
                    <a:pt x="435489" y="116962"/>
                  </a:lnTo>
                  <a:lnTo>
                    <a:pt x="406687" y="81923"/>
                  </a:lnTo>
                  <a:lnTo>
                    <a:pt x="371648" y="53121"/>
                  </a:lnTo>
                  <a:lnTo>
                    <a:pt x="332234" y="32027"/>
                  </a:lnTo>
                  <a:lnTo>
                    <a:pt x="289450" y="19061"/>
                  </a:lnTo>
                  <a:lnTo>
                    <a:pt x="244305" y="14646"/>
                  </a:lnTo>
                  <a:lnTo>
                    <a:pt x="325228" y="14646"/>
                  </a:lnTo>
                  <a:lnTo>
                    <a:pt x="379777" y="40905"/>
                  </a:lnTo>
                  <a:lnTo>
                    <a:pt x="417038" y="71573"/>
                  </a:lnTo>
                  <a:lnTo>
                    <a:pt x="447706" y="108874"/>
                  </a:lnTo>
                  <a:lnTo>
                    <a:pt x="470144" y="150799"/>
                  </a:lnTo>
                  <a:lnTo>
                    <a:pt x="483922" y="196293"/>
                  </a:lnTo>
                  <a:lnTo>
                    <a:pt x="488611" y="244305"/>
                  </a:lnTo>
                  <a:lnTo>
                    <a:pt x="483922" y="292331"/>
                  </a:lnTo>
                  <a:lnTo>
                    <a:pt x="470144" y="337848"/>
                  </a:lnTo>
                  <a:lnTo>
                    <a:pt x="447706" y="379777"/>
                  </a:lnTo>
                  <a:lnTo>
                    <a:pt x="417038" y="417038"/>
                  </a:lnTo>
                  <a:lnTo>
                    <a:pt x="379777" y="447706"/>
                  </a:lnTo>
                  <a:lnTo>
                    <a:pt x="337848" y="470144"/>
                  </a:lnTo>
                  <a:lnTo>
                    <a:pt x="325228" y="473964"/>
                  </a:lnTo>
                  <a:close/>
                </a:path>
              </a:pathLst>
            </a:custGeom>
            <a:solidFill>
              <a:srgbClr val="FE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968103" y="8932355"/>
              <a:ext cx="100819" cy="1631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7748403" y="1855575"/>
            <a:ext cx="9696449" cy="6191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023" y="27395"/>
            <a:ext cx="10086975" cy="10287000"/>
          </a:xfrm>
          <a:custGeom>
            <a:avLst/>
            <a:gdLst/>
            <a:ahLst/>
            <a:cxnLst/>
            <a:rect l="l" t="t" r="r" b="b"/>
            <a:pathLst>
              <a:path w="10086975" h="10287000">
                <a:moveTo>
                  <a:pt x="10086974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0086974" y="0"/>
                </a:lnTo>
                <a:lnTo>
                  <a:pt x="10086974" y="10286999"/>
                </a:lnTo>
                <a:close/>
              </a:path>
            </a:pathLst>
          </a:custGeom>
          <a:solidFill>
            <a:srgbClr val="BFE7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2044" y="867833"/>
            <a:ext cx="8640960" cy="9084538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algn="ctr">
              <a:lnSpc>
                <a:spcPts val="4570"/>
              </a:lnSpc>
              <a:spcBef>
                <a:spcPts val="640"/>
              </a:spcBef>
            </a:pPr>
            <a:r>
              <a:rPr lang="kk-KZ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Отбасы  баланың пісіп жетілуінде жетекші рөл атқарады және  баламен жүргізілетін түзетушілік–дамытушылық  жұмыс нәтижесіне тікелей </a:t>
            </a:r>
            <a:r>
              <a:rPr lang="kk-KZ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жауапты. </a:t>
            </a:r>
          </a:p>
          <a:p>
            <a:pPr marL="12700" marR="5080" algn="ctr">
              <a:lnSpc>
                <a:spcPts val="4570"/>
              </a:lnSpc>
              <a:spcBef>
                <a:spcPts val="640"/>
              </a:spcBef>
            </a:pPr>
            <a:endParaRPr lang="ru-RU" sz="40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ctr">
              <a:lnSpc>
                <a:spcPts val="4570"/>
              </a:lnSpc>
              <a:spcBef>
                <a:spcPts val="640"/>
              </a:spcBef>
            </a:pPr>
            <a:r>
              <a:rPr lang="ru-RU" sz="4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Ерекше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4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қажеттіліктері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бар </a:t>
            </a:r>
            <a:r>
              <a:rPr lang="ru-RU" sz="4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балаларды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4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тәрбиелеуші отбасыларға өз баласын қоғамдық  әлеуметтік ортаға бейімдеу және оңалту проблемасын шешуде әріптес ретінде түзетушілік – дамытушылық үрдісіне тартылған</a:t>
            </a:r>
            <a:endParaRPr lang="ru-RU" sz="4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291150" y="186991"/>
            <a:ext cx="66675" cy="10287000"/>
          </a:xfrm>
          <a:custGeom>
            <a:avLst/>
            <a:gdLst/>
            <a:ahLst/>
            <a:cxnLst/>
            <a:rect l="l" t="t" r="r" b="b"/>
            <a:pathLst>
              <a:path w="66675" h="10287000">
                <a:moveTo>
                  <a:pt x="66675" y="0"/>
                </a:moveTo>
                <a:lnTo>
                  <a:pt x="0" y="0"/>
                </a:lnTo>
                <a:lnTo>
                  <a:pt x="0" y="1238250"/>
                </a:lnTo>
                <a:lnTo>
                  <a:pt x="26974" y="1238250"/>
                </a:lnTo>
                <a:lnTo>
                  <a:pt x="26974" y="10287000"/>
                </a:lnTo>
                <a:lnTo>
                  <a:pt x="36499" y="10287000"/>
                </a:lnTo>
                <a:lnTo>
                  <a:pt x="36499" y="1238250"/>
                </a:lnTo>
                <a:lnTo>
                  <a:pt x="66675" y="1238250"/>
                </a:lnTo>
                <a:lnTo>
                  <a:pt x="66675" y="0"/>
                </a:lnTo>
                <a:close/>
              </a:path>
            </a:pathLst>
          </a:custGeom>
          <a:solidFill>
            <a:srgbClr val="254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A335438-664A-4C5F-891A-1B0E560E80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157" y="5820837"/>
            <a:ext cx="5316518" cy="35432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B98A616-F1C8-4018-A995-FB17C0373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400" y="952500"/>
            <a:ext cx="3992033" cy="399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8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54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28700" y="5"/>
            <a:ext cx="66675" cy="10287000"/>
            <a:chOff x="1028700" y="5"/>
            <a:chExt cx="66675" cy="10287000"/>
          </a:xfrm>
        </p:grpSpPr>
        <p:sp>
          <p:nvSpPr>
            <p:cNvPr id="4" name="object 4"/>
            <p:cNvSpPr/>
            <p:nvPr/>
          </p:nvSpPr>
          <p:spPr>
            <a:xfrm>
              <a:off x="1055671" y="1238255"/>
              <a:ext cx="9525" cy="9048750"/>
            </a:xfrm>
            <a:custGeom>
              <a:avLst/>
              <a:gdLst/>
              <a:ahLst/>
              <a:cxnLst/>
              <a:rect l="l" t="t" r="r" b="b"/>
              <a:pathLst>
                <a:path w="9525" h="9048750">
                  <a:moveTo>
                    <a:pt x="0" y="9048749"/>
                  </a:moveTo>
                  <a:lnTo>
                    <a:pt x="9524" y="9048749"/>
                  </a:lnTo>
                  <a:lnTo>
                    <a:pt x="9524" y="0"/>
                  </a:lnTo>
                  <a:lnTo>
                    <a:pt x="0" y="0"/>
                  </a:lnTo>
                  <a:lnTo>
                    <a:pt x="0" y="9048749"/>
                  </a:lnTo>
                  <a:close/>
                </a:path>
              </a:pathLst>
            </a:custGeom>
            <a:solidFill>
              <a:srgbClr val="FE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8700" y="5"/>
              <a:ext cx="66675" cy="1238250"/>
            </a:xfrm>
            <a:custGeom>
              <a:avLst/>
              <a:gdLst/>
              <a:ahLst/>
              <a:cxnLst/>
              <a:rect l="l" t="t" r="r" b="b"/>
              <a:pathLst>
                <a:path w="66675" h="1238250">
                  <a:moveTo>
                    <a:pt x="66674" y="1238249"/>
                  </a:moveTo>
                  <a:lnTo>
                    <a:pt x="0" y="1238249"/>
                  </a:lnTo>
                  <a:lnTo>
                    <a:pt x="0" y="0"/>
                  </a:lnTo>
                  <a:lnTo>
                    <a:pt x="66674" y="0"/>
                  </a:lnTo>
                  <a:lnTo>
                    <a:pt x="66674" y="1238249"/>
                  </a:lnTo>
                  <a:close/>
                </a:path>
              </a:pathLst>
            </a:custGeom>
            <a:solidFill>
              <a:srgbClr val="BFE7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120868" y="342900"/>
            <a:ext cx="15082884" cy="152477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ru-RU" sz="4800" b="1" dirty="0" err="1" smtClean="0">
                <a:solidFill>
                  <a:srgbClr val="C00000"/>
                </a:solidFill>
              </a:rPr>
              <a:t>Педагогтің</a:t>
            </a:r>
            <a:r>
              <a:rPr lang="ru-RU" sz="4800" b="1" dirty="0" smtClean="0">
                <a:solidFill>
                  <a:srgbClr val="C00000"/>
                </a:solidFill>
              </a:rPr>
              <a:t> </a:t>
            </a:r>
            <a:r>
              <a:rPr lang="ru-RU" sz="4800" b="1" dirty="0" err="1" smtClean="0">
                <a:solidFill>
                  <a:srgbClr val="C00000"/>
                </a:solidFill>
              </a:rPr>
              <a:t>отбасымен</a:t>
            </a:r>
            <a:r>
              <a:rPr lang="ru-RU" sz="4800" b="1" dirty="0" smtClean="0">
                <a:solidFill>
                  <a:srgbClr val="C00000"/>
                </a:solidFill>
              </a:rPr>
              <a:t/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 </a:t>
            </a:r>
            <a:r>
              <a:rPr lang="ru-RU" sz="4800" b="1" dirty="0" err="1" smtClean="0">
                <a:solidFill>
                  <a:srgbClr val="C00000"/>
                </a:solidFill>
              </a:rPr>
              <a:t>жүргізілетін</a:t>
            </a: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kk-KZ" sz="4800" b="1" dirty="0">
                <a:solidFill>
                  <a:srgbClr val="C00000"/>
                </a:solidFill>
              </a:rPr>
              <a:t> негізгі жұмыс қағидасы</a:t>
            </a:r>
            <a:endParaRPr sz="48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78749" y="6786573"/>
            <a:ext cx="4153284" cy="3479798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469900" marR="603250" indent="-457200" algn="ctr">
              <a:buFont typeface="Wingdings" panose="05000000000000000000" pitchFamily="2" charset="2"/>
              <a:buChar char="q"/>
            </a:pPr>
            <a:r>
              <a:rPr lang="kk-KZ" sz="3200" b="1" dirty="0">
                <a:solidFill>
                  <a:schemeClr val="bg1"/>
                </a:solidFill>
              </a:rPr>
              <a:t>көмекке жүгінген отбасына қатысты әдеп нормаларын сақтау  қажеттілігі</a:t>
            </a:r>
            <a:endParaRPr sz="3200" b="1" dirty="0">
              <a:solidFill>
                <a:schemeClr val="bg1"/>
              </a:solidFill>
              <a:latin typeface="Arial Unicode MS"/>
              <a:cs typeface="Arial Unicode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23253" y="6786574"/>
            <a:ext cx="3935655" cy="298735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469900" marR="674370" indent="-457200" algn="ctr">
              <a:buFont typeface="Wingdings" panose="05000000000000000000" pitchFamily="2" charset="2"/>
              <a:buChar char="q"/>
            </a:pPr>
            <a:r>
              <a:rPr lang="kk-KZ" sz="3200" b="1" dirty="0">
                <a:solidFill>
                  <a:schemeClr val="bg1"/>
                </a:solidFill>
              </a:rPr>
              <a:t>мәселені шешуде баланы дамытуға бағытталған белсенділік</a:t>
            </a:r>
            <a:endParaRPr sz="3200" b="1" dirty="0">
              <a:solidFill>
                <a:schemeClr val="bg1"/>
              </a:solidFill>
              <a:latin typeface="Arial Unicode MS"/>
              <a:cs typeface="Arial Unicode MS"/>
            </a:endParaRPr>
          </a:p>
        </p:txBody>
      </p:sp>
      <p:pic>
        <p:nvPicPr>
          <p:cNvPr id="6146" name="Picture 2" descr="https://www.culture.ru/storage/images/7ca45d0d9d1e378f2338457334d35046/806bc2f1df14f2ac94c83fbb9becbf8d.jpg">
            <a:extLst>
              <a:ext uri="{FF2B5EF4-FFF2-40B4-BE49-F238E27FC236}">
                <a16:creationId xmlns="" xmlns:a16="http://schemas.microsoft.com/office/drawing/2014/main" id="{D47D74D7-C4DB-4F17-9C0A-C7886383E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800" y="3034928"/>
            <a:ext cx="5123095" cy="341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m0-tub-ru.yandex.net/i?id=c69be1aaaeff600dfafb6ee0ace0a364&amp;ref=rim&amp;n=33&amp;w=219&amp;h=150">
            <a:extLst>
              <a:ext uri="{FF2B5EF4-FFF2-40B4-BE49-F238E27FC236}">
                <a16:creationId xmlns="" xmlns:a16="http://schemas.microsoft.com/office/drawing/2014/main" id="{21D81A89-8C84-4166-AF97-334186F2C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303" y="3034928"/>
            <a:ext cx="4984213" cy="341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m0-tub-ru.yandex.net/i?id=ac3d3a0fd850228fb7733d3c7035a44e&amp;ref=rim&amp;n=33&amp;w=225&amp;h=150">
            <a:extLst>
              <a:ext uri="{FF2B5EF4-FFF2-40B4-BE49-F238E27FC236}">
                <a16:creationId xmlns="" xmlns:a16="http://schemas.microsoft.com/office/drawing/2014/main" id="{85A66D2B-B005-4B61-A98C-93491B403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288" y="3034928"/>
            <a:ext cx="5094790" cy="339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ject 11">
            <a:extLst>
              <a:ext uri="{FF2B5EF4-FFF2-40B4-BE49-F238E27FC236}">
                <a16:creationId xmlns="" xmlns:a16="http://schemas.microsoft.com/office/drawing/2014/main" id="{8DE1EA51-6B19-4055-BF21-03668944BDEA}"/>
              </a:ext>
            </a:extLst>
          </p:cNvPr>
          <p:cNvSpPr txBox="1"/>
          <p:nvPr/>
        </p:nvSpPr>
        <p:spPr>
          <a:xfrm>
            <a:off x="13464480" y="6786574"/>
            <a:ext cx="4392488" cy="298735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kk-KZ" sz="3200" b="1" dirty="0">
                <a:solidFill>
                  <a:schemeClr val="bg1"/>
                </a:solidFill>
              </a:rPr>
              <a:t>түзетушілік-дамытушылық үрдісіне ата-аналардың тиімді тартылуын  қадағалау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4" name="object 11">
            <a:extLst>
              <a:ext uri="{FF2B5EF4-FFF2-40B4-BE49-F238E27FC236}">
                <a16:creationId xmlns="" xmlns:a16="http://schemas.microsoft.com/office/drawing/2014/main" id="{5F3E442F-C81A-4825-8248-0167FDF178C5}"/>
              </a:ext>
            </a:extLst>
          </p:cNvPr>
          <p:cNvSpPr txBox="1"/>
          <p:nvPr/>
        </p:nvSpPr>
        <p:spPr>
          <a:xfrm>
            <a:off x="1532288" y="6929960"/>
            <a:ext cx="3512120" cy="200247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469900" marR="603250" indent="-457200" algn="ctr">
              <a:buFont typeface="Wingdings" panose="05000000000000000000" pitchFamily="2" charset="2"/>
              <a:buChar char="q"/>
            </a:pPr>
            <a:r>
              <a:rPr lang="ru-RU" sz="3200" b="1" dirty="0" err="1" smtClean="0">
                <a:solidFill>
                  <a:schemeClr val="bg1"/>
                </a:solidFill>
              </a:rPr>
              <a:t>әр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отбасына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kk-KZ" sz="3200" b="1" dirty="0">
                <a:solidFill>
                  <a:schemeClr val="bg1"/>
                </a:solidFill>
              </a:rPr>
              <a:t>жеке-дара  бағдарланған бағыт</a:t>
            </a:r>
            <a:endParaRPr lang="ru-RU" sz="3200" b="1" dirty="0">
              <a:solidFill>
                <a:schemeClr val="bg1"/>
              </a:solidFill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43214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519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54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46594" y="0"/>
            <a:ext cx="66675" cy="10287000"/>
            <a:chOff x="1046594" y="0"/>
            <a:chExt cx="66675" cy="10287000"/>
          </a:xfrm>
        </p:grpSpPr>
        <p:sp>
          <p:nvSpPr>
            <p:cNvPr id="4" name="object 4"/>
            <p:cNvSpPr/>
            <p:nvPr/>
          </p:nvSpPr>
          <p:spPr>
            <a:xfrm>
              <a:off x="1073565" y="1238249"/>
              <a:ext cx="9525" cy="9048750"/>
            </a:xfrm>
            <a:custGeom>
              <a:avLst/>
              <a:gdLst/>
              <a:ahLst/>
              <a:cxnLst/>
              <a:rect l="l" t="t" r="r" b="b"/>
              <a:pathLst>
                <a:path w="9525" h="9048750">
                  <a:moveTo>
                    <a:pt x="0" y="9048749"/>
                  </a:moveTo>
                  <a:lnTo>
                    <a:pt x="9524" y="9048749"/>
                  </a:lnTo>
                  <a:lnTo>
                    <a:pt x="9524" y="0"/>
                  </a:lnTo>
                  <a:lnTo>
                    <a:pt x="0" y="0"/>
                  </a:lnTo>
                  <a:lnTo>
                    <a:pt x="0" y="9048749"/>
                  </a:lnTo>
                  <a:close/>
                </a:path>
              </a:pathLst>
            </a:custGeom>
            <a:solidFill>
              <a:srgbClr val="FE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6594" y="0"/>
              <a:ext cx="66675" cy="1238250"/>
            </a:xfrm>
            <a:custGeom>
              <a:avLst/>
              <a:gdLst/>
              <a:ahLst/>
              <a:cxnLst/>
              <a:rect l="l" t="t" r="r" b="b"/>
              <a:pathLst>
                <a:path w="66675" h="1238250">
                  <a:moveTo>
                    <a:pt x="66674" y="1238249"/>
                  </a:moveTo>
                  <a:lnTo>
                    <a:pt x="0" y="1238249"/>
                  </a:lnTo>
                  <a:lnTo>
                    <a:pt x="0" y="0"/>
                  </a:lnTo>
                  <a:lnTo>
                    <a:pt x="66674" y="0"/>
                  </a:lnTo>
                  <a:lnTo>
                    <a:pt x="66674" y="1238249"/>
                  </a:lnTo>
                  <a:close/>
                </a:path>
              </a:pathLst>
            </a:custGeom>
            <a:solidFill>
              <a:srgbClr val="BFE7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1219078" y="1265383"/>
            <a:ext cx="16040087" cy="2070239"/>
          </a:xfrm>
          <a:prstGeom prst="rect">
            <a:avLst/>
          </a:prstGeom>
        </p:spPr>
        <p:txBody>
          <a:bodyPr vert="horz" wrap="square" lIns="0" tIns="883023" rIns="0" bIns="0" rtlCol="0">
            <a:spAutoFit/>
          </a:bodyPr>
          <a:lstStyle/>
          <a:p>
            <a:pPr marL="7273925" marR="5080" algn="l">
              <a:lnSpc>
                <a:spcPct val="108700"/>
              </a:lnSpc>
              <a:spcBef>
                <a:spcPts val="100"/>
              </a:spcBef>
            </a:pPr>
            <a:endParaRPr lang="ru-RU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273925" marR="5080">
              <a:lnSpc>
                <a:spcPct val="108700"/>
              </a:lnSpc>
              <a:spcBef>
                <a:spcPts val="100"/>
              </a:spcBef>
            </a:pPr>
            <a:endParaRPr sz="49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737681" y="643792"/>
            <a:ext cx="8032534" cy="88767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/>
            <a:r>
              <a:rPr lang="ru-RU" sz="4800" b="1" dirty="0" smtClean="0">
                <a:solidFill>
                  <a:srgbClr val="C00000"/>
                </a:solidFill>
              </a:rPr>
              <a:t>ППТК-</a:t>
            </a:r>
            <a:r>
              <a:rPr lang="ru-RU" sz="4800" b="1" dirty="0" err="1" smtClean="0">
                <a:solidFill>
                  <a:srgbClr val="C00000"/>
                </a:solidFill>
              </a:rPr>
              <a:t>нің</a:t>
            </a: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err="1" smtClean="0">
                <a:solidFill>
                  <a:srgbClr val="C00000"/>
                </a:solidFill>
              </a:rPr>
              <a:t>педагогтері</a:t>
            </a:r>
            <a:r>
              <a:rPr lang="ru-RU" sz="4800" b="1" dirty="0" smtClean="0">
                <a:solidFill>
                  <a:srgbClr val="C00000"/>
                </a:solidFill>
              </a:rPr>
              <a:t> </a:t>
            </a:r>
            <a:r>
              <a:rPr lang="ru-RU" sz="4800" b="1" dirty="0" err="1" smtClean="0">
                <a:solidFill>
                  <a:srgbClr val="C00000"/>
                </a:solidFill>
              </a:rPr>
              <a:t>алдына</a:t>
            </a:r>
            <a:r>
              <a:rPr lang="ru-RU" sz="4800" b="1" dirty="0" smtClean="0">
                <a:solidFill>
                  <a:srgbClr val="C00000"/>
                </a:solidFill>
              </a:rPr>
              <a:t> </a:t>
            </a:r>
            <a:r>
              <a:rPr lang="ru-RU" sz="4800" b="1" dirty="0" err="1" smtClean="0">
                <a:solidFill>
                  <a:srgbClr val="C00000"/>
                </a:solidFill>
              </a:rPr>
              <a:t>қойған</a:t>
            </a:r>
            <a:r>
              <a:rPr lang="ru-RU" sz="4800" b="1" dirty="0" smtClean="0">
                <a:solidFill>
                  <a:srgbClr val="C00000"/>
                </a:solidFill>
              </a:rPr>
              <a:t> </a:t>
            </a:r>
            <a:r>
              <a:rPr lang="ru-RU" sz="4800" b="1" dirty="0" err="1" smtClean="0">
                <a:solidFill>
                  <a:srgbClr val="C00000"/>
                </a:solidFill>
              </a:rPr>
              <a:t>мақсат</a:t>
            </a:r>
            <a:r>
              <a:rPr lang="ru-RU" sz="4800" b="1" dirty="0" smtClean="0">
                <a:solidFill>
                  <a:srgbClr val="C00000"/>
                </a:solidFill>
              </a:rPr>
              <a:t>: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/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ru-RU" sz="3600" b="1" dirty="0" smtClean="0">
                <a:solidFill>
                  <a:schemeClr val="bg1"/>
                </a:solidFill>
                <a:latin typeface="+mj-lt"/>
              </a:rPr>
              <a:t>* </a:t>
            </a:r>
            <a:r>
              <a:rPr lang="kk-KZ" sz="4000" b="1" dirty="0" smtClean="0">
                <a:solidFill>
                  <a:schemeClr val="bg1"/>
                </a:solidFill>
                <a:latin typeface="+mj-lt"/>
              </a:rPr>
              <a:t>балалармен </a:t>
            </a:r>
            <a:r>
              <a:rPr lang="kk-KZ" sz="4000" b="1" dirty="0">
                <a:solidFill>
                  <a:schemeClr val="bg1"/>
                </a:solidFill>
                <a:latin typeface="+mj-lt"/>
              </a:rPr>
              <a:t>тиімді іс-әрекет жасай отырып, тәрбие мәселесінде  ата-аналардың  әлеуметтік-педагогикалық  мәдениетін қамтамасыз етуге септігін тигізетін </a:t>
            </a:r>
            <a:r>
              <a:rPr lang="kk-KZ" sz="4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ерекше білім беру қажеттіліктері бар балалар</a:t>
            </a:r>
            <a:r>
              <a:rPr lang="ru-RU" sz="4000" b="1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ды</a:t>
            </a:r>
            <a:r>
              <a:rPr lang="ru-RU" sz="4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kk-KZ" sz="4000" b="1" dirty="0" smtClean="0">
                <a:solidFill>
                  <a:schemeClr val="bg1"/>
                </a:solidFill>
                <a:latin typeface="+mj-lt"/>
              </a:rPr>
              <a:t>тәрбиелеуші  </a:t>
            </a:r>
            <a:r>
              <a:rPr lang="kk-KZ" sz="4000" b="1" dirty="0">
                <a:solidFill>
                  <a:schemeClr val="bg1"/>
                </a:solidFill>
                <a:latin typeface="+mj-lt"/>
              </a:rPr>
              <a:t>отбасыларына  қажетті жұмыс тәсілдерін іріктеу</a:t>
            </a:r>
            <a:r>
              <a:rPr lang="ru-RU" sz="36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</a:br>
            <a:endParaRPr sz="3600" b="1" dirty="0">
              <a:solidFill>
                <a:schemeClr val="bg1"/>
              </a:solidFill>
              <a:latin typeface="+mj-lt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6770215" y="8695318"/>
            <a:ext cx="488950" cy="488950"/>
            <a:chOff x="16770215" y="8695318"/>
            <a:chExt cx="488950" cy="488950"/>
          </a:xfrm>
        </p:grpSpPr>
        <p:sp>
          <p:nvSpPr>
            <p:cNvPr id="11" name="object 11"/>
            <p:cNvSpPr/>
            <p:nvPr/>
          </p:nvSpPr>
          <p:spPr>
            <a:xfrm>
              <a:off x="16770215" y="8695318"/>
              <a:ext cx="488950" cy="488950"/>
            </a:xfrm>
            <a:custGeom>
              <a:avLst/>
              <a:gdLst/>
              <a:ahLst/>
              <a:cxnLst/>
              <a:rect l="l" t="t" r="r" b="b"/>
              <a:pathLst>
                <a:path w="488950" h="488950">
                  <a:moveTo>
                    <a:pt x="244305" y="488611"/>
                  </a:moveTo>
                  <a:lnTo>
                    <a:pt x="196279" y="483922"/>
                  </a:lnTo>
                  <a:lnTo>
                    <a:pt x="150762" y="470144"/>
                  </a:lnTo>
                  <a:lnTo>
                    <a:pt x="108833" y="447706"/>
                  </a:lnTo>
                  <a:lnTo>
                    <a:pt x="71573" y="417038"/>
                  </a:lnTo>
                  <a:lnTo>
                    <a:pt x="40905" y="379777"/>
                  </a:lnTo>
                  <a:lnTo>
                    <a:pt x="18466" y="337848"/>
                  </a:lnTo>
                  <a:lnTo>
                    <a:pt x="4688" y="292331"/>
                  </a:lnTo>
                  <a:lnTo>
                    <a:pt x="0" y="244305"/>
                  </a:lnTo>
                  <a:lnTo>
                    <a:pt x="4688" y="196280"/>
                  </a:lnTo>
                  <a:lnTo>
                    <a:pt x="18466" y="150762"/>
                  </a:lnTo>
                  <a:lnTo>
                    <a:pt x="40905" y="108833"/>
                  </a:lnTo>
                  <a:lnTo>
                    <a:pt x="71573" y="71573"/>
                  </a:lnTo>
                  <a:lnTo>
                    <a:pt x="108833" y="40905"/>
                  </a:lnTo>
                  <a:lnTo>
                    <a:pt x="150762" y="18466"/>
                  </a:lnTo>
                  <a:lnTo>
                    <a:pt x="196280" y="4688"/>
                  </a:lnTo>
                  <a:lnTo>
                    <a:pt x="244305" y="0"/>
                  </a:lnTo>
                  <a:lnTo>
                    <a:pt x="292331" y="4688"/>
                  </a:lnTo>
                  <a:lnTo>
                    <a:pt x="325228" y="14646"/>
                  </a:lnTo>
                  <a:lnTo>
                    <a:pt x="244305" y="14646"/>
                  </a:lnTo>
                  <a:lnTo>
                    <a:pt x="199160" y="19061"/>
                  </a:lnTo>
                  <a:lnTo>
                    <a:pt x="156377" y="32027"/>
                  </a:lnTo>
                  <a:lnTo>
                    <a:pt x="116962" y="53121"/>
                  </a:lnTo>
                  <a:lnTo>
                    <a:pt x="81923" y="81923"/>
                  </a:lnTo>
                  <a:lnTo>
                    <a:pt x="53121" y="116962"/>
                  </a:lnTo>
                  <a:lnTo>
                    <a:pt x="32027" y="156377"/>
                  </a:lnTo>
                  <a:lnTo>
                    <a:pt x="19061" y="199160"/>
                  </a:lnTo>
                  <a:lnTo>
                    <a:pt x="14646" y="244305"/>
                  </a:lnTo>
                  <a:lnTo>
                    <a:pt x="19061" y="289450"/>
                  </a:lnTo>
                  <a:lnTo>
                    <a:pt x="32027" y="332234"/>
                  </a:lnTo>
                  <a:lnTo>
                    <a:pt x="53121" y="371649"/>
                  </a:lnTo>
                  <a:lnTo>
                    <a:pt x="81923" y="406688"/>
                  </a:lnTo>
                  <a:lnTo>
                    <a:pt x="116962" y="435489"/>
                  </a:lnTo>
                  <a:lnTo>
                    <a:pt x="156377" y="456584"/>
                  </a:lnTo>
                  <a:lnTo>
                    <a:pt x="199160" y="469549"/>
                  </a:lnTo>
                  <a:lnTo>
                    <a:pt x="244305" y="473964"/>
                  </a:lnTo>
                  <a:lnTo>
                    <a:pt x="325228" y="473964"/>
                  </a:lnTo>
                  <a:lnTo>
                    <a:pt x="292331" y="483923"/>
                  </a:lnTo>
                  <a:lnTo>
                    <a:pt x="244305" y="488611"/>
                  </a:lnTo>
                  <a:close/>
                </a:path>
                <a:path w="488950" h="488950">
                  <a:moveTo>
                    <a:pt x="325228" y="473964"/>
                  </a:moveTo>
                  <a:lnTo>
                    <a:pt x="244305" y="473964"/>
                  </a:lnTo>
                  <a:lnTo>
                    <a:pt x="289450" y="469549"/>
                  </a:lnTo>
                  <a:lnTo>
                    <a:pt x="332234" y="456584"/>
                  </a:lnTo>
                  <a:lnTo>
                    <a:pt x="371648" y="435489"/>
                  </a:lnTo>
                  <a:lnTo>
                    <a:pt x="406687" y="406688"/>
                  </a:lnTo>
                  <a:lnTo>
                    <a:pt x="435489" y="371649"/>
                  </a:lnTo>
                  <a:lnTo>
                    <a:pt x="456584" y="332234"/>
                  </a:lnTo>
                  <a:lnTo>
                    <a:pt x="469549" y="289450"/>
                  </a:lnTo>
                  <a:lnTo>
                    <a:pt x="473964" y="244305"/>
                  </a:lnTo>
                  <a:lnTo>
                    <a:pt x="469549" y="199160"/>
                  </a:lnTo>
                  <a:lnTo>
                    <a:pt x="456584" y="156377"/>
                  </a:lnTo>
                  <a:lnTo>
                    <a:pt x="435489" y="116962"/>
                  </a:lnTo>
                  <a:lnTo>
                    <a:pt x="406687" y="81923"/>
                  </a:lnTo>
                  <a:lnTo>
                    <a:pt x="371648" y="53121"/>
                  </a:lnTo>
                  <a:lnTo>
                    <a:pt x="332234" y="32027"/>
                  </a:lnTo>
                  <a:lnTo>
                    <a:pt x="289450" y="19061"/>
                  </a:lnTo>
                  <a:lnTo>
                    <a:pt x="244305" y="14646"/>
                  </a:lnTo>
                  <a:lnTo>
                    <a:pt x="325228" y="14646"/>
                  </a:lnTo>
                  <a:lnTo>
                    <a:pt x="379777" y="40905"/>
                  </a:lnTo>
                  <a:lnTo>
                    <a:pt x="417038" y="71573"/>
                  </a:lnTo>
                  <a:lnTo>
                    <a:pt x="447706" y="108874"/>
                  </a:lnTo>
                  <a:lnTo>
                    <a:pt x="470144" y="150799"/>
                  </a:lnTo>
                  <a:lnTo>
                    <a:pt x="483922" y="196293"/>
                  </a:lnTo>
                  <a:lnTo>
                    <a:pt x="488611" y="244305"/>
                  </a:lnTo>
                  <a:lnTo>
                    <a:pt x="483922" y="292331"/>
                  </a:lnTo>
                  <a:lnTo>
                    <a:pt x="470144" y="337848"/>
                  </a:lnTo>
                  <a:lnTo>
                    <a:pt x="447706" y="379777"/>
                  </a:lnTo>
                  <a:lnTo>
                    <a:pt x="417038" y="417038"/>
                  </a:lnTo>
                  <a:lnTo>
                    <a:pt x="379777" y="447706"/>
                  </a:lnTo>
                  <a:lnTo>
                    <a:pt x="337848" y="470144"/>
                  </a:lnTo>
                  <a:lnTo>
                    <a:pt x="325228" y="473964"/>
                  </a:lnTo>
                  <a:close/>
                </a:path>
              </a:pathLst>
            </a:custGeom>
            <a:solidFill>
              <a:srgbClr val="FE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968103" y="8858457"/>
              <a:ext cx="100819" cy="1631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6121598" y="8695776"/>
            <a:ext cx="488950" cy="488950"/>
            <a:chOff x="16121598" y="8695776"/>
            <a:chExt cx="488950" cy="488950"/>
          </a:xfrm>
        </p:grpSpPr>
        <p:sp>
          <p:nvSpPr>
            <p:cNvPr id="14" name="object 14"/>
            <p:cNvSpPr/>
            <p:nvPr/>
          </p:nvSpPr>
          <p:spPr>
            <a:xfrm>
              <a:off x="16121598" y="8695776"/>
              <a:ext cx="488950" cy="488950"/>
            </a:xfrm>
            <a:custGeom>
              <a:avLst/>
              <a:gdLst/>
              <a:ahLst/>
              <a:cxnLst/>
              <a:rect l="l" t="t" r="r" b="b"/>
              <a:pathLst>
                <a:path w="488950" h="488950">
                  <a:moveTo>
                    <a:pt x="244305" y="0"/>
                  </a:moveTo>
                  <a:lnTo>
                    <a:pt x="292331" y="4688"/>
                  </a:lnTo>
                  <a:lnTo>
                    <a:pt x="337848" y="18466"/>
                  </a:lnTo>
                  <a:lnTo>
                    <a:pt x="379777" y="40905"/>
                  </a:lnTo>
                  <a:lnTo>
                    <a:pt x="417038" y="71573"/>
                  </a:lnTo>
                  <a:lnTo>
                    <a:pt x="447706" y="108833"/>
                  </a:lnTo>
                  <a:lnTo>
                    <a:pt x="470144" y="150762"/>
                  </a:lnTo>
                  <a:lnTo>
                    <a:pt x="483922" y="196280"/>
                  </a:lnTo>
                  <a:lnTo>
                    <a:pt x="488611" y="244305"/>
                  </a:lnTo>
                  <a:lnTo>
                    <a:pt x="483922" y="292331"/>
                  </a:lnTo>
                  <a:lnTo>
                    <a:pt x="470144" y="337848"/>
                  </a:lnTo>
                  <a:lnTo>
                    <a:pt x="447706" y="379777"/>
                  </a:lnTo>
                  <a:lnTo>
                    <a:pt x="417038" y="417038"/>
                  </a:lnTo>
                  <a:lnTo>
                    <a:pt x="379777" y="447706"/>
                  </a:lnTo>
                  <a:lnTo>
                    <a:pt x="337848" y="470144"/>
                  </a:lnTo>
                  <a:lnTo>
                    <a:pt x="292331" y="483923"/>
                  </a:lnTo>
                  <a:lnTo>
                    <a:pt x="244305" y="488611"/>
                  </a:lnTo>
                  <a:lnTo>
                    <a:pt x="196280" y="483923"/>
                  </a:lnTo>
                  <a:lnTo>
                    <a:pt x="163383" y="473964"/>
                  </a:lnTo>
                  <a:lnTo>
                    <a:pt x="244305" y="473964"/>
                  </a:lnTo>
                  <a:lnTo>
                    <a:pt x="289450" y="469549"/>
                  </a:lnTo>
                  <a:lnTo>
                    <a:pt x="332234" y="456584"/>
                  </a:lnTo>
                  <a:lnTo>
                    <a:pt x="371648" y="435489"/>
                  </a:lnTo>
                  <a:lnTo>
                    <a:pt x="406687" y="406687"/>
                  </a:lnTo>
                  <a:lnTo>
                    <a:pt x="435489" y="371648"/>
                  </a:lnTo>
                  <a:lnTo>
                    <a:pt x="456584" y="332234"/>
                  </a:lnTo>
                  <a:lnTo>
                    <a:pt x="469549" y="289450"/>
                  </a:lnTo>
                  <a:lnTo>
                    <a:pt x="473964" y="244305"/>
                  </a:lnTo>
                  <a:lnTo>
                    <a:pt x="469549" y="199160"/>
                  </a:lnTo>
                  <a:lnTo>
                    <a:pt x="456584" y="156377"/>
                  </a:lnTo>
                  <a:lnTo>
                    <a:pt x="435489" y="116962"/>
                  </a:lnTo>
                  <a:lnTo>
                    <a:pt x="406687" y="81923"/>
                  </a:lnTo>
                  <a:lnTo>
                    <a:pt x="371648" y="53121"/>
                  </a:lnTo>
                  <a:lnTo>
                    <a:pt x="332234" y="32027"/>
                  </a:lnTo>
                  <a:lnTo>
                    <a:pt x="289450" y="19061"/>
                  </a:lnTo>
                  <a:lnTo>
                    <a:pt x="244305" y="14646"/>
                  </a:lnTo>
                  <a:lnTo>
                    <a:pt x="163383" y="14646"/>
                  </a:lnTo>
                  <a:lnTo>
                    <a:pt x="196280" y="4688"/>
                  </a:lnTo>
                  <a:lnTo>
                    <a:pt x="244305" y="0"/>
                  </a:lnTo>
                  <a:close/>
                </a:path>
                <a:path w="488950" h="488950">
                  <a:moveTo>
                    <a:pt x="163383" y="14646"/>
                  </a:moveTo>
                  <a:lnTo>
                    <a:pt x="244305" y="14646"/>
                  </a:lnTo>
                  <a:lnTo>
                    <a:pt x="199160" y="19061"/>
                  </a:lnTo>
                  <a:lnTo>
                    <a:pt x="156377" y="32027"/>
                  </a:lnTo>
                  <a:lnTo>
                    <a:pt x="116962" y="53121"/>
                  </a:lnTo>
                  <a:lnTo>
                    <a:pt x="81923" y="81923"/>
                  </a:lnTo>
                  <a:lnTo>
                    <a:pt x="53121" y="116962"/>
                  </a:lnTo>
                  <a:lnTo>
                    <a:pt x="32027" y="156377"/>
                  </a:lnTo>
                  <a:lnTo>
                    <a:pt x="19061" y="199160"/>
                  </a:lnTo>
                  <a:lnTo>
                    <a:pt x="14646" y="244305"/>
                  </a:lnTo>
                  <a:lnTo>
                    <a:pt x="19061" y="289450"/>
                  </a:lnTo>
                  <a:lnTo>
                    <a:pt x="32027" y="332234"/>
                  </a:lnTo>
                  <a:lnTo>
                    <a:pt x="53121" y="371648"/>
                  </a:lnTo>
                  <a:lnTo>
                    <a:pt x="81923" y="406687"/>
                  </a:lnTo>
                  <a:lnTo>
                    <a:pt x="116962" y="435489"/>
                  </a:lnTo>
                  <a:lnTo>
                    <a:pt x="156377" y="456584"/>
                  </a:lnTo>
                  <a:lnTo>
                    <a:pt x="199160" y="469549"/>
                  </a:lnTo>
                  <a:lnTo>
                    <a:pt x="244305" y="473964"/>
                  </a:lnTo>
                  <a:lnTo>
                    <a:pt x="163383" y="473964"/>
                  </a:lnTo>
                  <a:lnTo>
                    <a:pt x="108833" y="447706"/>
                  </a:lnTo>
                  <a:lnTo>
                    <a:pt x="71573" y="417038"/>
                  </a:lnTo>
                  <a:lnTo>
                    <a:pt x="40905" y="379736"/>
                  </a:lnTo>
                  <a:lnTo>
                    <a:pt x="18466" y="337812"/>
                  </a:lnTo>
                  <a:lnTo>
                    <a:pt x="4688" y="292317"/>
                  </a:lnTo>
                  <a:lnTo>
                    <a:pt x="0" y="244305"/>
                  </a:lnTo>
                  <a:lnTo>
                    <a:pt x="4688" y="196280"/>
                  </a:lnTo>
                  <a:lnTo>
                    <a:pt x="18466" y="150762"/>
                  </a:lnTo>
                  <a:lnTo>
                    <a:pt x="40905" y="108833"/>
                  </a:lnTo>
                  <a:lnTo>
                    <a:pt x="71573" y="71573"/>
                  </a:lnTo>
                  <a:lnTo>
                    <a:pt x="108833" y="40905"/>
                  </a:lnTo>
                  <a:lnTo>
                    <a:pt x="150762" y="18466"/>
                  </a:lnTo>
                  <a:lnTo>
                    <a:pt x="163383" y="14646"/>
                  </a:lnTo>
                  <a:close/>
                </a:path>
              </a:pathLst>
            </a:custGeom>
            <a:solidFill>
              <a:srgbClr val="FE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311501" y="8858083"/>
              <a:ext cx="100819" cy="163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Picture 2" descr="https://st.renderu.com/image/203385">
            <a:extLst>
              <a:ext uri="{FF2B5EF4-FFF2-40B4-BE49-F238E27FC236}">
                <a16:creationId xmlns="" xmlns:a16="http://schemas.microsoft.com/office/drawing/2014/main" id="{C25BAAE2-4C8D-4458-AABD-C721CFB4B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5"/>
          <a:stretch/>
        </p:blipFill>
        <p:spPr bwMode="auto">
          <a:xfrm>
            <a:off x="1058425" y="1472015"/>
            <a:ext cx="7669731" cy="634331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19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2" y="1"/>
            <a:ext cx="18288634" cy="5143500"/>
            <a:chOff x="-42" y="1"/>
            <a:chExt cx="18288634" cy="5143500"/>
          </a:xfrm>
        </p:grpSpPr>
        <p:sp>
          <p:nvSpPr>
            <p:cNvPr id="3" name="object 3"/>
            <p:cNvSpPr/>
            <p:nvPr/>
          </p:nvSpPr>
          <p:spPr>
            <a:xfrm>
              <a:off x="0" y="1"/>
              <a:ext cx="18288000" cy="5143500"/>
            </a:xfrm>
            <a:custGeom>
              <a:avLst/>
              <a:gdLst/>
              <a:ahLst/>
              <a:cxnLst/>
              <a:rect l="l" t="t" r="r" b="b"/>
              <a:pathLst>
                <a:path w="18288000" h="5143500">
                  <a:moveTo>
                    <a:pt x="18287998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5143499"/>
                  </a:lnTo>
                  <a:close/>
                </a:path>
              </a:pathLst>
            </a:custGeom>
            <a:solidFill>
              <a:srgbClr val="254E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38207" y="1013811"/>
              <a:ext cx="17050385" cy="9525"/>
            </a:xfrm>
            <a:custGeom>
              <a:avLst/>
              <a:gdLst/>
              <a:ahLst/>
              <a:cxnLst/>
              <a:rect l="l" t="t" r="r" b="b"/>
              <a:pathLst>
                <a:path w="17050385" h="9525">
                  <a:moveTo>
                    <a:pt x="0" y="9524"/>
                  </a:moveTo>
                  <a:lnTo>
                    <a:pt x="17049791" y="9524"/>
                  </a:lnTo>
                  <a:lnTo>
                    <a:pt x="17049791" y="0"/>
                  </a:lnTo>
                  <a:lnTo>
                    <a:pt x="0" y="0"/>
                  </a:lnTo>
                  <a:lnTo>
                    <a:pt x="0" y="9524"/>
                  </a:lnTo>
                  <a:close/>
                </a:path>
              </a:pathLst>
            </a:custGeom>
            <a:solidFill>
              <a:srgbClr val="FE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42" y="983606"/>
              <a:ext cx="1238250" cy="66675"/>
            </a:xfrm>
            <a:custGeom>
              <a:avLst/>
              <a:gdLst/>
              <a:ahLst/>
              <a:cxnLst/>
              <a:rect l="l" t="t" r="r" b="b"/>
              <a:pathLst>
                <a:path w="1238250" h="66675">
                  <a:moveTo>
                    <a:pt x="1238249" y="0"/>
                  </a:moveTo>
                  <a:lnTo>
                    <a:pt x="1238249" y="66674"/>
                  </a:lnTo>
                  <a:lnTo>
                    <a:pt x="0" y="66674"/>
                  </a:lnTo>
                  <a:lnTo>
                    <a:pt x="0" y="0"/>
                  </a:lnTo>
                  <a:lnTo>
                    <a:pt x="1238249" y="0"/>
                  </a:lnTo>
                  <a:close/>
                </a:path>
              </a:pathLst>
            </a:custGeom>
            <a:solidFill>
              <a:srgbClr val="BFE7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09600" y="5143500"/>
            <a:ext cx="9601200" cy="4962832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1511935">
              <a:lnSpc>
                <a:spcPts val="3300"/>
              </a:lnSpc>
              <a:spcBef>
                <a:spcPts val="259"/>
              </a:spcBef>
            </a:pPr>
            <a:r>
              <a:rPr lang="ru-RU" sz="2800" b="1" spc="245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Мақсаты:</a:t>
            </a:r>
            <a:endParaRPr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ctr">
              <a:lnSpc>
                <a:spcPct val="121900"/>
              </a:lnSpc>
              <a:spcBef>
                <a:spcPts val="2705"/>
              </a:spcBef>
            </a:pPr>
            <a:r>
              <a:rPr lang="kk-KZ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ППТК  және отбасы жағдайында балалармен бірлескен теориялық негізде отбасыны тарту арқылы баланың психикалық  және физикалық дамып-жетілуін түзету, тәлім-тәрбие беру мәселесінде ата-аналардың психологиялық-педагогикалық құзырлығын арттыру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sz="32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 Unicode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6692466" y="8769216"/>
            <a:ext cx="488950" cy="488950"/>
            <a:chOff x="16692466" y="8769216"/>
            <a:chExt cx="488950" cy="488950"/>
          </a:xfrm>
        </p:grpSpPr>
        <p:sp>
          <p:nvSpPr>
            <p:cNvPr id="10" name="object 10"/>
            <p:cNvSpPr/>
            <p:nvPr/>
          </p:nvSpPr>
          <p:spPr>
            <a:xfrm>
              <a:off x="16692466" y="8769216"/>
              <a:ext cx="488950" cy="488950"/>
            </a:xfrm>
            <a:custGeom>
              <a:avLst/>
              <a:gdLst/>
              <a:ahLst/>
              <a:cxnLst/>
              <a:rect l="l" t="t" r="r" b="b"/>
              <a:pathLst>
                <a:path w="488950" h="488950">
                  <a:moveTo>
                    <a:pt x="244305" y="488611"/>
                  </a:moveTo>
                  <a:lnTo>
                    <a:pt x="196279" y="483922"/>
                  </a:lnTo>
                  <a:lnTo>
                    <a:pt x="150762" y="470144"/>
                  </a:lnTo>
                  <a:lnTo>
                    <a:pt x="108833" y="447706"/>
                  </a:lnTo>
                  <a:lnTo>
                    <a:pt x="71573" y="417038"/>
                  </a:lnTo>
                  <a:lnTo>
                    <a:pt x="40905" y="379777"/>
                  </a:lnTo>
                  <a:lnTo>
                    <a:pt x="18466" y="337848"/>
                  </a:lnTo>
                  <a:lnTo>
                    <a:pt x="4688" y="292331"/>
                  </a:lnTo>
                  <a:lnTo>
                    <a:pt x="0" y="244305"/>
                  </a:lnTo>
                  <a:lnTo>
                    <a:pt x="4688" y="196280"/>
                  </a:lnTo>
                  <a:lnTo>
                    <a:pt x="18466" y="150762"/>
                  </a:lnTo>
                  <a:lnTo>
                    <a:pt x="40905" y="108833"/>
                  </a:lnTo>
                  <a:lnTo>
                    <a:pt x="71573" y="71573"/>
                  </a:lnTo>
                  <a:lnTo>
                    <a:pt x="108833" y="40905"/>
                  </a:lnTo>
                  <a:lnTo>
                    <a:pt x="150762" y="18466"/>
                  </a:lnTo>
                  <a:lnTo>
                    <a:pt x="196280" y="4688"/>
                  </a:lnTo>
                  <a:lnTo>
                    <a:pt x="244305" y="0"/>
                  </a:lnTo>
                  <a:lnTo>
                    <a:pt x="292331" y="4688"/>
                  </a:lnTo>
                  <a:lnTo>
                    <a:pt x="325228" y="14646"/>
                  </a:lnTo>
                  <a:lnTo>
                    <a:pt x="244305" y="14646"/>
                  </a:lnTo>
                  <a:lnTo>
                    <a:pt x="199160" y="19061"/>
                  </a:lnTo>
                  <a:lnTo>
                    <a:pt x="156377" y="32027"/>
                  </a:lnTo>
                  <a:lnTo>
                    <a:pt x="116962" y="53121"/>
                  </a:lnTo>
                  <a:lnTo>
                    <a:pt x="81923" y="81923"/>
                  </a:lnTo>
                  <a:lnTo>
                    <a:pt x="53121" y="116962"/>
                  </a:lnTo>
                  <a:lnTo>
                    <a:pt x="32027" y="156377"/>
                  </a:lnTo>
                  <a:lnTo>
                    <a:pt x="19061" y="199160"/>
                  </a:lnTo>
                  <a:lnTo>
                    <a:pt x="14646" y="244305"/>
                  </a:lnTo>
                  <a:lnTo>
                    <a:pt x="19061" y="289450"/>
                  </a:lnTo>
                  <a:lnTo>
                    <a:pt x="32027" y="332234"/>
                  </a:lnTo>
                  <a:lnTo>
                    <a:pt x="53121" y="371649"/>
                  </a:lnTo>
                  <a:lnTo>
                    <a:pt x="81923" y="406688"/>
                  </a:lnTo>
                  <a:lnTo>
                    <a:pt x="116962" y="435489"/>
                  </a:lnTo>
                  <a:lnTo>
                    <a:pt x="156377" y="456584"/>
                  </a:lnTo>
                  <a:lnTo>
                    <a:pt x="199160" y="469549"/>
                  </a:lnTo>
                  <a:lnTo>
                    <a:pt x="244305" y="473964"/>
                  </a:lnTo>
                  <a:lnTo>
                    <a:pt x="325228" y="473964"/>
                  </a:lnTo>
                  <a:lnTo>
                    <a:pt x="292331" y="483923"/>
                  </a:lnTo>
                  <a:lnTo>
                    <a:pt x="244305" y="488611"/>
                  </a:lnTo>
                  <a:close/>
                </a:path>
                <a:path w="488950" h="488950">
                  <a:moveTo>
                    <a:pt x="325228" y="473964"/>
                  </a:moveTo>
                  <a:lnTo>
                    <a:pt x="244305" y="473964"/>
                  </a:lnTo>
                  <a:lnTo>
                    <a:pt x="289450" y="469549"/>
                  </a:lnTo>
                  <a:lnTo>
                    <a:pt x="332234" y="456584"/>
                  </a:lnTo>
                  <a:lnTo>
                    <a:pt x="371648" y="435489"/>
                  </a:lnTo>
                  <a:lnTo>
                    <a:pt x="406687" y="406688"/>
                  </a:lnTo>
                  <a:lnTo>
                    <a:pt x="435489" y="371649"/>
                  </a:lnTo>
                  <a:lnTo>
                    <a:pt x="456584" y="332234"/>
                  </a:lnTo>
                  <a:lnTo>
                    <a:pt x="469549" y="289450"/>
                  </a:lnTo>
                  <a:lnTo>
                    <a:pt x="473964" y="244305"/>
                  </a:lnTo>
                  <a:lnTo>
                    <a:pt x="469549" y="199160"/>
                  </a:lnTo>
                  <a:lnTo>
                    <a:pt x="456584" y="156377"/>
                  </a:lnTo>
                  <a:lnTo>
                    <a:pt x="435489" y="116962"/>
                  </a:lnTo>
                  <a:lnTo>
                    <a:pt x="406687" y="81923"/>
                  </a:lnTo>
                  <a:lnTo>
                    <a:pt x="371648" y="53121"/>
                  </a:lnTo>
                  <a:lnTo>
                    <a:pt x="332234" y="32027"/>
                  </a:lnTo>
                  <a:lnTo>
                    <a:pt x="289450" y="19061"/>
                  </a:lnTo>
                  <a:lnTo>
                    <a:pt x="244305" y="14646"/>
                  </a:lnTo>
                  <a:lnTo>
                    <a:pt x="325228" y="14646"/>
                  </a:lnTo>
                  <a:lnTo>
                    <a:pt x="379777" y="40905"/>
                  </a:lnTo>
                  <a:lnTo>
                    <a:pt x="417038" y="71573"/>
                  </a:lnTo>
                  <a:lnTo>
                    <a:pt x="447706" y="108874"/>
                  </a:lnTo>
                  <a:lnTo>
                    <a:pt x="470144" y="150799"/>
                  </a:lnTo>
                  <a:lnTo>
                    <a:pt x="483922" y="196293"/>
                  </a:lnTo>
                  <a:lnTo>
                    <a:pt x="488611" y="244305"/>
                  </a:lnTo>
                  <a:lnTo>
                    <a:pt x="483922" y="292331"/>
                  </a:lnTo>
                  <a:lnTo>
                    <a:pt x="470144" y="337848"/>
                  </a:lnTo>
                  <a:lnTo>
                    <a:pt x="447706" y="379777"/>
                  </a:lnTo>
                  <a:lnTo>
                    <a:pt x="417038" y="417038"/>
                  </a:lnTo>
                  <a:lnTo>
                    <a:pt x="379777" y="447706"/>
                  </a:lnTo>
                  <a:lnTo>
                    <a:pt x="337848" y="470144"/>
                  </a:lnTo>
                  <a:lnTo>
                    <a:pt x="325228" y="473964"/>
                  </a:lnTo>
                  <a:close/>
                </a:path>
              </a:pathLst>
            </a:custGeom>
            <a:solidFill>
              <a:srgbClr val="254E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890354" y="8932357"/>
              <a:ext cx="100819" cy="1631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6043851" y="8769669"/>
            <a:ext cx="488950" cy="488950"/>
            <a:chOff x="16043851" y="8769669"/>
            <a:chExt cx="488950" cy="488950"/>
          </a:xfrm>
        </p:grpSpPr>
        <p:sp>
          <p:nvSpPr>
            <p:cNvPr id="13" name="object 13"/>
            <p:cNvSpPr/>
            <p:nvPr/>
          </p:nvSpPr>
          <p:spPr>
            <a:xfrm>
              <a:off x="16043851" y="8769669"/>
              <a:ext cx="488950" cy="488950"/>
            </a:xfrm>
            <a:custGeom>
              <a:avLst/>
              <a:gdLst/>
              <a:ahLst/>
              <a:cxnLst/>
              <a:rect l="l" t="t" r="r" b="b"/>
              <a:pathLst>
                <a:path w="488950" h="488950">
                  <a:moveTo>
                    <a:pt x="244305" y="0"/>
                  </a:moveTo>
                  <a:lnTo>
                    <a:pt x="292331" y="4688"/>
                  </a:lnTo>
                  <a:lnTo>
                    <a:pt x="337848" y="18466"/>
                  </a:lnTo>
                  <a:lnTo>
                    <a:pt x="379777" y="40905"/>
                  </a:lnTo>
                  <a:lnTo>
                    <a:pt x="417038" y="71573"/>
                  </a:lnTo>
                  <a:lnTo>
                    <a:pt x="447706" y="108833"/>
                  </a:lnTo>
                  <a:lnTo>
                    <a:pt x="470144" y="150762"/>
                  </a:lnTo>
                  <a:lnTo>
                    <a:pt x="483922" y="196280"/>
                  </a:lnTo>
                  <a:lnTo>
                    <a:pt x="488611" y="244305"/>
                  </a:lnTo>
                  <a:lnTo>
                    <a:pt x="483922" y="292331"/>
                  </a:lnTo>
                  <a:lnTo>
                    <a:pt x="470144" y="337848"/>
                  </a:lnTo>
                  <a:lnTo>
                    <a:pt x="447706" y="379777"/>
                  </a:lnTo>
                  <a:lnTo>
                    <a:pt x="417038" y="417038"/>
                  </a:lnTo>
                  <a:lnTo>
                    <a:pt x="379777" y="447706"/>
                  </a:lnTo>
                  <a:lnTo>
                    <a:pt x="337848" y="470144"/>
                  </a:lnTo>
                  <a:lnTo>
                    <a:pt x="292331" y="483923"/>
                  </a:lnTo>
                  <a:lnTo>
                    <a:pt x="244305" y="488611"/>
                  </a:lnTo>
                  <a:lnTo>
                    <a:pt x="196280" y="483923"/>
                  </a:lnTo>
                  <a:lnTo>
                    <a:pt x="163383" y="473964"/>
                  </a:lnTo>
                  <a:lnTo>
                    <a:pt x="244305" y="473964"/>
                  </a:lnTo>
                  <a:lnTo>
                    <a:pt x="289450" y="469549"/>
                  </a:lnTo>
                  <a:lnTo>
                    <a:pt x="332234" y="456584"/>
                  </a:lnTo>
                  <a:lnTo>
                    <a:pt x="371648" y="435489"/>
                  </a:lnTo>
                  <a:lnTo>
                    <a:pt x="406687" y="406687"/>
                  </a:lnTo>
                  <a:lnTo>
                    <a:pt x="435489" y="371648"/>
                  </a:lnTo>
                  <a:lnTo>
                    <a:pt x="456584" y="332234"/>
                  </a:lnTo>
                  <a:lnTo>
                    <a:pt x="469549" y="289450"/>
                  </a:lnTo>
                  <a:lnTo>
                    <a:pt x="473964" y="244305"/>
                  </a:lnTo>
                  <a:lnTo>
                    <a:pt x="469549" y="199160"/>
                  </a:lnTo>
                  <a:lnTo>
                    <a:pt x="456584" y="156377"/>
                  </a:lnTo>
                  <a:lnTo>
                    <a:pt x="435489" y="116962"/>
                  </a:lnTo>
                  <a:lnTo>
                    <a:pt x="406687" y="81923"/>
                  </a:lnTo>
                  <a:lnTo>
                    <a:pt x="371648" y="53121"/>
                  </a:lnTo>
                  <a:lnTo>
                    <a:pt x="332234" y="32027"/>
                  </a:lnTo>
                  <a:lnTo>
                    <a:pt x="289450" y="19061"/>
                  </a:lnTo>
                  <a:lnTo>
                    <a:pt x="244305" y="14646"/>
                  </a:lnTo>
                  <a:lnTo>
                    <a:pt x="163383" y="14646"/>
                  </a:lnTo>
                  <a:lnTo>
                    <a:pt x="196280" y="4688"/>
                  </a:lnTo>
                  <a:lnTo>
                    <a:pt x="244305" y="0"/>
                  </a:lnTo>
                  <a:close/>
                </a:path>
                <a:path w="488950" h="488950">
                  <a:moveTo>
                    <a:pt x="163383" y="14646"/>
                  </a:moveTo>
                  <a:lnTo>
                    <a:pt x="244305" y="14646"/>
                  </a:lnTo>
                  <a:lnTo>
                    <a:pt x="199160" y="19061"/>
                  </a:lnTo>
                  <a:lnTo>
                    <a:pt x="156377" y="32027"/>
                  </a:lnTo>
                  <a:lnTo>
                    <a:pt x="116962" y="53121"/>
                  </a:lnTo>
                  <a:lnTo>
                    <a:pt x="81923" y="81923"/>
                  </a:lnTo>
                  <a:lnTo>
                    <a:pt x="53121" y="116962"/>
                  </a:lnTo>
                  <a:lnTo>
                    <a:pt x="32027" y="156377"/>
                  </a:lnTo>
                  <a:lnTo>
                    <a:pt x="19061" y="199160"/>
                  </a:lnTo>
                  <a:lnTo>
                    <a:pt x="14646" y="244305"/>
                  </a:lnTo>
                  <a:lnTo>
                    <a:pt x="19061" y="289450"/>
                  </a:lnTo>
                  <a:lnTo>
                    <a:pt x="32027" y="332234"/>
                  </a:lnTo>
                  <a:lnTo>
                    <a:pt x="53121" y="371648"/>
                  </a:lnTo>
                  <a:lnTo>
                    <a:pt x="81923" y="406687"/>
                  </a:lnTo>
                  <a:lnTo>
                    <a:pt x="116962" y="435489"/>
                  </a:lnTo>
                  <a:lnTo>
                    <a:pt x="156377" y="456584"/>
                  </a:lnTo>
                  <a:lnTo>
                    <a:pt x="199160" y="469549"/>
                  </a:lnTo>
                  <a:lnTo>
                    <a:pt x="244305" y="473964"/>
                  </a:lnTo>
                  <a:lnTo>
                    <a:pt x="163383" y="473964"/>
                  </a:lnTo>
                  <a:lnTo>
                    <a:pt x="108833" y="447706"/>
                  </a:lnTo>
                  <a:lnTo>
                    <a:pt x="71573" y="417038"/>
                  </a:lnTo>
                  <a:lnTo>
                    <a:pt x="40905" y="379736"/>
                  </a:lnTo>
                  <a:lnTo>
                    <a:pt x="18466" y="337812"/>
                  </a:lnTo>
                  <a:lnTo>
                    <a:pt x="4688" y="292317"/>
                  </a:lnTo>
                  <a:lnTo>
                    <a:pt x="0" y="244305"/>
                  </a:lnTo>
                  <a:lnTo>
                    <a:pt x="4688" y="196280"/>
                  </a:lnTo>
                  <a:lnTo>
                    <a:pt x="18466" y="150762"/>
                  </a:lnTo>
                  <a:lnTo>
                    <a:pt x="40905" y="108833"/>
                  </a:lnTo>
                  <a:lnTo>
                    <a:pt x="71573" y="71573"/>
                  </a:lnTo>
                  <a:lnTo>
                    <a:pt x="108833" y="40905"/>
                  </a:lnTo>
                  <a:lnTo>
                    <a:pt x="150762" y="18466"/>
                  </a:lnTo>
                  <a:lnTo>
                    <a:pt x="163383" y="14646"/>
                  </a:lnTo>
                  <a:close/>
                </a:path>
              </a:pathLst>
            </a:custGeom>
            <a:solidFill>
              <a:srgbClr val="254E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233755" y="8931978"/>
              <a:ext cx="100819" cy="163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Заголовок 15">
            <a:extLst>
              <a:ext uri="{FF2B5EF4-FFF2-40B4-BE49-F238E27FC236}">
                <a16:creationId xmlns="" xmlns:a16="http://schemas.microsoft.com/office/drawing/2014/main" id="{264E1931-F0F2-46C8-9322-54C04D3A3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355012"/>
            <a:ext cx="9153798" cy="4062651"/>
          </a:xfrm>
        </p:spPr>
        <p:txBody>
          <a:bodyPr/>
          <a:lstStyle/>
          <a:p>
            <a:pPr algn="ctr"/>
            <a:r>
              <a:rPr lang="ru-RU" sz="4400" b="1" dirty="0" err="1" smtClean="0">
                <a:solidFill>
                  <a:schemeClr val="bg1"/>
                </a:solidFill>
              </a:rPr>
              <a:t>Психологиялық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</a:rPr>
              <a:t>– </a:t>
            </a:r>
            <a:r>
              <a:rPr lang="ru-RU" sz="4400" b="1" dirty="0" err="1" smtClean="0">
                <a:solidFill>
                  <a:schemeClr val="bg1"/>
                </a:solidFill>
              </a:rPr>
              <a:t>педагогикалық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r>
              <a:rPr lang="ru-RU" sz="4400" b="1" dirty="0" err="1" smtClean="0">
                <a:solidFill>
                  <a:schemeClr val="bg1"/>
                </a:solidFill>
              </a:rPr>
              <a:t>түзету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r>
              <a:rPr lang="ru-RU" sz="4400" b="1" dirty="0" err="1" smtClean="0">
                <a:solidFill>
                  <a:schemeClr val="bg1"/>
                </a:solidFill>
              </a:rPr>
              <a:t>кабинеті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r>
              <a:rPr lang="ru-RU" sz="4400" b="1" dirty="0" smtClean="0"/>
              <a:t> </a:t>
            </a:r>
            <a:r>
              <a:rPr lang="ru-RU" sz="4400" b="1" dirty="0" smtClean="0">
                <a:solidFill>
                  <a:schemeClr val="bg1"/>
                </a:solidFill>
              </a:rPr>
              <a:t>мен </a:t>
            </a:r>
            <a:r>
              <a:rPr lang="ru-RU" sz="4400" b="1" dirty="0" err="1" smtClean="0">
                <a:solidFill>
                  <a:schemeClr val="bg1"/>
                </a:solidFill>
              </a:rPr>
              <a:t>отбасының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r>
              <a:rPr lang="ru-RU" sz="4400" b="1" dirty="0" err="1" smtClean="0">
                <a:solidFill>
                  <a:schemeClr val="bg1"/>
                </a:solidFill>
              </a:rPr>
              <a:t>өзара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r>
              <a:rPr lang="ru-RU" sz="4400" b="1" dirty="0" err="1" smtClean="0">
                <a:solidFill>
                  <a:schemeClr val="bg1"/>
                </a:solidFill>
              </a:rPr>
              <a:t>әрекеттесу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r>
              <a:rPr lang="ru-RU" sz="4400" b="1" dirty="0" err="1" smtClean="0">
                <a:solidFill>
                  <a:schemeClr val="bg1"/>
                </a:solidFill>
              </a:rPr>
              <a:t>формасы</a:t>
            </a:r>
            <a:r>
              <a:rPr lang="ru-RU" sz="4400" b="1" dirty="0" smtClean="0">
                <a:solidFill>
                  <a:schemeClr val="bg1"/>
                </a:solidFill>
              </a:rPr>
              <a:t/>
            </a:r>
            <a:br>
              <a:rPr lang="ru-RU" sz="4400" b="1" dirty="0" smtClean="0">
                <a:solidFill>
                  <a:schemeClr val="bg1"/>
                </a:solidFill>
              </a:rPr>
            </a:br>
            <a:r>
              <a:rPr lang="ru-RU" sz="4400" b="1" dirty="0" smtClean="0">
                <a:solidFill>
                  <a:schemeClr val="bg1"/>
                </a:solidFill>
              </a:rPr>
              <a:t>«</a:t>
            </a:r>
            <a:r>
              <a:rPr lang="ru-RU" sz="4400" b="1" dirty="0" err="1" smtClean="0">
                <a:solidFill>
                  <a:schemeClr val="bg1"/>
                </a:solidFill>
              </a:rPr>
              <a:t>Отбасылық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r>
              <a:rPr lang="ru-RU" sz="4400" b="1" dirty="0" err="1" smtClean="0">
                <a:solidFill>
                  <a:schemeClr val="bg1"/>
                </a:solidFill>
              </a:rPr>
              <a:t>қазына</a:t>
            </a:r>
            <a:r>
              <a:rPr lang="ru-RU" sz="4400" b="1" dirty="0" smtClean="0">
                <a:solidFill>
                  <a:schemeClr val="bg1"/>
                </a:solidFill>
              </a:rPr>
              <a:t>»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https://cpms29.ru/upload/iblock/ded/shutterstock_258462623.jpg">
            <a:extLst>
              <a:ext uri="{FF2B5EF4-FFF2-40B4-BE49-F238E27FC236}">
                <a16:creationId xmlns="" xmlns:a16="http://schemas.microsoft.com/office/drawing/2014/main" id="{77D3FB68-F8EA-4F5F-A49A-5E0C7117A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" t="11663" r="12" b="7596"/>
          <a:stretch/>
        </p:blipFill>
        <p:spPr bwMode="auto">
          <a:xfrm>
            <a:off x="10489882" y="2823140"/>
            <a:ext cx="7188518" cy="409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BFE7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95775" y="11"/>
            <a:ext cx="66675" cy="10287000"/>
          </a:xfrm>
          <a:custGeom>
            <a:avLst/>
            <a:gdLst/>
            <a:ahLst/>
            <a:cxnLst/>
            <a:rect l="l" t="t" r="r" b="b"/>
            <a:pathLst>
              <a:path w="66675" h="10287000">
                <a:moveTo>
                  <a:pt x="66675" y="0"/>
                </a:moveTo>
                <a:lnTo>
                  <a:pt x="0" y="0"/>
                </a:lnTo>
                <a:lnTo>
                  <a:pt x="0" y="1238250"/>
                </a:lnTo>
                <a:lnTo>
                  <a:pt x="26974" y="1238250"/>
                </a:lnTo>
                <a:lnTo>
                  <a:pt x="26974" y="10287000"/>
                </a:lnTo>
                <a:lnTo>
                  <a:pt x="36499" y="10287000"/>
                </a:lnTo>
                <a:lnTo>
                  <a:pt x="36499" y="1238250"/>
                </a:lnTo>
                <a:lnTo>
                  <a:pt x="66675" y="1238250"/>
                </a:lnTo>
                <a:lnTo>
                  <a:pt x="66675" y="0"/>
                </a:lnTo>
                <a:close/>
              </a:path>
            </a:pathLst>
          </a:custGeom>
          <a:solidFill>
            <a:srgbClr val="254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F148730D-A3D4-4FAC-A601-99773F1B024C}"/>
              </a:ext>
            </a:extLst>
          </p:cNvPr>
          <p:cNvSpPr/>
          <p:nvPr/>
        </p:nvSpPr>
        <p:spPr>
          <a:xfrm>
            <a:off x="4111982" y="2565892"/>
            <a:ext cx="160115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spc="75" dirty="0">
                <a:solidFill>
                  <a:schemeClr val="bg1"/>
                </a:solidFill>
                <a:cs typeface="Calibri"/>
              </a:rPr>
              <a:t>18.03.2020</a:t>
            </a:r>
            <a:endParaRPr lang="ru-RU" sz="2800" b="1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39EE523-45CC-4055-B06B-9EFF339A6E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0" t="26878" r="-1264" b="18942"/>
          <a:stretch/>
        </p:blipFill>
        <p:spPr>
          <a:xfrm>
            <a:off x="102421" y="3068454"/>
            <a:ext cx="3537562" cy="441763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F8F1C18-AF5B-4F81-9634-5DA9869E3B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05" t="1693" r="36309" b="14921"/>
          <a:stretch/>
        </p:blipFill>
        <p:spPr>
          <a:xfrm>
            <a:off x="14569568" y="3184192"/>
            <a:ext cx="3425089" cy="599771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E6A90ED-B55F-4882-95FA-8E21EB18C5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98" t="13703" r="11206" b="35104"/>
          <a:stretch/>
        </p:blipFill>
        <p:spPr>
          <a:xfrm>
            <a:off x="10537447" y="3151544"/>
            <a:ext cx="4043844" cy="454547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B3931CA-8619-4303-9C82-BD3CA39A8F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119" t="15449" r="31310"/>
          <a:stretch/>
        </p:blipFill>
        <p:spPr>
          <a:xfrm>
            <a:off x="6832883" y="3418878"/>
            <a:ext cx="3911009" cy="482237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0859DC4D-4E9E-4D87-96D8-98B052E77E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1" b="11754"/>
          <a:stretch/>
        </p:blipFill>
        <p:spPr>
          <a:xfrm>
            <a:off x="3706709" y="4411146"/>
            <a:ext cx="3040682" cy="5573486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17" name="object 2">
            <a:extLst>
              <a:ext uri="{FF2B5EF4-FFF2-40B4-BE49-F238E27FC236}">
                <a16:creationId xmlns="" xmlns:a16="http://schemas.microsoft.com/office/drawing/2014/main" id="{E3340745-35C3-4080-A61F-F7F629C3FE8D}"/>
              </a:ext>
            </a:extLst>
          </p:cNvPr>
          <p:cNvGrpSpPr/>
          <p:nvPr/>
        </p:nvGrpSpPr>
        <p:grpSpPr>
          <a:xfrm>
            <a:off x="101078" y="121269"/>
            <a:ext cx="18186922" cy="2947185"/>
            <a:chOff x="-42" y="1"/>
            <a:chExt cx="18288634" cy="5143500"/>
          </a:xfrm>
        </p:grpSpPr>
        <p:sp>
          <p:nvSpPr>
            <p:cNvPr id="18" name="object 3">
              <a:extLst>
                <a:ext uri="{FF2B5EF4-FFF2-40B4-BE49-F238E27FC236}">
                  <a16:creationId xmlns="" xmlns:a16="http://schemas.microsoft.com/office/drawing/2014/main" id="{1FEB83BC-20D9-4BE0-8776-C50747031493}"/>
                </a:ext>
              </a:extLst>
            </p:cNvPr>
            <p:cNvSpPr/>
            <p:nvPr/>
          </p:nvSpPr>
          <p:spPr>
            <a:xfrm>
              <a:off x="0" y="1"/>
              <a:ext cx="18288000" cy="5143500"/>
            </a:xfrm>
            <a:custGeom>
              <a:avLst/>
              <a:gdLst/>
              <a:ahLst/>
              <a:cxnLst/>
              <a:rect l="l" t="t" r="r" b="b"/>
              <a:pathLst>
                <a:path w="18288000" h="5143500">
                  <a:moveTo>
                    <a:pt x="18287998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5143499"/>
                  </a:lnTo>
                  <a:close/>
                </a:path>
              </a:pathLst>
            </a:custGeom>
            <a:solidFill>
              <a:srgbClr val="254E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5">
              <a:extLst>
                <a:ext uri="{FF2B5EF4-FFF2-40B4-BE49-F238E27FC236}">
                  <a16:creationId xmlns="" xmlns:a16="http://schemas.microsoft.com/office/drawing/2014/main" id="{75AC4615-1396-4342-A6B4-908E2B840310}"/>
                </a:ext>
              </a:extLst>
            </p:cNvPr>
            <p:cNvSpPr/>
            <p:nvPr/>
          </p:nvSpPr>
          <p:spPr>
            <a:xfrm>
              <a:off x="1238207" y="1013811"/>
              <a:ext cx="17050385" cy="9525"/>
            </a:xfrm>
            <a:custGeom>
              <a:avLst/>
              <a:gdLst/>
              <a:ahLst/>
              <a:cxnLst/>
              <a:rect l="l" t="t" r="r" b="b"/>
              <a:pathLst>
                <a:path w="17050385" h="9525">
                  <a:moveTo>
                    <a:pt x="0" y="9524"/>
                  </a:moveTo>
                  <a:lnTo>
                    <a:pt x="17049791" y="9524"/>
                  </a:lnTo>
                  <a:lnTo>
                    <a:pt x="17049791" y="0"/>
                  </a:lnTo>
                  <a:lnTo>
                    <a:pt x="0" y="0"/>
                  </a:lnTo>
                  <a:lnTo>
                    <a:pt x="0" y="9524"/>
                  </a:lnTo>
                  <a:close/>
                </a:path>
              </a:pathLst>
            </a:custGeom>
            <a:solidFill>
              <a:srgbClr val="FE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6">
              <a:extLst>
                <a:ext uri="{FF2B5EF4-FFF2-40B4-BE49-F238E27FC236}">
                  <a16:creationId xmlns="" xmlns:a16="http://schemas.microsoft.com/office/drawing/2014/main" id="{E89CE9B2-2E45-4DA5-9FA1-745EE9516F2F}"/>
                </a:ext>
              </a:extLst>
            </p:cNvPr>
            <p:cNvSpPr/>
            <p:nvPr/>
          </p:nvSpPr>
          <p:spPr>
            <a:xfrm>
              <a:off x="-42" y="983606"/>
              <a:ext cx="1238250" cy="66675"/>
            </a:xfrm>
            <a:custGeom>
              <a:avLst/>
              <a:gdLst/>
              <a:ahLst/>
              <a:cxnLst/>
              <a:rect l="l" t="t" r="r" b="b"/>
              <a:pathLst>
                <a:path w="1238250" h="66675">
                  <a:moveTo>
                    <a:pt x="1238249" y="0"/>
                  </a:moveTo>
                  <a:lnTo>
                    <a:pt x="1238249" y="66674"/>
                  </a:lnTo>
                  <a:lnTo>
                    <a:pt x="0" y="66674"/>
                  </a:lnTo>
                  <a:lnTo>
                    <a:pt x="0" y="0"/>
                  </a:lnTo>
                  <a:lnTo>
                    <a:pt x="1238249" y="0"/>
                  </a:lnTo>
                  <a:close/>
                </a:path>
              </a:pathLst>
            </a:custGeom>
            <a:solidFill>
              <a:srgbClr val="BFE7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Rectangle 2">
            <a:extLst>
              <a:ext uri="{FF2B5EF4-FFF2-40B4-BE49-F238E27FC236}">
                <a16:creationId xmlns="" xmlns:a16="http://schemas.microsoft.com/office/drawing/2014/main" id="{7F33DFBE-EC18-4FC0-AAAD-3B1A25CDE1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040" y="237747"/>
            <a:ext cx="18017157" cy="2677656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18.03.2020 </a:t>
            </a:r>
            <a:r>
              <a:rPr lang="ru-RU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Психологиялық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педагогикалық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түзету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кабинеті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Республикада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туындаған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төтенше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жағдайға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алғашқы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ұйымдарының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бірі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ерекше білім беру қажеттіліктері бар </a:t>
            </a:r>
            <a:r>
              <a:rPr lang="ru-RU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балалармен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қашықтықтан жұмыс істеу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қажеттілігіне көшті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dirty="0">
                <a:solidFill>
                  <a:schemeClr val="bg1"/>
                </a:solidFill>
              </a:rPr>
              <a:t/>
            </a:r>
            <a:br>
              <a:rPr lang="ru-RU" sz="5400" dirty="0">
                <a:solidFill>
                  <a:schemeClr val="bg1"/>
                </a:solidFill>
              </a:rPr>
            </a:br>
            <a:endParaRPr lang="en-US" altLang="ru-RU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35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" y="11"/>
            <a:ext cx="9485007" cy="10286989"/>
            <a:chOff x="0" y="11"/>
            <a:chExt cx="8677275" cy="10287000"/>
          </a:xfrm>
        </p:grpSpPr>
        <p:sp>
          <p:nvSpPr>
            <p:cNvPr id="4" name="object 4"/>
            <p:cNvSpPr/>
            <p:nvPr/>
          </p:nvSpPr>
          <p:spPr>
            <a:xfrm>
              <a:off x="0" y="5143503"/>
              <a:ext cx="8677275" cy="5143500"/>
            </a:xfrm>
            <a:custGeom>
              <a:avLst/>
              <a:gdLst/>
              <a:ahLst/>
              <a:cxnLst/>
              <a:rect l="l" t="t" r="r" b="b"/>
              <a:pathLst>
                <a:path w="8677275" h="5143500">
                  <a:moveTo>
                    <a:pt x="8677274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8677274" y="0"/>
                  </a:lnTo>
                  <a:lnTo>
                    <a:pt x="8677274" y="5143499"/>
                  </a:lnTo>
                  <a:close/>
                </a:path>
              </a:pathLst>
            </a:custGeom>
            <a:solidFill>
              <a:srgbClr val="BFE7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8687" y="11"/>
              <a:ext cx="66675" cy="10287000"/>
            </a:xfrm>
            <a:custGeom>
              <a:avLst/>
              <a:gdLst/>
              <a:ahLst/>
              <a:cxnLst/>
              <a:rect l="l" t="t" r="r" b="b"/>
              <a:pathLst>
                <a:path w="66675" h="10287000">
                  <a:moveTo>
                    <a:pt x="66675" y="0"/>
                  </a:moveTo>
                  <a:lnTo>
                    <a:pt x="0" y="0"/>
                  </a:lnTo>
                  <a:lnTo>
                    <a:pt x="0" y="1238250"/>
                  </a:lnTo>
                  <a:lnTo>
                    <a:pt x="26974" y="1238250"/>
                  </a:lnTo>
                  <a:lnTo>
                    <a:pt x="26974" y="10287000"/>
                  </a:lnTo>
                  <a:lnTo>
                    <a:pt x="36499" y="10287000"/>
                  </a:lnTo>
                  <a:lnTo>
                    <a:pt x="36499" y="1238250"/>
                  </a:lnTo>
                  <a:lnTo>
                    <a:pt x="66675" y="1238250"/>
                  </a:lnTo>
                  <a:lnTo>
                    <a:pt x="66675" y="0"/>
                  </a:lnTo>
                  <a:close/>
                </a:path>
              </a:pathLst>
            </a:custGeom>
            <a:solidFill>
              <a:srgbClr val="254E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022531" y="876300"/>
            <a:ext cx="720026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sz="2000" b="1" dirty="0">
              <a:solidFill>
                <a:schemeClr val="accent6">
                  <a:lumMod val="50000"/>
                </a:schemeClr>
              </a:solidFill>
              <a:latin typeface="Arial Unicode MS"/>
              <a:cs typeface="Arial Unicode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28124" y="783758"/>
            <a:ext cx="7200265" cy="3890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Осы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форматта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оқуға көшу процесі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түзету-дамыту процесінің барлық қатысушылары үшін қиын болды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ППТК-нің  әкімшілігі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ППТК-нің  мұғалімдері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мамандары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балалар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олардың ата-аналарынада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85007" y="5143498"/>
            <a:ext cx="8517306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Көптеген сұрақтар туындады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marL="12700" algn="ctr">
              <a:lnSpc>
                <a:spcPct val="100000"/>
              </a:lnSpc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Пандемия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кезінде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жүйелі күндізгі оқытулар  арқылы қол жеткізілген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түзету әсерінің деңгейін қалай сақтауға болады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  <a:p>
            <a:pPr marL="12700" algn="ctr">
              <a:lnSpc>
                <a:spcPct val="100000"/>
              </a:lnSpc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Контактінің жаңа түрін қалай орнатуға болады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? </a:t>
            </a:r>
          </a:p>
          <a:p>
            <a:pPr marL="12700" algn="ctr">
              <a:lnSpc>
                <a:spcPct val="100000"/>
              </a:lnSpc>
            </a:pP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Осындай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уақытта мамандарға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не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көмектеседі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sz="3600" b="1" dirty="0">
              <a:solidFill>
                <a:schemeClr val="accent6">
                  <a:lumMod val="50000"/>
                </a:schemeClr>
              </a:solidFill>
              <a:latin typeface="Arial Unicode MS"/>
              <a:cs typeface="Arial Unicode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-36208" y="5143502"/>
            <a:ext cx="9485008" cy="3008516"/>
          </a:xfrm>
          <a:prstGeom prst="rect">
            <a:avLst/>
          </a:prstGeom>
          <a:solidFill>
            <a:srgbClr val="BFE7DE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9850" dirty="0">
              <a:latin typeface="Times New Roman"/>
              <a:cs typeface="Times New Roman"/>
            </a:endParaRPr>
          </a:p>
          <a:p>
            <a:pPr marL="974725" marR="2241550" algn="ctr">
              <a:lnSpc>
                <a:spcPct val="101099"/>
              </a:lnSpc>
            </a:pPr>
            <a:r>
              <a:rPr lang="ru-RU" sz="4800" b="1" dirty="0" err="1" smtClean="0">
                <a:solidFill>
                  <a:schemeClr val="accent1">
                    <a:lumMod val="50000"/>
                  </a:schemeClr>
                </a:solidFill>
              </a:rPr>
              <a:t>Қашықтықтан жұмыс істеу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800" b="1" dirty="0" err="1" smtClean="0">
                <a:solidFill>
                  <a:schemeClr val="accent1">
                    <a:lumMod val="50000"/>
                  </a:schemeClr>
                </a:solidFill>
              </a:rPr>
              <a:t>қажеттілігі</a:t>
            </a:r>
            <a:endParaRPr sz="4800" b="1" dirty="0">
              <a:solidFill>
                <a:schemeClr val="accent1">
                  <a:lumMod val="50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7170" name="Picture 2" descr="https://images.wisegeek.com/mother-and-daughter-in-blue-on-computer.jpg">
            <a:extLst>
              <a:ext uri="{FF2B5EF4-FFF2-40B4-BE49-F238E27FC236}">
                <a16:creationId xmlns="" xmlns:a16="http://schemas.microsoft.com/office/drawing/2014/main" id="{E46CCEE4-C8F1-40BC-95D6-4A2EC49611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t="52" r="8379" b="11302"/>
          <a:stretch/>
        </p:blipFill>
        <p:spPr bwMode="auto">
          <a:xfrm>
            <a:off x="0" y="0"/>
            <a:ext cx="9448800" cy="590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object 2">
            <a:extLst>
              <a:ext uri="{FF2B5EF4-FFF2-40B4-BE49-F238E27FC236}">
                <a16:creationId xmlns="" xmlns:a16="http://schemas.microsoft.com/office/drawing/2014/main" id="{A0504276-C3D2-4A81-BE56-DFB31CB8033D}"/>
              </a:ext>
            </a:extLst>
          </p:cNvPr>
          <p:cNvGrpSpPr/>
          <p:nvPr/>
        </p:nvGrpSpPr>
        <p:grpSpPr>
          <a:xfrm>
            <a:off x="0" y="-25892"/>
            <a:ext cx="18288634" cy="5143500"/>
            <a:chOff x="-42" y="1"/>
            <a:chExt cx="18288634" cy="5143500"/>
          </a:xfrm>
        </p:grpSpPr>
        <p:sp>
          <p:nvSpPr>
            <p:cNvPr id="64" name="object 3">
              <a:extLst>
                <a:ext uri="{FF2B5EF4-FFF2-40B4-BE49-F238E27FC236}">
                  <a16:creationId xmlns="" xmlns:a16="http://schemas.microsoft.com/office/drawing/2014/main" id="{C8E1322B-3E1C-40B1-AC8C-489E923F3D07}"/>
                </a:ext>
              </a:extLst>
            </p:cNvPr>
            <p:cNvSpPr/>
            <p:nvPr/>
          </p:nvSpPr>
          <p:spPr>
            <a:xfrm>
              <a:off x="0" y="1"/>
              <a:ext cx="18288000" cy="5143500"/>
            </a:xfrm>
            <a:custGeom>
              <a:avLst/>
              <a:gdLst/>
              <a:ahLst/>
              <a:cxnLst/>
              <a:rect l="l" t="t" r="r" b="b"/>
              <a:pathLst>
                <a:path w="18288000" h="5143500">
                  <a:moveTo>
                    <a:pt x="18287998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5143499"/>
                  </a:lnTo>
                  <a:close/>
                </a:path>
              </a:pathLst>
            </a:custGeom>
            <a:solidFill>
              <a:srgbClr val="254E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5">
              <a:extLst>
                <a:ext uri="{FF2B5EF4-FFF2-40B4-BE49-F238E27FC236}">
                  <a16:creationId xmlns="" xmlns:a16="http://schemas.microsoft.com/office/drawing/2014/main" id="{99389ECA-F624-4335-96DD-8B39864E90C6}"/>
                </a:ext>
              </a:extLst>
            </p:cNvPr>
            <p:cNvSpPr/>
            <p:nvPr/>
          </p:nvSpPr>
          <p:spPr>
            <a:xfrm>
              <a:off x="1238207" y="1013811"/>
              <a:ext cx="17050385" cy="9525"/>
            </a:xfrm>
            <a:custGeom>
              <a:avLst/>
              <a:gdLst/>
              <a:ahLst/>
              <a:cxnLst/>
              <a:rect l="l" t="t" r="r" b="b"/>
              <a:pathLst>
                <a:path w="17050385" h="9525">
                  <a:moveTo>
                    <a:pt x="0" y="9524"/>
                  </a:moveTo>
                  <a:lnTo>
                    <a:pt x="17049791" y="9524"/>
                  </a:lnTo>
                  <a:lnTo>
                    <a:pt x="17049791" y="0"/>
                  </a:lnTo>
                  <a:lnTo>
                    <a:pt x="0" y="0"/>
                  </a:lnTo>
                  <a:lnTo>
                    <a:pt x="0" y="9524"/>
                  </a:lnTo>
                  <a:close/>
                </a:path>
              </a:pathLst>
            </a:custGeom>
            <a:solidFill>
              <a:srgbClr val="FE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">
              <a:extLst>
                <a:ext uri="{FF2B5EF4-FFF2-40B4-BE49-F238E27FC236}">
                  <a16:creationId xmlns="" xmlns:a16="http://schemas.microsoft.com/office/drawing/2014/main" id="{6682A1A8-CEFD-4FC3-924D-417EC5A86D04}"/>
                </a:ext>
              </a:extLst>
            </p:cNvPr>
            <p:cNvSpPr/>
            <p:nvPr/>
          </p:nvSpPr>
          <p:spPr>
            <a:xfrm>
              <a:off x="-42" y="983606"/>
              <a:ext cx="1238250" cy="66675"/>
            </a:xfrm>
            <a:custGeom>
              <a:avLst/>
              <a:gdLst/>
              <a:ahLst/>
              <a:cxnLst/>
              <a:rect l="l" t="t" r="r" b="b"/>
              <a:pathLst>
                <a:path w="1238250" h="66675">
                  <a:moveTo>
                    <a:pt x="1238249" y="0"/>
                  </a:moveTo>
                  <a:lnTo>
                    <a:pt x="1238249" y="66674"/>
                  </a:lnTo>
                  <a:lnTo>
                    <a:pt x="0" y="66674"/>
                  </a:lnTo>
                  <a:lnTo>
                    <a:pt x="0" y="0"/>
                  </a:lnTo>
                  <a:lnTo>
                    <a:pt x="1238249" y="0"/>
                  </a:lnTo>
                  <a:close/>
                </a:path>
              </a:pathLst>
            </a:custGeom>
            <a:solidFill>
              <a:srgbClr val="BFE7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 dirty="0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64377" y="246013"/>
            <a:ext cx="15104634" cy="2492990"/>
          </a:xfrm>
        </p:spPr>
        <p:txBody>
          <a:bodyPr/>
          <a:lstStyle/>
          <a:p>
            <a:pPr algn="ctr"/>
            <a:r>
              <a:rPr lang="en-US" altLang="ru-RU" sz="5400" dirty="0" err="1" smtClean="0"/>
              <a:t>Diagr</a:t>
            </a:r>
            <a:r>
              <a:rPr lang="ru-RU" sz="4800" dirty="0" smtClean="0"/>
              <a:t> </a:t>
            </a:r>
            <a:r>
              <a:rPr lang="ru-RU" sz="4800" b="1" dirty="0" err="1" smtClean="0">
                <a:solidFill>
                  <a:srgbClr val="C00000"/>
                </a:solidFill>
              </a:rPr>
              <a:t>Педагогтардың алдына</a:t>
            </a:r>
            <a:r>
              <a:rPr lang="ru-RU" sz="4800" b="1" dirty="0" smtClean="0">
                <a:solidFill>
                  <a:srgbClr val="C00000"/>
                </a:solidFill>
              </a:rPr>
              <a:t> </a:t>
            </a:r>
            <a:r>
              <a:rPr lang="ru-RU" sz="4800" b="1" dirty="0" err="1" smtClean="0">
                <a:solidFill>
                  <a:srgbClr val="C00000"/>
                </a:solidFill>
              </a:rPr>
              <a:t>келесі</a:t>
            </a:r>
            <a:r>
              <a:rPr lang="ru-RU" sz="4800" b="1" dirty="0" smtClean="0">
                <a:solidFill>
                  <a:srgbClr val="C00000"/>
                </a:solidFill>
              </a:rPr>
              <a:t> </a:t>
            </a:r>
            <a:r>
              <a:rPr lang="ru-RU" sz="4800" b="1" dirty="0" err="1" smtClean="0">
                <a:solidFill>
                  <a:srgbClr val="C00000"/>
                </a:solidFill>
              </a:rPr>
              <a:t>міндеттер</a:t>
            </a:r>
            <a:r>
              <a:rPr lang="ru-RU" sz="4800" b="1" dirty="0" smtClean="0">
                <a:solidFill>
                  <a:srgbClr val="C00000"/>
                </a:solidFill>
              </a:rPr>
              <a:t> </a:t>
            </a:r>
            <a:r>
              <a:rPr lang="ru-RU" sz="4800" b="1" dirty="0" err="1" smtClean="0">
                <a:solidFill>
                  <a:srgbClr val="C00000"/>
                </a:solidFill>
              </a:rPr>
              <a:t>қойылды</a:t>
            </a:r>
            <a:r>
              <a:rPr lang="ru-RU" sz="4800" b="1" dirty="0" smtClean="0">
                <a:solidFill>
                  <a:srgbClr val="C00000"/>
                </a:solidFill>
              </a:rPr>
              <a:t> </a:t>
            </a:r>
            <a:r>
              <a:rPr lang="ru-RU" sz="54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/>
            </a:r>
            <a:br>
              <a:rPr lang="ru-RU" sz="54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</a:br>
            <a:r>
              <a:rPr lang="en-US" altLang="ru-RU" sz="5400" dirty="0"/>
              <a:t>am</a:t>
            </a:r>
            <a:endParaRPr lang="en-US" altLang="ru-RU" sz="3000" dirty="0"/>
          </a:p>
        </p:txBody>
      </p:sp>
      <p:grpSp>
        <p:nvGrpSpPr>
          <p:cNvPr id="78851" name="Group 3"/>
          <p:cNvGrpSpPr>
            <a:grpSpLocks/>
          </p:cNvGrpSpPr>
          <p:nvPr/>
        </p:nvGrpSpPr>
        <p:grpSpPr bwMode="auto">
          <a:xfrm>
            <a:off x="404066" y="1776073"/>
            <a:ext cx="3255168" cy="6045994"/>
            <a:chOff x="720" y="1299"/>
            <a:chExt cx="1367" cy="2539"/>
          </a:xfrm>
        </p:grpSpPr>
        <p:sp>
          <p:nvSpPr>
            <p:cNvPr id="78852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700"/>
            </a:p>
          </p:txBody>
        </p:sp>
        <p:sp>
          <p:nvSpPr>
            <p:cNvPr id="78853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700"/>
            </a:p>
          </p:txBody>
        </p:sp>
        <p:sp>
          <p:nvSpPr>
            <p:cNvPr id="78854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700"/>
            </a:p>
          </p:txBody>
        </p:sp>
        <p:sp>
          <p:nvSpPr>
            <p:cNvPr id="78855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700"/>
            </a:p>
          </p:txBody>
        </p:sp>
        <p:sp>
          <p:nvSpPr>
            <p:cNvPr id="78856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700"/>
            </a:p>
          </p:txBody>
        </p:sp>
        <p:sp>
          <p:nvSpPr>
            <p:cNvPr id="78857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700"/>
            </a:p>
          </p:txBody>
        </p:sp>
        <p:grpSp>
          <p:nvGrpSpPr>
            <p:cNvPr id="78858" name="Group 10"/>
            <p:cNvGrpSpPr>
              <a:grpSpLocks/>
            </p:cNvGrpSpPr>
            <p:nvPr/>
          </p:nvGrpSpPr>
          <p:grpSpPr bwMode="auto">
            <a:xfrm>
              <a:off x="1189" y="1299"/>
              <a:ext cx="405" cy="392"/>
              <a:chOff x="1289" y="587"/>
              <a:chExt cx="668" cy="647"/>
            </a:xfrm>
          </p:grpSpPr>
          <p:sp>
            <p:nvSpPr>
              <p:cNvPr id="78859" name="Oval 11"/>
              <p:cNvSpPr>
                <a:spLocks noChangeArrowheads="1"/>
              </p:cNvSpPr>
              <p:nvPr/>
            </p:nvSpPr>
            <p:spPr bwMode="gray">
              <a:xfrm>
                <a:off x="1289" y="669"/>
                <a:ext cx="668" cy="49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 sz="2700"/>
              </a:p>
            </p:txBody>
          </p:sp>
          <p:sp>
            <p:nvSpPr>
              <p:cNvPr id="78860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 sz="2700"/>
              </a:p>
            </p:txBody>
          </p:sp>
          <p:sp>
            <p:nvSpPr>
              <p:cNvPr id="78862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 sz="2700"/>
              </a:p>
            </p:txBody>
          </p:sp>
          <p:sp>
            <p:nvSpPr>
              <p:cNvPr id="78863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 sz="2700"/>
              </a:p>
            </p:txBody>
          </p:sp>
        </p:grpSp>
        <p:sp>
          <p:nvSpPr>
            <p:cNvPr id="78864" name="Text Box 16"/>
            <p:cNvSpPr txBox="1">
              <a:spLocks noChangeArrowheads="1"/>
            </p:cNvSpPr>
            <p:nvPr/>
          </p:nvSpPr>
          <p:spPr bwMode="gray">
            <a:xfrm>
              <a:off x="1349" y="1354"/>
              <a:ext cx="7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altLang="ru-RU" sz="2700" dirty="0"/>
            </a:p>
          </p:txBody>
        </p:sp>
        <p:sp>
          <p:nvSpPr>
            <p:cNvPr id="78865" name="Text Box 17"/>
            <p:cNvSpPr txBox="1">
              <a:spLocks noChangeArrowheads="1"/>
            </p:cNvSpPr>
            <p:nvPr/>
          </p:nvSpPr>
          <p:spPr bwMode="gray">
            <a:xfrm>
              <a:off x="768" y="1877"/>
              <a:ext cx="1296" cy="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24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педагогтердің отбасы</a:t>
              </a:r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sz="24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мүшелерімен байланысын</a:t>
              </a:r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sz="24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орнату</a:t>
              </a:r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sz="24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және қолдау</a:t>
              </a:r>
              <a:endParaRPr lang="en-US" altLang="ru-RU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78866" name="Group 18"/>
          <p:cNvGrpSpPr>
            <a:grpSpLocks/>
          </p:cNvGrpSpPr>
          <p:nvPr/>
        </p:nvGrpSpPr>
        <p:grpSpPr bwMode="auto">
          <a:xfrm>
            <a:off x="3877118" y="4374017"/>
            <a:ext cx="3250406" cy="6045994"/>
            <a:chOff x="2208" y="1299"/>
            <a:chExt cx="1365" cy="2539"/>
          </a:xfrm>
        </p:grpSpPr>
        <p:sp>
          <p:nvSpPr>
            <p:cNvPr id="78867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700"/>
            </a:p>
          </p:txBody>
        </p:sp>
        <p:sp>
          <p:nvSpPr>
            <p:cNvPr id="78868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700"/>
            </a:p>
          </p:txBody>
        </p:sp>
        <p:sp>
          <p:nvSpPr>
            <p:cNvPr id="78869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700"/>
            </a:p>
          </p:txBody>
        </p:sp>
        <p:sp>
          <p:nvSpPr>
            <p:cNvPr id="78870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700"/>
            </a:p>
          </p:txBody>
        </p:sp>
        <p:sp>
          <p:nvSpPr>
            <p:cNvPr id="78871" name="Oval 23"/>
            <p:cNvSpPr>
              <a:spLocks noChangeArrowheads="1"/>
            </p:cNvSpPr>
            <p:nvPr/>
          </p:nvSpPr>
          <p:spPr bwMode="gray">
            <a:xfrm>
              <a:off x="2677" y="1349"/>
              <a:ext cx="405" cy="3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 sz="2700"/>
            </a:p>
          </p:txBody>
        </p:sp>
        <p:sp>
          <p:nvSpPr>
            <p:cNvPr id="78872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 sz="2700"/>
            </a:p>
          </p:txBody>
        </p:sp>
        <p:sp>
          <p:nvSpPr>
            <p:cNvPr id="78873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 sz="2700"/>
            </a:p>
          </p:txBody>
        </p:sp>
        <p:sp>
          <p:nvSpPr>
            <p:cNvPr id="78874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 sz="2700"/>
            </a:p>
          </p:txBody>
        </p:sp>
        <p:sp>
          <p:nvSpPr>
            <p:cNvPr id="78875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 sz="2700"/>
            </a:p>
          </p:txBody>
        </p:sp>
        <p:sp>
          <p:nvSpPr>
            <p:cNvPr id="78876" name="Text Box 28"/>
            <p:cNvSpPr txBox="1">
              <a:spLocks noChangeArrowheads="1"/>
            </p:cNvSpPr>
            <p:nvPr/>
          </p:nvSpPr>
          <p:spPr bwMode="gray">
            <a:xfrm>
              <a:off x="2837" y="1354"/>
              <a:ext cx="7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altLang="ru-RU" sz="2700" dirty="0"/>
            </a:p>
          </p:txBody>
        </p:sp>
        <p:sp>
          <p:nvSpPr>
            <p:cNvPr id="78877" name="Text Box 29"/>
            <p:cNvSpPr txBox="1">
              <a:spLocks noChangeArrowheads="1"/>
            </p:cNvSpPr>
            <p:nvPr/>
          </p:nvSpPr>
          <p:spPr bwMode="gray">
            <a:xfrm>
              <a:off x="2256" y="1890"/>
              <a:ext cx="1296" cy="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24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ата-аналарды</a:t>
              </a:r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ru-RU" sz="24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балалармен</a:t>
              </a:r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ru-RU" sz="24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өзара әрекеттесудің тиімді</a:t>
              </a:r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ru-RU" sz="24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тәсілдеріне үйрету</a:t>
              </a:r>
              <a:endParaRPr lang="en-US" altLang="ru-RU" sz="27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8878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700"/>
            </a:p>
          </p:txBody>
        </p:sp>
        <p:sp>
          <p:nvSpPr>
            <p:cNvPr id="78879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700"/>
            </a:p>
          </p:txBody>
        </p:sp>
      </p:grpSp>
      <p:grpSp>
        <p:nvGrpSpPr>
          <p:cNvPr id="78880" name="Group 32"/>
          <p:cNvGrpSpPr>
            <a:grpSpLocks/>
          </p:cNvGrpSpPr>
          <p:nvPr/>
        </p:nvGrpSpPr>
        <p:grpSpPr bwMode="auto">
          <a:xfrm>
            <a:off x="7263148" y="2473693"/>
            <a:ext cx="3465849" cy="7076292"/>
            <a:chOff x="3635" y="1299"/>
            <a:chExt cx="1424" cy="2539"/>
          </a:xfrm>
        </p:grpSpPr>
        <p:sp>
          <p:nvSpPr>
            <p:cNvPr id="78881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700"/>
            </a:p>
          </p:txBody>
        </p:sp>
        <p:sp>
          <p:nvSpPr>
            <p:cNvPr id="78882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700"/>
            </a:p>
          </p:txBody>
        </p:sp>
        <p:sp>
          <p:nvSpPr>
            <p:cNvPr id="78883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700"/>
            </a:p>
          </p:txBody>
        </p:sp>
        <p:sp>
          <p:nvSpPr>
            <p:cNvPr id="78884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700"/>
            </a:p>
          </p:txBody>
        </p:sp>
        <p:grpSp>
          <p:nvGrpSpPr>
            <p:cNvPr id="78885" name="Group 37"/>
            <p:cNvGrpSpPr>
              <a:grpSpLocks/>
            </p:cNvGrpSpPr>
            <p:nvPr/>
          </p:nvGrpSpPr>
          <p:grpSpPr bwMode="auto">
            <a:xfrm>
              <a:off x="4165" y="1299"/>
              <a:ext cx="405" cy="392"/>
              <a:chOff x="1289" y="587"/>
              <a:chExt cx="668" cy="647"/>
            </a:xfrm>
          </p:grpSpPr>
          <p:sp>
            <p:nvSpPr>
              <p:cNvPr id="78886" name="Oval 38"/>
              <p:cNvSpPr>
                <a:spLocks noChangeArrowheads="1"/>
              </p:cNvSpPr>
              <p:nvPr/>
            </p:nvSpPr>
            <p:spPr bwMode="gray">
              <a:xfrm>
                <a:off x="1289" y="669"/>
                <a:ext cx="668" cy="49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 sz="2700"/>
              </a:p>
            </p:txBody>
          </p:sp>
          <p:sp>
            <p:nvSpPr>
              <p:cNvPr id="78887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 sz="2700"/>
              </a:p>
            </p:txBody>
          </p:sp>
          <p:sp>
            <p:nvSpPr>
              <p:cNvPr id="78888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 sz="2700"/>
              </a:p>
            </p:txBody>
          </p:sp>
        </p:grpSp>
        <p:sp>
          <p:nvSpPr>
            <p:cNvPr id="78892" name="Text Box 44"/>
            <p:cNvSpPr txBox="1">
              <a:spLocks noChangeArrowheads="1"/>
            </p:cNvSpPr>
            <p:nvPr/>
          </p:nvSpPr>
          <p:spPr bwMode="gray">
            <a:xfrm>
              <a:off x="3635" y="1656"/>
              <a:ext cx="1389" cy="1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ұйымдастырушылық</a:t>
              </a:r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sz="24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сипаттағы</a:t>
              </a:r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, </a:t>
              </a:r>
              <a:r>
                <a:rPr lang="ru-RU" sz="24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әдістемелік</a:t>
              </a:r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, </a:t>
              </a:r>
              <a:r>
                <a:rPr lang="ru-RU" sz="24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оның</a:t>
              </a:r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sz="24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ішінде</a:t>
              </a:r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sz="24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түзету</a:t>
              </a:r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sz="24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қызметін</a:t>
              </a:r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sz="24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және</a:t>
              </a:r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sz="24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үй</a:t>
              </a:r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sz="24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жағдайында</a:t>
              </a:r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 бос </a:t>
              </a:r>
              <a:r>
                <a:rPr lang="ru-RU" sz="24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уақытты</a:t>
              </a:r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sz="24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ұйымдастыру</a:t>
              </a:r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sz="24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мәселелері</a:t>
              </a:r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sz="24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бойынша</a:t>
              </a:r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sz="24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кеңестер</a:t>
              </a:r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  мен </a:t>
              </a:r>
              <a:r>
                <a:rPr lang="ru-RU" sz="24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іс-шараларды</a:t>
              </a:r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  </a:t>
              </a:r>
              <a:r>
                <a:rPr lang="ru-RU" sz="24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өткізу</a:t>
              </a:r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sz="24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туралы</a:t>
              </a:r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sz="24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мағлұлматтар</a:t>
              </a:r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 беру</a:t>
              </a:r>
              <a:endParaRPr lang="en-US" altLang="ru-RU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8893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700"/>
            </a:p>
          </p:txBody>
        </p:sp>
        <p:sp>
          <p:nvSpPr>
            <p:cNvPr id="78894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700"/>
            </a:p>
          </p:txBody>
        </p:sp>
      </p:grpSp>
      <p:grpSp>
        <p:nvGrpSpPr>
          <p:cNvPr id="67" name="Group 3">
            <a:extLst>
              <a:ext uri="{FF2B5EF4-FFF2-40B4-BE49-F238E27FC236}">
                <a16:creationId xmlns="" xmlns:a16="http://schemas.microsoft.com/office/drawing/2014/main" id="{1614456C-AAC4-4E56-8007-41DF93D12F9E}"/>
              </a:ext>
            </a:extLst>
          </p:cNvPr>
          <p:cNvGrpSpPr>
            <a:grpSpLocks/>
          </p:cNvGrpSpPr>
          <p:nvPr/>
        </p:nvGrpSpPr>
        <p:grpSpPr bwMode="auto">
          <a:xfrm>
            <a:off x="14846092" y="1540243"/>
            <a:ext cx="3255168" cy="6045994"/>
            <a:chOff x="720" y="1299"/>
            <a:chExt cx="1367" cy="2539"/>
          </a:xfrm>
        </p:grpSpPr>
        <p:sp>
          <p:nvSpPr>
            <p:cNvPr id="68" name="AutoShape 4">
              <a:extLst>
                <a:ext uri="{FF2B5EF4-FFF2-40B4-BE49-F238E27FC236}">
                  <a16:creationId xmlns="" xmlns:a16="http://schemas.microsoft.com/office/drawing/2014/main" id="{EF25DFC5-4DDF-48CE-B470-283CB8CAB7B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700"/>
            </a:p>
          </p:txBody>
        </p:sp>
        <p:sp>
          <p:nvSpPr>
            <p:cNvPr id="69" name="AutoShape 5">
              <a:extLst>
                <a:ext uri="{FF2B5EF4-FFF2-40B4-BE49-F238E27FC236}">
                  <a16:creationId xmlns="" xmlns:a16="http://schemas.microsoft.com/office/drawing/2014/main" id="{0FA2F02D-0A39-4299-AE38-3CD494292B0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700"/>
            </a:p>
          </p:txBody>
        </p:sp>
        <p:sp>
          <p:nvSpPr>
            <p:cNvPr id="70" name="AutoShape 6">
              <a:extLst>
                <a:ext uri="{FF2B5EF4-FFF2-40B4-BE49-F238E27FC236}">
                  <a16:creationId xmlns="" xmlns:a16="http://schemas.microsoft.com/office/drawing/2014/main" id="{E371A685-870F-40E6-9231-D9720F8CE5B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700"/>
            </a:p>
          </p:txBody>
        </p:sp>
        <p:sp>
          <p:nvSpPr>
            <p:cNvPr id="71" name="AutoShape 7">
              <a:extLst>
                <a:ext uri="{FF2B5EF4-FFF2-40B4-BE49-F238E27FC236}">
                  <a16:creationId xmlns="" xmlns:a16="http://schemas.microsoft.com/office/drawing/2014/main" id="{2171EBA5-55C3-44D4-A290-57844837274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700"/>
            </a:p>
          </p:txBody>
        </p:sp>
        <p:sp>
          <p:nvSpPr>
            <p:cNvPr id="72" name="AutoShape 8">
              <a:extLst>
                <a:ext uri="{FF2B5EF4-FFF2-40B4-BE49-F238E27FC236}">
                  <a16:creationId xmlns="" xmlns:a16="http://schemas.microsoft.com/office/drawing/2014/main" id="{AB4F953E-9731-4176-B753-DE76535EEF1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700"/>
            </a:p>
          </p:txBody>
        </p:sp>
        <p:sp>
          <p:nvSpPr>
            <p:cNvPr id="73" name="AutoShape 9">
              <a:extLst>
                <a:ext uri="{FF2B5EF4-FFF2-40B4-BE49-F238E27FC236}">
                  <a16:creationId xmlns="" xmlns:a16="http://schemas.microsoft.com/office/drawing/2014/main" id="{3086A8B4-BBE7-4D4D-9093-E2D8662CDF1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700"/>
            </a:p>
          </p:txBody>
        </p:sp>
        <p:grpSp>
          <p:nvGrpSpPr>
            <p:cNvPr id="74" name="Group 10">
              <a:extLst>
                <a:ext uri="{FF2B5EF4-FFF2-40B4-BE49-F238E27FC236}">
                  <a16:creationId xmlns="" xmlns:a16="http://schemas.microsoft.com/office/drawing/2014/main" id="{38F32377-065E-4C59-8718-B6AEC8F6DE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9" y="1299"/>
              <a:ext cx="405" cy="392"/>
              <a:chOff x="1289" y="587"/>
              <a:chExt cx="668" cy="647"/>
            </a:xfrm>
          </p:grpSpPr>
          <p:sp>
            <p:nvSpPr>
              <p:cNvPr id="77" name="Oval 11">
                <a:extLst>
                  <a:ext uri="{FF2B5EF4-FFF2-40B4-BE49-F238E27FC236}">
                    <a16:creationId xmlns="" xmlns:a16="http://schemas.microsoft.com/office/drawing/2014/main" id="{D707A44F-8B8F-485C-B6CE-7D4DCB40A84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89" y="669"/>
                <a:ext cx="668" cy="49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 sz="2700"/>
              </a:p>
            </p:txBody>
          </p:sp>
          <p:sp>
            <p:nvSpPr>
              <p:cNvPr id="78" name="Oval 12">
                <a:extLst>
                  <a:ext uri="{FF2B5EF4-FFF2-40B4-BE49-F238E27FC236}">
                    <a16:creationId xmlns="" xmlns:a16="http://schemas.microsoft.com/office/drawing/2014/main" id="{013BBBA5-076C-4E6A-8166-EC36A24CF02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 sz="2700"/>
              </a:p>
            </p:txBody>
          </p:sp>
          <p:sp>
            <p:nvSpPr>
              <p:cNvPr id="79" name="Oval 14">
                <a:extLst>
                  <a:ext uri="{FF2B5EF4-FFF2-40B4-BE49-F238E27FC236}">
                    <a16:creationId xmlns="" xmlns:a16="http://schemas.microsoft.com/office/drawing/2014/main" id="{2BB90FC4-93CB-417B-884E-7F9CD1FA9EA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 sz="2700"/>
              </a:p>
            </p:txBody>
          </p:sp>
          <p:sp>
            <p:nvSpPr>
              <p:cNvPr id="80" name="Oval 15">
                <a:extLst>
                  <a:ext uri="{FF2B5EF4-FFF2-40B4-BE49-F238E27FC236}">
                    <a16:creationId xmlns="" xmlns:a16="http://schemas.microsoft.com/office/drawing/2014/main" id="{60E7458D-949F-4557-AC07-16E8EC1994D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 sz="2700"/>
              </a:p>
            </p:txBody>
          </p:sp>
        </p:grpSp>
        <p:sp>
          <p:nvSpPr>
            <p:cNvPr id="75" name="Text Box 16">
              <a:extLst>
                <a:ext uri="{FF2B5EF4-FFF2-40B4-BE49-F238E27FC236}">
                  <a16:creationId xmlns="" xmlns:a16="http://schemas.microsoft.com/office/drawing/2014/main" id="{20B03220-F017-4469-8C0D-8F6D19055D9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49" y="1354"/>
              <a:ext cx="7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altLang="ru-RU" sz="2700" dirty="0"/>
            </a:p>
          </p:txBody>
        </p:sp>
        <p:sp>
          <p:nvSpPr>
            <p:cNvPr id="76" name="Text Box 17">
              <a:extLst>
                <a:ext uri="{FF2B5EF4-FFF2-40B4-BE49-F238E27FC236}">
                  <a16:creationId xmlns="" xmlns:a16="http://schemas.microsoft.com/office/drawing/2014/main" id="{6DA8FF42-313E-4C69-892E-780C1572292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67" y="1666"/>
              <a:ext cx="1296" cy="1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24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түзету және дамыту</a:t>
              </a:r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sz="24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сабақтарының қашықтағы түрлерінің тиімділігін</a:t>
              </a:r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sz="24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арттыруға ықпал ететін</a:t>
              </a:r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sz="24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педагогикалық технологияларды</a:t>
              </a:r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sz="24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қолдану</a:t>
              </a:r>
              <a:endParaRPr lang="en-US" altLang="ru-RU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81" name="Group 18">
            <a:extLst>
              <a:ext uri="{FF2B5EF4-FFF2-40B4-BE49-F238E27FC236}">
                <a16:creationId xmlns="" xmlns:a16="http://schemas.microsoft.com/office/drawing/2014/main" id="{432BFF06-10F8-4126-ABC8-DF89DA3DC0D9}"/>
              </a:ext>
            </a:extLst>
          </p:cNvPr>
          <p:cNvGrpSpPr>
            <a:grpSpLocks/>
          </p:cNvGrpSpPr>
          <p:nvPr/>
        </p:nvGrpSpPr>
        <p:grpSpPr bwMode="auto">
          <a:xfrm>
            <a:off x="11345236" y="4154694"/>
            <a:ext cx="3250406" cy="6045994"/>
            <a:chOff x="2208" y="1299"/>
            <a:chExt cx="1365" cy="2539"/>
          </a:xfrm>
        </p:grpSpPr>
        <p:sp>
          <p:nvSpPr>
            <p:cNvPr id="82" name="AutoShape 19">
              <a:extLst>
                <a:ext uri="{FF2B5EF4-FFF2-40B4-BE49-F238E27FC236}">
                  <a16:creationId xmlns="" xmlns:a16="http://schemas.microsoft.com/office/drawing/2014/main" id="{464EE3B2-9599-4E9D-882C-B73AC723184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700"/>
            </a:p>
          </p:txBody>
        </p:sp>
        <p:sp>
          <p:nvSpPr>
            <p:cNvPr id="83" name="AutoShape 20">
              <a:extLst>
                <a:ext uri="{FF2B5EF4-FFF2-40B4-BE49-F238E27FC236}">
                  <a16:creationId xmlns="" xmlns:a16="http://schemas.microsoft.com/office/drawing/2014/main" id="{58BF43D7-7DD3-41C4-BF9A-A5D2902C7B8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700"/>
            </a:p>
          </p:txBody>
        </p:sp>
        <p:sp>
          <p:nvSpPr>
            <p:cNvPr id="84" name="AutoShape 21">
              <a:extLst>
                <a:ext uri="{FF2B5EF4-FFF2-40B4-BE49-F238E27FC236}">
                  <a16:creationId xmlns="" xmlns:a16="http://schemas.microsoft.com/office/drawing/2014/main" id="{81D66E7B-5D22-4758-93B5-4C86272D3DE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700"/>
            </a:p>
          </p:txBody>
        </p:sp>
        <p:sp>
          <p:nvSpPr>
            <p:cNvPr id="85" name="AutoShape 22">
              <a:extLst>
                <a:ext uri="{FF2B5EF4-FFF2-40B4-BE49-F238E27FC236}">
                  <a16:creationId xmlns="" xmlns:a16="http://schemas.microsoft.com/office/drawing/2014/main" id="{1A15A726-A0F0-49D5-8404-8B8FE8B71A7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700"/>
            </a:p>
          </p:txBody>
        </p:sp>
        <p:sp>
          <p:nvSpPr>
            <p:cNvPr id="86" name="Oval 23">
              <a:extLst>
                <a:ext uri="{FF2B5EF4-FFF2-40B4-BE49-F238E27FC236}">
                  <a16:creationId xmlns="" xmlns:a16="http://schemas.microsoft.com/office/drawing/2014/main" id="{1D40FD7D-9518-478B-A8FD-D9A858BA028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77" y="1349"/>
              <a:ext cx="405" cy="3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 sz="2700"/>
            </a:p>
          </p:txBody>
        </p:sp>
        <p:sp>
          <p:nvSpPr>
            <p:cNvPr id="87" name="Oval 24">
              <a:extLst>
                <a:ext uri="{FF2B5EF4-FFF2-40B4-BE49-F238E27FC236}">
                  <a16:creationId xmlns="" xmlns:a16="http://schemas.microsoft.com/office/drawing/2014/main" id="{840DD5BE-7EEF-4AB4-B45E-FA4F87D2597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 sz="2700"/>
            </a:p>
          </p:txBody>
        </p:sp>
        <p:sp>
          <p:nvSpPr>
            <p:cNvPr id="88" name="Oval 25">
              <a:extLst>
                <a:ext uri="{FF2B5EF4-FFF2-40B4-BE49-F238E27FC236}">
                  <a16:creationId xmlns="" xmlns:a16="http://schemas.microsoft.com/office/drawing/2014/main" id="{77AA0597-5DD3-44ED-A345-0339A3C5552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 sz="2700"/>
            </a:p>
          </p:txBody>
        </p:sp>
        <p:sp>
          <p:nvSpPr>
            <p:cNvPr id="89" name="Oval 26">
              <a:extLst>
                <a:ext uri="{FF2B5EF4-FFF2-40B4-BE49-F238E27FC236}">
                  <a16:creationId xmlns="" xmlns:a16="http://schemas.microsoft.com/office/drawing/2014/main" id="{36F21131-C282-4970-B0A5-90D0FDC432E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 sz="2700"/>
            </a:p>
          </p:txBody>
        </p:sp>
        <p:sp>
          <p:nvSpPr>
            <p:cNvPr id="90" name="Oval 27">
              <a:extLst>
                <a:ext uri="{FF2B5EF4-FFF2-40B4-BE49-F238E27FC236}">
                  <a16:creationId xmlns="" xmlns:a16="http://schemas.microsoft.com/office/drawing/2014/main" id="{E63264F5-BA74-409C-B10A-6A05E75A6AE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 sz="2700"/>
            </a:p>
          </p:txBody>
        </p:sp>
        <p:sp>
          <p:nvSpPr>
            <p:cNvPr id="91" name="Text Box 28">
              <a:extLst>
                <a:ext uri="{FF2B5EF4-FFF2-40B4-BE49-F238E27FC236}">
                  <a16:creationId xmlns="" xmlns:a16="http://schemas.microsoft.com/office/drawing/2014/main" id="{ED8A18FC-CEDD-47B9-848C-800394DC2CF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837" y="1354"/>
              <a:ext cx="7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altLang="ru-RU" sz="2700" dirty="0"/>
            </a:p>
          </p:txBody>
        </p:sp>
        <p:sp>
          <p:nvSpPr>
            <p:cNvPr id="92" name="Text Box 29">
              <a:extLst>
                <a:ext uri="{FF2B5EF4-FFF2-40B4-BE49-F238E27FC236}">
                  <a16:creationId xmlns="" xmlns:a16="http://schemas.microsoft.com/office/drawing/2014/main" id="{796CAB9F-14EB-4BBD-A948-60AACF57F79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46" y="1710"/>
              <a:ext cx="1296" cy="1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24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балаларды</a:t>
              </a:r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sz="24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қашықтықтан оқытуға қатысуға ынталандыру</a:t>
              </a:r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sz="24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және балаларды</a:t>
              </a:r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sz="24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оқыту </a:t>
              </a:r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мен </a:t>
              </a:r>
              <a:r>
                <a:rPr lang="ru-RU" sz="24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тәрбиелеудің жаңа жағдайларына бейімдеуді</a:t>
              </a:r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sz="24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арттыру</a:t>
              </a:r>
              <a:endParaRPr lang="en-US" altLang="ru-RU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3" name="AutoShape 30">
              <a:extLst>
                <a:ext uri="{FF2B5EF4-FFF2-40B4-BE49-F238E27FC236}">
                  <a16:creationId xmlns="" xmlns:a16="http://schemas.microsoft.com/office/drawing/2014/main" id="{D62C5A7F-AB15-472B-8AEB-4C9702F1664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700"/>
            </a:p>
          </p:txBody>
        </p:sp>
        <p:sp>
          <p:nvSpPr>
            <p:cNvPr id="94" name="AutoShape 31">
              <a:extLst>
                <a:ext uri="{FF2B5EF4-FFF2-40B4-BE49-F238E27FC236}">
                  <a16:creationId xmlns="" xmlns:a16="http://schemas.microsoft.com/office/drawing/2014/main" id="{94B8F8D3-7689-4831-B35B-19C2C8003C0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7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54E7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</TotalTime>
  <Words>519</Words>
  <Application>Microsoft Office PowerPoint</Application>
  <PresentationFormat>Произвольный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Ерекше білім беру қажеттіліктері бар балалардың ата-аналарын қолдаудың тиімділігінің бір түрі ретінде «Отбасылық қазына»</vt:lpstr>
      <vt:lpstr>Презентация PowerPoint</vt:lpstr>
      <vt:lpstr>Презентация PowerPoint</vt:lpstr>
      <vt:lpstr>Педагогтің отбасымен  жүргізілетін   негізгі жұмыс қағидасы</vt:lpstr>
      <vt:lpstr>ППТК-нің  педагогтері алдына қойған мақсат:  * балалармен тиімді іс-әрекет жасай отырып, тәрбие мәселесінде  ата-аналардың  әлеуметтік-педагогикалық  мәдениетін қамтамасыз етуге септігін тигізетін ерекше білім беру қажеттіліктері бар балаларды тәрбиелеуші  отбасыларына  қажетті жұмыс тәсілдерін іріктеу </vt:lpstr>
      <vt:lpstr>Психологиялық – педагогикалық түзету кабинеті  мен отбасының өзара әрекеттесу формасы «Отбасылық қазына»</vt:lpstr>
      <vt:lpstr>18.03.2020 жылы Психологиялық – педагогикалық түзету кабинеті Республикада туындаған төтенше жағдайға байланысты алғашқы білім беру ұйымдарының бірі ерекше білім беру қажеттіліктері бар балалармен қашықтықтан жұмыс істеу қажеттілігіне көшті  </vt:lpstr>
      <vt:lpstr>Презентация PowerPoint</vt:lpstr>
      <vt:lpstr>Diagr Педагогтардың алдына келесі міндеттер қойылды  am</vt:lpstr>
      <vt:lpstr>Презентация PowerPoint</vt:lpstr>
      <vt:lpstr>Отбасылық қазына вебинарларды өткізу бірнеше бөлікке бөлінеді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315 kab</dc:creator>
  <cp:lastModifiedBy>UMC-ESBOL</cp:lastModifiedBy>
  <cp:revision>47</cp:revision>
  <dcterms:created xsi:type="dcterms:W3CDTF">2020-11-18T14:46:07Z</dcterms:created>
  <dcterms:modified xsi:type="dcterms:W3CDTF">2021-06-25T04:51:37Z</dcterms:modified>
</cp:coreProperties>
</file>