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2" r:id="rId2"/>
    <p:sldId id="322" r:id="rId3"/>
    <p:sldId id="323" r:id="rId4"/>
    <p:sldId id="310" r:id="rId5"/>
    <p:sldId id="308" r:id="rId6"/>
    <p:sldId id="314" r:id="rId7"/>
    <p:sldId id="325" r:id="rId8"/>
    <p:sldId id="326" r:id="rId9"/>
    <p:sldId id="327" r:id="rId10"/>
    <p:sldId id="331" r:id="rId11"/>
    <p:sldId id="337" r:id="rId12"/>
    <p:sldId id="333" r:id="rId13"/>
    <p:sldId id="335" r:id="rId14"/>
    <p:sldId id="336" r:id="rId15"/>
    <p:sldId id="332" r:id="rId16"/>
    <p:sldId id="334" r:id="rId1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9C3"/>
    <a:srgbClr val="CFC095"/>
    <a:srgbClr val="D6C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5" autoAdjust="0"/>
    <p:restoredTop sz="79928" autoAdjust="0"/>
  </p:normalViewPr>
  <p:slideViewPr>
    <p:cSldViewPr>
      <p:cViewPr>
        <p:scale>
          <a:sx n="68" d="100"/>
          <a:sy n="68" d="100"/>
        </p:scale>
        <p:origin x="-462" y="-13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6A479-02C0-4C7F-B243-41406449C5CC}" type="doc">
      <dgm:prSet loTypeId="urn:microsoft.com/office/officeart/2005/8/layout/default" loCatId="list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15348EC7-57E3-4E1C-8D11-C6930027DBD8}">
      <dgm:prSet phldrT="[Текст]"/>
      <dgm:spPr/>
      <dgm:t>
        <a:bodyPr/>
        <a:lstStyle/>
        <a:p>
          <a:r>
            <a:rPr lang="ru-RU" dirty="0" smtClean="0"/>
            <a:t>Приобщение родителей к созданию условий для успешной коррекции и всестороннего развития детей, имеющих разную степень сложности структуры дефекта</a:t>
          </a:r>
          <a:endParaRPr lang="ru-RU" dirty="0"/>
        </a:p>
      </dgm:t>
    </dgm:pt>
    <dgm:pt modelId="{174B2237-4FF2-4FBE-93DF-CDB3324E735A}" type="parTrans" cxnId="{46184103-AB79-4690-B875-F2B6B0C2D220}">
      <dgm:prSet/>
      <dgm:spPr/>
      <dgm:t>
        <a:bodyPr/>
        <a:lstStyle/>
        <a:p>
          <a:endParaRPr lang="ru-RU"/>
        </a:p>
      </dgm:t>
    </dgm:pt>
    <dgm:pt modelId="{3BF7D4CE-7ECC-431E-8284-7F7A857A4F2C}" type="sibTrans" cxnId="{46184103-AB79-4690-B875-F2B6B0C2D220}">
      <dgm:prSet/>
      <dgm:spPr/>
      <dgm:t>
        <a:bodyPr/>
        <a:lstStyle/>
        <a:p>
          <a:endParaRPr lang="ru-RU"/>
        </a:p>
      </dgm:t>
    </dgm:pt>
    <dgm:pt modelId="{1286AA4D-1E05-4B4B-8AA8-36D64CE3F7F9}">
      <dgm:prSet phldrT="[Текст]"/>
      <dgm:spPr/>
      <dgm:t>
        <a:bodyPr/>
        <a:lstStyle/>
        <a:p>
          <a:r>
            <a:rPr lang="ru-RU" dirty="0" smtClean="0"/>
            <a:t>Развитие желания у каждого родителя решать психофизические проблемы своего ребёнка</a:t>
          </a:r>
          <a:endParaRPr lang="ru-RU" dirty="0"/>
        </a:p>
      </dgm:t>
    </dgm:pt>
    <dgm:pt modelId="{83810D90-1E84-40B2-8F69-FDDD3BF09F56}" type="parTrans" cxnId="{2FC1F544-EF65-4758-A2E1-393BD40DB5AF}">
      <dgm:prSet/>
      <dgm:spPr/>
      <dgm:t>
        <a:bodyPr/>
        <a:lstStyle/>
        <a:p>
          <a:endParaRPr lang="ru-RU"/>
        </a:p>
      </dgm:t>
    </dgm:pt>
    <dgm:pt modelId="{C4B7E3B4-04DF-4FCD-BB72-D24121E064BA}" type="sibTrans" cxnId="{2FC1F544-EF65-4758-A2E1-393BD40DB5AF}">
      <dgm:prSet/>
      <dgm:spPr/>
      <dgm:t>
        <a:bodyPr/>
        <a:lstStyle/>
        <a:p>
          <a:endParaRPr lang="ru-RU"/>
        </a:p>
      </dgm:t>
    </dgm:pt>
    <dgm:pt modelId="{CBD222C4-8C8D-41E2-A848-45F432B45BC5}">
      <dgm:prSet phldrT="[Текст]"/>
      <dgm:spPr/>
      <dgm:t>
        <a:bodyPr/>
        <a:lstStyle/>
        <a:p>
          <a:r>
            <a:rPr lang="ru-RU" dirty="0" smtClean="0"/>
            <a:t>Формирование и стимуляция мотивированного отношения родителей к коррекционно-развивающей  работе с детьми</a:t>
          </a:r>
          <a:endParaRPr lang="ru-RU" dirty="0"/>
        </a:p>
      </dgm:t>
    </dgm:pt>
    <dgm:pt modelId="{02610A7F-5A9A-4FF7-BE30-7626931A6203}" type="parTrans" cxnId="{1440C910-FC60-4803-AFA5-68756A98E9B0}">
      <dgm:prSet/>
      <dgm:spPr/>
      <dgm:t>
        <a:bodyPr/>
        <a:lstStyle/>
        <a:p>
          <a:endParaRPr lang="ru-RU"/>
        </a:p>
      </dgm:t>
    </dgm:pt>
    <dgm:pt modelId="{5C620C90-22BD-4566-B2FD-4179FD5A1A77}" type="sibTrans" cxnId="{1440C910-FC60-4803-AFA5-68756A98E9B0}">
      <dgm:prSet/>
      <dgm:spPr/>
      <dgm:t>
        <a:bodyPr/>
        <a:lstStyle/>
        <a:p>
          <a:endParaRPr lang="ru-RU"/>
        </a:p>
      </dgm:t>
    </dgm:pt>
    <dgm:pt modelId="{590221DB-1594-4506-A4F3-550B6F4CBA86}" type="pres">
      <dgm:prSet presAssocID="{6296A479-02C0-4C7F-B243-41406449C5C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FDD684-0E1C-4BEA-AA46-21AF53BC504F}" type="pres">
      <dgm:prSet presAssocID="{15348EC7-57E3-4E1C-8D11-C6930027DBD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06DFA-F685-4437-BC9C-A52E70D9504A}" type="pres">
      <dgm:prSet presAssocID="{3BF7D4CE-7ECC-431E-8284-7F7A857A4F2C}" presName="sibTrans" presStyleCnt="0"/>
      <dgm:spPr/>
    </dgm:pt>
    <dgm:pt modelId="{1E736E0B-ECF3-4E41-B8DD-347225A1CC1C}" type="pres">
      <dgm:prSet presAssocID="{1286AA4D-1E05-4B4B-8AA8-36D64CE3F7F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182D8-2C27-4FAB-B68F-1FD363332A71}" type="pres">
      <dgm:prSet presAssocID="{C4B7E3B4-04DF-4FCD-BB72-D24121E064BA}" presName="sibTrans" presStyleCnt="0"/>
      <dgm:spPr/>
    </dgm:pt>
    <dgm:pt modelId="{508503E8-6757-4B4E-A49A-16F3846AA0FB}" type="pres">
      <dgm:prSet presAssocID="{CBD222C4-8C8D-41E2-A848-45F432B45BC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572CF1-4BB3-4237-B714-EC2673D82A35}" type="presOf" srcId="{CBD222C4-8C8D-41E2-A848-45F432B45BC5}" destId="{508503E8-6757-4B4E-A49A-16F3846AA0FB}" srcOrd="0" destOrd="0" presId="urn:microsoft.com/office/officeart/2005/8/layout/default"/>
    <dgm:cxn modelId="{9B38B3D3-1884-4754-B0D4-C66E433ED5CA}" type="presOf" srcId="{15348EC7-57E3-4E1C-8D11-C6930027DBD8}" destId="{76FDD684-0E1C-4BEA-AA46-21AF53BC504F}" srcOrd="0" destOrd="0" presId="urn:microsoft.com/office/officeart/2005/8/layout/default"/>
    <dgm:cxn modelId="{BF1CA235-360B-4434-87ED-BE0842A579BC}" type="presOf" srcId="{1286AA4D-1E05-4B4B-8AA8-36D64CE3F7F9}" destId="{1E736E0B-ECF3-4E41-B8DD-347225A1CC1C}" srcOrd="0" destOrd="0" presId="urn:microsoft.com/office/officeart/2005/8/layout/default"/>
    <dgm:cxn modelId="{1440C910-FC60-4803-AFA5-68756A98E9B0}" srcId="{6296A479-02C0-4C7F-B243-41406449C5CC}" destId="{CBD222C4-8C8D-41E2-A848-45F432B45BC5}" srcOrd="2" destOrd="0" parTransId="{02610A7F-5A9A-4FF7-BE30-7626931A6203}" sibTransId="{5C620C90-22BD-4566-B2FD-4179FD5A1A77}"/>
    <dgm:cxn modelId="{46184103-AB79-4690-B875-F2B6B0C2D220}" srcId="{6296A479-02C0-4C7F-B243-41406449C5CC}" destId="{15348EC7-57E3-4E1C-8D11-C6930027DBD8}" srcOrd="0" destOrd="0" parTransId="{174B2237-4FF2-4FBE-93DF-CDB3324E735A}" sibTransId="{3BF7D4CE-7ECC-431E-8284-7F7A857A4F2C}"/>
    <dgm:cxn modelId="{2FC1F544-EF65-4758-A2E1-393BD40DB5AF}" srcId="{6296A479-02C0-4C7F-B243-41406449C5CC}" destId="{1286AA4D-1E05-4B4B-8AA8-36D64CE3F7F9}" srcOrd="1" destOrd="0" parTransId="{83810D90-1E84-40B2-8F69-FDDD3BF09F56}" sibTransId="{C4B7E3B4-04DF-4FCD-BB72-D24121E064BA}"/>
    <dgm:cxn modelId="{83AF962D-46EA-479F-A2C4-8DD78491713C}" type="presOf" srcId="{6296A479-02C0-4C7F-B243-41406449C5CC}" destId="{590221DB-1594-4506-A4F3-550B6F4CBA86}" srcOrd="0" destOrd="0" presId="urn:microsoft.com/office/officeart/2005/8/layout/default"/>
    <dgm:cxn modelId="{F00F9F9D-1D9E-4D3E-A3BB-05BD72C2D8DD}" type="presParOf" srcId="{590221DB-1594-4506-A4F3-550B6F4CBA86}" destId="{76FDD684-0E1C-4BEA-AA46-21AF53BC504F}" srcOrd="0" destOrd="0" presId="urn:microsoft.com/office/officeart/2005/8/layout/default"/>
    <dgm:cxn modelId="{344F5C38-5DF0-49A4-8EB2-B7C610A91F51}" type="presParOf" srcId="{590221DB-1594-4506-A4F3-550B6F4CBA86}" destId="{65D06DFA-F685-4437-BC9C-A52E70D9504A}" srcOrd="1" destOrd="0" presId="urn:microsoft.com/office/officeart/2005/8/layout/default"/>
    <dgm:cxn modelId="{026AD5B9-0FEF-46E4-826D-8B2E9A4298C9}" type="presParOf" srcId="{590221DB-1594-4506-A4F3-550B6F4CBA86}" destId="{1E736E0B-ECF3-4E41-B8DD-347225A1CC1C}" srcOrd="2" destOrd="0" presId="urn:microsoft.com/office/officeart/2005/8/layout/default"/>
    <dgm:cxn modelId="{4DE76E36-174B-4AE3-8137-99A25AF64100}" type="presParOf" srcId="{590221DB-1594-4506-A4F3-550B6F4CBA86}" destId="{064182D8-2C27-4FAB-B68F-1FD363332A71}" srcOrd="3" destOrd="0" presId="urn:microsoft.com/office/officeart/2005/8/layout/default"/>
    <dgm:cxn modelId="{B1DF7F43-24F9-40D4-AE03-ED476E7F0917}" type="presParOf" srcId="{590221DB-1594-4506-A4F3-550B6F4CBA86}" destId="{508503E8-6757-4B4E-A49A-16F3846AA0F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7D516C-F388-4876-8175-C1B527C2FEF1}" type="doc">
      <dgm:prSet loTypeId="urn:microsoft.com/office/officeart/2005/8/layout/hList7#1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B3BDA53-E595-4DE8-8751-9105D0DCBDC7}">
      <dgm:prSet phldrT="[Текст]"/>
      <dgm:spPr/>
      <dgm:t>
        <a:bodyPr/>
        <a:lstStyle/>
        <a:p>
          <a:endParaRPr lang="ru-RU" b="1" dirty="0"/>
        </a:p>
      </dgm:t>
    </dgm:pt>
    <dgm:pt modelId="{693EF3D9-4255-43F1-8670-AADDE7669692}" type="parTrans" cxnId="{2624C10E-7DAD-4DC8-B471-481BD3029E57}">
      <dgm:prSet/>
      <dgm:spPr/>
      <dgm:t>
        <a:bodyPr/>
        <a:lstStyle/>
        <a:p>
          <a:endParaRPr lang="ru-RU"/>
        </a:p>
      </dgm:t>
    </dgm:pt>
    <dgm:pt modelId="{D74D53E8-0FC3-418C-BFA5-253039F73EB7}" type="sibTrans" cxnId="{2624C10E-7DAD-4DC8-B471-481BD3029E57}">
      <dgm:prSet/>
      <dgm:spPr/>
      <dgm:t>
        <a:bodyPr/>
        <a:lstStyle/>
        <a:p>
          <a:endParaRPr lang="ru-RU"/>
        </a:p>
      </dgm:t>
    </dgm:pt>
    <dgm:pt modelId="{1C331C31-8800-4B19-B86E-6C39982B1743}">
      <dgm:prSet phldrT="[Текст]"/>
      <dgm:spPr/>
      <dgm:t>
        <a:bodyPr/>
        <a:lstStyle/>
        <a:p>
          <a:endParaRPr lang="ru-RU" b="1" dirty="0"/>
        </a:p>
      </dgm:t>
    </dgm:pt>
    <dgm:pt modelId="{237C06B3-410F-4DAF-BF84-78E0D9DA0D83}" type="parTrans" cxnId="{0BDDDE54-E9FD-4A88-8287-FA44865AB5BE}">
      <dgm:prSet/>
      <dgm:spPr/>
      <dgm:t>
        <a:bodyPr/>
        <a:lstStyle/>
        <a:p>
          <a:endParaRPr lang="ru-RU"/>
        </a:p>
      </dgm:t>
    </dgm:pt>
    <dgm:pt modelId="{84B5068C-ADCE-4C75-B760-117C37C93289}" type="sibTrans" cxnId="{0BDDDE54-E9FD-4A88-8287-FA44865AB5BE}">
      <dgm:prSet/>
      <dgm:spPr/>
      <dgm:t>
        <a:bodyPr/>
        <a:lstStyle/>
        <a:p>
          <a:endParaRPr lang="ru-RU"/>
        </a:p>
      </dgm:t>
    </dgm:pt>
    <dgm:pt modelId="{9397A2C7-610B-4830-8A33-AEC793CA30FC}">
      <dgm:prSet phldrT="[Текст]"/>
      <dgm:spPr/>
      <dgm:t>
        <a:bodyPr/>
        <a:lstStyle/>
        <a:p>
          <a:endParaRPr lang="ru-RU" b="1" dirty="0"/>
        </a:p>
      </dgm:t>
    </dgm:pt>
    <dgm:pt modelId="{89EC7C66-802A-46E1-8D91-E4234485E101}" type="sibTrans" cxnId="{CD2CB007-9BCF-4911-848A-847BB4E3460E}">
      <dgm:prSet/>
      <dgm:spPr/>
      <dgm:t>
        <a:bodyPr/>
        <a:lstStyle/>
        <a:p>
          <a:endParaRPr lang="ru-RU"/>
        </a:p>
      </dgm:t>
    </dgm:pt>
    <dgm:pt modelId="{EAAE539F-DDBE-47B6-9A80-9DEC64A37FB9}" type="parTrans" cxnId="{CD2CB007-9BCF-4911-848A-847BB4E3460E}">
      <dgm:prSet/>
      <dgm:spPr/>
      <dgm:t>
        <a:bodyPr/>
        <a:lstStyle/>
        <a:p>
          <a:endParaRPr lang="ru-RU"/>
        </a:p>
      </dgm:t>
    </dgm:pt>
    <dgm:pt modelId="{2C6CEC32-4895-48C0-A9D7-D352BD1CFA96}" type="pres">
      <dgm:prSet presAssocID="{DB7D516C-F388-4876-8175-C1B527C2FE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6B8C4B-4CCF-4E07-B5EC-77DA44066108}" type="pres">
      <dgm:prSet presAssocID="{DB7D516C-F388-4876-8175-C1B527C2FEF1}" presName="fgShape" presStyleLbl="fgShp" presStyleIdx="0" presStyleCnt="1" custScaleX="108696" custScaleY="148820" custLinFactNeighborX="-7876" custLinFactNeighborY="-35648"/>
      <dgm:spPr/>
    </dgm:pt>
    <dgm:pt modelId="{58B0BCE6-7309-4EDB-A086-B590B100BCF4}" type="pres">
      <dgm:prSet presAssocID="{DB7D516C-F388-4876-8175-C1B527C2FEF1}" presName="linComp" presStyleCnt="0"/>
      <dgm:spPr/>
    </dgm:pt>
    <dgm:pt modelId="{0F0119D4-43B4-4D5F-B871-9322CD3FEF50}" type="pres">
      <dgm:prSet presAssocID="{4B3BDA53-E595-4DE8-8751-9105D0DCBDC7}" presName="compNode" presStyleCnt="0"/>
      <dgm:spPr/>
    </dgm:pt>
    <dgm:pt modelId="{298CC8BB-28DC-4D21-90DB-EC7AFBD6A228}" type="pres">
      <dgm:prSet presAssocID="{4B3BDA53-E595-4DE8-8751-9105D0DCBDC7}" presName="bkgdShape" presStyleLbl="node1" presStyleIdx="0" presStyleCnt="3"/>
      <dgm:spPr/>
      <dgm:t>
        <a:bodyPr/>
        <a:lstStyle/>
        <a:p>
          <a:endParaRPr lang="ru-RU"/>
        </a:p>
      </dgm:t>
    </dgm:pt>
    <dgm:pt modelId="{4B3F8E81-9061-43C4-82D7-2B2797EF6FA2}" type="pres">
      <dgm:prSet presAssocID="{4B3BDA53-E595-4DE8-8751-9105D0DCBDC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2F664C-CC3D-4AD5-854B-198C43373827}" type="pres">
      <dgm:prSet presAssocID="{4B3BDA53-E595-4DE8-8751-9105D0DCBDC7}" presName="invisiNode" presStyleLbl="node1" presStyleIdx="0" presStyleCnt="3"/>
      <dgm:spPr/>
    </dgm:pt>
    <dgm:pt modelId="{BB180DE4-4FE9-4D29-B34C-EA110C539F62}" type="pres">
      <dgm:prSet presAssocID="{4B3BDA53-E595-4DE8-8751-9105D0DCBDC7}" presName="imagNode" presStyleLbl="fgImgPlace1" presStyleIdx="0" presStyleCnt="3" custScaleX="141457" custScaleY="132388" custLinFactNeighborX="-1829" custLinFactNeighborY="4464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3E737B-33FC-4FD2-BFF3-6FD377E4B6AF}" type="pres">
      <dgm:prSet presAssocID="{D74D53E8-0FC3-418C-BFA5-253039F73EB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5532C8E-6375-419D-B1DD-612A5B081AD7}" type="pres">
      <dgm:prSet presAssocID="{1C331C31-8800-4B19-B86E-6C39982B1743}" presName="compNode" presStyleCnt="0"/>
      <dgm:spPr/>
    </dgm:pt>
    <dgm:pt modelId="{EC4F0136-B51E-4A55-8EEC-091496CD86C6}" type="pres">
      <dgm:prSet presAssocID="{1C331C31-8800-4B19-B86E-6C39982B1743}" presName="bkgdShape" presStyleLbl="node1" presStyleIdx="1" presStyleCnt="3"/>
      <dgm:spPr/>
      <dgm:t>
        <a:bodyPr/>
        <a:lstStyle/>
        <a:p>
          <a:endParaRPr lang="ru-RU"/>
        </a:p>
      </dgm:t>
    </dgm:pt>
    <dgm:pt modelId="{9BAFFC47-465E-416D-9712-D17863E21F6B}" type="pres">
      <dgm:prSet presAssocID="{1C331C31-8800-4B19-B86E-6C39982B174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1235C-C2E1-4342-84A0-A794AA0C710E}" type="pres">
      <dgm:prSet presAssocID="{1C331C31-8800-4B19-B86E-6C39982B1743}" presName="invisiNode" presStyleLbl="node1" presStyleIdx="1" presStyleCnt="3"/>
      <dgm:spPr/>
    </dgm:pt>
    <dgm:pt modelId="{0ADB7683-86B0-44EC-A570-A237F678599D}" type="pres">
      <dgm:prSet presAssocID="{1C331C31-8800-4B19-B86E-6C39982B1743}" presName="imagNode" presStyleLbl="fgImgPlace1" presStyleIdx="1" presStyleCnt="3" custScaleX="137540" custScaleY="135718" custLinFactNeighborX="364" custLinFactNeighborY="465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3ADFE38-E9A8-4405-893A-175C2E343BE7}" type="pres">
      <dgm:prSet presAssocID="{84B5068C-ADCE-4C75-B760-117C37C9328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FA24DC-BD0D-41D3-94A8-12A4FFBBBBBE}" type="pres">
      <dgm:prSet presAssocID="{9397A2C7-610B-4830-8A33-AEC793CA30FC}" presName="compNode" presStyleCnt="0"/>
      <dgm:spPr/>
    </dgm:pt>
    <dgm:pt modelId="{544F8263-0152-47CA-B47D-9ADF9E3C55D5}" type="pres">
      <dgm:prSet presAssocID="{9397A2C7-610B-4830-8A33-AEC793CA30FC}" presName="bkgdShape" presStyleLbl="node1" presStyleIdx="2" presStyleCnt="3" custLinFactNeighborX="9736" custLinFactNeighborY="2962"/>
      <dgm:spPr/>
      <dgm:t>
        <a:bodyPr/>
        <a:lstStyle/>
        <a:p>
          <a:endParaRPr lang="ru-RU"/>
        </a:p>
      </dgm:t>
    </dgm:pt>
    <dgm:pt modelId="{5C041BF5-1BD2-433B-9C41-F4F4C951FE0D}" type="pres">
      <dgm:prSet presAssocID="{9397A2C7-610B-4830-8A33-AEC793CA30F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867F7-FCA7-461A-B149-BB6861D8769B}" type="pres">
      <dgm:prSet presAssocID="{9397A2C7-610B-4830-8A33-AEC793CA30FC}" presName="invisiNode" presStyleLbl="node1" presStyleIdx="2" presStyleCnt="3"/>
      <dgm:spPr/>
    </dgm:pt>
    <dgm:pt modelId="{965E54B5-BD30-41B5-9E08-5E796ADFC3F0}" type="pres">
      <dgm:prSet presAssocID="{9397A2C7-610B-4830-8A33-AEC793CA30FC}" presName="imagNode" presStyleLbl="fgImgPlace1" presStyleIdx="2" presStyleCnt="3" custScaleX="137515" custScaleY="128807" custLinFactNeighborX="-3572" custLinFactNeighborY="466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F08B60C-6612-4D42-9423-940EF135A0D9}" type="presOf" srcId="{4B3BDA53-E595-4DE8-8751-9105D0DCBDC7}" destId="{298CC8BB-28DC-4D21-90DB-EC7AFBD6A228}" srcOrd="0" destOrd="0" presId="urn:microsoft.com/office/officeart/2005/8/layout/hList7#1"/>
    <dgm:cxn modelId="{2351718C-26BF-4817-A7A0-3B4FE9B5722B}" type="presOf" srcId="{4B3BDA53-E595-4DE8-8751-9105D0DCBDC7}" destId="{4B3F8E81-9061-43C4-82D7-2B2797EF6FA2}" srcOrd="1" destOrd="0" presId="urn:microsoft.com/office/officeart/2005/8/layout/hList7#1"/>
    <dgm:cxn modelId="{0BDDDE54-E9FD-4A88-8287-FA44865AB5BE}" srcId="{DB7D516C-F388-4876-8175-C1B527C2FEF1}" destId="{1C331C31-8800-4B19-B86E-6C39982B1743}" srcOrd="1" destOrd="0" parTransId="{237C06B3-410F-4DAF-BF84-78E0D9DA0D83}" sibTransId="{84B5068C-ADCE-4C75-B760-117C37C93289}"/>
    <dgm:cxn modelId="{53FDF641-14E1-4AE8-9D84-C6870DE2824F}" type="presOf" srcId="{D74D53E8-0FC3-418C-BFA5-253039F73EB7}" destId="{973E737B-33FC-4FD2-BFF3-6FD377E4B6AF}" srcOrd="0" destOrd="0" presId="urn:microsoft.com/office/officeart/2005/8/layout/hList7#1"/>
    <dgm:cxn modelId="{A3B03E2B-500A-4C9F-88E8-A509E737E148}" type="presOf" srcId="{DB7D516C-F388-4876-8175-C1B527C2FEF1}" destId="{2C6CEC32-4895-48C0-A9D7-D352BD1CFA96}" srcOrd="0" destOrd="0" presId="urn:microsoft.com/office/officeart/2005/8/layout/hList7#1"/>
    <dgm:cxn modelId="{2FBA2491-7D4E-4286-A7A9-77CCFA111602}" type="presOf" srcId="{1C331C31-8800-4B19-B86E-6C39982B1743}" destId="{EC4F0136-B51E-4A55-8EEC-091496CD86C6}" srcOrd="0" destOrd="0" presId="urn:microsoft.com/office/officeart/2005/8/layout/hList7#1"/>
    <dgm:cxn modelId="{9D6987D7-B1D1-41CB-A11D-44141847BF4C}" type="presOf" srcId="{9397A2C7-610B-4830-8A33-AEC793CA30FC}" destId="{544F8263-0152-47CA-B47D-9ADF9E3C55D5}" srcOrd="0" destOrd="0" presId="urn:microsoft.com/office/officeart/2005/8/layout/hList7#1"/>
    <dgm:cxn modelId="{5150A1C2-C30D-488B-9ABD-CF1CE385D95A}" type="presOf" srcId="{84B5068C-ADCE-4C75-B760-117C37C93289}" destId="{C3ADFE38-E9A8-4405-893A-175C2E343BE7}" srcOrd="0" destOrd="0" presId="urn:microsoft.com/office/officeart/2005/8/layout/hList7#1"/>
    <dgm:cxn modelId="{2624C10E-7DAD-4DC8-B471-481BD3029E57}" srcId="{DB7D516C-F388-4876-8175-C1B527C2FEF1}" destId="{4B3BDA53-E595-4DE8-8751-9105D0DCBDC7}" srcOrd="0" destOrd="0" parTransId="{693EF3D9-4255-43F1-8670-AADDE7669692}" sibTransId="{D74D53E8-0FC3-418C-BFA5-253039F73EB7}"/>
    <dgm:cxn modelId="{956DCB79-3CF9-4C78-BD6A-799CBCE40793}" type="presOf" srcId="{9397A2C7-610B-4830-8A33-AEC793CA30FC}" destId="{5C041BF5-1BD2-433B-9C41-F4F4C951FE0D}" srcOrd="1" destOrd="0" presId="urn:microsoft.com/office/officeart/2005/8/layout/hList7#1"/>
    <dgm:cxn modelId="{29479E35-EB2B-41AE-B7B1-9F0E52F98636}" type="presOf" srcId="{1C331C31-8800-4B19-B86E-6C39982B1743}" destId="{9BAFFC47-465E-416D-9712-D17863E21F6B}" srcOrd="1" destOrd="0" presId="urn:microsoft.com/office/officeart/2005/8/layout/hList7#1"/>
    <dgm:cxn modelId="{CD2CB007-9BCF-4911-848A-847BB4E3460E}" srcId="{DB7D516C-F388-4876-8175-C1B527C2FEF1}" destId="{9397A2C7-610B-4830-8A33-AEC793CA30FC}" srcOrd="2" destOrd="0" parTransId="{EAAE539F-DDBE-47B6-9A80-9DEC64A37FB9}" sibTransId="{89EC7C66-802A-46E1-8D91-E4234485E101}"/>
    <dgm:cxn modelId="{635AE8D1-A221-4572-A12A-047A0BF33E5C}" type="presParOf" srcId="{2C6CEC32-4895-48C0-A9D7-D352BD1CFA96}" destId="{2B6B8C4B-4CCF-4E07-B5EC-77DA44066108}" srcOrd="0" destOrd="0" presId="urn:microsoft.com/office/officeart/2005/8/layout/hList7#1"/>
    <dgm:cxn modelId="{1BDEC27F-9FA3-45A6-9231-764BB9502B71}" type="presParOf" srcId="{2C6CEC32-4895-48C0-A9D7-D352BD1CFA96}" destId="{58B0BCE6-7309-4EDB-A086-B590B100BCF4}" srcOrd="1" destOrd="0" presId="urn:microsoft.com/office/officeart/2005/8/layout/hList7#1"/>
    <dgm:cxn modelId="{7FF723AB-2081-48E7-BDCC-DCFDED2600C1}" type="presParOf" srcId="{58B0BCE6-7309-4EDB-A086-B590B100BCF4}" destId="{0F0119D4-43B4-4D5F-B871-9322CD3FEF50}" srcOrd="0" destOrd="0" presId="urn:microsoft.com/office/officeart/2005/8/layout/hList7#1"/>
    <dgm:cxn modelId="{D13D1021-8D9C-4F3F-9D82-13FDD8D298BD}" type="presParOf" srcId="{0F0119D4-43B4-4D5F-B871-9322CD3FEF50}" destId="{298CC8BB-28DC-4D21-90DB-EC7AFBD6A228}" srcOrd="0" destOrd="0" presId="urn:microsoft.com/office/officeart/2005/8/layout/hList7#1"/>
    <dgm:cxn modelId="{F6108662-1527-4148-9A09-C5BDC5C583A7}" type="presParOf" srcId="{0F0119D4-43B4-4D5F-B871-9322CD3FEF50}" destId="{4B3F8E81-9061-43C4-82D7-2B2797EF6FA2}" srcOrd="1" destOrd="0" presId="urn:microsoft.com/office/officeart/2005/8/layout/hList7#1"/>
    <dgm:cxn modelId="{533D697F-3098-4D52-9572-D41FDE06CF07}" type="presParOf" srcId="{0F0119D4-43B4-4D5F-B871-9322CD3FEF50}" destId="{C42F664C-CC3D-4AD5-854B-198C43373827}" srcOrd="2" destOrd="0" presId="urn:microsoft.com/office/officeart/2005/8/layout/hList7#1"/>
    <dgm:cxn modelId="{F7B96189-F1B9-4EC8-BE4F-870DF14AA94B}" type="presParOf" srcId="{0F0119D4-43B4-4D5F-B871-9322CD3FEF50}" destId="{BB180DE4-4FE9-4D29-B34C-EA110C539F62}" srcOrd="3" destOrd="0" presId="urn:microsoft.com/office/officeart/2005/8/layout/hList7#1"/>
    <dgm:cxn modelId="{9827CF08-AF49-46B6-90DB-B2C67BDD989C}" type="presParOf" srcId="{58B0BCE6-7309-4EDB-A086-B590B100BCF4}" destId="{973E737B-33FC-4FD2-BFF3-6FD377E4B6AF}" srcOrd="1" destOrd="0" presId="urn:microsoft.com/office/officeart/2005/8/layout/hList7#1"/>
    <dgm:cxn modelId="{2A40D531-377B-48A2-8E38-4F0C0B0A68CD}" type="presParOf" srcId="{58B0BCE6-7309-4EDB-A086-B590B100BCF4}" destId="{55532C8E-6375-419D-B1DD-612A5B081AD7}" srcOrd="2" destOrd="0" presId="urn:microsoft.com/office/officeart/2005/8/layout/hList7#1"/>
    <dgm:cxn modelId="{09D9A5E3-2842-4CFA-B136-7F74669797C9}" type="presParOf" srcId="{55532C8E-6375-419D-B1DD-612A5B081AD7}" destId="{EC4F0136-B51E-4A55-8EEC-091496CD86C6}" srcOrd="0" destOrd="0" presId="urn:microsoft.com/office/officeart/2005/8/layout/hList7#1"/>
    <dgm:cxn modelId="{D94A178C-5779-4968-9C34-D47044E56510}" type="presParOf" srcId="{55532C8E-6375-419D-B1DD-612A5B081AD7}" destId="{9BAFFC47-465E-416D-9712-D17863E21F6B}" srcOrd="1" destOrd="0" presId="urn:microsoft.com/office/officeart/2005/8/layout/hList7#1"/>
    <dgm:cxn modelId="{CDABBB09-E30D-4FE1-8003-C68A1DBF63B9}" type="presParOf" srcId="{55532C8E-6375-419D-B1DD-612A5B081AD7}" destId="{0561235C-C2E1-4342-84A0-A794AA0C710E}" srcOrd="2" destOrd="0" presId="urn:microsoft.com/office/officeart/2005/8/layout/hList7#1"/>
    <dgm:cxn modelId="{A0A2F49D-8B38-4E51-9142-DA3DC1A9ACB8}" type="presParOf" srcId="{55532C8E-6375-419D-B1DD-612A5B081AD7}" destId="{0ADB7683-86B0-44EC-A570-A237F678599D}" srcOrd="3" destOrd="0" presId="urn:microsoft.com/office/officeart/2005/8/layout/hList7#1"/>
    <dgm:cxn modelId="{B3F68485-9280-4C69-B2EA-AE9DFAF07EB2}" type="presParOf" srcId="{58B0BCE6-7309-4EDB-A086-B590B100BCF4}" destId="{C3ADFE38-E9A8-4405-893A-175C2E343BE7}" srcOrd="3" destOrd="0" presId="urn:microsoft.com/office/officeart/2005/8/layout/hList7#1"/>
    <dgm:cxn modelId="{10EA4887-95D4-4072-8312-F361A47705FD}" type="presParOf" srcId="{58B0BCE6-7309-4EDB-A086-B590B100BCF4}" destId="{F3FA24DC-BD0D-41D3-94A8-12A4FFBBBBBE}" srcOrd="4" destOrd="0" presId="urn:microsoft.com/office/officeart/2005/8/layout/hList7#1"/>
    <dgm:cxn modelId="{8FBC81A7-6BAB-4D60-82FA-FC3662D8840E}" type="presParOf" srcId="{F3FA24DC-BD0D-41D3-94A8-12A4FFBBBBBE}" destId="{544F8263-0152-47CA-B47D-9ADF9E3C55D5}" srcOrd="0" destOrd="0" presId="urn:microsoft.com/office/officeart/2005/8/layout/hList7#1"/>
    <dgm:cxn modelId="{C4EBA93C-1F9E-44B7-9999-8AA36B0F2D12}" type="presParOf" srcId="{F3FA24DC-BD0D-41D3-94A8-12A4FFBBBBBE}" destId="{5C041BF5-1BD2-433B-9C41-F4F4C951FE0D}" srcOrd="1" destOrd="0" presId="urn:microsoft.com/office/officeart/2005/8/layout/hList7#1"/>
    <dgm:cxn modelId="{F458A570-6F0A-421B-A6F9-54D67FC63E46}" type="presParOf" srcId="{F3FA24DC-BD0D-41D3-94A8-12A4FFBBBBBE}" destId="{528867F7-FCA7-461A-B149-BB6861D8769B}" srcOrd="2" destOrd="0" presId="urn:microsoft.com/office/officeart/2005/8/layout/hList7#1"/>
    <dgm:cxn modelId="{F478EA4B-DC34-459D-BC8B-9334C9AA93C7}" type="presParOf" srcId="{F3FA24DC-BD0D-41D3-94A8-12A4FFBBBBBE}" destId="{965E54B5-BD30-41B5-9E08-5E796ADFC3F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DD684-0E1C-4BEA-AA46-21AF53BC504F}">
      <dsp:nvSpPr>
        <dsp:cNvPr id="0" name=""/>
        <dsp:cNvSpPr/>
      </dsp:nvSpPr>
      <dsp:spPr>
        <a:xfrm>
          <a:off x="825279" y="1687"/>
          <a:ext cx="4151711" cy="2491026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Приобщение родителей к созданию условий для успешной коррекции и всестороннего развития детей, имеющих разную степень сложности структуры дефекта</a:t>
          </a:r>
          <a:endParaRPr lang="ru-RU" sz="2300" kern="1200" dirty="0"/>
        </a:p>
      </dsp:txBody>
      <dsp:txXfrm>
        <a:off x="825279" y="1687"/>
        <a:ext cx="4151711" cy="2491026"/>
      </dsp:txXfrm>
    </dsp:sp>
    <dsp:sp modelId="{1E736E0B-ECF3-4E41-B8DD-347225A1CC1C}">
      <dsp:nvSpPr>
        <dsp:cNvPr id="0" name=""/>
        <dsp:cNvSpPr/>
      </dsp:nvSpPr>
      <dsp:spPr>
        <a:xfrm>
          <a:off x="5392161" y="1687"/>
          <a:ext cx="4151711" cy="2491026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343322"/>
                <a:satOff val="-40673"/>
                <a:lumOff val="39977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343322"/>
                <a:satOff val="-40673"/>
                <a:lumOff val="39977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343322"/>
                <a:satOff val="-40673"/>
                <a:lumOff val="399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Развитие желания у каждого родителя решать психофизические проблемы своего ребёнка</a:t>
          </a:r>
          <a:endParaRPr lang="ru-RU" sz="2300" kern="1200" dirty="0"/>
        </a:p>
      </dsp:txBody>
      <dsp:txXfrm>
        <a:off x="5392161" y="1687"/>
        <a:ext cx="4151711" cy="2491026"/>
      </dsp:txXfrm>
    </dsp:sp>
    <dsp:sp modelId="{508503E8-6757-4B4E-A49A-16F3846AA0FB}">
      <dsp:nvSpPr>
        <dsp:cNvPr id="0" name=""/>
        <dsp:cNvSpPr/>
      </dsp:nvSpPr>
      <dsp:spPr>
        <a:xfrm>
          <a:off x="3108720" y="2907885"/>
          <a:ext cx="4151711" cy="2491026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343322"/>
                <a:satOff val="-40673"/>
                <a:lumOff val="39977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343322"/>
                <a:satOff val="-40673"/>
                <a:lumOff val="39977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343322"/>
                <a:satOff val="-40673"/>
                <a:lumOff val="399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Формирование и стимуляция мотивированного отношения родителей к коррекционно-развивающей  работе с детьми</a:t>
          </a:r>
          <a:endParaRPr lang="ru-RU" sz="2300" kern="1200" dirty="0"/>
        </a:p>
      </dsp:txBody>
      <dsp:txXfrm>
        <a:off x="3108720" y="2907885"/>
        <a:ext cx="4151711" cy="24910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D8FBF-5F23-494F-892E-E476B6095EA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6BFC9-DF8A-4723-92AC-F33233141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747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448" y="3043730"/>
            <a:ext cx="5471438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137" y="5357596"/>
            <a:ext cx="5480275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94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9494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18986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48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37973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03755" y="1628800"/>
            <a:ext cx="10945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Взаимодействие специалистов с родителями по проведению коррекционно-развивающей работы</a:t>
            </a:r>
          </a:p>
        </p:txBody>
      </p:sp>
      <p:sp>
        <p:nvSpPr>
          <p:cNvPr id="16" name="Rectangle 40"/>
          <p:cNvSpPr/>
          <p:nvPr/>
        </p:nvSpPr>
        <p:spPr>
          <a:xfrm>
            <a:off x="0" y="5357826"/>
            <a:ext cx="12188825" cy="17238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77"/>
          <p:cNvSpPr/>
          <p:nvPr/>
        </p:nvSpPr>
        <p:spPr>
          <a:xfrm>
            <a:off x="4665652" y="5500702"/>
            <a:ext cx="1166245" cy="1166245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77"/>
          <p:cNvSpPr/>
          <p:nvPr/>
        </p:nvSpPr>
        <p:spPr>
          <a:xfrm>
            <a:off x="6165850" y="5500702"/>
            <a:ext cx="1166245" cy="1166245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34572" y="5500702"/>
            <a:ext cx="4654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Подготовили:</a:t>
            </a:r>
          </a:p>
          <a:p>
            <a:r>
              <a:rPr lang="ru-RU" sz="1800" b="1" dirty="0" smtClean="0">
                <a:solidFill>
                  <a:schemeClr val="bg1"/>
                </a:solidFill>
              </a:rPr>
              <a:t> методист, учитель-логопед, дефектолог  КГУ «КППК» </a:t>
            </a:r>
            <a:r>
              <a:rPr lang="ru-RU" sz="1800" b="1" dirty="0" err="1" smtClean="0">
                <a:solidFill>
                  <a:schemeClr val="bg1"/>
                </a:solidFill>
              </a:rPr>
              <a:t>Сабирова</a:t>
            </a:r>
            <a:r>
              <a:rPr lang="ru-RU" sz="1800" b="1" dirty="0" smtClean="0">
                <a:solidFill>
                  <a:schemeClr val="bg1"/>
                </a:solidFill>
              </a:rPr>
              <a:t> А.К</a:t>
            </a:r>
          </a:p>
          <a:p>
            <a:r>
              <a:rPr lang="ru-RU" sz="1800" b="1" dirty="0">
                <a:solidFill>
                  <a:schemeClr val="bg1"/>
                </a:solidFill>
              </a:rPr>
              <a:t>п</a:t>
            </a:r>
            <a:r>
              <a:rPr lang="ru-RU" sz="1800" b="1" dirty="0" smtClean="0">
                <a:solidFill>
                  <a:schemeClr val="bg1"/>
                </a:solidFill>
              </a:rPr>
              <a:t>сихолог, учитель-логопед </a:t>
            </a:r>
            <a:r>
              <a:rPr lang="ru-RU" sz="1800" b="1" dirty="0" err="1" smtClean="0">
                <a:solidFill>
                  <a:schemeClr val="bg1"/>
                </a:solidFill>
              </a:rPr>
              <a:t>Жунусбекова</a:t>
            </a:r>
            <a:r>
              <a:rPr lang="ru-RU" sz="1800" b="1" dirty="0" smtClean="0">
                <a:solidFill>
                  <a:schemeClr val="bg1"/>
                </a:solidFill>
              </a:rPr>
              <a:t> Б.Н.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user\Pictures\Б.Н\20201119_140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4188">
            <a:off x="6106412" y="165878"/>
            <a:ext cx="27813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Pictures\Б.Н\20201119_141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094">
            <a:off x="8488978" y="413786"/>
            <a:ext cx="2318701" cy="308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Pictures\Б.Н\20201119_1352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476672"/>
            <a:ext cx="4359028" cy="26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Б.Н\20201119_1354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84" y="3501008"/>
            <a:ext cx="6645375" cy="278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Б.Н\20201119_1408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168">
            <a:off x="1051549" y="2622339"/>
            <a:ext cx="3254413" cy="29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Б.Н\20201119_1409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188">
            <a:off x="2973012" y="2790954"/>
            <a:ext cx="338137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9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4" t="17186" r="35556" b="16483"/>
          <a:stretch/>
        </p:blipFill>
        <p:spPr bwMode="auto">
          <a:xfrm>
            <a:off x="3732151" y="2697093"/>
            <a:ext cx="2273133" cy="316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user\Pictures\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478">
            <a:off x="414298" y="1936797"/>
            <a:ext cx="3096344" cy="236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Freeform 4"/>
          <p:cNvSpPr>
            <a:spLocks/>
          </p:cNvSpPr>
          <p:nvPr/>
        </p:nvSpPr>
        <p:spPr bwMode="gray">
          <a:xfrm>
            <a:off x="261764" y="5445224"/>
            <a:ext cx="1354314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82949" name="Freeform 5"/>
          <p:cNvSpPr>
            <a:spLocks/>
          </p:cNvSpPr>
          <p:nvPr/>
        </p:nvSpPr>
        <p:spPr bwMode="gray">
          <a:xfrm rot="10800000">
            <a:off x="10558908" y="5157192"/>
            <a:ext cx="1354314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gray">
          <a:xfrm>
            <a:off x="477788" y="5351581"/>
            <a:ext cx="11161240" cy="110175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3200" dirty="0"/>
              <a:t>Были составлены </a:t>
            </a:r>
            <a:r>
              <a:rPr lang="ru-RU" sz="3200" dirty="0" smtClean="0"/>
              <a:t>памятки, рекомендации  </a:t>
            </a:r>
            <a:r>
              <a:rPr lang="ru-RU" sz="3200" dirty="0"/>
              <a:t>по выполнению </a:t>
            </a:r>
            <a:r>
              <a:rPr lang="ru-RU" sz="3200" dirty="0" smtClean="0"/>
              <a:t>домашних заданий</a:t>
            </a:r>
            <a:endParaRPr lang="ru-RU" sz="3200" dirty="0"/>
          </a:p>
        </p:txBody>
      </p:sp>
      <p:pic>
        <p:nvPicPr>
          <p:cNvPr id="1026" name="Picture 2" descr="C:\Users\user\Pictures\4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405">
            <a:off x="2444297" y="959347"/>
            <a:ext cx="3106242" cy="244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ÐÐ°ÑÑÐ¸Ð½ÐºÐ¸ Ð¿Ð¾ Ð·Ð°Ð¿ÑÐ¾ÑÑ ÑÐ¾Ð²ÐµÑÑ Ð»Ð¾Ð³Ð¾Ð¿ÐµÐ´Ð° Ð¾Ð±ÑÑÐ²Ð»ÐµÐ½Ð¸Ñ | ÐÐ¾Ð³Ð¾Ð¿ÐµÐ´Ð¸Ñ, ÐÐ¾ÑÐºÐ¾Ð»ÑÐ½ÑÐµ  ÑÐ°ÑÐ¿ÐµÑÐ°ÑÐºÐ¸, ÐÐ°ÑÑÐ¸Ð½Ðº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981">
            <a:off x="8088433" y="672824"/>
            <a:ext cx="3879590" cy="301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t="15463" r="45380" b="13743"/>
          <a:stretch/>
        </p:blipFill>
        <p:spPr bwMode="auto">
          <a:xfrm>
            <a:off x="5734372" y="1266342"/>
            <a:ext cx="2578745" cy="327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10048" r="31631" b="37585"/>
          <a:stretch/>
        </p:blipFill>
        <p:spPr bwMode="auto">
          <a:xfrm>
            <a:off x="477787" y="188640"/>
            <a:ext cx="5065369" cy="394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1" t="39436" r="31311" b="8940"/>
          <a:stretch/>
        </p:blipFill>
        <p:spPr bwMode="auto">
          <a:xfrm>
            <a:off x="5878388" y="1885891"/>
            <a:ext cx="5785516" cy="449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1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477788" y="1124744"/>
            <a:ext cx="5112568" cy="540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1804" y="1122425"/>
            <a:ext cx="46085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Для того,  </a:t>
            </a:r>
            <a:r>
              <a:rPr lang="ru-RU" b="1" i="1" dirty="0">
                <a:solidFill>
                  <a:schemeClr val="bg1"/>
                </a:solidFill>
              </a:rPr>
              <a:t>чтобы родители </a:t>
            </a:r>
            <a:r>
              <a:rPr lang="ru-RU" b="1" i="1" dirty="0" smtClean="0">
                <a:solidFill>
                  <a:schemeClr val="bg1"/>
                </a:solidFill>
              </a:rPr>
              <a:t> могли наблюдать </a:t>
            </a:r>
            <a:r>
              <a:rPr lang="ru-RU" b="1" i="1" dirty="0">
                <a:solidFill>
                  <a:schemeClr val="bg1"/>
                </a:solidFill>
              </a:rPr>
              <a:t>за своим ребенком во время учебной деятельности, на </a:t>
            </a:r>
            <a:r>
              <a:rPr lang="ru-RU" b="1" i="1" dirty="0" smtClean="0">
                <a:solidFill>
                  <a:schemeClr val="bg1"/>
                </a:solidFill>
              </a:rPr>
              <a:t>занятиях- предоставляем  родителям </a:t>
            </a:r>
            <a:r>
              <a:rPr lang="ru-RU" b="1" i="1" dirty="0">
                <a:solidFill>
                  <a:schemeClr val="bg1"/>
                </a:solidFill>
              </a:rPr>
              <a:t>фрагменты занятий с </a:t>
            </a:r>
            <a:r>
              <a:rPr lang="ru-RU" b="1" i="1" dirty="0" smtClean="0">
                <a:solidFill>
                  <a:schemeClr val="bg1"/>
                </a:solidFill>
              </a:rPr>
              <a:t>детьми. Часто </a:t>
            </a:r>
            <a:r>
              <a:rPr lang="ru-RU" b="1" i="1" dirty="0">
                <a:solidFill>
                  <a:schemeClr val="bg1"/>
                </a:solidFill>
              </a:rPr>
              <a:t>они не имеют представления о том, какую огромную работу проводят профессионально подготовленные специалисты, работающие с их ребенком, имеющим определенные трудности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5820" y="260648"/>
            <a:ext cx="10873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Предоставление фото и видеоматериалов  с занятий </a:t>
            </a:r>
          </a:p>
        </p:txBody>
      </p:sp>
      <p:pic>
        <p:nvPicPr>
          <p:cNvPr id="2050" name="Picture 2" descr="C:\Users\user\Pictures\Б.Н\Screenshot_20201119-122419_WhatsAp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56" y="943203"/>
            <a:ext cx="1384904" cy="313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Б.Н\Screenshot_20201119-122446_WhatsAp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2" y="943203"/>
            <a:ext cx="1205449" cy="261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Б.Н\Screenshot_20201119-122525_WhatsAp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919" y="2708323"/>
            <a:ext cx="1840592" cy="39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Б.Н\Screenshot_20201119-122711_WhatsAp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9"/>
          <a:stretch/>
        </p:blipFill>
        <p:spPr bwMode="auto">
          <a:xfrm>
            <a:off x="5734372" y="3140969"/>
            <a:ext cx="1834574" cy="352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Pictures\Б.Н\Screenshot_20201119-122815_WhatsAp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844" y="943203"/>
            <a:ext cx="2066592" cy="447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35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4" t="35415" r="26562" b="27666"/>
          <a:stretch/>
        </p:blipFill>
        <p:spPr bwMode="auto">
          <a:xfrm>
            <a:off x="3718148" y="4191704"/>
            <a:ext cx="4792067" cy="266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7" t="24146" r="30122" b="22968"/>
          <a:stretch/>
        </p:blipFill>
        <p:spPr bwMode="auto">
          <a:xfrm rot="1646112">
            <a:off x="7992554" y="1863390"/>
            <a:ext cx="4235600" cy="350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25366" r="24643" b="20000"/>
          <a:stretch/>
        </p:blipFill>
        <p:spPr bwMode="auto">
          <a:xfrm rot="20265367">
            <a:off x="806897" y="1190118"/>
            <a:ext cx="4688882" cy="303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Rectangle 110"/>
          <p:cNvSpPr/>
          <p:nvPr/>
        </p:nvSpPr>
        <p:spPr>
          <a:xfrm rot="1366086">
            <a:off x="9927562" y="1787775"/>
            <a:ext cx="1197757" cy="12635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 rot="1366086">
            <a:off x="698316" y="1163266"/>
            <a:ext cx="1197757" cy="12635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 rot="1366086">
            <a:off x="1179680" y="5111165"/>
            <a:ext cx="1197757" cy="12635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 rot="1366086">
            <a:off x="1755744" y="5051698"/>
            <a:ext cx="1197757" cy="12635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 rot="1366086">
            <a:off x="9676624" y="4763667"/>
            <a:ext cx="1197757" cy="12635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240218" y="61567"/>
            <a:ext cx="10969943" cy="711081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r>
              <a:rPr lang="ru-RU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/>
            </a:r>
            <a:br>
              <a:rPr lang="ru-RU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/>
            </a:r>
            <a:b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Octagon 5"/>
          <p:cNvSpPr/>
          <p:nvPr/>
        </p:nvSpPr>
        <p:spPr>
          <a:xfrm>
            <a:off x="3430116" y="1605238"/>
            <a:ext cx="4874230" cy="3323959"/>
          </a:xfrm>
          <a:prstGeom prst="oc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/>
              <a:t>Удобной формой общения с родителями является электронная почта и созданная родителями страница в социальных сетях. Мы даём полезную информацию для родителей, а они, в свою очередь, могут задавать нам интересующие их вопросы. Таким образом, идёт обратная связь.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145014" y="61567"/>
            <a:ext cx="10190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Использование социальных сетей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74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96" y="269647"/>
            <a:ext cx="10969943" cy="711081"/>
          </a:xfrm>
        </p:spPr>
        <p:txBody>
          <a:bodyPr/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Итогом сотрудничества специалистов КППК  с родителями являются следующие результаты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3772" y="1412776"/>
            <a:ext cx="113052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b="1" i="1" dirty="0">
                <a:solidFill>
                  <a:srgbClr val="0070C0"/>
                </a:solidFill>
              </a:rPr>
              <a:t>-          родители перестают быть просто зрителями и наблюдателями, становятся </a:t>
            </a:r>
            <a:r>
              <a:rPr lang="ru-RU" sz="2000" b="1" i="1" dirty="0" smtClean="0">
                <a:solidFill>
                  <a:srgbClr val="0070C0"/>
                </a:solidFill>
              </a:rPr>
              <a:t>       активными </a:t>
            </a:r>
            <a:r>
              <a:rPr lang="ru-RU" sz="2000" b="1" i="1" dirty="0">
                <a:solidFill>
                  <a:srgbClr val="0070C0"/>
                </a:solidFill>
              </a:rPr>
              <a:t>участниками различных мероприятий; </a:t>
            </a:r>
          </a:p>
          <a:p>
            <a:r>
              <a:rPr lang="ru-RU" sz="2000" b="1" i="1" dirty="0">
                <a:solidFill>
                  <a:srgbClr val="0070C0"/>
                </a:solidFill>
              </a:rPr>
              <a:t>-          папы и мамы стали ощущать себя более компетентными в воспитании детей, большинство родителей начали целенаправленно заниматься проблемами воспитания; </a:t>
            </a:r>
          </a:p>
          <a:p>
            <a:r>
              <a:rPr lang="ru-RU" sz="2000" b="1" i="1" dirty="0">
                <a:solidFill>
                  <a:srgbClr val="0070C0"/>
                </a:solidFill>
              </a:rPr>
              <a:t>-          возросло взаимоуважение и взаимопонимание педагогов и родителей; </a:t>
            </a:r>
          </a:p>
          <a:p>
            <a:r>
              <a:rPr lang="ru-RU" sz="2000" b="1" i="1" dirty="0">
                <a:solidFill>
                  <a:srgbClr val="0070C0"/>
                </a:solidFill>
              </a:rPr>
              <a:t>-          у родителей сформировалось уважительное отношение к продуктам детской деятельности;</a:t>
            </a:r>
          </a:p>
          <a:p>
            <a:r>
              <a:rPr lang="ru-RU" sz="2000" b="1" i="1" dirty="0">
                <a:solidFill>
                  <a:srgbClr val="0070C0"/>
                </a:solidFill>
              </a:rPr>
              <a:t> -          улучшились количественные показатели присутствия родителей на мероприятиях КППК; </a:t>
            </a:r>
          </a:p>
          <a:p>
            <a:r>
              <a:rPr lang="ru-RU" sz="2000" b="1" i="1" dirty="0">
                <a:solidFill>
                  <a:srgbClr val="0070C0"/>
                </a:solidFill>
              </a:rPr>
              <a:t>-          родители стали проявлять искренний интерес к жизни детского сада; </a:t>
            </a:r>
          </a:p>
          <a:p>
            <a:r>
              <a:rPr lang="ru-RU" sz="2000" b="1" i="1" dirty="0">
                <a:solidFill>
                  <a:srgbClr val="0070C0"/>
                </a:solidFill>
              </a:rPr>
              <a:t>-          изменился культурный уровень родителей, </a:t>
            </a:r>
          </a:p>
          <a:p>
            <a:r>
              <a:rPr lang="ru-RU" sz="2000" b="1" i="1" dirty="0">
                <a:solidFill>
                  <a:srgbClr val="0070C0"/>
                </a:solidFill>
              </a:rPr>
              <a:t>-          родители и педагоги стали совместно решать проблемы, между ними сформировались партнёрские отношения с единым пониманием целей и задач коррекционно-развивающего процесса; </a:t>
            </a:r>
          </a:p>
          <a:p>
            <a:r>
              <a:rPr lang="ru-RU" sz="2000" b="1" i="1" dirty="0">
                <a:solidFill>
                  <a:srgbClr val="0070C0"/>
                </a:solidFill>
              </a:rPr>
              <a:t>-          созданы условия для реализации идей родителей, их творческих способностей; </a:t>
            </a:r>
          </a:p>
          <a:p>
            <a:r>
              <a:rPr lang="ru-RU" sz="2000" b="1" i="1" dirty="0">
                <a:solidFill>
                  <a:srgbClr val="0070C0"/>
                </a:solidFill>
              </a:rPr>
              <a:t>-          созданы условия для полноценного общения всех участников коррекционно-развивающего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0385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8028" y="1124744"/>
            <a:ext cx="8496944" cy="2736304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98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43028636"/>
              </p:ext>
            </p:extLst>
          </p:nvPr>
        </p:nvGraphicFramePr>
        <p:xfrm>
          <a:off x="765820" y="1196752"/>
          <a:ext cx="1036915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65820" y="260648"/>
            <a:ext cx="10441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Цели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взаимодействия специалистов и родителей, воспитывающих детей с ООП</a:t>
            </a:r>
          </a:p>
        </p:txBody>
      </p:sp>
    </p:spTree>
    <p:extLst>
      <p:ext uri="{BB962C8B-B14F-4D97-AF65-F5344CB8AC3E}">
        <p14:creationId xmlns:p14="http://schemas.microsoft.com/office/powerpoint/2010/main" val="40221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2540" y="116632"/>
            <a:ext cx="12089738" cy="1311533"/>
          </a:xfrm>
        </p:spPr>
        <p:txBody>
          <a:bodyPr/>
          <a:lstStyle/>
          <a:p>
            <a:pPr algn="ctr"/>
            <a:r>
              <a:rPr lang="ru-RU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Задачи 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en-US" sz="1200" dirty="0"/>
          </a:p>
        </p:txBody>
      </p:sp>
      <p:sp>
        <p:nvSpPr>
          <p:cNvPr id="137" name="Freeform 46"/>
          <p:cNvSpPr>
            <a:spLocks/>
          </p:cNvSpPr>
          <p:nvPr/>
        </p:nvSpPr>
        <p:spPr bwMode="auto">
          <a:xfrm>
            <a:off x="968767" y="977620"/>
            <a:ext cx="4941854" cy="4940240"/>
          </a:xfrm>
          <a:custGeom>
            <a:avLst/>
            <a:gdLst>
              <a:gd name="T0" fmla="*/ 1590 w 2291"/>
              <a:gd name="T1" fmla="*/ 888 h 2290"/>
              <a:gd name="T2" fmla="*/ 1387 w 2291"/>
              <a:gd name="T3" fmla="*/ 918 h 2290"/>
              <a:gd name="T4" fmla="*/ 885 w 2291"/>
              <a:gd name="T5" fmla="*/ 527 h 2290"/>
              <a:gd name="T6" fmla="*/ 893 w 2291"/>
              <a:gd name="T7" fmla="*/ 446 h 2290"/>
              <a:gd name="T8" fmla="*/ 447 w 2291"/>
              <a:gd name="T9" fmla="*/ 0 h 2290"/>
              <a:gd name="T10" fmla="*/ 0 w 2291"/>
              <a:gd name="T11" fmla="*/ 446 h 2290"/>
              <a:gd name="T12" fmla="*/ 447 w 2291"/>
              <a:gd name="T13" fmla="*/ 892 h 2290"/>
              <a:gd name="T14" fmla="*/ 528 w 2291"/>
              <a:gd name="T15" fmla="*/ 885 h 2290"/>
              <a:gd name="T16" fmla="*/ 919 w 2291"/>
              <a:gd name="T17" fmla="*/ 1386 h 2290"/>
              <a:gd name="T18" fmla="*/ 889 w 2291"/>
              <a:gd name="T19" fmla="*/ 1589 h 2290"/>
              <a:gd name="T20" fmla="*/ 1590 w 2291"/>
              <a:gd name="T21" fmla="*/ 2290 h 2290"/>
              <a:gd name="T22" fmla="*/ 2291 w 2291"/>
              <a:gd name="T23" fmla="*/ 1589 h 2290"/>
              <a:gd name="T24" fmla="*/ 1590 w 2291"/>
              <a:gd name="T25" fmla="*/ 888 h 2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91" h="2290">
                <a:moveTo>
                  <a:pt x="1590" y="888"/>
                </a:moveTo>
                <a:cubicBezTo>
                  <a:pt x="1519" y="888"/>
                  <a:pt x="1451" y="899"/>
                  <a:pt x="1387" y="918"/>
                </a:cubicBezTo>
                <a:cubicBezTo>
                  <a:pt x="1015" y="1028"/>
                  <a:pt x="842" y="770"/>
                  <a:pt x="885" y="527"/>
                </a:cubicBezTo>
                <a:cubicBezTo>
                  <a:pt x="890" y="501"/>
                  <a:pt x="893" y="474"/>
                  <a:pt x="893" y="446"/>
                </a:cubicBezTo>
                <a:cubicBezTo>
                  <a:pt x="893" y="200"/>
                  <a:pt x="693" y="0"/>
                  <a:pt x="447" y="0"/>
                </a:cubicBezTo>
                <a:cubicBezTo>
                  <a:pt x="201" y="0"/>
                  <a:pt x="0" y="200"/>
                  <a:pt x="0" y="446"/>
                </a:cubicBezTo>
                <a:cubicBezTo>
                  <a:pt x="0" y="692"/>
                  <a:pt x="201" y="892"/>
                  <a:pt x="447" y="892"/>
                </a:cubicBezTo>
                <a:cubicBezTo>
                  <a:pt x="474" y="892"/>
                  <a:pt x="502" y="889"/>
                  <a:pt x="528" y="885"/>
                </a:cubicBezTo>
                <a:cubicBezTo>
                  <a:pt x="771" y="841"/>
                  <a:pt x="1029" y="1015"/>
                  <a:pt x="919" y="1386"/>
                </a:cubicBezTo>
                <a:cubicBezTo>
                  <a:pt x="899" y="1450"/>
                  <a:pt x="889" y="1519"/>
                  <a:pt x="889" y="1589"/>
                </a:cubicBezTo>
                <a:cubicBezTo>
                  <a:pt x="889" y="1976"/>
                  <a:pt x="1203" y="2290"/>
                  <a:pt x="1590" y="2290"/>
                </a:cubicBezTo>
                <a:cubicBezTo>
                  <a:pt x="1976" y="2290"/>
                  <a:pt x="2291" y="1976"/>
                  <a:pt x="2291" y="1589"/>
                </a:cubicBezTo>
                <a:cubicBezTo>
                  <a:pt x="2291" y="1203"/>
                  <a:pt x="1976" y="888"/>
                  <a:pt x="1590" y="888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Freeform 47"/>
          <p:cNvSpPr>
            <a:spLocks/>
          </p:cNvSpPr>
          <p:nvPr/>
        </p:nvSpPr>
        <p:spPr bwMode="auto">
          <a:xfrm>
            <a:off x="662700" y="557231"/>
            <a:ext cx="4739982" cy="4738367"/>
          </a:xfrm>
          <a:custGeom>
            <a:avLst/>
            <a:gdLst>
              <a:gd name="T0" fmla="*/ 1646 w 2197"/>
              <a:gd name="T1" fmla="*/ 0 h 2197"/>
              <a:gd name="T2" fmla="*/ 1095 w 2197"/>
              <a:gd name="T3" fmla="*/ 551 h 2197"/>
              <a:gd name="T4" fmla="*/ 1122 w 2197"/>
              <a:gd name="T5" fmla="*/ 722 h 2197"/>
              <a:gd name="T6" fmla="*/ 721 w 2197"/>
              <a:gd name="T7" fmla="*/ 1122 h 2197"/>
              <a:gd name="T8" fmla="*/ 551 w 2197"/>
              <a:gd name="T9" fmla="*/ 1095 h 2197"/>
              <a:gd name="T10" fmla="*/ 0 w 2197"/>
              <a:gd name="T11" fmla="*/ 1646 h 2197"/>
              <a:gd name="T12" fmla="*/ 551 w 2197"/>
              <a:gd name="T13" fmla="*/ 2197 h 2197"/>
              <a:gd name="T14" fmla="*/ 1102 w 2197"/>
              <a:gd name="T15" fmla="*/ 1646 h 2197"/>
              <a:gd name="T16" fmla="*/ 1075 w 2197"/>
              <a:gd name="T17" fmla="*/ 1475 h 2197"/>
              <a:gd name="T18" fmla="*/ 1475 w 2197"/>
              <a:gd name="T19" fmla="*/ 1075 h 2197"/>
              <a:gd name="T20" fmla="*/ 1646 w 2197"/>
              <a:gd name="T21" fmla="*/ 1102 h 2197"/>
              <a:gd name="T22" fmla="*/ 2197 w 2197"/>
              <a:gd name="T23" fmla="*/ 551 h 2197"/>
              <a:gd name="T24" fmla="*/ 1646 w 2197"/>
              <a:gd name="T25" fmla="*/ 0 h 2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97" h="2197">
                <a:moveTo>
                  <a:pt x="1646" y="0"/>
                </a:moveTo>
                <a:cubicBezTo>
                  <a:pt x="1342" y="0"/>
                  <a:pt x="1095" y="247"/>
                  <a:pt x="1095" y="551"/>
                </a:cubicBezTo>
                <a:cubicBezTo>
                  <a:pt x="1095" y="611"/>
                  <a:pt x="1104" y="668"/>
                  <a:pt x="1122" y="722"/>
                </a:cubicBezTo>
                <a:cubicBezTo>
                  <a:pt x="1209" y="991"/>
                  <a:pt x="990" y="1209"/>
                  <a:pt x="721" y="1122"/>
                </a:cubicBezTo>
                <a:cubicBezTo>
                  <a:pt x="668" y="1105"/>
                  <a:pt x="610" y="1095"/>
                  <a:pt x="551" y="1095"/>
                </a:cubicBezTo>
                <a:cubicBezTo>
                  <a:pt x="247" y="1095"/>
                  <a:pt x="0" y="1342"/>
                  <a:pt x="0" y="1646"/>
                </a:cubicBezTo>
                <a:cubicBezTo>
                  <a:pt x="0" y="1950"/>
                  <a:pt x="247" y="2197"/>
                  <a:pt x="551" y="2197"/>
                </a:cubicBezTo>
                <a:cubicBezTo>
                  <a:pt x="855" y="2197"/>
                  <a:pt x="1102" y="1950"/>
                  <a:pt x="1102" y="1646"/>
                </a:cubicBezTo>
                <a:cubicBezTo>
                  <a:pt x="1102" y="1586"/>
                  <a:pt x="1092" y="1529"/>
                  <a:pt x="1075" y="1475"/>
                </a:cubicBezTo>
                <a:cubicBezTo>
                  <a:pt x="988" y="1206"/>
                  <a:pt x="1206" y="988"/>
                  <a:pt x="1475" y="1075"/>
                </a:cubicBezTo>
                <a:cubicBezTo>
                  <a:pt x="1529" y="1093"/>
                  <a:pt x="1586" y="1102"/>
                  <a:pt x="1646" y="1102"/>
                </a:cubicBezTo>
                <a:cubicBezTo>
                  <a:pt x="1950" y="1102"/>
                  <a:pt x="2197" y="855"/>
                  <a:pt x="2197" y="551"/>
                </a:cubicBezTo>
                <a:cubicBezTo>
                  <a:pt x="2197" y="247"/>
                  <a:pt x="1950" y="0"/>
                  <a:pt x="164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3212920" y="795311"/>
            <a:ext cx="1988908" cy="1988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3103902" y="3260626"/>
            <a:ext cx="2513519" cy="2513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799501" y="3027540"/>
            <a:ext cx="2193542" cy="2193534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102550" y="1131581"/>
            <a:ext cx="1745229" cy="1745229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4910075" y="4961298"/>
            <a:ext cx="1366521" cy="91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6711869" y="984355"/>
            <a:ext cx="5400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Информировать родителей о нарушениях в развитии ребёнка</a:t>
            </a:r>
          </a:p>
        </p:txBody>
      </p:sp>
      <p:sp>
        <p:nvSpPr>
          <p:cNvPr id="168" name="Oval 167"/>
          <p:cNvSpPr/>
          <p:nvPr/>
        </p:nvSpPr>
        <p:spPr>
          <a:xfrm>
            <a:off x="6166420" y="1131581"/>
            <a:ext cx="485370" cy="4853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6651790" y="1916832"/>
            <a:ext cx="5499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</a:rPr>
              <a:t>Знакомить</a:t>
            </a:r>
            <a:r>
              <a:rPr lang="ru-RU" i="1" dirty="0">
                <a:solidFill>
                  <a:srgbClr val="0070C0"/>
                </a:solidFill>
              </a:rPr>
              <a:t> родителей с содержанием коррекционно-развивающей работы специалистов  с детьми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779294" y="3231754"/>
            <a:ext cx="5400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Повышать педагогическую грамотность родителей в вопросах развития своего ребёнка</a:t>
            </a:r>
          </a:p>
        </p:txBody>
      </p:sp>
      <p:sp>
        <p:nvSpPr>
          <p:cNvPr id="174" name="Oval 173"/>
          <p:cNvSpPr/>
          <p:nvPr/>
        </p:nvSpPr>
        <p:spPr>
          <a:xfrm>
            <a:off x="6136140" y="3447740"/>
            <a:ext cx="485370" cy="4853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7678588" y="3539532"/>
            <a:ext cx="4780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6161099" y="4512299"/>
            <a:ext cx="485370" cy="4853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779294" y="4502815"/>
            <a:ext cx="5371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Достигать единства требований к ребенку со стороны взрослых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6152611" y="5743954"/>
            <a:ext cx="485370" cy="4853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170"/>
          <p:cNvSpPr/>
          <p:nvPr/>
        </p:nvSpPr>
        <p:spPr>
          <a:xfrm>
            <a:off x="6166420" y="2100526"/>
            <a:ext cx="485370" cy="4853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516624" y="1432691"/>
            <a:ext cx="1143008" cy="114300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Oval 141"/>
          <p:cNvSpPr/>
          <p:nvPr/>
        </p:nvSpPr>
        <p:spPr>
          <a:xfrm>
            <a:off x="1008694" y="3401182"/>
            <a:ext cx="1560124" cy="1560116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141"/>
          <p:cNvSpPr/>
          <p:nvPr/>
        </p:nvSpPr>
        <p:spPr>
          <a:xfrm>
            <a:off x="1330165" y="3776508"/>
            <a:ext cx="917182" cy="845736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10255" r="9648" b="4228"/>
          <a:stretch/>
        </p:blipFill>
        <p:spPr bwMode="auto">
          <a:xfrm>
            <a:off x="3212919" y="1072341"/>
            <a:ext cx="2076661" cy="14446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ÐÐ°ÑÑÐ¸Ð½ÐºÐ¸ Ð¿Ð¾ Ð·Ð°Ð¿ÑÐ¾ÑÑ Ð¿ Ð·Ð°Ð½ÑÑÐ¸Ñ Ð°ÑÑÐ¸Ñ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72" y="3539532"/>
            <a:ext cx="2797444" cy="18615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779294" y="5330261"/>
            <a:ext cx="5493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Активно и целенаправленно включать родителей в воспитательный и коррекционный  процесс</a:t>
            </a:r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Freeform 4"/>
          <p:cNvSpPr>
            <a:spLocks/>
          </p:cNvSpPr>
          <p:nvPr/>
        </p:nvSpPr>
        <p:spPr bwMode="gray">
          <a:xfrm>
            <a:off x="571312" y="5286388"/>
            <a:ext cx="1354314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82949" name="Freeform 5"/>
          <p:cNvSpPr>
            <a:spLocks/>
          </p:cNvSpPr>
          <p:nvPr/>
        </p:nvSpPr>
        <p:spPr bwMode="gray">
          <a:xfrm rot="10800000">
            <a:off x="4856476" y="642918"/>
            <a:ext cx="1354314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gray">
          <a:xfrm>
            <a:off x="1523603" y="1828800"/>
            <a:ext cx="4266089" cy="3657600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r>
              <a:rPr lang="en-US" b="1" dirty="0">
                <a:solidFill>
                  <a:srgbClr val="FFFFCC"/>
                </a:solidFill>
              </a:rPr>
              <a:t>Add Your Title here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ThemeGallery</a:t>
            </a:r>
            <a:r>
              <a:rPr lang="en-US" dirty="0">
                <a:solidFill>
                  <a:srgbClr val="FFFFFF"/>
                </a:solidFill>
              </a:rPr>
              <a:t> is a Design Digital Content &amp; Contents mall developed by Guild Design Inc.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gray">
          <a:xfrm>
            <a:off x="6189638" y="5214950"/>
            <a:ext cx="1354314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82952" name="Freeform 8"/>
          <p:cNvSpPr>
            <a:spLocks/>
          </p:cNvSpPr>
          <p:nvPr/>
        </p:nvSpPr>
        <p:spPr bwMode="gray">
          <a:xfrm rot="10800000">
            <a:off x="9575423" y="1685925"/>
            <a:ext cx="1354314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gray">
          <a:xfrm>
            <a:off x="6380090" y="857232"/>
            <a:ext cx="5237422" cy="535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dirty="0"/>
              <a:t>Осознанное включение родителей в совместный со специалистами в коррекционный процесс позволяет  значительно повысить эффективность совместной работы. Возникнет понимание того, что создание единого пространства развития ребёнка возможно при условии тесного сотрудничества педагогов  и родителей</a:t>
            </a:r>
            <a:r>
              <a:rPr lang="ru-RU" sz="2800" dirty="0"/>
              <a:t>.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gray">
          <a:xfrm>
            <a:off x="761764" y="785794"/>
            <a:ext cx="5237422" cy="54292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dirty="0"/>
              <a:t>При решении </a:t>
            </a:r>
            <a:r>
              <a:rPr lang="ru-RU" sz="3200" dirty="0" smtClean="0"/>
              <a:t>задач взаимодействия решается </a:t>
            </a:r>
            <a:r>
              <a:rPr lang="ru-RU" sz="3200" dirty="0"/>
              <a:t>одна из наиболее сложных проблем - проблема различия в позициях педагогов и родителей по преодолению нарушений в развитии ребёнка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 rot="10800000">
            <a:off x="10474802" y="714356"/>
            <a:ext cx="1354314" cy="1155700"/>
          </a:xfrm>
          <a:custGeom>
            <a:avLst/>
            <a:gdLst/>
            <a:ahLst/>
            <a:cxnLst>
              <a:cxn ang="0">
                <a:pos x="88" y="1160"/>
              </a:cxn>
              <a:cxn ang="0">
                <a:pos x="88" y="0"/>
              </a:cxn>
              <a:cxn ang="0">
                <a:pos x="0" y="0"/>
              </a:cxn>
              <a:cxn ang="0">
                <a:pos x="0" y="1256"/>
              </a:cxn>
              <a:cxn ang="0">
                <a:pos x="1104" y="1256"/>
              </a:cxn>
              <a:cxn ang="0">
                <a:pos x="1104" y="1160"/>
              </a:cxn>
              <a:cxn ang="0">
                <a:pos x="88" y="1160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8"/>
          <p:cNvGrpSpPr/>
          <p:nvPr/>
        </p:nvGrpSpPr>
        <p:grpSpPr>
          <a:xfrm>
            <a:off x="780234" y="5416973"/>
            <a:ext cx="8482530" cy="1180150"/>
            <a:chOff x="2188755" y="2999014"/>
            <a:chExt cx="4964283" cy="822960"/>
          </a:xfrm>
        </p:grpSpPr>
        <p:cxnSp>
          <p:nvCxnSpPr>
            <p:cNvPr id="19" name="Straight Connector 9"/>
            <p:cNvCxnSpPr/>
            <p:nvPr/>
          </p:nvCxnSpPr>
          <p:spPr>
            <a:xfrm>
              <a:off x="3011715" y="3410494"/>
              <a:ext cx="4141323" cy="0"/>
            </a:xfrm>
            <a:prstGeom prst="lin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Oval 10"/>
            <p:cNvSpPr/>
            <p:nvPr/>
          </p:nvSpPr>
          <p:spPr>
            <a:xfrm>
              <a:off x="2188755" y="2999014"/>
              <a:ext cx="822960" cy="82296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82444" y="476673"/>
            <a:ext cx="6128039" cy="5007814"/>
            <a:chOff x="1741714" y="1030514"/>
            <a:chExt cx="4513943" cy="4513943"/>
          </a:xfrm>
          <a:scene3d>
            <a:camera prst="perspectiveLeft">
              <a:rot lat="0" lon="1800000" rev="0"/>
            </a:camera>
            <a:lightRig rig="threePt" dir="t"/>
          </a:scene3d>
        </p:grpSpPr>
        <p:sp>
          <p:nvSpPr>
            <p:cNvPr id="2" name="Pie 1"/>
            <p:cNvSpPr/>
            <p:nvPr/>
          </p:nvSpPr>
          <p:spPr>
            <a:xfrm>
              <a:off x="1741714" y="1030514"/>
              <a:ext cx="4513943" cy="4513943"/>
            </a:xfrm>
            <a:prstGeom prst="pie">
              <a:avLst>
                <a:gd name="adj1" fmla="val 3458448"/>
                <a:gd name="adj2" fmla="val 1620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p3d extrusionH="577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Pie 2"/>
            <p:cNvSpPr/>
            <p:nvPr/>
          </p:nvSpPr>
          <p:spPr>
            <a:xfrm>
              <a:off x="2215605" y="1504405"/>
              <a:ext cx="3566160" cy="3566160"/>
            </a:xfrm>
            <a:prstGeom prst="pie">
              <a:avLst>
                <a:gd name="adj1" fmla="val 968705"/>
                <a:gd name="adj2" fmla="val 1620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p3d extrusionH="577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Pie 3"/>
            <p:cNvSpPr/>
            <p:nvPr/>
          </p:nvSpPr>
          <p:spPr>
            <a:xfrm>
              <a:off x="2672805" y="1961605"/>
              <a:ext cx="2651760" cy="2651760"/>
            </a:xfrm>
            <a:prstGeom prst="pie">
              <a:avLst>
                <a:gd name="adj1" fmla="val 18365683"/>
                <a:gd name="adj2" fmla="val 1620000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p3d extrusionH="577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261764" y="332656"/>
            <a:ext cx="6680356" cy="483209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Работа любого педагога с семьей, имеющего ребёнка с ООП  начинается с уважительных, доброжелательных взаимоотношений, которые требуют тактичного, корректного поведения, умение поставить себя на место родителей, имеющих ребёнка с проблемами в развитии. Важно консультировать и поддерживать семью, а также сообщать любую информацию в щадящей </a:t>
            </a:r>
            <a:r>
              <a:rPr lang="ru-RU" sz="2800" b="1" dirty="0" smtClean="0">
                <a:solidFill>
                  <a:srgbClr val="0070C0"/>
                </a:solidFill>
              </a:rPr>
              <a:t>форме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5357826"/>
            <a:ext cx="12188825" cy="17238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6094412" y="5062718"/>
            <a:ext cx="0" cy="179528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9"/>
          <p:cNvGrpSpPr/>
          <p:nvPr/>
        </p:nvGrpSpPr>
        <p:grpSpPr>
          <a:xfrm>
            <a:off x="4711011" y="5286388"/>
            <a:ext cx="2879809" cy="1252635"/>
            <a:chOff x="4743832" y="5558946"/>
            <a:chExt cx="2879809" cy="1252635"/>
          </a:xfrm>
        </p:grpSpPr>
        <p:grpSp>
          <p:nvGrpSpPr>
            <p:cNvPr id="7" name="Group 153"/>
            <p:cNvGrpSpPr/>
            <p:nvPr/>
          </p:nvGrpSpPr>
          <p:grpSpPr>
            <a:xfrm>
              <a:off x="4743832" y="5861753"/>
              <a:ext cx="590414" cy="444833"/>
              <a:chOff x="6656388" y="1300163"/>
              <a:chExt cx="347662" cy="261937"/>
            </a:xfrm>
            <a:solidFill>
              <a:schemeClr val="bg1"/>
            </a:solidFill>
          </p:grpSpPr>
          <p:sp>
            <p:nvSpPr>
              <p:cNvPr id="156" name="Freeform 28"/>
              <p:cNvSpPr>
                <a:spLocks/>
              </p:cNvSpPr>
              <p:nvPr/>
            </p:nvSpPr>
            <p:spPr bwMode="auto">
              <a:xfrm>
                <a:off x="6823075" y="1300163"/>
                <a:ext cx="14287" cy="36513"/>
              </a:xfrm>
              <a:custGeom>
                <a:avLst/>
                <a:gdLst>
                  <a:gd name="T0" fmla="*/ 65 w 130"/>
                  <a:gd name="T1" fmla="*/ 0 h 322"/>
                  <a:gd name="T2" fmla="*/ 65 w 130"/>
                  <a:gd name="T3" fmla="*/ 0 h 322"/>
                  <a:gd name="T4" fmla="*/ 82 w 130"/>
                  <a:gd name="T5" fmla="*/ 2 h 322"/>
                  <a:gd name="T6" fmla="*/ 98 w 130"/>
                  <a:gd name="T7" fmla="*/ 8 h 322"/>
                  <a:gd name="T8" fmla="*/ 111 w 130"/>
                  <a:gd name="T9" fmla="*/ 19 h 322"/>
                  <a:gd name="T10" fmla="*/ 121 w 130"/>
                  <a:gd name="T11" fmla="*/ 32 h 322"/>
                  <a:gd name="T12" fmla="*/ 128 w 130"/>
                  <a:gd name="T13" fmla="*/ 47 h 322"/>
                  <a:gd name="T14" fmla="*/ 130 w 130"/>
                  <a:gd name="T15" fmla="*/ 64 h 322"/>
                  <a:gd name="T16" fmla="*/ 130 w 130"/>
                  <a:gd name="T17" fmla="*/ 258 h 322"/>
                  <a:gd name="T18" fmla="*/ 128 w 130"/>
                  <a:gd name="T19" fmla="*/ 276 h 322"/>
                  <a:gd name="T20" fmla="*/ 121 w 130"/>
                  <a:gd name="T21" fmla="*/ 290 h 322"/>
                  <a:gd name="T22" fmla="*/ 111 w 130"/>
                  <a:gd name="T23" fmla="*/ 304 h 322"/>
                  <a:gd name="T24" fmla="*/ 98 w 130"/>
                  <a:gd name="T25" fmla="*/ 314 h 322"/>
                  <a:gd name="T26" fmla="*/ 82 w 130"/>
                  <a:gd name="T27" fmla="*/ 320 h 322"/>
                  <a:gd name="T28" fmla="*/ 65 w 130"/>
                  <a:gd name="T29" fmla="*/ 322 h 322"/>
                  <a:gd name="T30" fmla="*/ 48 w 130"/>
                  <a:gd name="T31" fmla="*/ 320 h 322"/>
                  <a:gd name="T32" fmla="*/ 32 w 130"/>
                  <a:gd name="T33" fmla="*/ 314 h 322"/>
                  <a:gd name="T34" fmla="*/ 19 w 130"/>
                  <a:gd name="T35" fmla="*/ 304 h 322"/>
                  <a:gd name="T36" fmla="*/ 8 w 130"/>
                  <a:gd name="T37" fmla="*/ 290 h 322"/>
                  <a:gd name="T38" fmla="*/ 2 w 130"/>
                  <a:gd name="T39" fmla="*/ 276 h 322"/>
                  <a:gd name="T40" fmla="*/ 0 w 130"/>
                  <a:gd name="T41" fmla="*/ 258 h 322"/>
                  <a:gd name="T42" fmla="*/ 0 w 130"/>
                  <a:gd name="T43" fmla="*/ 64 h 322"/>
                  <a:gd name="T44" fmla="*/ 2 w 130"/>
                  <a:gd name="T45" fmla="*/ 47 h 322"/>
                  <a:gd name="T46" fmla="*/ 8 w 130"/>
                  <a:gd name="T47" fmla="*/ 32 h 322"/>
                  <a:gd name="T48" fmla="*/ 19 w 130"/>
                  <a:gd name="T49" fmla="*/ 19 h 322"/>
                  <a:gd name="T50" fmla="*/ 32 w 130"/>
                  <a:gd name="T51" fmla="*/ 8 h 322"/>
                  <a:gd name="T52" fmla="*/ 48 w 130"/>
                  <a:gd name="T53" fmla="*/ 2 h 322"/>
                  <a:gd name="T54" fmla="*/ 65 w 130"/>
                  <a:gd name="T5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0" h="322">
                    <a:moveTo>
                      <a:pt x="65" y="0"/>
                    </a:moveTo>
                    <a:lnTo>
                      <a:pt x="65" y="0"/>
                    </a:lnTo>
                    <a:lnTo>
                      <a:pt x="82" y="2"/>
                    </a:lnTo>
                    <a:lnTo>
                      <a:pt x="98" y="8"/>
                    </a:lnTo>
                    <a:lnTo>
                      <a:pt x="111" y="19"/>
                    </a:lnTo>
                    <a:lnTo>
                      <a:pt x="121" y="32"/>
                    </a:lnTo>
                    <a:lnTo>
                      <a:pt x="128" y="47"/>
                    </a:lnTo>
                    <a:lnTo>
                      <a:pt x="130" y="64"/>
                    </a:lnTo>
                    <a:lnTo>
                      <a:pt x="130" y="258"/>
                    </a:lnTo>
                    <a:lnTo>
                      <a:pt x="128" y="276"/>
                    </a:lnTo>
                    <a:lnTo>
                      <a:pt x="121" y="290"/>
                    </a:lnTo>
                    <a:lnTo>
                      <a:pt x="111" y="304"/>
                    </a:lnTo>
                    <a:lnTo>
                      <a:pt x="98" y="314"/>
                    </a:lnTo>
                    <a:lnTo>
                      <a:pt x="82" y="320"/>
                    </a:lnTo>
                    <a:lnTo>
                      <a:pt x="65" y="322"/>
                    </a:lnTo>
                    <a:lnTo>
                      <a:pt x="48" y="320"/>
                    </a:lnTo>
                    <a:lnTo>
                      <a:pt x="32" y="314"/>
                    </a:lnTo>
                    <a:lnTo>
                      <a:pt x="19" y="304"/>
                    </a:lnTo>
                    <a:lnTo>
                      <a:pt x="8" y="290"/>
                    </a:lnTo>
                    <a:lnTo>
                      <a:pt x="2" y="276"/>
                    </a:lnTo>
                    <a:lnTo>
                      <a:pt x="0" y="258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8" y="32"/>
                    </a:lnTo>
                    <a:lnTo>
                      <a:pt x="19" y="19"/>
                    </a:lnTo>
                    <a:lnTo>
                      <a:pt x="32" y="8"/>
                    </a:lnTo>
                    <a:lnTo>
                      <a:pt x="48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29"/>
              <p:cNvSpPr>
                <a:spLocks/>
              </p:cNvSpPr>
              <p:nvPr/>
            </p:nvSpPr>
            <p:spPr bwMode="auto">
              <a:xfrm>
                <a:off x="6738938" y="1320800"/>
                <a:ext cx="26987" cy="34925"/>
              </a:xfrm>
              <a:custGeom>
                <a:avLst/>
                <a:gdLst>
                  <a:gd name="T0" fmla="*/ 65 w 228"/>
                  <a:gd name="T1" fmla="*/ 0 h 298"/>
                  <a:gd name="T2" fmla="*/ 82 w 228"/>
                  <a:gd name="T3" fmla="*/ 2 h 298"/>
                  <a:gd name="T4" fmla="*/ 97 w 228"/>
                  <a:gd name="T5" fmla="*/ 9 h 298"/>
                  <a:gd name="T6" fmla="*/ 111 w 228"/>
                  <a:gd name="T7" fmla="*/ 19 h 298"/>
                  <a:gd name="T8" fmla="*/ 121 w 228"/>
                  <a:gd name="T9" fmla="*/ 33 h 298"/>
                  <a:gd name="T10" fmla="*/ 219 w 228"/>
                  <a:gd name="T11" fmla="*/ 201 h 298"/>
                  <a:gd name="T12" fmla="*/ 225 w 228"/>
                  <a:gd name="T13" fmla="*/ 217 h 298"/>
                  <a:gd name="T14" fmla="*/ 228 w 228"/>
                  <a:gd name="T15" fmla="*/ 234 h 298"/>
                  <a:gd name="T16" fmla="*/ 225 w 228"/>
                  <a:gd name="T17" fmla="*/ 250 h 298"/>
                  <a:gd name="T18" fmla="*/ 219 w 228"/>
                  <a:gd name="T19" fmla="*/ 265 h 298"/>
                  <a:gd name="T20" fmla="*/ 209 w 228"/>
                  <a:gd name="T21" fmla="*/ 279 h 298"/>
                  <a:gd name="T22" fmla="*/ 196 w 228"/>
                  <a:gd name="T23" fmla="*/ 290 h 298"/>
                  <a:gd name="T24" fmla="*/ 180 w 228"/>
                  <a:gd name="T25" fmla="*/ 296 h 298"/>
                  <a:gd name="T26" fmla="*/ 163 w 228"/>
                  <a:gd name="T27" fmla="*/ 298 h 298"/>
                  <a:gd name="T28" fmla="*/ 146 w 228"/>
                  <a:gd name="T29" fmla="*/ 296 h 298"/>
                  <a:gd name="T30" fmla="*/ 131 w 228"/>
                  <a:gd name="T31" fmla="*/ 290 h 298"/>
                  <a:gd name="T32" fmla="*/ 117 w 228"/>
                  <a:gd name="T33" fmla="*/ 279 h 298"/>
                  <a:gd name="T34" fmla="*/ 106 w 228"/>
                  <a:gd name="T35" fmla="*/ 265 h 298"/>
                  <a:gd name="T36" fmla="*/ 8 w 228"/>
                  <a:gd name="T37" fmla="*/ 97 h 298"/>
                  <a:gd name="T38" fmla="*/ 2 w 228"/>
                  <a:gd name="T39" fmla="*/ 82 h 298"/>
                  <a:gd name="T40" fmla="*/ 0 w 228"/>
                  <a:gd name="T41" fmla="*/ 65 h 298"/>
                  <a:gd name="T42" fmla="*/ 2 w 228"/>
                  <a:gd name="T43" fmla="*/ 49 h 298"/>
                  <a:gd name="T44" fmla="*/ 8 w 228"/>
                  <a:gd name="T45" fmla="*/ 33 h 298"/>
                  <a:gd name="T46" fmla="*/ 19 w 228"/>
                  <a:gd name="T47" fmla="*/ 20 h 298"/>
                  <a:gd name="T48" fmla="*/ 32 w 228"/>
                  <a:gd name="T49" fmla="*/ 10 h 298"/>
                  <a:gd name="T50" fmla="*/ 49 w 228"/>
                  <a:gd name="T51" fmla="*/ 2 h 298"/>
                  <a:gd name="T52" fmla="*/ 65 w 228"/>
                  <a:gd name="T53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8" h="298">
                    <a:moveTo>
                      <a:pt x="65" y="0"/>
                    </a:moveTo>
                    <a:lnTo>
                      <a:pt x="82" y="2"/>
                    </a:lnTo>
                    <a:lnTo>
                      <a:pt x="97" y="9"/>
                    </a:lnTo>
                    <a:lnTo>
                      <a:pt x="111" y="19"/>
                    </a:lnTo>
                    <a:lnTo>
                      <a:pt x="121" y="33"/>
                    </a:lnTo>
                    <a:lnTo>
                      <a:pt x="219" y="201"/>
                    </a:lnTo>
                    <a:lnTo>
                      <a:pt x="225" y="217"/>
                    </a:lnTo>
                    <a:lnTo>
                      <a:pt x="228" y="234"/>
                    </a:lnTo>
                    <a:lnTo>
                      <a:pt x="225" y="250"/>
                    </a:lnTo>
                    <a:lnTo>
                      <a:pt x="219" y="265"/>
                    </a:lnTo>
                    <a:lnTo>
                      <a:pt x="209" y="279"/>
                    </a:lnTo>
                    <a:lnTo>
                      <a:pt x="196" y="290"/>
                    </a:lnTo>
                    <a:lnTo>
                      <a:pt x="180" y="296"/>
                    </a:lnTo>
                    <a:lnTo>
                      <a:pt x="163" y="298"/>
                    </a:lnTo>
                    <a:lnTo>
                      <a:pt x="146" y="296"/>
                    </a:lnTo>
                    <a:lnTo>
                      <a:pt x="131" y="290"/>
                    </a:lnTo>
                    <a:lnTo>
                      <a:pt x="117" y="279"/>
                    </a:lnTo>
                    <a:lnTo>
                      <a:pt x="106" y="265"/>
                    </a:lnTo>
                    <a:lnTo>
                      <a:pt x="8" y="97"/>
                    </a:lnTo>
                    <a:lnTo>
                      <a:pt x="2" y="82"/>
                    </a:lnTo>
                    <a:lnTo>
                      <a:pt x="0" y="65"/>
                    </a:lnTo>
                    <a:lnTo>
                      <a:pt x="2" y="49"/>
                    </a:lnTo>
                    <a:lnTo>
                      <a:pt x="8" y="33"/>
                    </a:lnTo>
                    <a:lnTo>
                      <a:pt x="19" y="20"/>
                    </a:lnTo>
                    <a:lnTo>
                      <a:pt x="32" y="10"/>
                    </a:lnTo>
                    <a:lnTo>
                      <a:pt x="49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6678613" y="1382713"/>
                <a:ext cx="33337" cy="25400"/>
              </a:xfrm>
              <a:custGeom>
                <a:avLst/>
                <a:gdLst>
                  <a:gd name="T0" fmla="*/ 65 w 299"/>
                  <a:gd name="T1" fmla="*/ 0 h 226"/>
                  <a:gd name="T2" fmla="*/ 81 w 299"/>
                  <a:gd name="T3" fmla="*/ 2 h 226"/>
                  <a:gd name="T4" fmla="*/ 98 w 299"/>
                  <a:gd name="T5" fmla="*/ 8 h 226"/>
                  <a:gd name="T6" fmla="*/ 267 w 299"/>
                  <a:gd name="T7" fmla="*/ 104 h 226"/>
                  <a:gd name="T8" fmla="*/ 281 w 299"/>
                  <a:gd name="T9" fmla="*/ 116 h 226"/>
                  <a:gd name="T10" fmla="*/ 290 w 299"/>
                  <a:gd name="T11" fmla="*/ 129 h 226"/>
                  <a:gd name="T12" fmla="*/ 297 w 299"/>
                  <a:gd name="T13" fmla="*/ 144 h 226"/>
                  <a:gd name="T14" fmla="*/ 299 w 299"/>
                  <a:gd name="T15" fmla="*/ 160 h 226"/>
                  <a:gd name="T16" fmla="*/ 297 w 299"/>
                  <a:gd name="T17" fmla="*/ 177 h 226"/>
                  <a:gd name="T18" fmla="*/ 290 w 299"/>
                  <a:gd name="T19" fmla="*/ 193 h 226"/>
                  <a:gd name="T20" fmla="*/ 280 w 299"/>
                  <a:gd name="T21" fmla="*/ 207 h 226"/>
                  <a:gd name="T22" fmla="*/ 266 w 299"/>
                  <a:gd name="T23" fmla="*/ 217 h 226"/>
                  <a:gd name="T24" fmla="*/ 250 w 299"/>
                  <a:gd name="T25" fmla="*/ 224 h 226"/>
                  <a:gd name="T26" fmla="*/ 234 w 299"/>
                  <a:gd name="T27" fmla="*/ 226 h 226"/>
                  <a:gd name="T28" fmla="*/ 217 w 299"/>
                  <a:gd name="T29" fmla="*/ 224 h 226"/>
                  <a:gd name="T30" fmla="*/ 201 w 299"/>
                  <a:gd name="T31" fmla="*/ 216 h 226"/>
                  <a:gd name="T32" fmla="*/ 32 w 299"/>
                  <a:gd name="T33" fmla="*/ 120 h 226"/>
                  <a:gd name="T34" fmla="*/ 18 w 299"/>
                  <a:gd name="T35" fmla="*/ 110 h 226"/>
                  <a:gd name="T36" fmla="*/ 8 w 299"/>
                  <a:gd name="T37" fmla="*/ 96 h 226"/>
                  <a:gd name="T38" fmla="*/ 2 w 299"/>
                  <a:gd name="T39" fmla="*/ 81 h 226"/>
                  <a:gd name="T40" fmla="*/ 0 w 299"/>
                  <a:gd name="T41" fmla="*/ 64 h 226"/>
                  <a:gd name="T42" fmla="*/ 2 w 299"/>
                  <a:gd name="T43" fmla="*/ 47 h 226"/>
                  <a:gd name="T44" fmla="*/ 8 w 299"/>
                  <a:gd name="T45" fmla="*/ 31 h 226"/>
                  <a:gd name="T46" fmla="*/ 19 w 299"/>
                  <a:gd name="T47" fmla="*/ 18 h 226"/>
                  <a:gd name="T48" fmla="*/ 33 w 299"/>
                  <a:gd name="T49" fmla="*/ 8 h 226"/>
                  <a:gd name="T50" fmla="*/ 48 w 299"/>
                  <a:gd name="T51" fmla="*/ 2 h 226"/>
                  <a:gd name="T52" fmla="*/ 65 w 299"/>
                  <a:gd name="T53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9" h="226">
                    <a:moveTo>
                      <a:pt x="65" y="0"/>
                    </a:moveTo>
                    <a:lnTo>
                      <a:pt x="81" y="2"/>
                    </a:lnTo>
                    <a:lnTo>
                      <a:pt x="98" y="8"/>
                    </a:lnTo>
                    <a:lnTo>
                      <a:pt x="267" y="104"/>
                    </a:lnTo>
                    <a:lnTo>
                      <a:pt x="281" y="116"/>
                    </a:lnTo>
                    <a:lnTo>
                      <a:pt x="290" y="129"/>
                    </a:lnTo>
                    <a:lnTo>
                      <a:pt x="297" y="144"/>
                    </a:lnTo>
                    <a:lnTo>
                      <a:pt x="299" y="160"/>
                    </a:lnTo>
                    <a:lnTo>
                      <a:pt x="297" y="177"/>
                    </a:lnTo>
                    <a:lnTo>
                      <a:pt x="290" y="193"/>
                    </a:lnTo>
                    <a:lnTo>
                      <a:pt x="280" y="207"/>
                    </a:lnTo>
                    <a:lnTo>
                      <a:pt x="266" y="217"/>
                    </a:lnTo>
                    <a:lnTo>
                      <a:pt x="250" y="224"/>
                    </a:lnTo>
                    <a:lnTo>
                      <a:pt x="234" y="226"/>
                    </a:lnTo>
                    <a:lnTo>
                      <a:pt x="217" y="224"/>
                    </a:lnTo>
                    <a:lnTo>
                      <a:pt x="201" y="216"/>
                    </a:lnTo>
                    <a:lnTo>
                      <a:pt x="32" y="120"/>
                    </a:lnTo>
                    <a:lnTo>
                      <a:pt x="18" y="110"/>
                    </a:lnTo>
                    <a:lnTo>
                      <a:pt x="8" y="96"/>
                    </a:lnTo>
                    <a:lnTo>
                      <a:pt x="2" y="81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8" y="31"/>
                    </a:lnTo>
                    <a:lnTo>
                      <a:pt x="19" y="18"/>
                    </a:lnTo>
                    <a:lnTo>
                      <a:pt x="33" y="8"/>
                    </a:lnTo>
                    <a:lnTo>
                      <a:pt x="48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1"/>
              <p:cNvSpPr>
                <a:spLocks/>
              </p:cNvSpPr>
              <p:nvPr/>
            </p:nvSpPr>
            <p:spPr bwMode="auto">
              <a:xfrm>
                <a:off x="6656388" y="1463675"/>
                <a:ext cx="36512" cy="15875"/>
              </a:xfrm>
              <a:custGeom>
                <a:avLst/>
                <a:gdLst>
                  <a:gd name="T0" fmla="*/ 65 w 325"/>
                  <a:gd name="T1" fmla="*/ 0 h 129"/>
                  <a:gd name="T2" fmla="*/ 261 w 325"/>
                  <a:gd name="T3" fmla="*/ 0 h 129"/>
                  <a:gd name="T4" fmla="*/ 278 w 325"/>
                  <a:gd name="T5" fmla="*/ 3 h 129"/>
                  <a:gd name="T6" fmla="*/ 294 w 325"/>
                  <a:gd name="T7" fmla="*/ 9 h 129"/>
                  <a:gd name="T8" fmla="*/ 306 w 325"/>
                  <a:gd name="T9" fmla="*/ 19 h 129"/>
                  <a:gd name="T10" fmla="*/ 317 w 325"/>
                  <a:gd name="T11" fmla="*/ 32 h 129"/>
                  <a:gd name="T12" fmla="*/ 323 w 325"/>
                  <a:gd name="T13" fmla="*/ 47 h 129"/>
                  <a:gd name="T14" fmla="*/ 325 w 325"/>
                  <a:gd name="T15" fmla="*/ 65 h 129"/>
                  <a:gd name="T16" fmla="*/ 323 w 325"/>
                  <a:gd name="T17" fmla="*/ 82 h 129"/>
                  <a:gd name="T18" fmla="*/ 317 w 325"/>
                  <a:gd name="T19" fmla="*/ 97 h 129"/>
                  <a:gd name="T20" fmla="*/ 306 w 325"/>
                  <a:gd name="T21" fmla="*/ 110 h 129"/>
                  <a:gd name="T22" fmla="*/ 294 w 325"/>
                  <a:gd name="T23" fmla="*/ 120 h 129"/>
                  <a:gd name="T24" fmla="*/ 278 w 325"/>
                  <a:gd name="T25" fmla="*/ 127 h 129"/>
                  <a:gd name="T26" fmla="*/ 261 w 325"/>
                  <a:gd name="T27" fmla="*/ 129 h 129"/>
                  <a:gd name="T28" fmla="*/ 65 w 325"/>
                  <a:gd name="T29" fmla="*/ 129 h 129"/>
                  <a:gd name="T30" fmla="*/ 48 w 325"/>
                  <a:gd name="T31" fmla="*/ 127 h 129"/>
                  <a:gd name="T32" fmla="*/ 33 w 325"/>
                  <a:gd name="T33" fmla="*/ 120 h 129"/>
                  <a:gd name="T34" fmla="*/ 19 w 325"/>
                  <a:gd name="T35" fmla="*/ 110 h 129"/>
                  <a:gd name="T36" fmla="*/ 10 w 325"/>
                  <a:gd name="T37" fmla="*/ 97 h 129"/>
                  <a:gd name="T38" fmla="*/ 2 w 325"/>
                  <a:gd name="T39" fmla="*/ 82 h 129"/>
                  <a:gd name="T40" fmla="*/ 0 w 325"/>
                  <a:gd name="T41" fmla="*/ 65 h 129"/>
                  <a:gd name="T42" fmla="*/ 2 w 325"/>
                  <a:gd name="T43" fmla="*/ 47 h 129"/>
                  <a:gd name="T44" fmla="*/ 10 w 325"/>
                  <a:gd name="T45" fmla="*/ 32 h 129"/>
                  <a:gd name="T46" fmla="*/ 19 w 325"/>
                  <a:gd name="T47" fmla="*/ 19 h 129"/>
                  <a:gd name="T48" fmla="*/ 33 w 325"/>
                  <a:gd name="T49" fmla="*/ 9 h 129"/>
                  <a:gd name="T50" fmla="*/ 48 w 325"/>
                  <a:gd name="T51" fmla="*/ 3 h 129"/>
                  <a:gd name="T52" fmla="*/ 65 w 325"/>
                  <a:gd name="T5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5" h="129">
                    <a:moveTo>
                      <a:pt x="65" y="0"/>
                    </a:moveTo>
                    <a:lnTo>
                      <a:pt x="261" y="0"/>
                    </a:lnTo>
                    <a:lnTo>
                      <a:pt x="278" y="3"/>
                    </a:lnTo>
                    <a:lnTo>
                      <a:pt x="294" y="9"/>
                    </a:lnTo>
                    <a:lnTo>
                      <a:pt x="306" y="19"/>
                    </a:lnTo>
                    <a:lnTo>
                      <a:pt x="317" y="32"/>
                    </a:lnTo>
                    <a:lnTo>
                      <a:pt x="323" y="47"/>
                    </a:lnTo>
                    <a:lnTo>
                      <a:pt x="325" y="65"/>
                    </a:lnTo>
                    <a:lnTo>
                      <a:pt x="323" y="82"/>
                    </a:lnTo>
                    <a:lnTo>
                      <a:pt x="317" y="97"/>
                    </a:lnTo>
                    <a:lnTo>
                      <a:pt x="306" y="110"/>
                    </a:lnTo>
                    <a:lnTo>
                      <a:pt x="294" y="120"/>
                    </a:lnTo>
                    <a:lnTo>
                      <a:pt x="278" y="127"/>
                    </a:lnTo>
                    <a:lnTo>
                      <a:pt x="261" y="129"/>
                    </a:lnTo>
                    <a:lnTo>
                      <a:pt x="65" y="129"/>
                    </a:lnTo>
                    <a:lnTo>
                      <a:pt x="48" y="127"/>
                    </a:lnTo>
                    <a:lnTo>
                      <a:pt x="33" y="120"/>
                    </a:lnTo>
                    <a:lnTo>
                      <a:pt x="19" y="110"/>
                    </a:lnTo>
                    <a:lnTo>
                      <a:pt x="10" y="97"/>
                    </a:lnTo>
                    <a:lnTo>
                      <a:pt x="2" y="82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10" y="32"/>
                    </a:lnTo>
                    <a:lnTo>
                      <a:pt x="19" y="19"/>
                    </a:lnTo>
                    <a:lnTo>
                      <a:pt x="33" y="9"/>
                    </a:lnTo>
                    <a:lnTo>
                      <a:pt x="48" y="3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2"/>
              <p:cNvSpPr>
                <a:spLocks/>
              </p:cNvSpPr>
              <p:nvPr/>
            </p:nvSpPr>
            <p:spPr bwMode="auto">
              <a:xfrm>
                <a:off x="6678613" y="1536700"/>
                <a:ext cx="33337" cy="25400"/>
              </a:xfrm>
              <a:custGeom>
                <a:avLst/>
                <a:gdLst>
                  <a:gd name="T0" fmla="*/ 234 w 299"/>
                  <a:gd name="T1" fmla="*/ 0 h 227"/>
                  <a:gd name="T2" fmla="*/ 251 w 299"/>
                  <a:gd name="T3" fmla="*/ 3 h 227"/>
                  <a:gd name="T4" fmla="*/ 266 w 299"/>
                  <a:gd name="T5" fmla="*/ 9 h 227"/>
                  <a:gd name="T6" fmla="*/ 280 w 299"/>
                  <a:gd name="T7" fmla="*/ 19 h 227"/>
                  <a:gd name="T8" fmla="*/ 290 w 299"/>
                  <a:gd name="T9" fmla="*/ 33 h 227"/>
                  <a:gd name="T10" fmla="*/ 297 w 299"/>
                  <a:gd name="T11" fmla="*/ 49 h 227"/>
                  <a:gd name="T12" fmla="*/ 299 w 299"/>
                  <a:gd name="T13" fmla="*/ 66 h 227"/>
                  <a:gd name="T14" fmla="*/ 297 w 299"/>
                  <a:gd name="T15" fmla="*/ 82 h 227"/>
                  <a:gd name="T16" fmla="*/ 290 w 299"/>
                  <a:gd name="T17" fmla="*/ 97 h 227"/>
                  <a:gd name="T18" fmla="*/ 280 w 299"/>
                  <a:gd name="T19" fmla="*/ 111 h 227"/>
                  <a:gd name="T20" fmla="*/ 267 w 299"/>
                  <a:gd name="T21" fmla="*/ 122 h 227"/>
                  <a:gd name="T22" fmla="*/ 98 w 299"/>
                  <a:gd name="T23" fmla="*/ 218 h 227"/>
                  <a:gd name="T24" fmla="*/ 82 w 299"/>
                  <a:gd name="T25" fmla="*/ 224 h 227"/>
                  <a:gd name="T26" fmla="*/ 65 w 299"/>
                  <a:gd name="T27" fmla="*/ 227 h 227"/>
                  <a:gd name="T28" fmla="*/ 48 w 299"/>
                  <a:gd name="T29" fmla="*/ 224 h 227"/>
                  <a:gd name="T30" fmla="*/ 33 w 299"/>
                  <a:gd name="T31" fmla="*/ 219 h 227"/>
                  <a:gd name="T32" fmla="*/ 19 w 299"/>
                  <a:gd name="T33" fmla="*/ 208 h 227"/>
                  <a:gd name="T34" fmla="*/ 8 w 299"/>
                  <a:gd name="T35" fmla="*/ 195 h 227"/>
                  <a:gd name="T36" fmla="*/ 2 w 299"/>
                  <a:gd name="T37" fmla="*/ 179 h 227"/>
                  <a:gd name="T38" fmla="*/ 0 w 299"/>
                  <a:gd name="T39" fmla="*/ 162 h 227"/>
                  <a:gd name="T40" fmla="*/ 2 w 299"/>
                  <a:gd name="T41" fmla="*/ 146 h 227"/>
                  <a:gd name="T42" fmla="*/ 8 w 299"/>
                  <a:gd name="T43" fmla="*/ 130 h 227"/>
                  <a:gd name="T44" fmla="*/ 18 w 299"/>
                  <a:gd name="T45" fmla="*/ 117 h 227"/>
                  <a:gd name="T46" fmla="*/ 32 w 299"/>
                  <a:gd name="T47" fmla="*/ 107 h 227"/>
                  <a:gd name="T48" fmla="*/ 201 w 299"/>
                  <a:gd name="T49" fmla="*/ 10 h 227"/>
                  <a:gd name="T50" fmla="*/ 218 w 299"/>
                  <a:gd name="T51" fmla="*/ 2 h 227"/>
                  <a:gd name="T52" fmla="*/ 234 w 299"/>
                  <a:gd name="T53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9" h="227">
                    <a:moveTo>
                      <a:pt x="234" y="0"/>
                    </a:moveTo>
                    <a:lnTo>
                      <a:pt x="251" y="3"/>
                    </a:lnTo>
                    <a:lnTo>
                      <a:pt x="266" y="9"/>
                    </a:lnTo>
                    <a:lnTo>
                      <a:pt x="280" y="19"/>
                    </a:lnTo>
                    <a:lnTo>
                      <a:pt x="290" y="33"/>
                    </a:lnTo>
                    <a:lnTo>
                      <a:pt x="297" y="49"/>
                    </a:lnTo>
                    <a:lnTo>
                      <a:pt x="299" y="66"/>
                    </a:lnTo>
                    <a:lnTo>
                      <a:pt x="297" y="82"/>
                    </a:lnTo>
                    <a:lnTo>
                      <a:pt x="290" y="97"/>
                    </a:lnTo>
                    <a:lnTo>
                      <a:pt x="280" y="111"/>
                    </a:lnTo>
                    <a:lnTo>
                      <a:pt x="267" y="122"/>
                    </a:lnTo>
                    <a:lnTo>
                      <a:pt x="98" y="218"/>
                    </a:lnTo>
                    <a:lnTo>
                      <a:pt x="82" y="224"/>
                    </a:lnTo>
                    <a:lnTo>
                      <a:pt x="65" y="227"/>
                    </a:lnTo>
                    <a:lnTo>
                      <a:pt x="48" y="224"/>
                    </a:lnTo>
                    <a:lnTo>
                      <a:pt x="33" y="219"/>
                    </a:lnTo>
                    <a:lnTo>
                      <a:pt x="19" y="208"/>
                    </a:lnTo>
                    <a:lnTo>
                      <a:pt x="8" y="195"/>
                    </a:lnTo>
                    <a:lnTo>
                      <a:pt x="2" y="179"/>
                    </a:lnTo>
                    <a:lnTo>
                      <a:pt x="0" y="162"/>
                    </a:lnTo>
                    <a:lnTo>
                      <a:pt x="2" y="146"/>
                    </a:lnTo>
                    <a:lnTo>
                      <a:pt x="8" y="130"/>
                    </a:lnTo>
                    <a:lnTo>
                      <a:pt x="18" y="117"/>
                    </a:lnTo>
                    <a:lnTo>
                      <a:pt x="32" y="107"/>
                    </a:lnTo>
                    <a:lnTo>
                      <a:pt x="201" y="10"/>
                    </a:lnTo>
                    <a:lnTo>
                      <a:pt x="218" y="2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4"/>
              <p:cNvSpPr>
                <a:spLocks/>
              </p:cNvSpPr>
              <p:nvPr/>
            </p:nvSpPr>
            <p:spPr bwMode="auto">
              <a:xfrm>
                <a:off x="6965950" y="1463675"/>
                <a:ext cx="38100" cy="15875"/>
              </a:xfrm>
              <a:custGeom>
                <a:avLst/>
                <a:gdLst>
                  <a:gd name="T0" fmla="*/ 65 w 326"/>
                  <a:gd name="T1" fmla="*/ 0 h 129"/>
                  <a:gd name="T2" fmla="*/ 261 w 326"/>
                  <a:gd name="T3" fmla="*/ 0 h 129"/>
                  <a:gd name="T4" fmla="*/ 278 w 326"/>
                  <a:gd name="T5" fmla="*/ 3 h 129"/>
                  <a:gd name="T6" fmla="*/ 294 w 326"/>
                  <a:gd name="T7" fmla="*/ 9 h 129"/>
                  <a:gd name="T8" fmla="*/ 306 w 326"/>
                  <a:gd name="T9" fmla="*/ 19 h 129"/>
                  <a:gd name="T10" fmla="*/ 316 w 326"/>
                  <a:gd name="T11" fmla="*/ 32 h 129"/>
                  <a:gd name="T12" fmla="*/ 324 w 326"/>
                  <a:gd name="T13" fmla="*/ 47 h 129"/>
                  <a:gd name="T14" fmla="*/ 326 w 326"/>
                  <a:gd name="T15" fmla="*/ 65 h 129"/>
                  <a:gd name="T16" fmla="*/ 324 w 326"/>
                  <a:gd name="T17" fmla="*/ 82 h 129"/>
                  <a:gd name="T18" fmla="*/ 316 w 326"/>
                  <a:gd name="T19" fmla="*/ 97 h 129"/>
                  <a:gd name="T20" fmla="*/ 306 w 326"/>
                  <a:gd name="T21" fmla="*/ 110 h 129"/>
                  <a:gd name="T22" fmla="*/ 294 w 326"/>
                  <a:gd name="T23" fmla="*/ 120 h 129"/>
                  <a:gd name="T24" fmla="*/ 278 w 326"/>
                  <a:gd name="T25" fmla="*/ 127 h 129"/>
                  <a:gd name="T26" fmla="*/ 261 w 326"/>
                  <a:gd name="T27" fmla="*/ 129 h 129"/>
                  <a:gd name="T28" fmla="*/ 65 w 326"/>
                  <a:gd name="T29" fmla="*/ 129 h 129"/>
                  <a:gd name="T30" fmla="*/ 48 w 326"/>
                  <a:gd name="T31" fmla="*/ 127 h 129"/>
                  <a:gd name="T32" fmla="*/ 32 w 326"/>
                  <a:gd name="T33" fmla="*/ 120 h 129"/>
                  <a:gd name="T34" fmla="*/ 19 w 326"/>
                  <a:gd name="T35" fmla="*/ 110 h 129"/>
                  <a:gd name="T36" fmla="*/ 9 w 326"/>
                  <a:gd name="T37" fmla="*/ 97 h 129"/>
                  <a:gd name="T38" fmla="*/ 2 w 326"/>
                  <a:gd name="T39" fmla="*/ 82 h 129"/>
                  <a:gd name="T40" fmla="*/ 0 w 326"/>
                  <a:gd name="T41" fmla="*/ 65 h 129"/>
                  <a:gd name="T42" fmla="*/ 2 w 326"/>
                  <a:gd name="T43" fmla="*/ 47 h 129"/>
                  <a:gd name="T44" fmla="*/ 9 w 326"/>
                  <a:gd name="T45" fmla="*/ 32 h 129"/>
                  <a:gd name="T46" fmla="*/ 19 w 326"/>
                  <a:gd name="T47" fmla="*/ 19 h 129"/>
                  <a:gd name="T48" fmla="*/ 32 w 326"/>
                  <a:gd name="T49" fmla="*/ 9 h 129"/>
                  <a:gd name="T50" fmla="*/ 48 w 326"/>
                  <a:gd name="T51" fmla="*/ 3 h 129"/>
                  <a:gd name="T52" fmla="*/ 65 w 326"/>
                  <a:gd name="T5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6" h="129">
                    <a:moveTo>
                      <a:pt x="65" y="0"/>
                    </a:moveTo>
                    <a:lnTo>
                      <a:pt x="261" y="0"/>
                    </a:lnTo>
                    <a:lnTo>
                      <a:pt x="278" y="3"/>
                    </a:lnTo>
                    <a:lnTo>
                      <a:pt x="294" y="9"/>
                    </a:lnTo>
                    <a:lnTo>
                      <a:pt x="306" y="19"/>
                    </a:lnTo>
                    <a:lnTo>
                      <a:pt x="316" y="32"/>
                    </a:lnTo>
                    <a:lnTo>
                      <a:pt x="324" y="47"/>
                    </a:lnTo>
                    <a:lnTo>
                      <a:pt x="326" y="65"/>
                    </a:lnTo>
                    <a:lnTo>
                      <a:pt x="324" y="82"/>
                    </a:lnTo>
                    <a:lnTo>
                      <a:pt x="316" y="97"/>
                    </a:lnTo>
                    <a:lnTo>
                      <a:pt x="306" y="110"/>
                    </a:lnTo>
                    <a:lnTo>
                      <a:pt x="294" y="120"/>
                    </a:lnTo>
                    <a:lnTo>
                      <a:pt x="278" y="127"/>
                    </a:lnTo>
                    <a:lnTo>
                      <a:pt x="261" y="129"/>
                    </a:lnTo>
                    <a:lnTo>
                      <a:pt x="65" y="129"/>
                    </a:lnTo>
                    <a:lnTo>
                      <a:pt x="48" y="127"/>
                    </a:lnTo>
                    <a:lnTo>
                      <a:pt x="32" y="120"/>
                    </a:lnTo>
                    <a:lnTo>
                      <a:pt x="19" y="110"/>
                    </a:lnTo>
                    <a:lnTo>
                      <a:pt x="9" y="97"/>
                    </a:lnTo>
                    <a:lnTo>
                      <a:pt x="2" y="82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9" y="32"/>
                    </a:lnTo>
                    <a:lnTo>
                      <a:pt x="19" y="19"/>
                    </a:lnTo>
                    <a:lnTo>
                      <a:pt x="32" y="9"/>
                    </a:lnTo>
                    <a:lnTo>
                      <a:pt x="48" y="3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5"/>
              <p:cNvSpPr>
                <a:spLocks/>
              </p:cNvSpPr>
              <p:nvPr/>
            </p:nvSpPr>
            <p:spPr bwMode="auto">
              <a:xfrm>
                <a:off x="6946900" y="1382713"/>
                <a:ext cx="34925" cy="25400"/>
              </a:xfrm>
              <a:custGeom>
                <a:avLst/>
                <a:gdLst>
                  <a:gd name="T0" fmla="*/ 234 w 299"/>
                  <a:gd name="T1" fmla="*/ 0 h 226"/>
                  <a:gd name="T2" fmla="*/ 251 w 299"/>
                  <a:gd name="T3" fmla="*/ 2 h 226"/>
                  <a:gd name="T4" fmla="*/ 266 w 299"/>
                  <a:gd name="T5" fmla="*/ 8 h 226"/>
                  <a:gd name="T6" fmla="*/ 280 w 299"/>
                  <a:gd name="T7" fmla="*/ 18 h 226"/>
                  <a:gd name="T8" fmla="*/ 290 w 299"/>
                  <a:gd name="T9" fmla="*/ 31 h 226"/>
                  <a:gd name="T10" fmla="*/ 297 w 299"/>
                  <a:gd name="T11" fmla="*/ 47 h 226"/>
                  <a:gd name="T12" fmla="*/ 299 w 299"/>
                  <a:gd name="T13" fmla="*/ 64 h 226"/>
                  <a:gd name="T14" fmla="*/ 297 w 299"/>
                  <a:gd name="T15" fmla="*/ 81 h 226"/>
                  <a:gd name="T16" fmla="*/ 290 w 299"/>
                  <a:gd name="T17" fmla="*/ 96 h 226"/>
                  <a:gd name="T18" fmla="*/ 281 w 299"/>
                  <a:gd name="T19" fmla="*/ 110 h 226"/>
                  <a:gd name="T20" fmla="*/ 267 w 299"/>
                  <a:gd name="T21" fmla="*/ 120 h 226"/>
                  <a:gd name="T22" fmla="*/ 98 w 299"/>
                  <a:gd name="T23" fmla="*/ 216 h 226"/>
                  <a:gd name="T24" fmla="*/ 82 w 299"/>
                  <a:gd name="T25" fmla="*/ 224 h 226"/>
                  <a:gd name="T26" fmla="*/ 65 w 299"/>
                  <a:gd name="T27" fmla="*/ 226 h 226"/>
                  <a:gd name="T28" fmla="*/ 49 w 299"/>
                  <a:gd name="T29" fmla="*/ 224 h 226"/>
                  <a:gd name="T30" fmla="*/ 33 w 299"/>
                  <a:gd name="T31" fmla="*/ 217 h 226"/>
                  <a:gd name="T32" fmla="*/ 19 w 299"/>
                  <a:gd name="T33" fmla="*/ 207 h 226"/>
                  <a:gd name="T34" fmla="*/ 8 w 299"/>
                  <a:gd name="T35" fmla="*/ 193 h 226"/>
                  <a:gd name="T36" fmla="*/ 2 w 299"/>
                  <a:gd name="T37" fmla="*/ 177 h 226"/>
                  <a:gd name="T38" fmla="*/ 0 w 299"/>
                  <a:gd name="T39" fmla="*/ 160 h 226"/>
                  <a:gd name="T40" fmla="*/ 2 w 299"/>
                  <a:gd name="T41" fmla="*/ 144 h 226"/>
                  <a:gd name="T42" fmla="*/ 8 w 299"/>
                  <a:gd name="T43" fmla="*/ 129 h 226"/>
                  <a:gd name="T44" fmla="*/ 19 w 299"/>
                  <a:gd name="T45" fmla="*/ 116 h 226"/>
                  <a:gd name="T46" fmla="*/ 32 w 299"/>
                  <a:gd name="T47" fmla="*/ 104 h 226"/>
                  <a:gd name="T48" fmla="*/ 201 w 299"/>
                  <a:gd name="T49" fmla="*/ 8 h 226"/>
                  <a:gd name="T50" fmla="*/ 218 w 299"/>
                  <a:gd name="T51" fmla="*/ 2 h 226"/>
                  <a:gd name="T52" fmla="*/ 234 w 299"/>
                  <a:gd name="T53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9" h="226">
                    <a:moveTo>
                      <a:pt x="234" y="0"/>
                    </a:moveTo>
                    <a:lnTo>
                      <a:pt x="251" y="2"/>
                    </a:lnTo>
                    <a:lnTo>
                      <a:pt x="266" y="8"/>
                    </a:lnTo>
                    <a:lnTo>
                      <a:pt x="280" y="18"/>
                    </a:lnTo>
                    <a:lnTo>
                      <a:pt x="290" y="31"/>
                    </a:lnTo>
                    <a:lnTo>
                      <a:pt x="297" y="47"/>
                    </a:lnTo>
                    <a:lnTo>
                      <a:pt x="299" y="64"/>
                    </a:lnTo>
                    <a:lnTo>
                      <a:pt x="297" y="81"/>
                    </a:lnTo>
                    <a:lnTo>
                      <a:pt x="290" y="96"/>
                    </a:lnTo>
                    <a:lnTo>
                      <a:pt x="281" y="110"/>
                    </a:lnTo>
                    <a:lnTo>
                      <a:pt x="267" y="120"/>
                    </a:lnTo>
                    <a:lnTo>
                      <a:pt x="98" y="216"/>
                    </a:lnTo>
                    <a:lnTo>
                      <a:pt x="82" y="224"/>
                    </a:lnTo>
                    <a:lnTo>
                      <a:pt x="65" y="226"/>
                    </a:lnTo>
                    <a:lnTo>
                      <a:pt x="49" y="224"/>
                    </a:lnTo>
                    <a:lnTo>
                      <a:pt x="33" y="217"/>
                    </a:lnTo>
                    <a:lnTo>
                      <a:pt x="19" y="207"/>
                    </a:lnTo>
                    <a:lnTo>
                      <a:pt x="8" y="193"/>
                    </a:lnTo>
                    <a:lnTo>
                      <a:pt x="2" y="177"/>
                    </a:lnTo>
                    <a:lnTo>
                      <a:pt x="0" y="160"/>
                    </a:lnTo>
                    <a:lnTo>
                      <a:pt x="2" y="144"/>
                    </a:lnTo>
                    <a:lnTo>
                      <a:pt x="8" y="129"/>
                    </a:lnTo>
                    <a:lnTo>
                      <a:pt x="19" y="116"/>
                    </a:lnTo>
                    <a:lnTo>
                      <a:pt x="32" y="104"/>
                    </a:lnTo>
                    <a:lnTo>
                      <a:pt x="201" y="8"/>
                    </a:lnTo>
                    <a:lnTo>
                      <a:pt x="218" y="2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6"/>
              <p:cNvSpPr>
                <a:spLocks/>
              </p:cNvSpPr>
              <p:nvPr/>
            </p:nvSpPr>
            <p:spPr bwMode="auto">
              <a:xfrm>
                <a:off x="6894513" y="1320800"/>
                <a:ext cx="25400" cy="34925"/>
              </a:xfrm>
              <a:custGeom>
                <a:avLst/>
                <a:gdLst>
                  <a:gd name="T0" fmla="*/ 162 w 228"/>
                  <a:gd name="T1" fmla="*/ 0 h 297"/>
                  <a:gd name="T2" fmla="*/ 179 w 228"/>
                  <a:gd name="T3" fmla="*/ 2 h 297"/>
                  <a:gd name="T4" fmla="*/ 195 w 228"/>
                  <a:gd name="T5" fmla="*/ 10 h 297"/>
                  <a:gd name="T6" fmla="*/ 209 w 228"/>
                  <a:gd name="T7" fmla="*/ 20 h 297"/>
                  <a:gd name="T8" fmla="*/ 219 w 228"/>
                  <a:gd name="T9" fmla="*/ 33 h 297"/>
                  <a:gd name="T10" fmla="*/ 226 w 228"/>
                  <a:gd name="T11" fmla="*/ 49 h 297"/>
                  <a:gd name="T12" fmla="*/ 228 w 228"/>
                  <a:gd name="T13" fmla="*/ 65 h 297"/>
                  <a:gd name="T14" fmla="*/ 226 w 228"/>
                  <a:gd name="T15" fmla="*/ 82 h 297"/>
                  <a:gd name="T16" fmla="*/ 219 w 228"/>
                  <a:gd name="T17" fmla="*/ 97 h 297"/>
                  <a:gd name="T18" fmla="*/ 121 w 228"/>
                  <a:gd name="T19" fmla="*/ 265 h 297"/>
                  <a:gd name="T20" fmla="*/ 111 w 228"/>
                  <a:gd name="T21" fmla="*/ 279 h 297"/>
                  <a:gd name="T22" fmla="*/ 97 w 228"/>
                  <a:gd name="T23" fmla="*/ 290 h 297"/>
                  <a:gd name="T24" fmla="*/ 82 w 228"/>
                  <a:gd name="T25" fmla="*/ 295 h 297"/>
                  <a:gd name="T26" fmla="*/ 65 w 228"/>
                  <a:gd name="T27" fmla="*/ 297 h 297"/>
                  <a:gd name="T28" fmla="*/ 49 w 228"/>
                  <a:gd name="T29" fmla="*/ 295 h 297"/>
                  <a:gd name="T30" fmla="*/ 33 w 228"/>
                  <a:gd name="T31" fmla="*/ 289 h 297"/>
                  <a:gd name="T32" fmla="*/ 18 w 228"/>
                  <a:gd name="T33" fmla="*/ 278 h 297"/>
                  <a:gd name="T34" fmla="*/ 9 w 228"/>
                  <a:gd name="T35" fmla="*/ 265 h 297"/>
                  <a:gd name="T36" fmla="*/ 2 w 228"/>
                  <a:gd name="T37" fmla="*/ 250 h 297"/>
                  <a:gd name="T38" fmla="*/ 0 w 228"/>
                  <a:gd name="T39" fmla="*/ 234 h 297"/>
                  <a:gd name="T40" fmla="*/ 2 w 228"/>
                  <a:gd name="T41" fmla="*/ 217 h 297"/>
                  <a:gd name="T42" fmla="*/ 9 w 228"/>
                  <a:gd name="T43" fmla="*/ 201 h 297"/>
                  <a:gd name="T44" fmla="*/ 106 w 228"/>
                  <a:gd name="T45" fmla="*/ 33 h 297"/>
                  <a:gd name="T46" fmla="*/ 117 w 228"/>
                  <a:gd name="T47" fmla="*/ 19 h 297"/>
                  <a:gd name="T48" fmla="*/ 131 w 228"/>
                  <a:gd name="T49" fmla="*/ 9 h 297"/>
                  <a:gd name="T50" fmla="*/ 146 w 228"/>
                  <a:gd name="T51" fmla="*/ 2 h 297"/>
                  <a:gd name="T52" fmla="*/ 162 w 228"/>
                  <a:gd name="T5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8" h="297">
                    <a:moveTo>
                      <a:pt x="162" y="0"/>
                    </a:moveTo>
                    <a:lnTo>
                      <a:pt x="179" y="2"/>
                    </a:lnTo>
                    <a:lnTo>
                      <a:pt x="195" y="10"/>
                    </a:lnTo>
                    <a:lnTo>
                      <a:pt x="209" y="20"/>
                    </a:lnTo>
                    <a:lnTo>
                      <a:pt x="219" y="33"/>
                    </a:lnTo>
                    <a:lnTo>
                      <a:pt x="226" y="49"/>
                    </a:lnTo>
                    <a:lnTo>
                      <a:pt x="228" y="65"/>
                    </a:lnTo>
                    <a:lnTo>
                      <a:pt x="226" y="82"/>
                    </a:lnTo>
                    <a:lnTo>
                      <a:pt x="219" y="97"/>
                    </a:lnTo>
                    <a:lnTo>
                      <a:pt x="121" y="265"/>
                    </a:lnTo>
                    <a:lnTo>
                      <a:pt x="111" y="279"/>
                    </a:lnTo>
                    <a:lnTo>
                      <a:pt x="97" y="290"/>
                    </a:lnTo>
                    <a:lnTo>
                      <a:pt x="82" y="295"/>
                    </a:lnTo>
                    <a:lnTo>
                      <a:pt x="65" y="297"/>
                    </a:lnTo>
                    <a:lnTo>
                      <a:pt x="49" y="295"/>
                    </a:lnTo>
                    <a:lnTo>
                      <a:pt x="33" y="289"/>
                    </a:lnTo>
                    <a:lnTo>
                      <a:pt x="18" y="278"/>
                    </a:lnTo>
                    <a:lnTo>
                      <a:pt x="9" y="265"/>
                    </a:lnTo>
                    <a:lnTo>
                      <a:pt x="2" y="250"/>
                    </a:lnTo>
                    <a:lnTo>
                      <a:pt x="0" y="234"/>
                    </a:lnTo>
                    <a:lnTo>
                      <a:pt x="2" y="217"/>
                    </a:lnTo>
                    <a:lnTo>
                      <a:pt x="9" y="201"/>
                    </a:lnTo>
                    <a:lnTo>
                      <a:pt x="106" y="33"/>
                    </a:lnTo>
                    <a:lnTo>
                      <a:pt x="117" y="19"/>
                    </a:lnTo>
                    <a:lnTo>
                      <a:pt x="131" y="9"/>
                    </a:lnTo>
                    <a:lnTo>
                      <a:pt x="146" y="2"/>
                    </a:lnTo>
                    <a:lnTo>
                      <a:pt x="1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" name="Oval 152"/>
            <p:cNvSpPr/>
            <p:nvPr/>
          </p:nvSpPr>
          <p:spPr>
            <a:xfrm>
              <a:off x="6371006" y="5558946"/>
              <a:ext cx="1252635" cy="1252635"/>
            </a:xfrm>
            <a:prstGeom prst="ellipse">
              <a:avLst/>
            </a:prstGeom>
            <a:gradFill>
              <a:gsLst>
                <a:gs pos="81000">
                  <a:schemeClr val="bg2"/>
                </a:gs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Oval 77"/>
          <p:cNvSpPr/>
          <p:nvPr/>
        </p:nvSpPr>
        <p:spPr>
          <a:xfrm>
            <a:off x="4522776" y="5357826"/>
            <a:ext cx="1166245" cy="1166245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53481" y="497459"/>
            <a:ext cx="6984776" cy="47089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Первые две недели начала цикла коррекционно-развивающих занятий  посвящены наблюдению за детьми и диагностике. Из первой беседы с родителями выясняются условия воспитания ребенка в семье, особенности </a:t>
            </a:r>
            <a:r>
              <a:rPr lang="ru-RU" sz="2000" b="1" i="1" dirty="0" smtClean="0">
                <a:solidFill>
                  <a:srgbClr val="0070C0"/>
                </a:solidFill>
              </a:rPr>
              <a:t>ребёнка, </a:t>
            </a:r>
            <a:r>
              <a:rPr lang="ru-RU" sz="2000" b="1" i="1" dirty="0">
                <a:solidFill>
                  <a:srgbClr val="0070C0"/>
                </a:solidFill>
              </a:rPr>
              <a:t>увлечения, интересы. Необходимо выяснить жалобы и тревоги родителей, их мнение и пожелания по поводу развития психических процессов и речи </a:t>
            </a:r>
            <a:r>
              <a:rPr lang="ru-RU" sz="2000" b="1" i="1" dirty="0" smtClean="0">
                <a:solidFill>
                  <a:srgbClr val="0070C0"/>
                </a:solidFill>
              </a:rPr>
              <a:t>ребёнка. </a:t>
            </a:r>
            <a:r>
              <a:rPr lang="ru-RU" sz="2000" b="1" i="1" dirty="0">
                <a:solidFill>
                  <a:srgbClr val="0070C0"/>
                </a:solidFill>
              </a:rPr>
              <a:t>Первая встреча очень важна как для специалиста, так и для родителей. От ее атмосферы и правильного построения зависит дальнейшее сотрудничество. Важно настроить и привлечь родителей к совместной работе, объяснить, какую помощь от них ждут все специалисты, участвующие в коррекционном </a:t>
            </a:r>
            <a:r>
              <a:rPr lang="ru-RU" sz="2000" b="1" i="1" dirty="0" smtClean="0">
                <a:solidFill>
                  <a:srgbClr val="0070C0"/>
                </a:solidFill>
              </a:rPr>
              <a:t>процессе </a:t>
            </a:r>
            <a:r>
              <a:rPr lang="ru-RU" sz="2000" b="1" i="1" dirty="0">
                <a:solidFill>
                  <a:srgbClr val="0070C0"/>
                </a:solidFill>
              </a:rPr>
              <a:t>в целях достижения успеха коррекционной работы с детьми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246540" y="123554"/>
            <a:ext cx="4510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Этапы работы</a:t>
            </a:r>
          </a:p>
        </p:txBody>
      </p:sp>
      <p:pic>
        <p:nvPicPr>
          <p:cNvPr id="4098" name="Picture 2" descr="C:\Users\user\Downloads\PHOTO-2020-11-19-12-02-5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27" y="836712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IMG_0048-19-11-20-01-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7887" r="10715" b="14121"/>
          <a:stretch/>
        </p:blipFill>
        <p:spPr bwMode="auto">
          <a:xfrm rot="3616492">
            <a:off x="6843173" y="3577252"/>
            <a:ext cx="2365688" cy="143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IMG_0048-19-11-20-01-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6607" r="13453" b="13776"/>
          <a:stretch/>
        </p:blipFill>
        <p:spPr bwMode="auto">
          <a:xfrm rot="7458574" flipV="1">
            <a:off x="10165065" y="3506750"/>
            <a:ext cx="2036994" cy="124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wnloads\IMG_0049-19-11-20-01-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" b="9522"/>
          <a:stretch/>
        </p:blipFill>
        <p:spPr bwMode="auto">
          <a:xfrm rot="5400000">
            <a:off x="8709515" y="3378668"/>
            <a:ext cx="2035904" cy="15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5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/>
          </p:cNvSpPr>
          <p:nvPr/>
        </p:nvSpPr>
        <p:spPr bwMode="auto">
          <a:xfrm>
            <a:off x="6269851" y="5505607"/>
            <a:ext cx="5544616" cy="1357253"/>
          </a:xfrm>
          <a:custGeom>
            <a:avLst/>
            <a:gdLst>
              <a:gd name="T0" fmla="*/ 0 w 924"/>
              <a:gd name="T1" fmla="*/ 1044 h 1374"/>
              <a:gd name="T2" fmla="*/ 0 w 924"/>
              <a:gd name="T3" fmla="*/ 0 h 1374"/>
              <a:gd name="T4" fmla="*/ 924 w 924"/>
              <a:gd name="T5" fmla="*/ 0 h 1374"/>
              <a:gd name="T6" fmla="*/ 924 w 924"/>
              <a:gd name="T7" fmla="*/ 1044 h 1374"/>
              <a:gd name="T8" fmla="*/ 452 w 924"/>
              <a:gd name="T9" fmla="*/ 1374 h 1374"/>
              <a:gd name="T10" fmla="*/ 0 w 924"/>
              <a:gd name="T11" fmla="*/ 1044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4" h="1374">
                <a:moveTo>
                  <a:pt x="0" y="1044"/>
                </a:moveTo>
                <a:lnTo>
                  <a:pt x="0" y="0"/>
                </a:lnTo>
                <a:lnTo>
                  <a:pt x="924" y="0"/>
                </a:lnTo>
                <a:lnTo>
                  <a:pt x="924" y="1044"/>
                </a:lnTo>
                <a:lnTo>
                  <a:pt x="452" y="1374"/>
                </a:lnTo>
                <a:lnTo>
                  <a:pt x="0" y="1044"/>
                </a:lnTo>
                <a:close/>
              </a:path>
            </a:pathLst>
          </a:custGeom>
          <a:gradFill flip="none" rotWithShape="1">
            <a:gsLst>
              <a:gs pos="45000">
                <a:schemeClr val="bg2"/>
              </a:gs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630440" y="2678366"/>
            <a:ext cx="5477004" cy="1501269"/>
          </a:xfrm>
          <a:custGeom>
            <a:avLst/>
            <a:gdLst>
              <a:gd name="T0" fmla="*/ 0 w 924"/>
              <a:gd name="T1" fmla="*/ 1044 h 1374"/>
              <a:gd name="T2" fmla="*/ 0 w 924"/>
              <a:gd name="T3" fmla="*/ 0 h 1374"/>
              <a:gd name="T4" fmla="*/ 924 w 924"/>
              <a:gd name="T5" fmla="*/ 0 h 1374"/>
              <a:gd name="T6" fmla="*/ 924 w 924"/>
              <a:gd name="T7" fmla="*/ 1044 h 1374"/>
              <a:gd name="T8" fmla="*/ 452 w 924"/>
              <a:gd name="T9" fmla="*/ 1374 h 1374"/>
              <a:gd name="T10" fmla="*/ 0 w 924"/>
              <a:gd name="T11" fmla="*/ 1044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4" h="1374">
                <a:moveTo>
                  <a:pt x="0" y="1044"/>
                </a:moveTo>
                <a:lnTo>
                  <a:pt x="0" y="0"/>
                </a:lnTo>
                <a:lnTo>
                  <a:pt x="924" y="0"/>
                </a:lnTo>
                <a:lnTo>
                  <a:pt x="924" y="1044"/>
                </a:lnTo>
                <a:lnTo>
                  <a:pt x="452" y="1374"/>
                </a:lnTo>
                <a:lnTo>
                  <a:pt x="0" y="1044"/>
                </a:lnTo>
                <a:close/>
              </a:path>
            </a:pathLst>
          </a:custGeom>
          <a:gradFill flip="none" rotWithShape="1">
            <a:gsLst>
              <a:gs pos="45000">
                <a:schemeClr val="bg2"/>
              </a:gs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4252" y="116633"/>
            <a:ext cx="7729583" cy="576064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Командная оценка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629916" y="692697"/>
            <a:ext cx="4477528" cy="2736304"/>
          </a:xfrm>
          <a:prstGeom prst="rect">
            <a:avLst/>
          </a:prstGeom>
          <a:gradFill flip="none" rotWithShape="1">
            <a:gsLst>
              <a:gs pos="45000">
                <a:schemeClr val="bg2"/>
              </a:gs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109728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629917" y="692696"/>
            <a:ext cx="44775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Комплексное </a:t>
            </a:r>
            <a:r>
              <a:rPr lang="ru-RU" sz="2000" b="1" i="1" dirty="0" smtClean="0">
                <a:solidFill>
                  <a:schemeClr val="bg1"/>
                </a:solidFill>
              </a:rPr>
              <a:t>психолого-педагогическое </a:t>
            </a:r>
            <a:r>
              <a:rPr lang="ru-RU" sz="2000" b="1" i="1" dirty="0">
                <a:solidFill>
                  <a:schemeClr val="bg1"/>
                </a:solidFill>
              </a:rPr>
              <a:t>обследование ребенка </a:t>
            </a:r>
            <a:r>
              <a:rPr lang="ru-RU" sz="2000" b="1" i="1" dirty="0" smtClean="0">
                <a:solidFill>
                  <a:schemeClr val="bg1"/>
                </a:solidFill>
              </a:rPr>
              <a:t>направленное на </a:t>
            </a:r>
            <a:r>
              <a:rPr lang="ru-RU" sz="2000" b="1" i="1" dirty="0">
                <a:solidFill>
                  <a:schemeClr val="bg1"/>
                </a:solidFill>
              </a:rPr>
              <a:t>оценку уровня </a:t>
            </a:r>
            <a:r>
              <a:rPr lang="ru-RU" sz="2000" b="1" i="1" dirty="0" smtClean="0">
                <a:solidFill>
                  <a:schemeClr val="bg1"/>
                </a:solidFill>
              </a:rPr>
              <a:t>основных </a:t>
            </a:r>
            <a:r>
              <a:rPr lang="ru-RU" sz="2000" b="1" i="1" dirty="0">
                <a:solidFill>
                  <a:schemeClr val="bg1"/>
                </a:solidFill>
              </a:rPr>
              <a:t>линий развития ребенка: познавательного, социального, </a:t>
            </a:r>
            <a:r>
              <a:rPr lang="ru-RU" sz="2000" b="1" i="1" dirty="0" smtClean="0">
                <a:solidFill>
                  <a:schemeClr val="bg1"/>
                </a:solidFill>
              </a:rPr>
              <a:t>речевого </a:t>
            </a:r>
            <a:r>
              <a:rPr lang="ru-RU" sz="2000" b="1" i="1" dirty="0">
                <a:solidFill>
                  <a:schemeClr val="bg1"/>
                </a:solidFill>
              </a:rPr>
              <a:t>и двигательного (их </a:t>
            </a:r>
            <a:r>
              <a:rPr lang="ru-RU" sz="2000" b="1" i="1" dirty="0" smtClean="0">
                <a:solidFill>
                  <a:schemeClr val="bg1"/>
                </a:solidFill>
              </a:rPr>
              <a:t>соответствие </a:t>
            </a:r>
            <a:r>
              <a:rPr lang="ru-RU" sz="2000" b="1" i="1" dirty="0">
                <a:solidFill>
                  <a:schemeClr val="bg1"/>
                </a:solidFill>
              </a:rPr>
              <a:t>возрастным </a:t>
            </a:r>
            <a:r>
              <a:rPr lang="ru-RU" sz="2000" b="1" i="1" dirty="0" smtClean="0">
                <a:solidFill>
                  <a:schemeClr val="bg1"/>
                </a:solidFill>
              </a:rPr>
              <a:t>нормативам</a:t>
            </a:r>
            <a:r>
              <a:rPr lang="ru-RU" sz="2000" b="1" i="1" dirty="0">
                <a:solidFill>
                  <a:schemeClr val="bg1"/>
                </a:solidFill>
              </a:rPr>
              <a:t>) в целях выявления его </a:t>
            </a:r>
            <a:r>
              <a:rPr lang="ru-RU" sz="2000" b="1" i="1" dirty="0" smtClean="0">
                <a:solidFill>
                  <a:schemeClr val="bg1"/>
                </a:solidFill>
              </a:rPr>
              <a:t>специфических </a:t>
            </a:r>
            <a:r>
              <a:rPr lang="ru-RU" sz="2000" b="1" i="1" dirty="0">
                <a:solidFill>
                  <a:schemeClr val="bg1"/>
                </a:solidFill>
              </a:rPr>
              <a:t>образовательных </a:t>
            </a:r>
            <a:r>
              <a:rPr lang="ru-RU" sz="2000" b="1" i="1" dirty="0" smtClean="0">
                <a:solidFill>
                  <a:schemeClr val="bg1"/>
                </a:solidFill>
              </a:rPr>
              <a:t>потребностей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281895" y="3284983"/>
            <a:ext cx="4637053" cy="2707005"/>
          </a:xfrm>
          <a:prstGeom prst="rect">
            <a:avLst/>
          </a:prstGeom>
          <a:gradFill flip="none" rotWithShape="1">
            <a:gsLst>
              <a:gs pos="45000">
                <a:schemeClr val="bg2"/>
              </a:gs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109728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630440" y="2695901"/>
            <a:ext cx="999476" cy="360039"/>
          </a:xfrm>
          <a:custGeom>
            <a:avLst/>
            <a:gdLst>
              <a:gd name="T0" fmla="*/ 276 w 485"/>
              <a:gd name="T1" fmla="*/ 364 h 364"/>
              <a:gd name="T2" fmla="*/ 0 w 485"/>
              <a:gd name="T3" fmla="*/ 0 h 364"/>
              <a:gd name="T4" fmla="*/ 485 w 485"/>
              <a:gd name="T5" fmla="*/ 0 h 364"/>
              <a:gd name="T6" fmla="*/ 276 w 485"/>
              <a:gd name="T7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5" h="364">
                <a:moveTo>
                  <a:pt x="276" y="364"/>
                </a:moveTo>
                <a:lnTo>
                  <a:pt x="0" y="0"/>
                </a:lnTo>
                <a:lnTo>
                  <a:pt x="485" y="0"/>
                </a:lnTo>
                <a:lnTo>
                  <a:pt x="276" y="364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10918948" y="5505607"/>
            <a:ext cx="1008112" cy="288033"/>
          </a:xfrm>
          <a:custGeom>
            <a:avLst/>
            <a:gdLst>
              <a:gd name="T0" fmla="*/ 276 w 485"/>
              <a:gd name="T1" fmla="*/ 364 h 364"/>
              <a:gd name="T2" fmla="*/ 0 w 485"/>
              <a:gd name="T3" fmla="*/ 0 h 364"/>
              <a:gd name="T4" fmla="*/ 485 w 485"/>
              <a:gd name="T5" fmla="*/ 0 h 364"/>
              <a:gd name="T6" fmla="*/ 276 w 485"/>
              <a:gd name="T7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5" h="364">
                <a:moveTo>
                  <a:pt x="276" y="364"/>
                </a:moveTo>
                <a:lnTo>
                  <a:pt x="0" y="0"/>
                </a:lnTo>
                <a:lnTo>
                  <a:pt x="485" y="0"/>
                </a:lnTo>
                <a:lnTo>
                  <a:pt x="276" y="364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4669" y="3284983"/>
            <a:ext cx="48115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i="1" dirty="0" smtClean="0">
                <a:solidFill>
                  <a:schemeClr val="bg1"/>
                </a:solidFill>
              </a:rPr>
              <a:t>При проведении КО обязательно присутствие родителей (просим обратить </a:t>
            </a:r>
            <a:r>
              <a:rPr lang="ru-RU" sz="1800" b="1" i="1" dirty="0">
                <a:solidFill>
                  <a:schemeClr val="bg1"/>
                </a:solidFill>
              </a:rPr>
              <a:t>особое внимание </a:t>
            </a:r>
            <a:r>
              <a:rPr lang="ru-RU" sz="1800" b="1" i="1" dirty="0" smtClean="0">
                <a:solidFill>
                  <a:schemeClr val="bg1"/>
                </a:solidFill>
              </a:rPr>
              <a:t>родителей на </a:t>
            </a:r>
            <a:r>
              <a:rPr lang="ru-RU" sz="1800" b="1" i="1" dirty="0">
                <a:solidFill>
                  <a:schemeClr val="bg1"/>
                </a:solidFill>
              </a:rPr>
              <a:t>выявленные проблемы у </a:t>
            </a:r>
            <a:r>
              <a:rPr lang="ru-RU" sz="1800" b="1" i="1" dirty="0" smtClean="0">
                <a:solidFill>
                  <a:schemeClr val="bg1"/>
                </a:solidFill>
              </a:rPr>
              <a:t>ребенка). </a:t>
            </a:r>
            <a:r>
              <a:rPr lang="ru-RU" sz="1800" b="1" i="1" dirty="0">
                <a:solidFill>
                  <a:schemeClr val="bg1"/>
                </a:solidFill>
              </a:rPr>
              <a:t>С родителями у нас сложились доверительные </a:t>
            </a:r>
            <a:r>
              <a:rPr lang="ru-RU" sz="1800" b="1" i="1" dirty="0" smtClean="0">
                <a:solidFill>
                  <a:schemeClr val="bg1"/>
                </a:solidFill>
              </a:rPr>
              <a:t>отношения, они </a:t>
            </a:r>
            <a:r>
              <a:rPr lang="ru-RU" sz="1800" b="1" i="1" dirty="0">
                <a:solidFill>
                  <a:schemeClr val="bg1"/>
                </a:solidFill>
              </a:rPr>
              <a:t>откровенно рассказывают о сложностях своего ребёнка. </a:t>
            </a:r>
            <a:r>
              <a:rPr lang="ru-RU" sz="1800" b="1" i="1" dirty="0" smtClean="0">
                <a:solidFill>
                  <a:schemeClr val="bg1"/>
                </a:solidFill>
              </a:rPr>
              <a:t>Информация </a:t>
            </a:r>
            <a:r>
              <a:rPr lang="ru-RU" sz="1800" b="1" i="1" dirty="0">
                <a:solidFill>
                  <a:schemeClr val="bg1"/>
                </a:solidFill>
              </a:rPr>
              <a:t>личного характера, которую сообщают </a:t>
            </a:r>
            <a:r>
              <a:rPr lang="ru-RU" sz="1800" b="1" i="1" dirty="0" smtClean="0">
                <a:solidFill>
                  <a:schemeClr val="bg1"/>
                </a:solidFill>
              </a:rPr>
              <a:t>близкие </a:t>
            </a:r>
            <a:r>
              <a:rPr lang="ru-RU" sz="1800" b="1" i="1" dirty="0">
                <a:solidFill>
                  <a:schemeClr val="bg1"/>
                </a:solidFill>
              </a:rPr>
              <a:t>ребенка</a:t>
            </a:r>
            <a:r>
              <a:rPr lang="ru-RU" sz="1800" b="1" i="1" dirty="0" smtClean="0">
                <a:solidFill>
                  <a:schemeClr val="bg1"/>
                </a:solidFill>
              </a:rPr>
              <a:t>, она конфиденциальна, не </a:t>
            </a:r>
            <a:r>
              <a:rPr lang="ru-RU" sz="1800" b="1" i="1" dirty="0">
                <a:solidFill>
                  <a:schemeClr val="bg1"/>
                </a:solidFill>
              </a:rPr>
              <a:t>может быть </a:t>
            </a:r>
            <a:r>
              <a:rPr lang="ru-RU" sz="1800" b="1" i="1" dirty="0" smtClean="0">
                <a:solidFill>
                  <a:schemeClr val="bg1"/>
                </a:solidFill>
              </a:rPr>
              <a:t>разглашена. При </a:t>
            </a:r>
            <a:r>
              <a:rPr lang="ru-RU" sz="1800" b="1" i="1" dirty="0">
                <a:solidFill>
                  <a:schemeClr val="bg1"/>
                </a:solidFill>
              </a:rPr>
              <a:t>составлении индивидуальной развивающей </a:t>
            </a:r>
            <a:r>
              <a:rPr lang="ru-RU" sz="1800" b="1" i="1" dirty="0" smtClean="0">
                <a:solidFill>
                  <a:schemeClr val="bg1"/>
                </a:solidFill>
              </a:rPr>
              <a:t>программы учитывается  запрос родителей. </a:t>
            </a:r>
            <a:endParaRPr lang="ru-RU" sz="18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user\Pictures\Б.Н\20201119_1145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9288" b="3633"/>
          <a:stretch/>
        </p:blipFill>
        <p:spPr bwMode="auto">
          <a:xfrm>
            <a:off x="7534572" y="741320"/>
            <a:ext cx="3251835" cy="23791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Б.Н\20201119_1216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4183" r="1928" b="8955"/>
          <a:stretch/>
        </p:blipFill>
        <p:spPr bwMode="auto">
          <a:xfrm>
            <a:off x="246560" y="4351928"/>
            <a:ext cx="2766713" cy="21767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>
            <a:off x="6094412" y="5062718"/>
            <a:ext cx="0" cy="179528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475912990"/>
              </p:ext>
            </p:extLst>
          </p:nvPr>
        </p:nvGraphicFramePr>
        <p:xfrm>
          <a:off x="1312578" y="399398"/>
          <a:ext cx="9563668" cy="6053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32014" y="4725954"/>
            <a:ext cx="1116124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11376" y="4725144"/>
            <a:ext cx="11166071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70C0"/>
                </a:solidFill>
              </a:rPr>
              <a:t>В течение цикла  родители по желанию могут посещать посещают индивидуальные занятия (до карантина). На них они могли видеть, как ребёнок выполняет те или иные задания и с какими трудностями он сталкивается. На занятиях родители являются активными участниками. В дальнейшем им рекомендуется  закрепить полученные знания </a:t>
            </a:r>
            <a:r>
              <a:rPr lang="ru-RU" sz="2000" b="1" i="1" dirty="0" smtClean="0">
                <a:solidFill>
                  <a:srgbClr val="0070C0"/>
                </a:solidFill>
              </a:rPr>
              <a:t>дома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0170" y="5286388"/>
            <a:ext cx="12188825" cy="17238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022578" y="3000372"/>
            <a:ext cx="2318673" cy="1946340"/>
          </a:xfrm>
          <a:custGeom>
            <a:avLst/>
            <a:gdLst>
              <a:gd name="T0" fmla="*/ 1391 w 1391"/>
              <a:gd name="T1" fmla="*/ 802 h 1167"/>
              <a:gd name="T2" fmla="*/ 1023 w 1391"/>
              <a:gd name="T3" fmla="*/ 1167 h 1167"/>
              <a:gd name="T4" fmla="*/ 1023 w 1391"/>
              <a:gd name="T5" fmla="*/ 1016 h 1167"/>
              <a:gd name="T6" fmla="*/ 990 w 1391"/>
              <a:gd name="T7" fmla="*/ 1017 h 1167"/>
              <a:gd name="T8" fmla="*/ 0 w 1391"/>
              <a:gd name="T9" fmla="*/ 27 h 1167"/>
              <a:gd name="T10" fmla="*/ 0 w 1391"/>
              <a:gd name="T11" fmla="*/ 0 h 1167"/>
              <a:gd name="T12" fmla="*/ 432 w 1391"/>
              <a:gd name="T13" fmla="*/ 0 h 1167"/>
              <a:gd name="T14" fmla="*/ 1020 w 1391"/>
              <a:gd name="T15" fmla="*/ 585 h 1167"/>
              <a:gd name="T16" fmla="*/ 1023 w 1391"/>
              <a:gd name="T17" fmla="*/ 585 h 1167"/>
              <a:gd name="T18" fmla="*/ 1023 w 1391"/>
              <a:gd name="T19" fmla="*/ 437 h 1167"/>
              <a:gd name="T20" fmla="*/ 1391 w 1391"/>
              <a:gd name="T21" fmla="*/ 802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91" h="1167">
                <a:moveTo>
                  <a:pt x="1391" y="802"/>
                </a:moveTo>
                <a:cubicBezTo>
                  <a:pt x="1023" y="1167"/>
                  <a:pt x="1023" y="1167"/>
                  <a:pt x="1023" y="1167"/>
                </a:cubicBezTo>
                <a:cubicBezTo>
                  <a:pt x="1023" y="1016"/>
                  <a:pt x="1023" y="1016"/>
                  <a:pt x="1023" y="1016"/>
                </a:cubicBezTo>
                <a:cubicBezTo>
                  <a:pt x="1012" y="1016"/>
                  <a:pt x="1001" y="1017"/>
                  <a:pt x="990" y="1017"/>
                </a:cubicBezTo>
                <a:cubicBezTo>
                  <a:pt x="443" y="1017"/>
                  <a:pt x="0" y="573"/>
                  <a:pt x="0" y="27"/>
                </a:cubicBezTo>
                <a:cubicBezTo>
                  <a:pt x="0" y="18"/>
                  <a:pt x="0" y="9"/>
                  <a:pt x="0" y="0"/>
                </a:cubicBezTo>
                <a:cubicBezTo>
                  <a:pt x="432" y="0"/>
                  <a:pt x="432" y="0"/>
                  <a:pt x="432" y="0"/>
                </a:cubicBezTo>
                <a:cubicBezTo>
                  <a:pt x="434" y="323"/>
                  <a:pt x="696" y="585"/>
                  <a:pt x="1020" y="585"/>
                </a:cubicBezTo>
                <a:cubicBezTo>
                  <a:pt x="1021" y="585"/>
                  <a:pt x="1022" y="585"/>
                  <a:pt x="1023" y="585"/>
                </a:cubicBezTo>
                <a:cubicBezTo>
                  <a:pt x="1023" y="437"/>
                  <a:pt x="1023" y="437"/>
                  <a:pt x="1023" y="437"/>
                </a:cubicBezTo>
                <a:lnTo>
                  <a:pt x="1391" y="80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  <a:effectLst>
            <a:outerShdw blurRad="127000" dist="38100" dir="5400000" sx="102000" sy="102000" algn="ctr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2802569" y="1258543"/>
            <a:ext cx="1945180" cy="2319834"/>
          </a:xfrm>
          <a:custGeom>
            <a:avLst/>
            <a:gdLst>
              <a:gd name="T0" fmla="*/ 365 w 1167"/>
              <a:gd name="T1" fmla="*/ 1391 h 1391"/>
              <a:gd name="T2" fmla="*/ 0 w 1167"/>
              <a:gd name="T3" fmla="*/ 1023 h 1391"/>
              <a:gd name="T4" fmla="*/ 151 w 1167"/>
              <a:gd name="T5" fmla="*/ 1023 h 1391"/>
              <a:gd name="T6" fmla="*/ 150 w 1167"/>
              <a:gd name="T7" fmla="*/ 990 h 1391"/>
              <a:gd name="T8" fmla="*/ 1140 w 1167"/>
              <a:gd name="T9" fmla="*/ 0 h 1391"/>
              <a:gd name="T10" fmla="*/ 1167 w 1167"/>
              <a:gd name="T11" fmla="*/ 0 h 1391"/>
              <a:gd name="T12" fmla="*/ 1167 w 1167"/>
              <a:gd name="T13" fmla="*/ 432 h 1391"/>
              <a:gd name="T14" fmla="*/ 582 w 1167"/>
              <a:gd name="T15" fmla="*/ 1020 h 1391"/>
              <a:gd name="T16" fmla="*/ 582 w 1167"/>
              <a:gd name="T17" fmla="*/ 1023 h 1391"/>
              <a:gd name="T18" fmla="*/ 730 w 1167"/>
              <a:gd name="T19" fmla="*/ 1023 h 1391"/>
              <a:gd name="T20" fmla="*/ 365 w 1167"/>
              <a:gd name="T21" fmla="*/ 1391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67" h="1391">
                <a:moveTo>
                  <a:pt x="365" y="1391"/>
                </a:moveTo>
                <a:cubicBezTo>
                  <a:pt x="0" y="1023"/>
                  <a:pt x="0" y="1023"/>
                  <a:pt x="0" y="1023"/>
                </a:cubicBezTo>
                <a:cubicBezTo>
                  <a:pt x="151" y="1023"/>
                  <a:pt x="151" y="1023"/>
                  <a:pt x="151" y="1023"/>
                </a:cubicBezTo>
                <a:cubicBezTo>
                  <a:pt x="150" y="1012"/>
                  <a:pt x="150" y="1001"/>
                  <a:pt x="150" y="990"/>
                </a:cubicBezTo>
                <a:cubicBezTo>
                  <a:pt x="150" y="443"/>
                  <a:pt x="593" y="0"/>
                  <a:pt x="1140" y="0"/>
                </a:cubicBezTo>
                <a:cubicBezTo>
                  <a:pt x="1149" y="0"/>
                  <a:pt x="1158" y="0"/>
                  <a:pt x="1167" y="0"/>
                </a:cubicBezTo>
                <a:cubicBezTo>
                  <a:pt x="1167" y="432"/>
                  <a:pt x="1167" y="432"/>
                  <a:pt x="1167" y="432"/>
                </a:cubicBezTo>
                <a:cubicBezTo>
                  <a:pt x="844" y="433"/>
                  <a:pt x="582" y="696"/>
                  <a:pt x="582" y="1020"/>
                </a:cubicBezTo>
                <a:cubicBezTo>
                  <a:pt x="582" y="1021"/>
                  <a:pt x="582" y="1022"/>
                  <a:pt x="582" y="1023"/>
                </a:cubicBezTo>
                <a:cubicBezTo>
                  <a:pt x="730" y="1023"/>
                  <a:pt x="730" y="1023"/>
                  <a:pt x="730" y="1023"/>
                </a:cubicBezTo>
                <a:lnTo>
                  <a:pt x="365" y="1391"/>
                </a:lnTo>
                <a:close/>
              </a:path>
            </a:pathLst>
          </a:cu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127000" dist="38100" dir="5400000" sx="102000" sy="102000" algn="ctr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4102835" y="990602"/>
            <a:ext cx="2318673" cy="1947501"/>
          </a:xfrm>
          <a:custGeom>
            <a:avLst/>
            <a:gdLst>
              <a:gd name="T0" fmla="*/ 0 w 1391"/>
              <a:gd name="T1" fmla="*/ 365 h 1167"/>
              <a:gd name="T2" fmla="*/ 368 w 1391"/>
              <a:gd name="T3" fmla="*/ 0 h 1167"/>
              <a:gd name="T4" fmla="*/ 368 w 1391"/>
              <a:gd name="T5" fmla="*/ 151 h 1167"/>
              <a:gd name="T6" fmla="*/ 401 w 1391"/>
              <a:gd name="T7" fmla="*/ 150 h 1167"/>
              <a:gd name="T8" fmla="*/ 1391 w 1391"/>
              <a:gd name="T9" fmla="*/ 1140 h 1167"/>
              <a:gd name="T10" fmla="*/ 1391 w 1391"/>
              <a:gd name="T11" fmla="*/ 1167 h 1167"/>
              <a:gd name="T12" fmla="*/ 959 w 1391"/>
              <a:gd name="T13" fmla="*/ 1167 h 1167"/>
              <a:gd name="T14" fmla="*/ 371 w 1391"/>
              <a:gd name="T15" fmla="*/ 582 h 1167"/>
              <a:gd name="T16" fmla="*/ 368 w 1391"/>
              <a:gd name="T17" fmla="*/ 582 h 1167"/>
              <a:gd name="T18" fmla="*/ 368 w 1391"/>
              <a:gd name="T19" fmla="*/ 730 h 1167"/>
              <a:gd name="T20" fmla="*/ 0 w 1391"/>
              <a:gd name="T21" fmla="*/ 365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91" h="1167">
                <a:moveTo>
                  <a:pt x="0" y="365"/>
                </a:moveTo>
                <a:cubicBezTo>
                  <a:pt x="368" y="0"/>
                  <a:pt x="368" y="0"/>
                  <a:pt x="368" y="0"/>
                </a:cubicBezTo>
                <a:cubicBezTo>
                  <a:pt x="368" y="151"/>
                  <a:pt x="368" y="151"/>
                  <a:pt x="368" y="151"/>
                </a:cubicBezTo>
                <a:cubicBezTo>
                  <a:pt x="379" y="150"/>
                  <a:pt x="390" y="150"/>
                  <a:pt x="401" y="150"/>
                </a:cubicBezTo>
                <a:cubicBezTo>
                  <a:pt x="948" y="150"/>
                  <a:pt x="1391" y="593"/>
                  <a:pt x="1391" y="1140"/>
                </a:cubicBezTo>
                <a:cubicBezTo>
                  <a:pt x="1391" y="1149"/>
                  <a:pt x="1391" y="1158"/>
                  <a:pt x="1391" y="1167"/>
                </a:cubicBezTo>
                <a:cubicBezTo>
                  <a:pt x="959" y="1167"/>
                  <a:pt x="959" y="1167"/>
                  <a:pt x="959" y="1167"/>
                </a:cubicBezTo>
                <a:cubicBezTo>
                  <a:pt x="957" y="844"/>
                  <a:pt x="695" y="582"/>
                  <a:pt x="371" y="582"/>
                </a:cubicBezTo>
                <a:cubicBezTo>
                  <a:pt x="370" y="582"/>
                  <a:pt x="369" y="582"/>
                  <a:pt x="368" y="582"/>
                </a:cubicBezTo>
                <a:cubicBezTo>
                  <a:pt x="368" y="730"/>
                  <a:pt x="368" y="730"/>
                  <a:pt x="368" y="730"/>
                </a:cubicBezTo>
                <a:lnTo>
                  <a:pt x="0" y="365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/>
              </a:gs>
            </a:gsLst>
            <a:lin ang="10800000" scaled="1"/>
          </a:gradFill>
          <a:ln w="9525">
            <a:noFill/>
            <a:round/>
            <a:headEnd/>
            <a:tailEnd/>
          </a:ln>
          <a:effectLst>
            <a:outerShdw blurRad="127000" dist="38100" dir="5400000" sx="102000" sy="102000" algn="ctr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476177" y="2318706"/>
            <a:ext cx="1946340" cy="2319834"/>
          </a:xfrm>
          <a:custGeom>
            <a:avLst/>
            <a:gdLst>
              <a:gd name="T0" fmla="*/ 365 w 1167"/>
              <a:gd name="T1" fmla="*/ 0 h 1391"/>
              <a:gd name="T2" fmla="*/ 0 w 1167"/>
              <a:gd name="T3" fmla="*/ 368 h 1391"/>
              <a:gd name="T4" fmla="*/ 151 w 1167"/>
              <a:gd name="T5" fmla="*/ 368 h 1391"/>
              <a:gd name="T6" fmla="*/ 150 w 1167"/>
              <a:gd name="T7" fmla="*/ 401 h 1391"/>
              <a:gd name="T8" fmla="*/ 1140 w 1167"/>
              <a:gd name="T9" fmla="*/ 1391 h 1391"/>
              <a:gd name="T10" fmla="*/ 1167 w 1167"/>
              <a:gd name="T11" fmla="*/ 1391 h 1391"/>
              <a:gd name="T12" fmla="*/ 1167 w 1167"/>
              <a:gd name="T13" fmla="*/ 959 h 1391"/>
              <a:gd name="T14" fmla="*/ 582 w 1167"/>
              <a:gd name="T15" fmla="*/ 371 h 1391"/>
              <a:gd name="T16" fmla="*/ 582 w 1167"/>
              <a:gd name="T17" fmla="*/ 368 h 1391"/>
              <a:gd name="T18" fmla="*/ 730 w 1167"/>
              <a:gd name="T19" fmla="*/ 368 h 1391"/>
              <a:gd name="T20" fmla="*/ 365 w 1167"/>
              <a:gd name="T21" fmla="*/ 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67" h="1391">
                <a:moveTo>
                  <a:pt x="365" y="0"/>
                </a:moveTo>
                <a:cubicBezTo>
                  <a:pt x="0" y="368"/>
                  <a:pt x="0" y="368"/>
                  <a:pt x="0" y="368"/>
                </a:cubicBezTo>
                <a:cubicBezTo>
                  <a:pt x="151" y="368"/>
                  <a:pt x="151" y="368"/>
                  <a:pt x="151" y="368"/>
                </a:cubicBezTo>
                <a:cubicBezTo>
                  <a:pt x="150" y="379"/>
                  <a:pt x="150" y="390"/>
                  <a:pt x="150" y="401"/>
                </a:cubicBezTo>
                <a:cubicBezTo>
                  <a:pt x="150" y="948"/>
                  <a:pt x="593" y="1391"/>
                  <a:pt x="1140" y="1391"/>
                </a:cubicBezTo>
                <a:cubicBezTo>
                  <a:pt x="1149" y="1391"/>
                  <a:pt x="1158" y="1391"/>
                  <a:pt x="1167" y="1391"/>
                </a:cubicBezTo>
                <a:cubicBezTo>
                  <a:pt x="1167" y="959"/>
                  <a:pt x="1167" y="959"/>
                  <a:pt x="1167" y="959"/>
                </a:cubicBezTo>
                <a:cubicBezTo>
                  <a:pt x="844" y="957"/>
                  <a:pt x="582" y="695"/>
                  <a:pt x="582" y="371"/>
                </a:cubicBezTo>
                <a:cubicBezTo>
                  <a:pt x="582" y="370"/>
                  <a:pt x="582" y="369"/>
                  <a:pt x="582" y="368"/>
                </a:cubicBezTo>
                <a:cubicBezTo>
                  <a:pt x="730" y="368"/>
                  <a:pt x="730" y="368"/>
                  <a:pt x="730" y="368"/>
                </a:cubicBezTo>
                <a:lnTo>
                  <a:pt x="36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1"/>
          </a:gradFill>
          <a:ln w="9525">
            <a:noFill/>
            <a:round/>
            <a:headEnd/>
            <a:tailEnd/>
          </a:ln>
          <a:effectLst>
            <a:outerShdw blurRad="127000" dist="38100" dir="5400000" sx="102000" sy="102000" algn="ctr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6810081" y="2935782"/>
            <a:ext cx="2319834" cy="1946340"/>
          </a:xfrm>
          <a:custGeom>
            <a:avLst/>
            <a:gdLst>
              <a:gd name="T0" fmla="*/ 0 w 1391"/>
              <a:gd name="T1" fmla="*/ 802 h 1167"/>
              <a:gd name="T2" fmla="*/ 368 w 1391"/>
              <a:gd name="T3" fmla="*/ 1167 h 1167"/>
              <a:gd name="T4" fmla="*/ 368 w 1391"/>
              <a:gd name="T5" fmla="*/ 1016 h 1167"/>
              <a:gd name="T6" fmla="*/ 401 w 1391"/>
              <a:gd name="T7" fmla="*/ 1017 h 1167"/>
              <a:gd name="T8" fmla="*/ 1391 w 1391"/>
              <a:gd name="T9" fmla="*/ 27 h 1167"/>
              <a:gd name="T10" fmla="*/ 1391 w 1391"/>
              <a:gd name="T11" fmla="*/ 0 h 1167"/>
              <a:gd name="T12" fmla="*/ 959 w 1391"/>
              <a:gd name="T13" fmla="*/ 0 h 1167"/>
              <a:gd name="T14" fmla="*/ 371 w 1391"/>
              <a:gd name="T15" fmla="*/ 585 h 1167"/>
              <a:gd name="T16" fmla="*/ 368 w 1391"/>
              <a:gd name="T17" fmla="*/ 585 h 1167"/>
              <a:gd name="T18" fmla="*/ 368 w 1391"/>
              <a:gd name="T19" fmla="*/ 437 h 1167"/>
              <a:gd name="T20" fmla="*/ 0 w 1391"/>
              <a:gd name="T21" fmla="*/ 802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91" h="1167">
                <a:moveTo>
                  <a:pt x="0" y="802"/>
                </a:moveTo>
                <a:cubicBezTo>
                  <a:pt x="368" y="1167"/>
                  <a:pt x="368" y="1167"/>
                  <a:pt x="368" y="1167"/>
                </a:cubicBezTo>
                <a:cubicBezTo>
                  <a:pt x="368" y="1016"/>
                  <a:pt x="368" y="1016"/>
                  <a:pt x="368" y="1016"/>
                </a:cubicBezTo>
                <a:cubicBezTo>
                  <a:pt x="379" y="1016"/>
                  <a:pt x="390" y="1017"/>
                  <a:pt x="401" y="1017"/>
                </a:cubicBezTo>
                <a:cubicBezTo>
                  <a:pt x="948" y="1017"/>
                  <a:pt x="1391" y="573"/>
                  <a:pt x="1391" y="27"/>
                </a:cubicBezTo>
                <a:cubicBezTo>
                  <a:pt x="1391" y="18"/>
                  <a:pt x="1391" y="9"/>
                  <a:pt x="1391" y="0"/>
                </a:cubicBezTo>
                <a:cubicBezTo>
                  <a:pt x="959" y="0"/>
                  <a:pt x="959" y="0"/>
                  <a:pt x="959" y="0"/>
                </a:cubicBezTo>
                <a:cubicBezTo>
                  <a:pt x="957" y="323"/>
                  <a:pt x="695" y="585"/>
                  <a:pt x="371" y="585"/>
                </a:cubicBezTo>
                <a:cubicBezTo>
                  <a:pt x="370" y="585"/>
                  <a:pt x="369" y="585"/>
                  <a:pt x="368" y="585"/>
                </a:cubicBezTo>
                <a:cubicBezTo>
                  <a:pt x="368" y="437"/>
                  <a:pt x="368" y="437"/>
                  <a:pt x="368" y="437"/>
                </a:cubicBezTo>
                <a:lnTo>
                  <a:pt x="0" y="80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/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>
            <a:outerShdw blurRad="127000" dist="38100" dir="5400000" sx="102000" sy="102000" algn="ctr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7439916" y="1237664"/>
            <a:ext cx="1946340" cy="2320993"/>
          </a:xfrm>
          <a:custGeom>
            <a:avLst/>
            <a:gdLst>
              <a:gd name="T0" fmla="*/ 802 w 1167"/>
              <a:gd name="T1" fmla="*/ 1391 h 1391"/>
              <a:gd name="T2" fmla="*/ 1167 w 1167"/>
              <a:gd name="T3" fmla="*/ 1023 h 1391"/>
              <a:gd name="T4" fmla="*/ 1016 w 1167"/>
              <a:gd name="T5" fmla="*/ 1023 h 1391"/>
              <a:gd name="T6" fmla="*/ 1017 w 1167"/>
              <a:gd name="T7" fmla="*/ 990 h 1391"/>
              <a:gd name="T8" fmla="*/ 27 w 1167"/>
              <a:gd name="T9" fmla="*/ 0 h 1391"/>
              <a:gd name="T10" fmla="*/ 0 w 1167"/>
              <a:gd name="T11" fmla="*/ 0 h 1391"/>
              <a:gd name="T12" fmla="*/ 0 w 1167"/>
              <a:gd name="T13" fmla="*/ 432 h 1391"/>
              <a:gd name="T14" fmla="*/ 585 w 1167"/>
              <a:gd name="T15" fmla="*/ 1020 h 1391"/>
              <a:gd name="T16" fmla="*/ 585 w 1167"/>
              <a:gd name="T17" fmla="*/ 1023 h 1391"/>
              <a:gd name="T18" fmla="*/ 437 w 1167"/>
              <a:gd name="T19" fmla="*/ 1023 h 1391"/>
              <a:gd name="T20" fmla="*/ 802 w 1167"/>
              <a:gd name="T21" fmla="*/ 1391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67" h="1391">
                <a:moveTo>
                  <a:pt x="802" y="1391"/>
                </a:moveTo>
                <a:cubicBezTo>
                  <a:pt x="1167" y="1023"/>
                  <a:pt x="1167" y="1023"/>
                  <a:pt x="1167" y="1023"/>
                </a:cubicBezTo>
                <a:cubicBezTo>
                  <a:pt x="1016" y="1023"/>
                  <a:pt x="1016" y="1023"/>
                  <a:pt x="1016" y="1023"/>
                </a:cubicBezTo>
                <a:cubicBezTo>
                  <a:pt x="1016" y="1012"/>
                  <a:pt x="1017" y="1001"/>
                  <a:pt x="1017" y="990"/>
                </a:cubicBezTo>
                <a:cubicBezTo>
                  <a:pt x="1017" y="443"/>
                  <a:pt x="573" y="0"/>
                  <a:pt x="27" y="0"/>
                </a:cubicBezTo>
                <a:cubicBezTo>
                  <a:pt x="18" y="0"/>
                  <a:pt x="9" y="0"/>
                  <a:pt x="0" y="0"/>
                </a:cubicBezTo>
                <a:cubicBezTo>
                  <a:pt x="0" y="432"/>
                  <a:pt x="0" y="432"/>
                  <a:pt x="0" y="432"/>
                </a:cubicBezTo>
                <a:cubicBezTo>
                  <a:pt x="323" y="433"/>
                  <a:pt x="585" y="696"/>
                  <a:pt x="585" y="1020"/>
                </a:cubicBezTo>
                <a:cubicBezTo>
                  <a:pt x="585" y="1021"/>
                  <a:pt x="585" y="1022"/>
                  <a:pt x="585" y="1023"/>
                </a:cubicBezTo>
                <a:cubicBezTo>
                  <a:pt x="437" y="1023"/>
                  <a:pt x="437" y="1023"/>
                  <a:pt x="437" y="1023"/>
                </a:cubicBezTo>
                <a:lnTo>
                  <a:pt x="802" y="1391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ffectLst>
            <a:outerShdw blurRad="127000" dist="38100" dir="5400000" sx="102000" sy="102000" algn="ctr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132576" y="2358459"/>
            <a:ext cx="1166245" cy="1166245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837900" y="2358459"/>
            <a:ext cx="1166245" cy="1166245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094412" y="5062718"/>
            <a:ext cx="0" cy="179528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9"/>
          <p:cNvGrpSpPr/>
          <p:nvPr/>
        </p:nvGrpSpPr>
        <p:grpSpPr>
          <a:xfrm>
            <a:off x="4711011" y="5286388"/>
            <a:ext cx="2879809" cy="1252635"/>
            <a:chOff x="4743832" y="5558946"/>
            <a:chExt cx="2879809" cy="1252635"/>
          </a:xfrm>
        </p:grpSpPr>
        <p:grpSp>
          <p:nvGrpSpPr>
            <p:cNvPr id="3" name="Group 153"/>
            <p:cNvGrpSpPr/>
            <p:nvPr/>
          </p:nvGrpSpPr>
          <p:grpSpPr>
            <a:xfrm>
              <a:off x="4743832" y="5861753"/>
              <a:ext cx="590414" cy="444833"/>
              <a:chOff x="6656388" y="1300163"/>
              <a:chExt cx="347662" cy="261937"/>
            </a:xfrm>
            <a:solidFill>
              <a:schemeClr val="bg1"/>
            </a:solidFill>
          </p:grpSpPr>
          <p:sp>
            <p:nvSpPr>
              <p:cNvPr id="156" name="Freeform 28"/>
              <p:cNvSpPr>
                <a:spLocks/>
              </p:cNvSpPr>
              <p:nvPr/>
            </p:nvSpPr>
            <p:spPr bwMode="auto">
              <a:xfrm>
                <a:off x="6823075" y="1300163"/>
                <a:ext cx="14287" cy="36513"/>
              </a:xfrm>
              <a:custGeom>
                <a:avLst/>
                <a:gdLst>
                  <a:gd name="T0" fmla="*/ 65 w 130"/>
                  <a:gd name="T1" fmla="*/ 0 h 322"/>
                  <a:gd name="T2" fmla="*/ 65 w 130"/>
                  <a:gd name="T3" fmla="*/ 0 h 322"/>
                  <a:gd name="T4" fmla="*/ 82 w 130"/>
                  <a:gd name="T5" fmla="*/ 2 h 322"/>
                  <a:gd name="T6" fmla="*/ 98 w 130"/>
                  <a:gd name="T7" fmla="*/ 8 h 322"/>
                  <a:gd name="T8" fmla="*/ 111 w 130"/>
                  <a:gd name="T9" fmla="*/ 19 h 322"/>
                  <a:gd name="T10" fmla="*/ 121 w 130"/>
                  <a:gd name="T11" fmla="*/ 32 h 322"/>
                  <a:gd name="T12" fmla="*/ 128 w 130"/>
                  <a:gd name="T13" fmla="*/ 47 h 322"/>
                  <a:gd name="T14" fmla="*/ 130 w 130"/>
                  <a:gd name="T15" fmla="*/ 64 h 322"/>
                  <a:gd name="T16" fmla="*/ 130 w 130"/>
                  <a:gd name="T17" fmla="*/ 258 h 322"/>
                  <a:gd name="T18" fmla="*/ 128 w 130"/>
                  <a:gd name="T19" fmla="*/ 276 h 322"/>
                  <a:gd name="T20" fmla="*/ 121 w 130"/>
                  <a:gd name="T21" fmla="*/ 290 h 322"/>
                  <a:gd name="T22" fmla="*/ 111 w 130"/>
                  <a:gd name="T23" fmla="*/ 304 h 322"/>
                  <a:gd name="T24" fmla="*/ 98 w 130"/>
                  <a:gd name="T25" fmla="*/ 314 h 322"/>
                  <a:gd name="T26" fmla="*/ 82 w 130"/>
                  <a:gd name="T27" fmla="*/ 320 h 322"/>
                  <a:gd name="T28" fmla="*/ 65 w 130"/>
                  <a:gd name="T29" fmla="*/ 322 h 322"/>
                  <a:gd name="T30" fmla="*/ 48 w 130"/>
                  <a:gd name="T31" fmla="*/ 320 h 322"/>
                  <a:gd name="T32" fmla="*/ 32 w 130"/>
                  <a:gd name="T33" fmla="*/ 314 h 322"/>
                  <a:gd name="T34" fmla="*/ 19 w 130"/>
                  <a:gd name="T35" fmla="*/ 304 h 322"/>
                  <a:gd name="T36" fmla="*/ 8 w 130"/>
                  <a:gd name="T37" fmla="*/ 290 h 322"/>
                  <a:gd name="T38" fmla="*/ 2 w 130"/>
                  <a:gd name="T39" fmla="*/ 276 h 322"/>
                  <a:gd name="T40" fmla="*/ 0 w 130"/>
                  <a:gd name="T41" fmla="*/ 258 h 322"/>
                  <a:gd name="T42" fmla="*/ 0 w 130"/>
                  <a:gd name="T43" fmla="*/ 64 h 322"/>
                  <a:gd name="T44" fmla="*/ 2 w 130"/>
                  <a:gd name="T45" fmla="*/ 47 h 322"/>
                  <a:gd name="T46" fmla="*/ 8 w 130"/>
                  <a:gd name="T47" fmla="*/ 32 h 322"/>
                  <a:gd name="T48" fmla="*/ 19 w 130"/>
                  <a:gd name="T49" fmla="*/ 19 h 322"/>
                  <a:gd name="T50" fmla="*/ 32 w 130"/>
                  <a:gd name="T51" fmla="*/ 8 h 322"/>
                  <a:gd name="T52" fmla="*/ 48 w 130"/>
                  <a:gd name="T53" fmla="*/ 2 h 322"/>
                  <a:gd name="T54" fmla="*/ 65 w 130"/>
                  <a:gd name="T5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0" h="322">
                    <a:moveTo>
                      <a:pt x="65" y="0"/>
                    </a:moveTo>
                    <a:lnTo>
                      <a:pt x="65" y="0"/>
                    </a:lnTo>
                    <a:lnTo>
                      <a:pt x="82" y="2"/>
                    </a:lnTo>
                    <a:lnTo>
                      <a:pt x="98" y="8"/>
                    </a:lnTo>
                    <a:lnTo>
                      <a:pt x="111" y="19"/>
                    </a:lnTo>
                    <a:lnTo>
                      <a:pt x="121" y="32"/>
                    </a:lnTo>
                    <a:lnTo>
                      <a:pt x="128" y="47"/>
                    </a:lnTo>
                    <a:lnTo>
                      <a:pt x="130" y="64"/>
                    </a:lnTo>
                    <a:lnTo>
                      <a:pt x="130" y="258"/>
                    </a:lnTo>
                    <a:lnTo>
                      <a:pt x="128" y="276"/>
                    </a:lnTo>
                    <a:lnTo>
                      <a:pt x="121" y="290"/>
                    </a:lnTo>
                    <a:lnTo>
                      <a:pt x="111" y="304"/>
                    </a:lnTo>
                    <a:lnTo>
                      <a:pt x="98" y="314"/>
                    </a:lnTo>
                    <a:lnTo>
                      <a:pt x="82" y="320"/>
                    </a:lnTo>
                    <a:lnTo>
                      <a:pt x="65" y="322"/>
                    </a:lnTo>
                    <a:lnTo>
                      <a:pt x="48" y="320"/>
                    </a:lnTo>
                    <a:lnTo>
                      <a:pt x="32" y="314"/>
                    </a:lnTo>
                    <a:lnTo>
                      <a:pt x="19" y="304"/>
                    </a:lnTo>
                    <a:lnTo>
                      <a:pt x="8" y="290"/>
                    </a:lnTo>
                    <a:lnTo>
                      <a:pt x="2" y="276"/>
                    </a:lnTo>
                    <a:lnTo>
                      <a:pt x="0" y="258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8" y="32"/>
                    </a:lnTo>
                    <a:lnTo>
                      <a:pt x="19" y="19"/>
                    </a:lnTo>
                    <a:lnTo>
                      <a:pt x="32" y="8"/>
                    </a:lnTo>
                    <a:lnTo>
                      <a:pt x="48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29"/>
              <p:cNvSpPr>
                <a:spLocks/>
              </p:cNvSpPr>
              <p:nvPr/>
            </p:nvSpPr>
            <p:spPr bwMode="auto">
              <a:xfrm>
                <a:off x="6738938" y="1320800"/>
                <a:ext cx="26987" cy="34925"/>
              </a:xfrm>
              <a:custGeom>
                <a:avLst/>
                <a:gdLst>
                  <a:gd name="T0" fmla="*/ 65 w 228"/>
                  <a:gd name="T1" fmla="*/ 0 h 298"/>
                  <a:gd name="T2" fmla="*/ 82 w 228"/>
                  <a:gd name="T3" fmla="*/ 2 h 298"/>
                  <a:gd name="T4" fmla="*/ 97 w 228"/>
                  <a:gd name="T5" fmla="*/ 9 h 298"/>
                  <a:gd name="T6" fmla="*/ 111 w 228"/>
                  <a:gd name="T7" fmla="*/ 19 h 298"/>
                  <a:gd name="T8" fmla="*/ 121 w 228"/>
                  <a:gd name="T9" fmla="*/ 33 h 298"/>
                  <a:gd name="T10" fmla="*/ 219 w 228"/>
                  <a:gd name="T11" fmla="*/ 201 h 298"/>
                  <a:gd name="T12" fmla="*/ 225 w 228"/>
                  <a:gd name="T13" fmla="*/ 217 h 298"/>
                  <a:gd name="T14" fmla="*/ 228 w 228"/>
                  <a:gd name="T15" fmla="*/ 234 h 298"/>
                  <a:gd name="T16" fmla="*/ 225 w 228"/>
                  <a:gd name="T17" fmla="*/ 250 h 298"/>
                  <a:gd name="T18" fmla="*/ 219 w 228"/>
                  <a:gd name="T19" fmla="*/ 265 h 298"/>
                  <a:gd name="T20" fmla="*/ 209 w 228"/>
                  <a:gd name="T21" fmla="*/ 279 h 298"/>
                  <a:gd name="T22" fmla="*/ 196 w 228"/>
                  <a:gd name="T23" fmla="*/ 290 h 298"/>
                  <a:gd name="T24" fmla="*/ 180 w 228"/>
                  <a:gd name="T25" fmla="*/ 296 h 298"/>
                  <a:gd name="T26" fmla="*/ 163 w 228"/>
                  <a:gd name="T27" fmla="*/ 298 h 298"/>
                  <a:gd name="T28" fmla="*/ 146 w 228"/>
                  <a:gd name="T29" fmla="*/ 296 h 298"/>
                  <a:gd name="T30" fmla="*/ 131 w 228"/>
                  <a:gd name="T31" fmla="*/ 290 h 298"/>
                  <a:gd name="T32" fmla="*/ 117 w 228"/>
                  <a:gd name="T33" fmla="*/ 279 h 298"/>
                  <a:gd name="T34" fmla="*/ 106 w 228"/>
                  <a:gd name="T35" fmla="*/ 265 h 298"/>
                  <a:gd name="T36" fmla="*/ 8 w 228"/>
                  <a:gd name="T37" fmla="*/ 97 h 298"/>
                  <a:gd name="T38" fmla="*/ 2 w 228"/>
                  <a:gd name="T39" fmla="*/ 82 h 298"/>
                  <a:gd name="T40" fmla="*/ 0 w 228"/>
                  <a:gd name="T41" fmla="*/ 65 h 298"/>
                  <a:gd name="T42" fmla="*/ 2 w 228"/>
                  <a:gd name="T43" fmla="*/ 49 h 298"/>
                  <a:gd name="T44" fmla="*/ 8 w 228"/>
                  <a:gd name="T45" fmla="*/ 33 h 298"/>
                  <a:gd name="T46" fmla="*/ 19 w 228"/>
                  <a:gd name="T47" fmla="*/ 20 h 298"/>
                  <a:gd name="T48" fmla="*/ 32 w 228"/>
                  <a:gd name="T49" fmla="*/ 10 h 298"/>
                  <a:gd name="T50" fmla="*/ 49 w 228"/>
                  <a:gd name="T51" fmla="*/ 2 h 298"/>
                  <a:gd name="T52" fmla="*/ 65 w 228"/>
                  <a:gd name="T53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8" h="298">
                    <a:moveTo>
                      <a:pt x="65" y="0"/>
                    </a:moveTo>
                    <a:lnTo>
                      <a:pt x="82" y="2"/>
                    </a:lnTo>
                    <a:lnTo>
                      <a:pt x="97" y="9"/>
                    </a:lnTo>
                    <a:lnTo>
                      <a:pt x="111" y="19"/>
                    </a:lnTo>
                    <a:lnTo>
                      <a:pt x="121" y="33"/>
                    </a:lnTo>
                    <a:lnTo>
                      <a:pt x="219" y="201"/>
                    </a:lnTo>
                    <a:lnTo>
                      <a:pt x="225" y="217"/>
                    </a:lnTo>
                    <a:lnTo>
                      <a:pt x="228" y="234"/>
                    </a:lnTo>
                    <a:lnTo>
                      <a:pt x="225" y="250"/>
                    </a:lnTo>
                    <a:lnTo>
                      <a:pt x="219" y="265"/>
                    </a:lnTo>
                    <a:lnTo>
                      <a:pt x="209" y="279"/>
                    </a:lnTo>
                    <a:lnTo>
                      <a:pt x="196" y="290"/>
                    </a:lnTo>
                    <a:lnTo>
                      <a:pt x="180" y="296"/>
                    </a:lnTo>
                    <a:lnTo>
                      <a:pt x="163" y="298"/>
                    </a:lnTo>
                    <a:lnTo>
                      <a:pt x="146" y="296"/>
                    </a:lnTo>
                    <a:lnTo>
                      <a:pt x="131" y="290"/>
                    </a:lnTo>
                    <a:lnTo>
                      <a:pt x="117" y="279"/>
                    </a:lnTo>
                    <a:lnTo>
                      <a:pt x="106" y="265"/>
                    </a:lnTo>
                    <a:lnTo>
                      <a:pt x="8" y="97"/>
                    </a:lnTo>
                    <a:lnTo>
                      <a:pt x="2" y="82"/>
                    </a:lnTo>
                    <a:lnTo>
                      <a:pt x="0" y="65"/>
                    </a:lnTo>
                    <a:lnTo>
                      <a:pt x="2" y="49"/>
                    </a:lnTo>
                    <a:lnTo>
                      <a:pt x="8" y="33"/>
                    </a:lnTo>
                    <a:lnTo>
                      <a:pt x="19" y="20"/>
                    </a:lnTo>
                    <a:lnTo>
                      <a:pt x="32" y="10"/>
                    </a:lnTo>
                    <a:lnTo>
                      <a:pt x="49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0"/>
              <p:cNvSpPr>
                <a:spLocks/>
              </p:cNvSpPr>
              <p:nvPr/>
            </p:nvSpPr>
            <p:spPr bwMode="auto">
              <a:xfrm>
                <a:off x="6678613" y="1382713"/>
                <a:ext cx="33337" cy="25400"/>
              </a:xfrm>
              <a:custGeom>
                <a:avLst/>
                <a:gdLst>
                  <a:gd name="T0" fmla="*/ 65 w 299"/>
                  <a:gd name="T1" fmla="*/ 0 h 226"/>
                  <a:gd name="T2" fmla="*/ 81 w 299"/>
                  <a:gd name="T3" fmla="*/ 2 h 226"/>
                  <a:gd name="T4" fmla="*/ 98 w 299"/>
                  <a:gd name="T5" fmla="*/ 8 h 226"/>
                  <a:gd name="T6" fmla="*/ 267 w 299"/>
                  <a:gd name="T7" fmla="*/ 104 h 226"/>
                  <a:gd name="T8" fmla="*/ 281 w 299"/>
                  <a:gd name="T9" fmla="*/ 116 h 226"/>
                  <a:gd name="T10" fmla="*/ 290 w 299"/>
                  <a:gd name="T11" fmla="*/ 129 h 226"/>
                  <a:gd name="T12" fmla="*/ 297 w 299"/>
                  <a:gd name="T13" fmla="*/ 144 h 226"/>
                  <a:gd name="T14" fmla="*/ 299 w 299"/>
                  <a:gd name="T15" fmla="*/ 160 h 226"/>
                  <a:gd name="T16" fmla="*/ 297 w 299"/>
                  <a:gd name="T17" fmla="*/ 177 h 226"/>
                  <a:gd name="T18" fmla="*/ 290 w 299"/>
                  <a:gd name="T19" fmla="*/ 193 h 226"/>
                  <a:gd name="T20" fmla="*/ 280 w 299"/>
                  <a:gd name="T21" fmla="*/ 207 h 226"/>
                  <a:gd name="T22" fmla="*/ 266 w 299"/>
                  <a:gd name="T23" fmla="*/ 217 h 226"/>
                  <a:gd name="T24" fmla="*/ 250 w 299"/>
                  <a:gd name="T25" fmla="*/ 224 h 226"/>
                  <a:gd name="T26" fmla="*/ 234 w 299"/>
                  <a:gd name="T27" fmla="*/ 226 h 226"/>
                  <a:gd name="T28" fmla="*/ 217 w 299"/>
                  <a:gd name="T29" fmla="*/ 224 h 226"/>
                  <a:gd name="T30" fmla="*/ 201 w 299"/>
                  <a:gd name="T31" fmla="*/ 216 h 226"/>
                  <a:gd name="T32" fmla="*/ 32 w 299"/>
                  <a:gd name="T33" fmla="*/ 120 h 226"/>
                  <a:gd name="T34" fmla="*/ 18 w 299"/>
                  <a:gd name="T35" fmla="*/ 110 h 226"/>
                  <a:gd name="T36" fmla="*/ 8 w 299"/>
                  <a:gd name="T37" fmla="*/ 96 h 226"/>
                  <a:gd name="T38" fmla="*/ 2 w 299"/>
                  <a:gd name="T39" fmla="*/ 81 h 226"/>
                  <a:gd name="T40" fmla="*/ 0 w 299"/>
                  <a:gd name="T41" fmla="*/ 64 h 226"/>
                  <a:gd name="T42" fmla="*/ 2 w 299"/>
                  <a:gd name="T43" fmla="*/ 47 h 226"/>
                  <a:gd name="T44" fmla="*/ 8 w 299"/>
                  <a:gd name="T45" fmla="*/ 31 h 226"/>
                  <a:gd name="T46" fmla="*/ 19 w 299"/>
                  <a:gd name="T47" fmla="*/ 18 h 226"/>
                  <a:gd name="T48" fmla="*/ 33 w 299"/>
                  <a:gd name="T49" fmla="*/ 8 h 226"/>
                  <a:gd name="T50" fmla="*/ 48 w 299"/>
                  <a:gd name="T51" fmla="*/ 2 h 226"/>
                  <a:gd name="T52" fmla="*/ 65 w 299"/>
                  <a:gd name="T53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9" h="226">
                    <a:moveTo>
                      <a:pt x="65" y="0"/>
                    </a:moveTo>
                    <a:lnTo>
                      <a:pt x="81" y="2"/>
                    </a:lnTo>
                    <a:lnTo>
                      <a:pt x="98" y="8"/>
                    </a:lnTo>
                    <a:lnTo>
                      <a:pt x="267" y="104"/>
                    </a:lnTo>
                    <a:lnTo>
                      <a:pt x="281" y="116"/>
                    </a:lnTo>
                    <a:lnTo>
                      <a:pt x="290" y="129"/>
                    </a:lnTo>
                    <a:lnTo>
                      <a:pt x="297" y="144"/>
                    </a:lnTo>
                    <a:lnTo>
                      <a:pt x="299" y="160"/>
                    </a:lnTo>
                    <a:lnTo>
                      <a:pt x="297" y="177"/>
                    </a:lnTo>
                    <a:lnTo>
                      <a:pt x="290" y="193"/>
                    </a:lnTo>
                    <a:lnTo>
                      <a:pt x="280" y="207"/>
                    </a:lnTo>
                    <a:lnTo>
                      <a:pt x="266" y="217"/>
                    </a:lnTo>
                    <a:lnTo>
                      <a:pt x="250" y="224"/>
                    </a:lnTo>
                    <a:lnTo>
                      <a:pt x="234" y="226"/>
                    </a:lnTo>
                    <a:lnTo>
                      <a:pt x="217" y="224"/>
                    </a:lnTo>
                    <a:lnTo>
                      <a:pt x="201" y="216"/>
                    </a:lnTo>
                    <a:lnTo>
                      <a:pt x="32" y="120"/>
                    </a:lnTo>
                    <a:lnTo>
                      <a:pt x="18" y="110"/>
                    </a:lnTo>
                    <a:lnTo>
                      <a:pt x="8" y="96"/>
                    </a:lnTo>
                    <a:lnTo>
                      <a:pt x="2" y="81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8" y="31"/>
                    </a:lnTo>
                    <a:lnTo>
                      <a:pt x="19" y="18"/>
                    </a:lnTo>
                    <a:lnTo>
                      <a:pt x="33" y="8"/>
                    </a:lnTo>
                    <a:lnTo>
                      <a:pt x="48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1"/>
              <p:cNvSpPr>
                <a:spLocks/>
              </p:cNvSpPr>
              <p:nvPr/>
            </p:nvSpPr>
            <p:spPr bwMode="auto">
              <a:xfrm>
                <a:off x="6656388" y="1463675"/>
                <a:ext cx="36512" cy="15875"/>
              </a:xfrm>
              <a:custGeom>
                <a:avLst/>
                <a:gdLst>
                  <a:gd name="T0" fmla="*/ 65 w 325"/>
                  <a:gd name="T1" fmla="*/ 0 h 129"/>
                  <a:gd name="T2" fmla="*/ 261 w 325"/>
                  <a:gd name="T3" fmla="*/ 0 h 129"/>
                  <a:gd name="T4" fmla="*/ 278 w 325"/>
                  <a:gd name="T5" fmla="*/ 3 h 129"/>
                  <a:gd name="T6" fmla="*/ 294 w 325"/>
                  <a:gd name="T7" fmla="*/ 9 h 129"/>
                  <a:gd name="T8" fmla="*/ 306 w 325"/>
                  <a:gd name="T9" fmla="*/ 19 h 129"/>
                  <a:gd name="T10" fmla="*/ 317 w 325"/>
                  <a:gd name="T11" fmla="*/ 32 h 129"/>
                  <a:gd name="T12" fmla="*/ 323 w 325"/>
                  <a:gd name="T13" fmla="*/ 47 h 129"/>
                  <a:gd name="T14" fmla="*/ 325 w 325"/>
                  <a:gd name="T15" fmla="*/ 65 h 129"/>
                  <a:gd name="T16" fmla="*/ 323 w 325"/>
                  <a:gd name="T17" fmla="*/ 82 h 129"/>
                  <a:gd name="T18" fmla="*/ 317 w 325"/>
                  <a:gd name="T19" fmla="*/ 97 h 129"/>
                  <a:gd name="T20" fmla="*/ 306 w 325"/>
                  <a:gd name="T21" fmla="*/ 110 h 129"/>
                  <a:gd name="T22" fmla="*/ 294 w 325"/>
                  <a:gd name="T23" fmla="*/ 120 h 129"/>
                  <a:gd name="T24" fmla="*/ 278 w 325"/>
                  <a:gd name="T25" fmla="*/ 127 h 129"/>
                  <a:gd name="T26" fmla="*/ 261 w 325"/>
                  <a:gd name="T27" fmla="*/ 129 h 129"/>
                  <a:gd name="T28" fmla="*/ 65 w 325"/>
                  <a:gd name="T29" fmla="*/ 129 h 129"/>
                  <a:gd name="T30" fmla="*/ 48 w 325"/>
                  <a:gd name="T31" fmla="*/ 127 h 129"/>
                  <a:gd name="T32" fmla="*/ 33 w 325"/>
                  <a:gd name="T33" fmla="*/ 120 h 129"/>
                  <a:gd name="T34" fmla="*/ 19 w 325"/>
                  <a:gd name="T35" fmla="*/ 110 h 129"/>
                  <a:gd name="T36" fmla="*/ 10 w 325"/>
                  <a:gd name="T37" fmla="*/ 97 h 129"/>
                  <a:gd name="T38" fmla="*/ 2 w 325"/>
                  <a:gd name="T39" fmla="*/ 82 h 129"/>
                  <a:gd name="T40" fmla="*/ 0 w 325"/>
                  <a:gd name="T41" fmla="*/ 65 h 129"/>
                  <a:gd name="T42" fmla="*/ 2 w 325"/>
                  <a:gd name="T43" fmla="*/ 47 h 129"/>
                  <a:gd name="T44" fmla="*/ 10 w 325"/>
                  <a:gd name="T45" fmla="*/ 32 h 129"/>
                  <a:gd name="T46" fmla="*/ 19 w 325"/>
                  <a:gd name="T47" fmla="*/ 19 h 129"/>
                  <a:gd name="T48" fmla="*/ 33 w 325"/>
                  <a:gd name="T49" fmla="*/ 9 h 129"/>
                  <a:gd name="T50" fmla="*/ 48 w 325"/>
                  <a:gd name="T51" fmla="*/ 3 h 129"/>
                  <a:gd name="T52" fmla="*/ 65 w 325"/>
                  <a:gd name="T5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5" h="129">
                    <a:moveTo>
                      <a:pt x="65" y="0"/>
                    </a:moveTo>
                    <a:lnTo>
                      <a:pt x="261" y="0"/>
                    </a:lnTo>
                    <a:lnTo>
                      <a:pt x="278" y="3"/>
                    </a:lnTo>
                    <a:lnTo>
                      <a:pt x="294" y="9"/>
                    </a:lnTo>
                    <a:lnTo>
                      <a:pt x="306" y="19"/>
                    </a:lnTo>
                    <a:lnTo>
                      <a:pt x="317" y="32"/>
                    </a:lnTo>
                    <a:lnTo>
                      <a:pt x="323" y="47"/>
                    </a:lnTo>
                    <a:lnTo>
                      <a:pt x="325" y="65"/>
                    </a:lnTo>
                    <a:lnTo>
                      <a:pt x="323" y="82"/>
                    </a:lnTo>
                    <a:lnTo>
                      <a:pt x="317" y="97"/>
                    </a:lnTo>
                    <a:lnTo>
                      <a:pt x="306" y="110"/>
                    </a:lnTo>
                    <a:lnTo>
                      <a:pt x="294" y="120"/>
                    </a:lnTo>
                    <a:lnTo>
                      <a:pt x="278" y="127"/>
                    </a:lnTo>
                    <a:lnTo>
                      <a:pt x="261" y="129"/>
                    </a:lnTo>
                    <a:lnTo>
                      <a:pt x="65" y="129"/>
                    </a:lnTo>
                    <a:lnTo>
                      <a:pt x="48" y="127"/>
                    </a:lnTo>
                    <a:lnTo>
                      <a:pt x="33" y="120"/>
                    </a:lnTo>
                    <a:lnTo>
                      <a:pt x="19" y="110"/>
                    </a:lnTo>
                    <a:lnTo>
                      <a:pt x="10" y="97"/>
                    </a:lnTo>
                    <a:lnTo>
                      <a:pt x="2" y="82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10" y="32"/>
                    </a:lnTo>
                    <a:lnTo>
                      <a:pt x="19" y="19"/>
                    </a:lnTo>
                    <a:lnTo>
                      <a:pt x="33" y="9"/>
                    </a:lnTo>
                    <a:lnTo>
                      <a:pt x="48" y="3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2"/>
              <p:cNvSpPr>
                <a:spLocks/>
              </p:cNvSpPr>
              <p:nvPr/>
            </p:nvSpPr>
            <p:spPr bwMode="auto">
              <a:xfrm>
                <a:off x="6678613" y="1536700"/>
                <a:ext cx="33337" cy="25400"/>
              </a:xfrm>
              <a:custGeom>
                <a:avLst/>
                <a:gdLst>
                  <a:gd name="T0" fmla="*/ 234 w 299"/>
                  <a:gd name="T1" fmla="*/ 0 h 227"/>
                  <a:gd name="T2" fmla="*/ 251 w 299"/>
                  <a:gd name="T3" fmla="*/ 3 h 227"/>
                  <a:gd name="T4" fmla="*/ 266 w 299"/>
                  <a:gd name="T5" fmla="*/ 9 h 227"/>
                  <a:gd name="T6" fmla="*/ 280 w 299"/>
                  <a:gd name="T7" fmla="*/ 19 h 227"/>
                  <a:gd name="T8" fmla="*/ 290 w 299"/>
                  <a:gd name="T9" fmla="*/ 33 h 227"/>
                  <a:gd name="T10" fmla="*/ 297 w 299"/>
                  <a:gd name="T11" fmla="*/ 49 h 227"/>
                  <a:gd name="T12" fmla="*/ 299 w 299"/>
                  <a:gd name="T13" fmla="*/ 66 h 227"/>
                  <a:gd name="T14" fmla="*/ 297 w 299"/>
                  <a:gd name="T15" fmla="*/ 82 h 227"/>
                  <a:gd name="T16" fmla="*/ 290 w 299"/>
                  <a:gd name="T17" fmla="*/ 97 h 227"/>
                  <a:gd name="T18" fmla="*/ 280 w 299"/>
                  <a:gd name="T19" fmla="*/ 111 h 227"/>
                  <a:gd name="T20" fmla="*/ 267 w 299"/>
                  <a:gd name="T21" fmla="*/ 122 h 227"/>
                  <a:gd name="T22" fmla="*/ 98 w 299"/>
                  <a:gd name="T23" fmla="*/ 218 h 227"/>
                  <a:gd name="T24" fmla="*/ 82 w 299"/>
                  <a:gd name="T25" fmla="*/ 224 h 227"/>
                  <a:gd name="T26" fmla="*/ 65 w 299"/>
                  <a:gd name="T27" fmla="*/ 227 h 227"/>
                  <a:gd name="T28" fmla="*/ 48 w 299"/>
                  <a:gd name="T29" fmla="*/ 224 h 227"/>
                  <a:gd name="T30" fmla="*/ 33 w 299"/>
                  <a:gd name="T31" fmla="*/ 219 h 227"/>
                  <a:gd name="T32" fmla="*/ 19 w 299"/>
                  <a:gd name="T33" fmla="*/ 208 h 227"/>
                  <a:gd name="T34" fmla="*/ 8 w 299"/>
                  <a:gd name="T35" fmla="*/ 195 h 227"/>
                  <a:gd name="T36" fmla="*/ 2 w 299"/>
                  <a:gd name="T37" fmla="*/ 179 h 227"/>
                  <a:gd name="T38" fmla="*/ 0 w 299"/>
                  <a:gd name="T39" fmla="*/ 162 h 227"/>
                  <a:gd name="T40" fmla="*/ 2 w 299"/>
                  <a:gd name="T41" fmla="*/ 146 h 227"/>
                  <a:gd name="T42" fmla="*/ 8 w 299"/>
                  <a:gd name="T43" fmla="*/ 130 h 227"/>
                  <a:gd name="T44" fmla="*/ 18 w 299"/>
                  <a:gd name="T45" fmla="*/ 117 h 227"/>
                  <a:gd name="T46" fmla="*/ 32 w 299"/>
                  <a:gd name="T47" fmla="*/ 107 h 227"/>
                  <a:gd name="T48" fmla="*/ 201 w 299"/>
                  <a:gd name="T49" fmla="*/ 10 h 227"/>
                  <a:gd name="T50" fmla="*/ 218 w 299"/>
                  <a:gd name="T51" fmla="*/ 2 h 227"/>
                  <a:gd name="T52" fmla="*/ 234 w 299"/>
                  <a:gd name="T53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9" h="227">
                    <a:moveTo>
                      <a:pt x="234" y="0"/>
                    </a:moveTo>
                    <a:lnTo>
                      <a:pt x="251" y="3"/>
                    </a:lnTo>
                    <a:lnTo>
                      <a:pt x="266" y="9"/>
                    </a:lnTo>
                    <a:lnTo>
                      <a:pt x="280" y="19"/>
                    </a:lnTo>
                    <a:lnTo>
                      <a:pt x="290" y="33"/>
                    </a:lnTo>
                    <a:lnTo>
                      <a:pt x="297" y="49"/>
                    </a:lnTo>
                    <a:lnTo>
                      <a:pt x="299" y="66"/>
                    </a:lnTo>
                    <a:lnTo>
                      <a:pt x="297" y="82"/>
                    </a:lnTo>
                    <a:lnTo>
                      <a:pt x="290" y="97"/>
                    </a:lnTo>
                    <a:lnTo>
                      <a:pt x="280" y="111"/>
                    </a:lnTo>
                    <a:lnTo>
                      <a:pt x="267" y="122"/>
                    </a:lnTo>
                    <a:lnTo>
                      <a:pt x="98" y="218"/>
                    </a:lnTo>
                    <a:lnTo>
                      <a:pt x="82" y="224"/>
                    </a:lnTo>
                    <a:lnTo>
                      <a:pt x="65" y="227"/>
                    </a:lnTo>
                    <a:lnTo>
                      <a:pt x="48" y="224"/>
                    </a:lnTo>
                    <a:lnTo>
                      <a:pt x="33" y="219"/>
                    </a:lnTo>
                    <a:lnTo>
                      <a:pt x="19" y="208"/>
                    </a:lnTo>
                    <a:lnTo>
                      <a:pt x="8" y="195"/>
                    </a:lnTo>
                    <a:lnTo>
                      <a:pt x="2" y="179"/>
                    </a:lnTo>
                    <a:lnTo>
                      <a:pt x="0" y="162"/>
                    </a:lnTo>
                    <a:lnTo>
                      <a:pt x="2" y="146"/>
                    </a:lnTo>
                    <a:lnTo>
                      <a:pt x="8" y="130"/>
                    </a:lnTo>
                    <a:lnTo>
                      <a:pt x="18" y="117"/>
                    </a:lnTo>
                    <a:lnTo>
                      <a:pt x="32" y="107"/>
                    </a:lnTo>
                    <a:lnTo>
                      <a:pt x="201" y="10"/>
                    </a:lnTo>
                    <a:lnTo>
                      <a:pt x="218" y="2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4"/>
              <p:cNvSpPr>
                <a:spLocks/>
              </p:cNvSpPr>
              <p:nvPr/>
            </p:nvSpPr>
            <p:spPr bwMode="auto">
              <a:xfrm>
                <a:off x="6965950" y="1463675"/>
                <a:ext cx="38100" cy="15875"/>
              </a:xfrm>
              <a:custGeom>
                <a:avLst/>
                <a:gdLst>
                  <a:gd name="T0" fmla="*/ 65 w 326"/>
                  <a:gd name="T1" fmla="*/ 0 h 129"/>
                  <a:gd name="T2" fmla="*/ 261 w 326"/>
                  <a:gd name="T3" fmla="*/ 0 h 129"/>
                  <a:gd name="T4" fmla="*/ 278 w 326"/>
                  <a:gd name="T5" fmla="*/ 3 h 129"/>
                  <a:gd name="T6" fmla="*/ 294 w 326"/>
                  <a:gd name="T7" fmla="*/ 9 h 129"/>
                  <a:gd name="T8" fmla="*/ 306 w 326"/>
                  <a:gd name="T9" fmla="*/ 19 h 129"/>
                  <a:gd name="T10" fmla="*/ 316 w 326"/>
                  <a:gd name="T11" fmla="*/ 32 h 129"/>
                  <a:gd name="T12" fmla="*/ 324 w 326"/>
                  <a:gd name="T13" fmla="*/ 47 h 129"/>
                  <a:gd name="T14" fmla="*/ 326 w 326"/>
                  <a:gd name="T15" fmla="*/ 65 h 129"/>
                  <a:gd name="T16" fmla="*/ 324 w 326"/>
                  <a:gd name="T17" fmla="*/ 82 h 129"/>
                  <a:gd name="T18" fmla="*/ 316 w 326"/>
                  <a:gd name="T19" fmla="*/ 97 h 129"/>
                  <a:gd name="T20" fmla="*/ 306 w 326"/>
                  <a:gd name="T21" fmla="*/ 110 h 129"/>
                  <a:gd name="T22" fmla="*/ 294 w 326"/>
                  <a:gd name="T23" fmla="*/ 120 h 129"/>
                  <a:gd name="T24" fmla="*/ 278 w 326"/>
                  <a:gd name="T25" fmla="*/ 127 h 129"/>
                  <a:gd name="T26" fmla="*/ 261 w 326"/>
                  <a:gd name="T27" fmla="*/ 129 h 129"/>
                  <a:gd name="T28" fmla="*/ 65 w 326"/>
                  <a:gd name="T29" fmla="*/ 129 h 129"/>
                  <a:gd name="T30" fmla="*/ 48 w 326"/>
                  <a:gd name="T31" fmla="*/ 127 h 129"/>
                  <a:gd name="T32" fmla="*/ 32 w 326"/>
                  <a:gd name="T33" fmla="*/ 120 h 129"/>
                  <a:gd name="T34" fmla="*/ 19 w 326"/>
                  <a:gd name="T35" fmla="*/ 110 h 129"/>
                  <a:gd name="T36" fmla="*/ 9 w 326"/>
                  <a:gd name="T37" fmla="*/ 97 h 129"/>
                  <a:gd name="T38" fmla="*/ 2 w 326"/>
                  <a:gd name="T39" fmla="*/ 82 h 129"/>
                  <a:gd name="T40" fmla="*/ 0 w 326"/>
                  <a:gd name="T41" fmla="*/ 65 h 129"/>
                  <a:gd name="T42" fmla="*/ 2 w 326"/>
                  <a:gd name="T43" fmla="*/ 47 h 129"/>
                  <a:gd name="T44" fmla="*/ 9 w 326"/>
                  <a:gd name="T45" fmla="*/ 32 h 129"/>
                  <a:gd name="T46" fmla="*/ 19 w 326"/>
                  <a:gd name="T47" fmla="*/ 19 h 129"/>
                  <a:gd name="T48" fmla="*/ 32 w 326"/>
                  <a:gd name="T49" fmla="*/ 9 h 129"/>
                  <a:gd name="T50" fmla="*/ 48 w 326"/>
                  <a:gd name="T51" fmla="*/ 3 h 129"/>
                  <a:gd name="T52" fmla="*/ 65 w 326"/>
                  <a:gd name="T5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6" h="129">
                    <a:moveTo>
                      <a:pt x="65" y="0"/>
                    </a:moveTo>
                    <a:lnTo>
                      <a:pt x="261" y="0"/>
                    </a:lnTo>
                    <a:lnTo>
                      <a:pt x="278" y="3"/>
                    </a:lnTo>
                    <a:lnTo>
                      <a:pt x="294" y="9"/>
                    </a:lnTo>
                    <a:lnTo>
                      <a:pt x="306" y="19"/>
                    </a:lnTo>
                    <a:lnTo>
                      <a:pt x="316" y="32"/>
                    </a:lnTo>
                    <a:lnTo>
                      <a:pt x="324" y="47"/>
                    </a:lnTo>
                    <a:lnTo>
                      <a:pt x="326" y="65"/>
                    </a:lnTo>
                    <a:lnTo>
                      <a:pt x="324" y="82"/>
                    </a:lnTo>
                    <a:lnTo>
                      <a:pt x="316" y="97"/>
                    </a:lnTo>
                    <a:lnTo>
                      <a:pt x="306" y="110"/>
                    </a:lnTo>
                    <a:lnTo>
                      <a:pt x="294" y="120"/>
                    </a:lnTo>
                    <a:lnTo>
                      <a:pt x="278" y="127"/>
                    </a:lnTo>
                    <a:lnTo>
                      <a:pt x="261" y="129"/>
                    </a:lnTo>
                    <a:lnTo>
                      <a:pt x="65" y="129"/>
                    </a:lnTo>
                    <a:lnTo>
                      <a:pt x="48" y="127"/>
                    </a:lnTo>
                    <a:lnTo>
                      <a:pt x="32" y="120"/>
                    </a:lnTo>
                    <a:lnTo>
                      <a:pt x="19" y="110"/>
                    </a:lnTo>
                    <a:lnTo>
                      <a:pt x="9" y="97"/>
                    </a:lnTo>
                    <a:lnTo>
                      <a:pt x="2" y="82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9" y="32"/>
                    </a:lnTo>
                    <a:lnTo>
                      <a:pt x="19" y="19"/>
                    </a:lnTo>
                    <a:lnTo>
                      <a:pt x="32" y="9"/>
                    </a:lnTo>
                    <a:lnTo>
                      <a:pt x="48" y="3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5"/>
              <p:cNvSpPr>
                <a:spLocks/>
              </p:cNvSpPr>
              <p:nvPr/>
            </p:nvSpPr>
            <p:spPr bwMode="auto">
              <a:xfrm>
                <a:off x="6946900" y="1382713"/>
                <a:ext cx="34925" cy="25400"/>
              </a:xfrm>
              <a:custGeom>
                <a:avLst/>
                <a:gdLst>
                  <a:gd name="T0" fmla="*/ 234 w 299"/>
                  <a:gd name="T1" fmla="*/ 0 h 226"/>
                  <a:gd name="T2" fmla="*/ 251 w 299"/>
                  <a:gd name="T3" fmla="*/ 2 h 226"/>
                  <a:gd name="T4" fmla="*/ 266 w 299"/>
                  <a:gd name="T5" fmla="*/ 8 h 226"/>
                  <a:gd name="T6" fmla="*/ 280 w 299"/>
                  <a:gd name="T7" fmla="*/ 18 h 226"/>
                  <a:gd name="T8" fmla="*/ 290 w 299"/>
                  <a:gd name="T9" fmla="*/ 31 h 226"/>
                  <a:gd name="T10" fmla="*/ 297 w 299"/>
                  <a:gd name="T11" fmla="*/ 47 h 226"/>
                  <a:gd name="T12" fmla="*/ 299 w 299"/>
                  <a:gd name="T13" fmla="*/ 64 h 226"/>
                  <a:gd name="T14" fmla="*/ 297 w 299"/>
                  <a:gd name="T15" fmla="*/ 81 h 226"/>
                  <a:gd name="T16" fmla="*/ 290 w 299"/>
                  <a:gd name="T17" fmla="*/ 96 h 226"/>
                  <a:gd name="T18" fmla="*/ 281 w 299"/>
                  <a:gd name="T19" fmla="*/ 110 h 226"/>
                  <a:gd name="T20" fmla="*/ 267 w 299"/>
                  <a:gd name="T21" fmla="*/ 120 h 226"/>
                  <a:gd name="T22" fmla="*/ 98 w 299"/>
                  <a:gd name="T23" fmla="*/ 216 h 226"/>
                  <a:gd name="T24" fmla="*/ 82 w 299"/>
                  <a:gd name="T25" fmla="*/ 224 h 226"/>
                  <a:gd name="T26" fmla="*/ 65 w 299"/>
                  <a:gd name="T27" fmla="*/ 226 h 226"/>
                  <a:gd name="T28" fmla="*/ 49 w 299"/>
                  <a:gd name="T29" fmla="*/ 224 h 226"/>
                  <a:gd name="T30" fmla="*/ 33 w 299"/>
                  <a:gd name="T31" fmla="*/ 217 h 226"/>
                  <a:gd name="T32" fmla="*/ 19 w 299"/>
                  <a:gd name="T33" fmla="*/ 207 h 226"/>
                  <a:gd name="T34" fmla="*/ 8 w 299"/>
                  <a:gd name="T35" fmla="*/ 193 h 226"/>
                  <a:gd name="T36" fmla="*/ 2 w 299"/>
                  <a:gd name="T37" fmla="*/ 177 h 226"/>
                  <a:gd name="T38" fmla="*/ 0 w 299"/>
                  <a:gd name="T39" fmla="*/ 160 h 226"/>
                  <a:gd name="T40" fmla="*/ 2 w 299"/>
                  <a:gd name="T41" fmla="*/ 144 h 226"/>
                  <a:gd name="T42" fmla="*/ 8 w 299"/>
                  <a:gd name="T43" fmla="*/ 129 h 226"/>
                  <a:gd name="T44" fmla="*/ 19 w 299"/>
                  <a:gd name="T45" fmla="*/ 116 h 226"/>
                  <a:gd name="T46" fmla="*/ 32 w 299"/>
                  <a:gd name="T47" fmla="*/ 104 h 226"/>
                  <a:gd name="T48" fmla="*/ 201 w 299"/>
                  <a:gd name="T49" fmla="*/ 8 h 226"/>
                  <a:gd name="T50" fmla="*/ 218 w 299"/>
                  <a:gd name="T51" fmla="*/ 2 h 226"/>
                  <a:gd name="T52" fmla="*/ 234 w 299"/>
                  <a:gd name="T53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9" h="226">
                    <a:moveTo>
                      <a:pt x="234" y="0"/>
                    </a:moveTo>
                    <a:lnTo>
                      <a:pt x="251" y="2"/>
                    </a:lnTo>
                    <a:lnTo>
                      <a:pt x="266" y="8"/>
                    </a:lnTo>
                    <a:lnTo>
                      <a:pt x="280" y="18"/>
                    </a:lnTo>
                    <a:lnTo>
                      <a:pt x="290" y="31"/>
                    </a:lnTo>
                    <a:lnTo>
                      <a:pt x="297" y="47"/>
                    </a:lnTo>
                    <a:lnTo>
                      <a:pt x="299" y="64"/>
                    </a:lnTo>
                    <a:lnTo>
                      <a:pt x="297" y="81"/>
                    </a:lnTo>
                    <a:lnTo>
                      <a:pt x="290" y="96"/>
                    </a:lnTo>
                    <a:lnTo>
                      <a:pt x="281" y="110"/>
                    </a:lnTo>
                    <a:lnTo>
                      <a:pt x="267" y="120"/>
                    </a:lnTo>
                    <a:lnTo>
                      <a:pt x="98" y="216"/>
                    </a:lnTo>
                    <a:lnTo>
                      <a:pt x="82" y="224"/>
                    </a:lnTo>
                    <a:lnTo>
                      <a:pt x="65" y="226"/>
                    </a:lnTo>
                    <a:lnTo>
                      <a:pt x="49" y="224"/>
                    </a:lnTo>
                    <a:lnTo>
                      <a:pt x="33" y="217"/>
                    </a:lnTo>
                    <a:lnTo>
                      <a:pt x="19" y="207"/>
                    </a:lnTo>
                    <a:lnTo>
                      <a:pt x="8" y="193"/>
                    </a:lnTo>
                    <a:lnTo>
                      <a:pt x="2" y="177"/>
                    </a:lnTo>
                    <a:lnTo>
                      <a:pt x="0" y="160"/>
                    </a:lnTo>
                    <a:lnTo>
                      <a:pt x="2" y="144"/>
                    </a:lnTo>
                    <a:lnTo>
                      <a:pt x="8" y="129"/>
                    </a:lnTo>
                    <a:lnTo>
                      <a:pt x="19" y="116"/>
                    </a:lnTo>
                    <a:lnTo>
                      <a:pt x="32" y="104"/>
                    </a:lnTo>
                    <a:lnTo>
                      <a:pt x="201" y="8"/>
                    </a:lnTo>
                    <a:lnTo>
                      <a:pt x="218" y="2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6"/>
              <p:cNvSpPr>
                <a:spLocks/>
              </p:cNvSpPr>
              <p:nvPr/>
            </p:nvSpPr>
            <p:spPr bwMode="auto">
              <a:xfrm>
                <a:off x="6894513" y="1320800"/>
                <a:ext cx="25400" cy="34925"/>
              </a:xfrm>
              <a:custGeom>
                <a:avLst/>
                <a:gdLst>
                  <a:gd name="T0" fmla="*/ 162 w 228"/>
                  <a:gd name="T1" fmla="*/ 0 h 297"/>
                  <a:gd name="T2" fmla="*/ 179 w 228"/>
                  <a:gd name="T3" fmla="*/ 2 h 297"/>
                  <a:gd name="T4" fmla="*/ 195 w 228"/>
                  <a:gd name="T5" fmla="*/ 10 h 297"/>
                  <a:gd name="T6" fmla="*/ 209 w 228"/>
                  <a:gd name="T7" fmla="*/ 20 h 297"/>
                  <a:gd name="T8" fmla="*/ 219 w 228"/>
                  <a:gd name="T9" fmla="*/ 33 h 297"/>
                  <a:gd name="T10" fmla="*/ 226 w 228"/>
                  <a:gd name="T11" fmla="*/ 49 h 297"/>
                  <a:gd name="T12" fmla="*/ 228 w 228"/>
                  <a:gd name="T13" fmla="*/ 65 h 297"/>
                  <a:gd name="T14" fmla="*/ 226 w 228"/>
                  <a:gd name="T15" fmla="*/ 82 h 297"/>
                  <a:gd name="T16" fmla="*/ 219 w 228"/>
                  <a:gd name="T17" fmla="*/ 97 h 297"/>
                  <a:gd name="T18" fmla="*/ 121 w 228"/>
                  <a:gd name="T19" fmla="*/ 265 h 297"/>
                  <a:gd name="T20" fmla="*/ 111 w 228"/>
                  <a:gd name="T21" fmla="*/ 279 h 297"/>
                  <a:gd name="T22" fmla="*/ 97 w 228"/>
                  <a:gd name="T23" fmla="*/ 290 h 297"/>
                  <a:gd name="T24" fmla="*/ 82 w 228"/>
                  <a:gd name="T25" fmla="*/ 295 h 297"/>
                  <a:gd name="T26" fmla="*/ 65 w 228"/>
                  <a:gd name="T27" fmla="*/ 297 h 297"/>
                  <a:gd name="T28" fmla="*/ 49 w 228"/>
                  <a:gd name="T29" fmla="*/ 295 h 297"/>
                  <a:gd name="T30" fmla="*/ 33 w 228"/>
                  <a:gd name="T31" fmla="*/ 289 h 297"/>
                  <a:gd name="T32" fmla="*/ 18 w 228"/>
                  <a:gd name="T33" fmla="*/ 278 h 297"/>
                  <a:gd name="T34" fmla="*/ 9 w 228"/>
                  <a:gd name="T35" fmla="*/ 265 h 297"/>
                  <a:gd name="T36" fmla="*/ 2 w 228"/>
                  <a:gd name="T37" fmla="*/ 250 h 297"/>
                  <a:gd name="T38" fmla="*/ 0 w 228"/>
                  <a:gd name="T39" fmla="*/ 234 h 297"/>
                  <a:gd name="T40" fmla="*/ 2 w 228"/>
                  <a:gd name="T41" fmla="*/ 217 h 297"/>
                  <a:gd name="T42" fmla="*/ 9 w 228"/>
                  <a:gd name="T43" fmla="*/ 201 h 297"/>
                  <a:gd name="T44" fmla="*/ 106 w 228"/>
                  <a:gd name="T45" fmla="*/ 33 h 297"/>
                  <a:gd name="T46" fmla="*/ 117 w 228"/>
                  <a:gd name="T47" fmla="*/ 19 h 297"/>
                  <a:gd name="T48" fmla="*/ 131 w 228"/>
                  <a:gd name="T49" fmla="*/ 9 h 297"/>
                  <a:gd name="T50" fmla="*/ 146 w 228"/>
                  <a:gd name="T51" fmla="*/ 2 h 297"/>
                  <a:gd name="T52" fmla="*/ 162 w 228"/>
                  <a:gd name="T5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8" h="297">
                    <a:moveTo>
                      <a:pt x="162" y="0"/>
                    </a:moveTo>
                    <a:lnTo>
                      <a:pt x="179" y="2"/>
                    </a:lnTo>
                    <a:lnTo>
                      <a:pt x="195" y="10"/>
                    </a:lnTo>
                    <a:lnTo>
                      <a:pt x="209" y="20"/>
                    </a:lnTo>
                    <a:lnTo>
                      <a:pt x="219" y="33"/>
                    </a:lnTo>
                    <a:lnTo>
                      <a:pt x="226" y="49"/>
                    </a:lnTo>
                    <a:lnTo>
                      <a:pt x="228" y="65"/>
                    </a:lnTo>
                    <a:lnTo>
                      <a:pt x="226" y="82"/>
                    </a:lnTo>
                    <a:lnTo>
                      <a:pt x="219" y="97"/>
                    </a:lnTo>
                    <a:lnTo>
                      <a:pt x="121" y="265"/>
                    </a:lnTo>
                    <a:lnTo>
                      <a:pt x="111" y="279"/>
                    </a:lnTo>
                    <a:lnTo>
                      <a:pt x="97" y="290"/>
                    </a:lnTo>
                    <a:lnTo>
                      <a:pt x="82" y="295"/>
                    </a:lnTo>
                    <a:lnTo>
                      <a:pt x="65" y="297"/>
                    </a:lnTo>
                    <a:lnTo>
                      <a:pt x="49" y="295"/>
                    </a:lnTo>
                    <a:lnTo>
                      <a:pt x="33" y="289"/>
                    </a:lnTo>
                    <a:lnTo>
                      <a:pt x="18" y="278"/>
                    </a:lnTo>
                    <a:lnTo>
                      <a:pt x="9" y="265"/>
                    </a:lnTo>
                    <a:lnTo>
                      <a:pt x="2" y="250"/>
                    </a:lnTo>
                    <a:lnTo>
                      <a:pt x="0" y="234"/>
                    </a:lnTo>
                    <a:lnTo>
                      <a:pt x="2" y="217"/>
                    </a:lnTo>
                    <a:lnTo>
                      <a:pt x="9" y="201"/>
                    </a:lnTo>
                    <a:lnTo>
                      <a:pt x="106" y="33"/>
                    </a:lnTo>
                    <a:lnTo>
                      <a:pt x="117" y="19"/>
                    </a:lnTo>
                    <a:lnTo>
                      <a:pt x="131" y="9"/>
                    </a:lnTo>
                    <a:lnTo>
                      <a:pt x="146" y="2"/>
                    </a:lnTo>
                    <a:lnTo>
                      <a:pt x="1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" name="Oval 152"/>
            <p:cNvSpPr/>
            <p:nvPr/>
          </p:nvSpPr>
          <p:spPr>
            <a:xfrm>
              <a:off x="6371006" y="5558946"/>
              <a:ext cx="1252635" cy="1252635"/>
            </a:xfrm>
            <a:prstGeom prst="ellipse">
              <a:avLst/>
            </a:prstGeom>
            <a:gradFill>
              <a:gsLst>
                <a:gs pos="81000">
                  <a:schemeClr val="bg2"/>
                </a:gs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Oval 77"/>
          <p:cNvSpPr/>
          <p:nvPr/>
        </p:nvSpPr>
        <p:spPr>
          <a:xfrm>
            <a:off x="4522776" y="5357826"/>
            <a:ext cx="1166245" cy="1166245"/>
          </a:xfrm>
          <a:prstGeom prst="ellipse">
            <a:avLst/>
          </a:prstGeom>
          <a:gradFill>
            <a:gsLst>
              <a:gs pos="81000">
                <a:schemeClr val="bg2"/>
              </a:gs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36496" y="404664"/>
            <a:ext cx="2643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0171" y="161704"/>
            <a:ext cx="34099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Результативность коррекционной  помощи ребенку зависит от степени заинтересованности и участия родителей в </a:t>
            </a:r>
            <a:r>
              <a:rPr lang="ru-RU" sz="2000" b="1" dirty="0" smtClean="0">
                <a:solidFill>
                  <a:srgbClr val="0070C0"/>
                </a:solidFill>
              </a:rPr>
              <a:t>коррекции нарушений. </a:t>
            </a:r>
            <a:r>
              <a:rPr lang="ru-RU" sz="2000" b="1" dirty="0">
                <a:solidFill>
                  <a:srgbClr val="0070C0"/>
                </a:solidFill>
              </a:rPr>
              <a:t>Важная роль в сотрудничестве родителей </a:t>
            </a:r>
            <a:r>
              <a:rPr lang="ru-RU" sz="2000" b="1" dirty="0" smtClean="0">
                <a:solidFill>
                  <a:srgbClr val="0070C0"/>
                </a:solidFill>
              </a:rPr>
              <a:t>и педагогов отводится </a:t>
            </a:r>
            <a:r>
              <a:rPr lang="ru-RU" sz="2000" b="1" dirty="0">
                <a:solidFill>
                  <a:srgbClr val="0070C0"/>
                </a:solidFill>
              </a:rPr>
              <a:t>домашним заданиям. 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Самое </a:t>
            </a:r>
            <a:r>
              <a:rPr lang="ru-RU" sz="2000" b="1" dirty="0">
                <a:solidFill>
                  <a:srgbClr val="0070C0"/>
                </a:solidFill>
              </a:rPr>
              <a:t>главное, что должны понять родители, – без их участия, поддержки результат работы </a:t>
            </a:r>
            <a:r>
              <a:rPr lang="ru-RU" sz="2000" b="1" dirty="0" smtClean="0">
                <a:solidFill>
                  <a:srgbClr val="0070C0"/>
                </a:solidFill>
              </a:rPr>
              <a:t>педагога  </a:t>
            </a:r>
            <a:r>
              <a:rPr lang="ru-RU" sz="2000" b="1" dirty="0">
                <a:solidFill>
                  <a:srgbClr val="0070C0"/>
                </a:solidFill>
              </a:rPr>
              <a:t>будет </a:t>
            </a:r>
            <a:r>
              <a:rPr lang="ru-RU" sz="2000" b="1" dirty="0" smtClean="0">
                <a:solidFill>
                  <a:srgbClr val="0070C0"/>
                </a:solidFill>
              </a:rPr>
              <a:t>минимальным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686700" y="46513"/>
            <a:ext cx="35021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70C0"/>
                </a:solidFill>
              </a:rPr>
              <a:t>Домашние задания имеют </a:t>
            </a:r>
            <a:r>
              <a:rPr lang="ru-RU" sz="2000" b="1" dirty="0">
                <a:solidFill>
                  <a:srgbClr val="0070C0"/>
                </a:solidFill>
              </a:rPr>
              <a:t>большое воспитательное, обучающее и коррекционное значение: при правильной организации его выполнения у </a:t>
            </a:r>
            <a:r>
              <a:rPr lang="ru-RU" sz="2000" b="1" dirty="0" smtClean="0">
                <a:solidFill>
                  <a:srgbClr val="0070C0"/>
                </a:solidFill>
              </a:rPr>
              <a:t>детей вырабатываются </a:t>
            </a:r>
            <a:r>
              <a:rPr lang="ru-RU" sz="2000" b="1" dirty="0">
                <a:solidFill>
                  <a:srgbClr val="0070C0"/>
                </a:solidFill>
              </a:rPr>
              <a:t>новые знания и умения, а также навыки самостоятельного мышления, умение себя контролировать, воспитывается ответственное отношение к своим новым обязанностям, закрепляется весь пройденный на занятиях у </a:t>
            </a:r>
            <a:r>
              <a:rPr lang="ru-RU" sz="2000" b="1" dirty="0" smtClean="0">
                <a:solidFill>
                  <a:srgbClr val="0070C0"/>
                </a:solidFill>
              </a:rPr>
              <a:t>педагогов материал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6100" y="161705"/>
            <a:ext cx="5328592" cy="109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с тетрадями для домашних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заданий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3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1C8ABA"/>
      </a:dk2>
      <a:lt2>
        <a:srgbClr val="0F608D"/>
      </a:lt2>
      <a:accent1>
        <a:srgbClr val="51B3C6"/>
      </a:accent1>
      <a:accent2>
        <a:srgbClr val="175D76"/>
      </a:accent2>
      <a:accent3>
        <a:srgbClr val="FF3300"/>
      </a:accent3>
      <a:accent4>
        <a:srgbClr val="E6101F"/>
      </a:accent4>
      <a:accent5>
        <a:srgbClr val="E60CAD"/>
      </a:accent5>
      <a:accent6>
        <a:srgbClr val="660066"/>
      </a:accent6>
      <a:hlink>
        <a:srgbClr val="002335"/>
      </a:hlink>
      <a:folHlink>
        <a:srgbClr val="3737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6810</TotalTime>
  <Words>591</Words>
  <Application>Microsoft Office PowerPoint</Application>
  <PresentationFormat>Произвольный</PresentationFormat>
  <Paragraphs>53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 Задачи    </vt:lpstr>
      <vt:lpstr>Презентация PowerPoint</vt:lpstr>
      <vt:lpstr>Презентация PowerPoint</vt:lpstr>
      <vt:lpstr>Презентация PowerPoint</vt:lpstr>
      <vt:lpstr>  Командная оценка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  </vt:lpstr>
      <vt:lpstr>Итогом сотрудничества специалистов КППК  с родителями являются следующие результаты</vt:lpstr>
      <vt:lpstr>СПАСИБО ЗА ВНИМАНИЕ!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SlideModel PowerPoint Wide</dc:title>
  <dc:creator>Julian</dc:creator>
  <cp:lastModifiedBy>315 kab</cp:lastModifiedBy>
  <cp:revision>260</cp:revision>
  <cp:lastPrinted>2021-02-03T06:23:40Z</cp:lastPrinted>
  <dcterms:created xsi:type="dcterms:W3CDTF">2013-09-12T13:05:01Z</dcterms:created>
  <dcterms:modified xsi:type="dcterms:W3CDTF">2021-06-24T03:35:30Z</dcterms:modified>
</cp:coreProperties>
</file>