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9" r:id="rId6"/>
    <p:sldId id="270" r:id="rId7"/>
    <p:sldId id="272" r:id="rId8"/>
    <p:sldId id="273" r:id="rId9"/>
    <p:sldId id="274" r:id="rId10"/>
    <p:sldId id="275" r:id="rId11"/>
    <p:sldId id="259" r:id="rId12"/>
    <p:sldId id="260" r:id="rId13"/>
    <p:sldId id="261" r:id="rId14"/>
    <p:sldId id="262" r:id="rId15"/>
    <p:sldId id="263" r:id="rId16"/>
    <p:sldId id="264" r:id="rId17"/>
    <p:sldId id="265" r:id="rId18"/>
    <p:sldId id="266" r:id="rId19"/>
    <p:sldId id="26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лена Сургина" initials="ЕС"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9" autoAdjust="0"/>
    <p:restoredTop sz="94660"/>
  </p:normalViewPr>
  <p:slideViewPr>
    <p:cSldViewPr snapToGrid="0">
      <p:cViewPr>
        <p:scale>
          <a:sx n="81" d="100"/>
          <a:sy n="81" d="100"/>
        </p:scale>
        <p:origin x="-5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4T11:03:04.908" idx="1">
    <p:pos x="7680" y="0"/>
    <p:text/>
    <p:extLst>
      <p:ext uri="{C676402C-5697-4E1C-873F-D02D1690AC5C}">
        <p15:threadingInfo xmlns:p15="http://schemas.microsoft.com/office/powerpoint/2012/main" xmlns="" timeZoneBias="-360"/>
      </p:ext>
    </p:extLst>
  </p:cm>
</p:cmLst>
</file>

<file path=ppt/diagrams/_rels/data1.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DA2FC-8531-4996-83F7-2FC9E013B4C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AB3E024-343E-49EE-BFFF-0D9D913BC83C}">
      <dgm:prSet phldrT="[Текст]" phldr="1"/>
      <dgm:spPr/>
      <dgm:t>
        <a:bodyPr/>
        <a:lstStyle/>
        <a:p>
          <a:endParaRPr lang="ru-RU" dirty="0"/>
        </a:p>
      </dgm:t>
    </dgm:pt>
    <dgm:pt modelId="{C7B42173-575D-4C48-B3AE-F0E5854E1125}" type="parTrans" cxnId="{9AA52955-5400-4527-933A-65AF52A13D31}">
      <dgm:prSet/>
      <dgm:spPr/>
      <dgm:t>
        <a:bodyPr/>
        <a:lstStyle/>
        <a:p>
          <a:endParaRPr lang="ru-RU"/>
        </a:p>
      </dgm:t>
    </dgm:pt>
    <dgm:pt modelId="{B8D7B43F-B0F5-49F8-8908-F64B6CFAFA9E}" type="sibTrans" cxnId="{9AA52955-5400-4527-933A-65AF52A13D3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ru-RU"/>
        </a:p>
      </dgm:t>
    </dgm:pt>
    <dgm:pt modelId="{11AF7A8B-6D66-4253-8BE6-7253A8A3D5CF}" type="pres">
      <dgm:prSet presAssocID="{66BDA2FC-8531-4996-83F7-2FC9E013B4CE}" presName="Name0" presStyleCnt="0">
        <dgm:presLayoutVars>
          <dgm:chMax val="7"/>
          <dgm:chPref val="7"/>
          <dgm:dir/>
        </dgm:presLayoutVars>
      </dgm:prSet>
      <dgm:spPr/>
    </dgm:pt>
    <dgm:pt modelId="{5AB40512-B090-4282-B066-09B770F1E0F6}" type="pres">
      <dgm:prSet presAssocID="{66BDA2FC-8531-4996-83F7-2FC9E013B4CE}" presName="Name1" presStyleCnt="0"/>
      <dgm:spPr/>
    </dgm:pt>
    <dgm:pt modelId="{A6936B8A-C04A-4B23-BA66-E17EC4FB79E8}" type="pres">
      <dgm:prSet presAssocID="{B8D7B43F-B0F5-49F8-8908-F64B6CFAFA9E}" presName="picture_1" presStyleCnt="0"/>
      <dgm:spPr/>
    </dgm:pt>
    <dgm:pt modelId="{76652F28-642C-4EE7-BF5B-CF8229BD55F7}" type="pres">
      <dgm:prSet presAssocID="{B8D7B43F-B0F5-49F8-8908-F64B6CFAFA9E}" presName="pictureRepeatNode" presStyleLbl="alignImgPlace1" presStyleIdx="0" presStyleCnt="1" custLinFactNeighborX="-558" custLinFactNeighborY="-1161"/>
      <dgm:spPr/>
      <dgm:t>
        <a:bodyPr/>
        <a:lstStyle/>
        <a:p>
          <a:endParaRPr lang="ru-RU"/>
        </a:p>
      </dgm:t>
    </dgm:pt>
    <dgm:pt modelId="{DD3EBD30-06F2-48F4-96E0-879F4C442EA4}" type="pres">
      <dgm:prSet presAssocID="{0AB3E024-343E-49EE-BFFF-0D9D913BC83C}" presName="text_1" presStyleLbl="node1" presStyleIdx="0" presStyleCnt="0" custAng="0" custFlipVert="0" custFlipHor="0" custScaleX="34468" custScaleY="15430" custLinFactNeighborX="29847" custLinFactNeighborY="51855">
        <dgm:presLayoutVars>
          <dgm:bulletEnabled val="1"/>
        </dgm:presLayoutVars>
      </dgm:prSet>
      <dgm:spPr/>
      <dgm:t>
        <a:bodyPr/>
        <a:lstStyle/>
        <a:p>
          <a:endParaRPr lang="ru-RU"/>
        </a:p>
      </dgm:t>
    </dgm:pt>
  </dgm:ptLst>
  <dgm:cxnLst>
    <dgm:cxn modelId="{7770805C-8FCE-4AFE-9165-6DA0F0747A97}" type="presOf" srcId="{B8D7B43F-B0F5-49F8-8908-F64B6CFAFA9E}" destId="{76652F28-642C-4EE7-BF5B-CF8229BD55F7}" srcOrd="0" destOrd="0" presId="urn:microsoft.com/office/officeart/2008/layout/CircularPictureCallout"/>
    <dgm:cxn modelId="{326CBB36-FDB6-4220-9A5F-391DF690E14F}" type="presOf" srcId="{0AB3E024-343E-49EE-BFFF-0D9D913BC83C}" destId="{DD3EBD30-06F2-48F4-96E0-879F4C442EA4}" srcOrd="0" destOrd="0" presId="urn:microsoft.com/office/officeart/2008/layout/CircularPictureCallout"/>
    <dgm:cxn modelId="{9AA52955-5400-4527-933A-65AF52A13D31}" srcId="{66BDA2FC-8531-4996-83F7-2FC9E013B4CE}" destId="{0AB3E024-343E-49EE-BFFF-0D9D913BC83C}" srcOrd="0" destOrd="0" parTransId="{C7B42173-575D-4C48-B3AE-F0E5854E1125}" sibTransId="{B8D7B43F-B0F5-49F8-8908-F64B6CFAFA9E}"/>
    <dgm:cxn modelId="{7FDA1526-3D6D-44CF-A59B-07A86C1805DD}" type="presOf" srcId="{66BDA2FC-8531-4996-83F7-2FC9E013B4CE}" destId="{11AF7A8B-6D66-4253-8BE6-7253A8A3D5CF}" srcOrd="0" destOrd="0" presId="urn:microsoft.com/office/officeart/2008/layout/CircularPictureCallout"/>
    <dgm:cxn modelId="{FEBC2D41-7F51-4C68-AA67-CDEC9BCDD570}" type="presParOf" srcId="{11AF7A8B-6D66-4253-8BE6-7253A8A3D5CF}" destId="{5AB40512-B090-4282-B066-09B770F1E0F6}" srcOrd="0" destOrd="0" presId="urn:microsoft.com/office/officeart/2008/layout/CircularPictureCallout"/>
    <dgm:cxn modelId="{B7FCFEA4-4401-4B57-9230-80D62CB6FD52}" type="presParOf" srcId="{5AB40512-B090-4282-B066-09B770F1E0F6}" destId="{A6936B8A-C04A-4B23-BA66-E17EC4FB79E8}" srcOrd="0" destOrd="0" presId="urn:microsoft.com/office/officeart/2008/layout/CircularPictureCallout"/>
    <dgm:cxn modelId="{D37CF38E-429B-45CE-8E56-131C9AC883BE}" type="presParOf" srcId="{A6936B8A-C04A-4B23-BA66-E17EC4FB79E8}" destId="{76652F28-642C-4EE7-BF5B-CF8229BD55F7}" srcOrd="0" destOrd="0" presId="urn:microsoft.com/office/officeart/2008/layout/CircularPictureCallout"/>
    <dgm:cxn modelId="{8FA51278-0BAA-4CD2-AC4C-EC68A18F2225}" type="presParOf" srcId="{5AB40512-B090-4282-B066-09B770F1E0F6}" destId="{DD3EBD30-06F2-48F4-96E0-879F4C442EA4}"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374140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288049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1448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27279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651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390891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6322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5909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73458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E8CB3-5E6A-4987-A081-782B88E23B67}" type="datetimeFigureOut">
              <a:rPr lang="ru-RU" smtClean="0"/>
              <a:t>24.06.2021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6164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3E8CB3-5E6A-4987-A081-782B88E23B67}" type="datetimeFigureOut">
              <a:rPr lang="ru-RU" smtClean="0"/>
              <a:t>24.06.2021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5664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3E8CB3-5E6A-4987-A081-782B88E23B67}" type="datetimeFigureOut">
              <a:rPr lang="ru-RU" smtClean="0"/>
              <a:t>24.06.2021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174000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3E8CB3-5E6A-4987-A081-782B88E23B67}" type="datetimeFigureOut">
              <a:rPr lang="ru-RU" smtClean="0"/>
              <a:t>24.06.2021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402118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E8CB3-5E6A-4987-A081-782B88E23B67}" type="datetimeFigureOut">
              <a:rPr lang="ru-RU" smtClean="0"/>
              <a:t>24.06.2021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410682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3E8CB3-5E6A-4987-A081-782B88E23B67}" type="datetimeFigureOut">
              <a:rPr lang="ru-RU" smtClean="0"/>
              <a:t>24.06.2021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5443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3E8CB3-5E6A-4987-A081-782B88E23B67}" type="datetimeFigureOut">
              <a:rPr lang="ru-RU" smtClean="0"/>
              <a:t>24.06.2021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A5A299-CF8F-45AE-9140-D16BE48DA2AF}" type="slidenum">
              <a:rPr lang="ru-RU" smtClean="0"/>
              <a:t>‹#›</a:t>
            </a:fld>
            <a:endParaRPr lang="ru-RU"/>
          </a:p>
        </p:txBody>
      </p:sp>
    </p:spTree>
    <p:extLst>
      <p:ext uri="{BB962C8B-B14F-4D97-AF65-F5344CB8AC3E}">
        <p14:creationId xmlns:p14="http://schemas.microsoft.com/office/powerpoint/2010/main" val="424460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E8CB3-5E6A-4987-A081-782B88E23B67}" type="datetimeFigureOut">
              <a:rPr lang="ru-RU" smtClean="0"/>
              <a:t>24.06.2021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A5A299-CF8F-45AE-9140-D16BE48DA2AF}" type="slidenum">
              <a:rPr lang="ru-RU" smtClean="0"/>
              <a:t>‹#›</a:t>
            </a:fld>
            <a:endParaRPr lang="ru-RU"/>
          </a:p>
        </p:txBody>
      </p:sp>
    </p:spTree>
    <p:extLst>
      <p:ext uri="{BB962C8B-B14F-4D97-AF65-F5344CB8AC3E}">
        <p14:creationId xmlns:p14="http://schemas.microsoft.com/office/powerpoint/2010/main" val="2314428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701040"/>
            <a:ext cx="9662160" cy="5693866"/>
          </a:xfrm>
          <a:prstGeom prst="rect">
            <a:avLst/>
          </a:prstGeom>
          <a:noFill/>
        </p:spPr>
        <p:txBody>
          <a:bodyPr wrap="square" rtlCol="0">
            <a:spAutoFit/>
          </a:bodyPr>
          <a:lstStyle/>
          <a:p>
            <a:r>
              <a:rPr lang="en-US" sz="2400" b="1" i="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ru-RU" sz="2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ГККП «Ясли-сад №4 «</a:t>
            </a:r>
            <a:r>
              <a:rPr lang="ru-RU" sz="24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Дельфинчик</a:t>
            </a:r>
            <a:r>
              <a:rPr lang="ru-RU" sz="2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г. </a:t>
            </a:r>
            <a:r>
              <a:rPr lang="ru-RU" sz="24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Темитау</a:t>
            </a:r>
            <a:endParaRPr lang="en-US" sz="2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lvl="0" algn="ctr"/>
            <a:endParaRPr lang="ru-RU" sz="4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lvl="0" algn="ctr"/>
            <a:r>
              <a:rPr lang="ru-RU" sz="4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«Воспитание детей с особыми образовательными потребностями посредством музыки</a:t>
            </a:r>
            <a:r>
              <a:rPr lang="kk-KZ" sz="4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a:t>
            </a:r>
          </a:p>
          <a:p>
            <a:pPr lvl="0" algn="ctr"/>
            <a:endParaRPr lang="kk-KZ" sz="44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pPr lvl="0" algn="ctr"/>
            <a:r>
              <a:rPr lang="kk-KZ"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Музыкальный руководитель</a:t>
            </a:r>
          </a:p>
          <a:p>
            <a:pPr lvl="0" algn="ctr"/>
            <a:r>
              <a:rPr lang="kk-KZ"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Сургина Елена Юрьевна</a:t>
            </a:r>
          </a:p>
          <a:p>
            <a:pPr lvl="0" algn="ctr"/>
            <a:r>
              <a:rPr lang="kk-KZ" sz="28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п</a:t>
            </a:r>
            <a:r>
              <a:rPr lang="kk-KZ"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едагогический стаж - 6 лет, с детьми с ооп – 2 года</a:t>
            </a:r>
            <a:endParaRPr lang="ru-RU" sz="28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a:p>
            <a:endParaRPr lang="ru-RU" dirty="0" smtClean="0">
              <a:latin typeface="Tahoma" panose="020B0604030504040204" pitchFamily="34" charset="0"/>
              <a:ea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14471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3" y="394854"/>
            <a:ext cx="5521036" cy="453043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12581"/>
            <a:ext cx="5867398" cy="4239490"/>
          </a:xfrm>
          <a:prstGeom prst="rect">
            <a:avLst/>
          </a:prstGeom>
        </p:spPr>
      </p:pic>
    </p:spTree>
    <p:extLst>
      <p:ext uri="{BB962C8B-B14F-4D97-AF65-F5344CB8AC3E}">
        <p14:creationId xmlns:p14="http://schemas.microsoft.com/office/powerpoint/2010/main" val="168997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193905999"/>
              </p:ext>
            </p:extLst>
          </p:nvPr>
        </p:nvGraphicFramePr>
        <p:xfrm>
          <a:off x="665017" y="149631"/>
          <a:ext cx="10474038" cy="6568092"/>
        </p:xfrm>
        <a:graphic>
          <a:graphicData uri="http://schemas.openxmlformats.org/drawingml/2006/table">
            <a:tbl>
              <a:tblPr firstRow="1" firstCol="1" bandRow="1"/>
              <a:tblGrid>
                <a:gridCol w="2992583">
                  <a:extLst>
                    <a:ext uri="{9D8B030D-6E8A-4147-A177-3AD203B41FA5}">
                      <a16:colId xmlns:a16="http://schemas.microsoft.com/office/drawing/2014/main" xmlns="" val="1039878338"/>
                    </a:ext>
                  </a:extLst>
                </a:gridCol>
                <a:gridCol w="2427772">
                  <a:extLst>
                    <a:ext uri="{9D8B030D-6E8A-4147-A177-3AD203B41FA5}">
                      <a16:colId xmlns:a16="http://schemas.microsoft.com/office/drawing/2014/main" xmlns="" val="974363650"/>
                    </a:ext>
                  </a:extLst>
                </a:gridCol>
                <a:gridCol w="3810915">
                  <a:extLst>
                    <a:ext uri="{9D8B030D-6E8A-4147-A177-3AD203B41FA5}">
                      <a16:colId xmlns:a16="http://schemas.microsoft.com/office/drawing/2014/main" xmlns="" val="170334704"/>
                    </a:ext>
                  </a:extLst>
                </a:gridCol>
                <a:gridCol w="1242768">
                  <a:extLst>
                    <a:ext uri="{9D8B030D-6E8A-4147-A177-3AD203B41FA5}">
                      <a16:colId xmlns:a16="http://schemas.microsoft.com/office/drawing/2014/main" xmlns="" val="2937917348"/>
                    </a:ext>
                  </a:extLst>
                </a:gridCol>
              </a:tblGrid>
              <a:tr h="198098">
                <a:tc>
                  <a:txBody>
                    <a:bodyPr/>
                    <a:lstStyle/>
                    <a:p>
                      <a:pPr algn="ctr">
                        <a:spcAft>
                          <a:spcPts val="0"/>
                        </a:spcAft>
                      </a:pPr>
                      <a:r>
                        <a:rPr lang="ru-RU" sz="1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Дата проведения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Содержание  </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Достижение цели</a:t>
                      </a:r>
                      <a:endParaRPr lang="ru-RU"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1442658"/>
                  </a:ext>
                </a:extLst>
              </a:tr>
              <a:tr h="1089541">
                <a:tc rowSpan="2">
                  <a:txBody>
                    <a:bodyPr/>
                    <a:lstStyle/>
                    <a:p>
                      <a:pPr algn="ctr">
                        <a:spcAft>
                          <a:spcPts val="0"/>
                        </a:spcAft>
                      </a:pPr>
                      <a:r>
                        <a:rPr lang="ru-RU" sz="10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 неделя сентября</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Развитие слухового, зрительного, тактильного восприятия, мимической мускулатуры, дыхательной системы, артикуляционного аппарата, свойства голоса (высоту, темп, динамику, ритм, координация движений, их темпа и ритма.</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Музыкальный руководитель играет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распевку</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на слог «а» ребенок должен повторить за педагогом. Далее музыкальная игра « Веселый колокольчик» Педагог предлагает два вида диатонических колокольчиков разных по звучанию высокий и низкий. Педагог звенит в колокольчик, ребенок должен запомнить звучание, после того изобразить голосом высокий и низкий колокольчик.</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9552415"/>
                  </a:ext>
                </a:extLst>
              </a:tr>
              <a:tr h="693343">
                <a:tc vMerge="1">
                  <a:txBody>
                    <a:bodyPr/>
                    <a:lstStyle/>
                    <a:p>
                      <a:endParaRPr lang="ru-RU"/>
                    </a:p>
                  </a:txBody>
                  <a:tcPr/>
                </a:tc>
                <a:tc vMerge="1">
                  <a:txBody>
                    <a:bodyPr/>
                    <a:lstStyle/>
                    <a:p>
                      <a:endParaRPr lang="ru-RU"/>
                    </a:p>
                  </a:txBody>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Музыкальная  игра</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«Повторяй за мной»</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«Веселый колокольчик»</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2244627"/>
                  </a:ext>
                </a:extLst>
              </a:tr>
              <a:tr h="891441">
                <a:tc rowSpan="3">
                  <a:txBody>
                    <a:bodyPr/>
                    <a:lstStyle/>
                    <a:p>
                      <a:pPr algn="ctr">
                        <a:spcAft>
                          <a:spcPts val="0"/>
                        </a:spcAft>
                      </a:pPr>
                      <a:r>
                        <a:rPr lang="ru-RU" sz="1000"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неделя сентября</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Обучение речевым, певческим, двигательным навыкам;</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Музыкальный руководитель повторяет два слога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ребенок повторят за педагогом. Педагог предлагает рассмотреть шумовые инструменты. После ознакомления с шумовыми инструментами педагог выстукивает ритмический рисунок ребенку. Ребенок запоминает после он должен повторить за педагогом ритмический рисунок.</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0193565"/>
                  </a:ext>
                </a:extLst>
              </a:tr>
              <a:tr h="294228">
                <a:tc vMerge="1">
                  <a:txBody>
                    <a:bodyPr/>
                    <a:lstStyle/>
                    <a:p>
                      <a:endParaRPr lang="ru-RU"/>
                    </a:p>
                  </a:txBody>
                  <a:tcPr/>
                </a:tc>
                <a:tc vMerge="1">
                  <a:txBody>
                    <a:bodyPr/>
                    <a:lstStyle/>
                    <a:p>
                      <a:endParaRPr lang="ru-RU"/>
                    </a:p>
                  </a:txBody>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Музыкальная распева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0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5075454"/>
                  </a:ext>
                </a:extLst>
              </a:tr>
              <a:tr h="326862">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Музыкальная игра «Шумовые инструменты»</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3608563"/>
                  </a:ext>
                </a:extLst>
              </a:tr>
              <a:tr h="1029796">
                <a:tc rowSpan="2">
                  <a:txBody>
                    <a:bodyPr/>
                    <a:lstStyle/>
                    <a:p>
                      <a:pPr algn="ctr">
                        <a:spcAft>
                          <a:spcPts val="0"/>
                        </a:spcAft>
                      </a:pPr>
                      <a:r>
                        <a:rPr lang="ru-RU" sz="1000"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неделя сентября</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10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Обучение речевым, певческим, двигательным навыкам;</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Барабан зайчишка взял,</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Лапкой звуки издавал.</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Он по – разному играл,</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Зайчихе маме подражал. Ребёнок, исполняющий роль зайчихи – мамы, </a:t>
                      </a:r>
                      <a:r>
                        <a:rPr lang="ru-RU" sz="1000" u="sng"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показывает порядок движений</a:t>
                      </a: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играет на барабане одной рукой, другой рукой, поочерёдно каждой, одновременно двумя руками.</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6061236"/>
                  </a:ext>
                </a:extLst>
              </a:tr>
              <a:tr h="46340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Музыкальная  игра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«Заяц с барабаном»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548044"/>
                  </a:ext>
                </a:extLst>
              </a:tr>
              <a:tr h="1188590">
                <a:tc rowSpan="2">
                  <a:txBody>
                    <a:bodyPr/>
                    <a:lstStyle/>
                    <a:p>
                      <a:pPr algn="ctr">
                        <a:spcAft>
                          <a:spcPts val="0"/>
                        </a:spcAft>
                      </a:pPr>
                      <a:r>
                        <a:rPr lang="ru-RU" sz="1000"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 неделя сентября</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10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Развитие слухового, зрительного, тактильного восприятия, мимической мускулатуры, дыхательной системы, артикуляционного аппарата, свойства голоса.</a:t>
                      </a:r>
                      <a:endParaRPr lang="ru-RU" sz="1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Пантомимические (имитационные) движения. Например, «Кто как идёт», что позволяет изображать домашних и диких животных, сказочных персонажей и т. д. Педагог предлагает ребятам взять музыкальные инструменты какие они захотят. После того педагог выстукивает ритм каждому ребенку. Дети внимательно слушают после того как они запомнят дети должны повторить с музыкальным сопровождением.</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9290771"/>
                  </a:ext>
                </a:extLst>
              </a:tr>
              <a:tr h="294228">
                <a:tc vMerge="1">
                  <a:txBody>
                    <a:bodyPr/>
                    <a:lstStyle/>
                    <a:p>
                      <a:endParaRPr lang="ru-RU"/>
                    </a:p>
                  </a:txBody>
                  <a:tcPr/>
                </a:tc>
                <a:tc vMerge="1">
                  <a:txBody>
                    <a:bodyPr/>
                    <a:lstStyle/>
                    <a:p>
                      <a:endParaRPr lang="ru-RU"/>
                    </a:p>
                  </a:txBody>
                  <a:tcPr/>
                </a:tc>
                <a:tc>
                  <a:txBody>
                    <a:bodyPr/>
                    <a:lstStyle/>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Музыкальная игра «Кто как идет» </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Музыкальная игра « Веселый оркестр»</a:t>
                      </a:r>
                      <a:endParaRPr lang="ru-RU"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5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619" marR="23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9048168"/>
                  </a:ext>
                </a:extLst>
              </a:tr>
            </a:tbl>
          </a:graphicData>
        </a:graphic>
      </p:graphicFrame>
    </p:spTree>
    <p:extLst>
      <p:ext uri="{BB962C8B-B14F-4D97-AF65-F5344CB8AC3E}">
        <p14:creationId xmlns:p14="http://schemas.microsoft.com/office/powerpoint/2010/main" val="138816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33" y="767365"/>
            <a:ext cx="4906851" cy="42320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0296" y="2082906"/>
            <a:ext cx="5760736" cy="45381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438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23" y="507526"/>
            <a:ext cx="5029200" cy="4750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847" y="1565410"/>
            <a:ext cx="6005946" cy="51187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332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15" y="270350"/>
            <a:ext cx="5881255" cy="47032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070" y="1676306"/>
            <a:ext cx="6233374" cy="50009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616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44" y="1033629"/>
            <a:ext cx="5776074" cy="49526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870" y="1033629"/>
            <a:ext cx="5866130" cy="49526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94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75" y="1122363"/>
            <a:ext cx="5553820" cy="44539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7839" y="1122219"/>
            <a:ext cx="6314161" cy="44540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5788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326"/>
            <a:ext cx="5735782" cy="489032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227" y="2016991"/>
            <a:ext cx="6456218" cy="4825856"/>
          </a:xfrm>
          <a:prstGeom prst="rect">
            <a:avLst/>
          </a:prstGeom>
          <a:ln>
            <a:noFill/>
          </a:ln>
          <a:effectLst>
            <a:softEdge rad="112500"/>
          </a:effectLst>
        </p:spPr>
      </p:pic>
    </p:spTree>
    <p:extLst>
      <p:ext uri="{BB962C8B-B14F-4D97-AF65-F5344CB8AC3E}">
        <p14:creationId xmlns:p14="http://schemas.microsoft.com/office/powerpoint/2010/main" val="21871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1491" y="610136"/>
            <a:ext cx="10238509" cy="6247864"/>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После </a:t>
            </a:r>
            <a:r>
              <a:rPr lang="ru-RU" sz="2000" dirty="0">
                <a:solidFill>
                  <a:srgbClr val="7030A0"/>
                </a:solidFill>
                <a:latin typeface="Times New Roman" panose="02020603050405020304" pitchFamily="18" charset="0"/>
                <a:cs typeface="Times New Roman" panose="02020603050405020304" pitchFamily="18" charset="0"/>
              </a:rPr>
              <a:t>того, как с ребенком была проведена работа в соответствии с намеченной программой у ребенка с ООП наметилась незначительная динамика, которая выражается в следующем:</a:t>
            </a:r>
          </a:p>
          <a:p>
            <a:pPr lvl="0"/>
            <a:r>
              <a:rPr lang="ru-RU" sz="2000" dirty="0">
                <a:solidFill>
                  <a:srgbClr val="7030A0"/>
                </a:solidFill>
                <a:latin typeface="Times New Roman" panose="02020603050405020304" pitchFamily="18" charset="0"/>
                <a:cs typeface="Times New Roman" panose="02020603050405020304" pitchFamily="18" charset="0"/>
              </a:rPr>
              <a:t>ребенок  начал подпевать песни вместе с детьми;</a:t>
            </a:r>
          </a:p>
          <a:p>
            <a:pPr lvl="0"/>
            <a:r>
              <a:rPr lang="ru-RU" sz="2000" dirty="0">
                <a:solidFill>
                  <a:srgbClr val="7030A0"/>
                </a:solidFill>
                <a:latin typeface="Times New Roman" panose="02020603050405020304" pitchFamily="18" charset="0"/>
                <a:cs typeface="Times New Roman" panose="02020603050405020304" pitchFamily="18" charset="0"/>
              </a:rPr>
              <a:t>научился элементарным движениям в танце;</a:t>
            </a:r>
          </a:p>
          <a:p>
            <a:pPr lvl="0"/>
            <a:r>
              <a:rPr lang="ru-RU" sz="2000" dirty="0">
                <a:solidFill>
                  <a:srgbClr val="7030A0"/>
                </a:solidFill>
                <a:latin typeface="Times New Roman" panose="02020603050405020304" pitchFamily="18" charset="0"/>
                <a:cs typeface="Times New Roman" panose="02020603050405020304" pitchFamily="18" charset="0"/>
              </a:rPr>
              <a:t>проявляет интерес к музыкальным инструментам;</a:t>
            </a:r>
          </a:p>
          <a:p>
            <a:pPr lvl="0"/>
            <a:r>
              <a:rPr lang="ru-RU" sz="2000" dirty="0">
                <a:solidFill>
                  <a:srgbClr val="7030A0"/>
                </a:solidFill>
                <a:latin typeface="Times New Roman" panose="02020603050405020304" pitchFamily="18" charset="0"/>
                <a:cs typeface="Times New Roman" panose="02020603050405020304" pitchFamily="18" charset="0"/>
              </a:rPr>
              <a:t>не всегда,  но небольшое время может концентрировать внимание на веселой песне.</a:t>
            </a:r>
          </a:p>
          <a:p>
            <a:r>
              <a:rPr lang="ru-RU" sz="2000" dirty="0" smtClean="0">
                <a:solidFill>
                  <a:srgbClr val="7030A0"/>
                </a:solidFill>
                <a:latin typeface="Times New Roman" panose="02020603050405020304" pitchFamily="18" charset="0"/>
                <a:cs typeface="Times New Roman" panose="02020603050405020304" pitchFamily="18" charset="0"/>
              </a:rPr>
              <a:t>Также </a:t>
            </a:r>
            <a:r>
              <a:rPr lang="ru-RU" sz="2000" dirty="0">
                <a:solidFill>
                  <a:srgbClr val="7030A0"/>
                </a:solidFill>
                <a:latin typeface="Times New Roman" panose="02020603050405020304" pitchFamily="18" charset="0"/>
                <a:cs typeface="Times New Roman" panose="02020603050405020304" pitchFamily="18" charset="0"/>
              </a:rPr>
              <a:t>для</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успешной деятельности</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необходимо: </a:t>
            </a:r>
            <a:endParaRPr lang="en-US" sz="2000" dirty="0" smtClean="0">
              <a:solidFill>
                <a:srgbClr val="7030A0"/>
              </a:solidFill>
              <a:latin typeface="Times New Roman" panose="02020603050405020304" pitchFamily="18" charset="0"/>
              <a:cs typeface="Times New Roman" panose="02020603050405020304" pitchFamily="18" charset="0"/>
            </a:endParaRPr>
          </a:p>
          <a:p>
            <a:pPr lvl="0"/>
            <a:r>
              <a:rPr lang="ru-RU" sz="2000" dirty="0">
                <a:solidFill>
                  <a:srgbClr val="7030A0"/>
                </a:solidFill>
                <a:latin typeface="Times New Roman" panose="02020603050405020304" pitchFamily="18" charset="0"/>
                <a:cs typeface="Times New Roman" panose="02020603050405020304" pitchFamily="18" charset="0"/>
              </a:rPr>
              <a:t>Создавать атмосферу психологического комфорта, что позволит достичь положительной динамики для ребенка;</a:t>
            </a:r>
          </a:p>
          <a:p>
            <a:pPr lvl="0"/>
            <a:r>
              <a:rPr lang="ru-RU" sz="2000" dirty="0">
                <a:solidFill>
                  <a:srgbClr val="7030A0"/>
                </a:solidFill>
                <a:latin typeface="Times New Roman" panose="02020603050405020304" pitchFamily="18" charset="0"/>
                <a:cs typeface="Times New Roman" panose="02020603050405020304" pitchFamily="18" charset="0"/>
              </a:rPr>
              <a:t>устанавливать контакт не только с ребенком. Это возможно с помощью мимики, взгляда, улыбки, жеста, ласковой выразительной речи, а главное – положительного эмоционального настроя;</a:t>
            </a:r>
          </a:p>
          <a:p>
            <a:pPr lvl="0"/>
            <a:r>
              <a:rPr lang="ru-RU" sz="2000" dirty="0">
                <a:solidFill>
                  <a:srgbClr val="7030A0"/>
                </a:solidFill>
                <a:latin typeface="Times New Roman" panose="02020603050405020304" pitchFamily="18" charset="0"/>
                <a:cs typeface="Times New Roman" panose="02020603050405020304" pitchFamily="18" charset="0"/>
              </a:rPr>
              <a:t>предоставлять ребенку относительную свободу в игре;</a:t>
            </a:r>
          </a:p>
          <a:p>
            <a:pPr lvl="0"/>
            <a:r>
              <a:rPr lang="ru-RU" sz="2000" dirty="0">
                <a:solidFill>
                  <a:srgbClr val="7030A0"/>
                </a:solidFill>
                <a:latin typeface="Times New Roman" panose="02020603050405020304" pitchFamily="18" charset="0"/>
                <a:cs typeface="Times New Roman" panose="02020603050405020304" pitchFamily="18" charset="0"/>
              </a:rPr>
              <a:t>предлагать доступные игры с движениями, которые не требуют особых усилий при выполнении;</a:t>
            </a:r>
          </a:p>
          <a:p>
            <a:pPr lvl="0"/>
            <a:r>
              <a:rPr lang="ru-RU" sz="2000" dirty="0">
                <a:solidFill>
                  <a:srgbClr val="7030A0"/>
                </a:solidFill>
                <a:latin typeface="Times New Roman" panose="02020603050405020304" pitchFamily="18" charset="0"/>
                <a:cs typeface="Times New Roman" panose="02020603050405020304" pitchFamily="18" charset="0"/>
              </a:rPr>
              <a:t>сопровождать игры песнями и музыкой с четким ритмом, короткими фразами, понятным текстом.</a:t>
            </a:r>
          </a:p>
          <a:p>
            <a:r>
              <a:rPr lang="ru-RU" sz="2000" dirty="0">
                <a:latin typeface="Times New Roman" panose="02020603050405020304" pitchFamily="18" charset="0"/>
                <a:cs typeface="Times New Roman" panose="02020603050405020304" pitchFamily="18" charset="0"/>
              </a:rPr>
              <a:t> </a:t>
            </a:r>
          </a:p>
          <a:p>
            <a:endParaRPr lang="ru-RU" sz="2000" dirty="0"/>
          </a:p>
        </p:txBody>
      </p:sp>
    </p:spTree>
    <p:extLst>
      <p:ext uri="{BB962C8B-B14F-4D97-AF65-F5344CB8AC3E}">
        <p14:creationId xmlns:p14="http://schemas.microsoft.com/office/powerpoint/2010/main" val="4019447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251364" y="878453"/>
            <a:ext cx="7689272" cy="2246769"/>
          </a:xfrm>
          <a:prstGeom prst="rect">
            <a:avLst/>
          </a:prstGeom>
          <a:noFill/>
        </p:spPr>
        <p:txBody>
          <a:bodyPr wrap="square" rtlCol="0">
            <a:spAutoFit/>
          </a:bodyPr>
          <a:lstStyle/>
          <a:p>
            <a:pPr lvl="0"/>
            <a:r>
              <a:rPr lang="ru-RU" sz="2000" dirty="0" smtClean="0">
                <a:solidFill>
                  <a:srgbClr val="7030A0"/>
                </a:solidFill>
                <a:latin typeface="Times New Roman" panose="02020603050405020304" pitchFamily="18" charset="0"/>
                <a:cs typeface="Times New Roman" panose="02020603050405020304" pitchFamily="18" charset="0"/>
              </a:rPr>
              <a:t>К </a:t>
            </a:r>
            <a:r>
              <a:rPr lang="ru-RU" sz="2000" dirty="0">
                <a:solidFill>
                  <a:srgbClr val="7030A0"/>
                </a:solidFill>
                <a:latin typeface="Times New Roman" panose="02020603050405020304" pitchFamily="18" charset="0"/>
                <a:cs typeface="Times New Roman" panose="02020603050405020304" pitchFamily="18" charset="0"/>
              </a:rPr>
              <a:t>достоинствам инклюзивного образования можно отнести:</a:t>
            </a:r>
          </a:p>
          <a:p>
            <a:pPr lvl="0"/>
            <a:r>
              <a:rPr lang="ru-RU" sz="2000" dirty="0">
                <a:solidFill>
                  <a:srgbClr val="7030A0"/>
                </a:solidFill>
                <a:latin typeface="Times New Roman" panose="02020603050405020304" pitchFamily="18" charset="0"/>
                <a:cs typeface="Times New Roman" panose="02020603050405020304" pitchFamily="18" charset="0"/>
              </a:rPr>
              <a:t>полноценное образование;</a:t>
            </a:r>
          </a:p>
          <a:p>
            <a:pPr lvl="0"/>
            <a:r>
              <a:rPr lang="ru-RU" sz="2000" dirty="0">
                <a:solidFill>
                  <a:srgbClr val="7030A0"/>
                </a:solidFill>
                <a:latin typeface="Times New Roman" panose="02020603050405020304" pitchFamily="18" charset="0"/>
                <a:cs typeface="Times New Roman" panose="02020603050405020304" pitchFamily="18" charset="0"/>
              </a:rPr>
              <a:t>уверенность в себе;</a:t>
            </a:r>
          </a:p>
          <a:p>
            <a:pPr lvl="0"/>
            <a:r>
              <a:rPr lang="ru-RU" sz="2000" dirty="0">
                <a:solidFill>
                  <a:srgbClr val="7030A0"/>
                </a:solidFill>
                <a:latin typeface="Times New Roman" panose="02020603050405020304" pitchFamily="18" charset="0"/>
                <a:cs typeface="Times New Roman" panose="02020603050405020304" pitchFamily="18" charset="0"/>
              </a:rPr>
              <a:t>адаптация и интеграция в социум;</a:t>
            </a:r>
          </a:p>
          <a:p>
            <a:pPr lvl="0"/>
            <a:r>
              <a:rPr lang="ru-RU" sz="2000" dirty="0">
                <a:solidFill>
                  <a:srgbClr val="7030A0"/>
                </a:solidFill>
                <a:latin typeface="Times New Roman" panose="02020603050405020304" pitchFamily="18" charset="0"/>
                <a:cs typeface="Times New Roman" panose="02020603050405020304" pitchFamily="18" charset="0"/>
              </a:rPr>
              <a:t>воспитание отзывчивости у здоровых детей;</a:t>
            </a:r>
          </a:p>
          <a:p>
            <a:pPr lvl="0"/>
            <a:r>
              <a:rPr lang="ru-RU" sz="2000" dirty="0">
                <a:solidFill>
                  <a:srgbClr val="7030A0"/>
                </a:solidFill>
                <a:latin typeface="Times New Roman" panose="02020603050405020304" pitchFamily="18" charset="0"/>
                <a:cs typeface="Times New Roman" panose="02020603050405020304" pitchFamily="18" charset="0"/>
              </a:rPr>
              <a:t>общение со сверстниками.</a:t>
            </a:r>
          </a:p>
          <a:p>
            <a:r>
              <a:rPr lang="ru-RU" sz="2000" dirty="0">
                <a:solidFill>
                  <a:srgbClr val="7030A0"/>
                </a:solidFill>
                <a:latin typeface="Times New Roman" panose="02020603050405020304" pitchFamily="18" charset="0"/>
                <a:cs typeface="Times New Roman" panose="02020603050405020304" pitchFamily="18" charset="0"/>
              </a:rPr>
              <a:t> </a:t>
            </a:r>
          </a:p>
        </p:txBody>
      </p:sp>
      <p:graphicFrame>
        <p:nvGraphicFramePr>
          <p:cNvPr id="9" name="Схема 8"/>
          <p:cNvGraphicFramePr/>
          <p:nvPr>
            <p:extLst>
              <p:ext uri="{D42A27DB-BD31-4B8C-83A1-F6EECF244321}">
                <p14:modId xmlns:p14="http://schemas.microsoft.com/office/powerpoint/2010/main" val="3374565700"/>
              </p:ext>
            </p:extLst>
          </p:nvPr>
        </p:nvGraphicFramePr>
        <p:xfrm>
          <a:off x="5538354" y="2658053"/>
          <a:ext cx="5891646" cy="3948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7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685800"/>
            <a:ext cx="9768840" cy="4401205"/>
          </a:xfrm>
          <a:prstGeom prst="rect">
            <a:avLst/>
          </a:prstGeom>
          <a:noFill/>
        </p:spPr>
        <p:txBody>
          <a:bodyPr wrap="square" rtlCol="0">
            <a:spAutoFit/>
          </a:bodyPr>
          <a:lstStyle/>
          <a:p>
            <a:pPr lvl="0"/>
            <a:r>
              <a:rPr lang="kk-KZ" sz="2800" b="1" i="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Цель</a:t>
            </a:r>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a:t>
            </a:r>
            <a:r>
              <a:rPr lang="ru-RU" sz="2800" b="1" i="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Коррекция </a:t>
            </a:r>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индивидуальных особенностей детей с помощью музыкальной деятельности.</a:t>
            </a:r>
          </a:p>
          <a:p>
            <a:pPr lvl="0"/>
            <a:r>
              <a:rPr lang="ru-RU" sz="2800" b="1" i="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Задачи.Формировать</a:t>
            </a:r>
            <a:r>
              <a:rPr lang="ru-RU" sz="2800" b="1" i="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у детей музыкальные </a:t>
            </a:r>
            <a:r>
              <a:rPr lang="ru-RU" sz="2800" b="1" i="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способности,в</a:t>
            </a:r>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доступной игровой форме помочь им разобраться:</a:t>
            </a:r>
          </a:p>
          <a:p>
            <a:pPr lvl="0"/>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в соотношении звуков по высоте (</a:t>
            </a:r>
            <a:r>
              <a:rPr lang="ru-RU" sz="2800" b="1" i="1" dirty="0" err="1">
                <a:solidFill>
                  <a:srgbClr val="7030A0"/>
                </a:solidFill>
                <a:latin typeface="Times New Roman" panose="02020603050405020304" pitchFamily="18" charset="0"/>
                <a:ea typeface="Tahoma" panose="020B0604030504040204" pitchFamily="34" charset="0"/>
                <a:cs typeface="Times New Roman" panose="02020603050405020304" pitchFamily="18" charset="0"/>
              </a:rPr>
              <a:t>звуковысотный</a:t>
            </a:r>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слух)</a:t>
            </a:r>
          </a:p>
          <a:p>
            <a:pPr lvl="0"/>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развить чувство ритма (ритмический слух)</a:t>
            </a:r>
          </a:p>
          <a:p>
            <a:pPr lvl="0"/>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тембровый слух</a:t>
            </a:r>
          </a:p>
          <a:p>
            <a:pPr lvl="0"/>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 динамический слух</a:t>
            </a:r>
          </a:p>
          <a:p>
            <a:pPr lvl="0"/>
            <a:r>
              <a:rPr lang="ru-RU" sz="2800" b="1"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-побуждать к самостоятельным действиям, используя знания, полученные на музыкальных занятиях.</a:t>
            </a:r>
          </a:p>
        </p:txBody>
      </p:sp>
    </p:spTree>
    <p:extLst>
      <p:ext uri="{BB962C8B-B14F-4D97-AF65-F5344CB8AC3E}">
        <p14:creationId xmlns:p14="http://schemas.microsoft.com/office/powerpoint/2010/main" val="21278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5400" y="883920"/>
            <a:ext cx="9768840" cy="3539430"/>
          </a:xfrm>
          <a:prstGeom prst="rect">
            <a:avLst/>
          </a:prstGeom>
          <a:noFill/>
        </p:spPr>
        <p:txBody>
          <a:bodyPr wrap="square" rtlCol="0">
            <a:spAutoFit/>
          </a:bodyPr>
          <a:lstStyle/>
          <a:p>
            <a:pPr lvl="0"/>
            <a:r>
              <a:rPr lang="ru-RU" sz="3200" i="1" dirty="0" smtClean="0">
                <a:solidFill>
                  <a:srgbClr val="7030A0"/>
                </a:solidFill>
                <a:latin typeface="Times New Roman" panose="02020603050405020304" pitchFamily="18" charset="0"/>
                <a:cs typeface="Times New Roman" panose="02020603050405020304" pitchFamily="18" charset="0"/>
              </a:rPr>
              <a:t>-</a:t>
            </a:r>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р</a:t>
            </a:r>
            <a:r>
              <a:rPr lang="ru-RU" sz="3200" i="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азвитие </a:t>
            </a:r>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элементарных и двигательных навыков</a:t>
            </a:r>
          </a:p>
          <a:p>
            <a:pPr lvl="0"/>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-развитие и коррекция познавательной сферы и активности.</a:t>
            </a:r>
          </a:p>
          <a:p>
            <a:pPr lvl="0"/>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-речевое развитие</a:t>
            </a:r>
          </a:p>
          <a:p>
            <a:pPr lvl="0"/>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-снижение тревожности и агрессивности</a:t>
            </a:r>
          </a:p>
          <a:p>
            <a:pPr lvl="0"/>
            <a:r>
              <a:rPr lang="ru-RU" sz="3200" i="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-формирование адекватной самооценки и уверенности в себе.</a:t>
            </a:r>
          </a:p>
        </p:txBody>
      </p:sp>
    </p:spTree>
    <p:extLst>
      <p:ext uri="{BB962C8B-B14F-4D97-AF65-F5344CB8AC3E}">
        <p14:creationId xmlns:p14="http://schemas.microsoft.com/office/powerpoint/2010/main" val="16340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474345"/>
            <a:ext cx="10446327" cy="5909310"/>
          </a:xfrm>
          <a:prstGeom prst="rect">
            <a:avLst/>
          </a:prstGeom>
          <a:noFill/>
        </p:spPr>
        <p:txBody>
          <a:bodyPr wrap="square" rtlCol="0">
            <a:spAutoFit/>
          </a:bodyPr>
          <a:lstStyle/>
          <a:p>
            <a:pPr algn="ctr"/>
            <a:r>
              <a:rPr lang="ru-RU" sz="2000" b="1" dirty="0">
                <a:solidFill>
                  <a:srgbClr val="7030A0"/>
                </a:solidFill>
                <a:latin typeface="Times New Roman" panose="02020603050405020304" pitchFamily="18" charset="0"/>
                <a:cs typeface="Times New Roman" panose="02020603050405020304" pitchFamily="18" charset="0"/>
              </a:rPr>
              <a:t>«Инклюзивное образование дошкольников посредством музыки»</a:t>
            </a:r>
            <a:endParaRPr lang="ru-RU" sz="2000" dirty="0">
              <a:solidFill>
                <a:srgbClr val="7030A0"/>
              </a:solidFill>
              <a:latin typeface="Times New Roman" panose="02020603050405020304" pitchFamily="18" charset="0"/>
              <a:cs typeface="Times New Roman" panose="02020603050405020304" pitchFamily="18" charset="0"/>
            </a:endParaRPr>
          </a:p>
          <a:p>
            <a:pPr algn="ctr"/>
            <a:r>
              <a:rPr lang="ru-RU" sz="2000" b="1" dirty="0">
                <a:solidFill>
                  <a:srgbClr val="7030A0"/>
                </a:solidFill>
                <a:latin typeface="Times New Roman" panose="02020603050405020304" pitchFamily="18" charset="0"/>
                <a:cs typeface="Times New Roman" panose="02020603050405020304" pitchFamily="18" charset="0"/>
              </a:rPr>
              <a:t> </a:t>
            </a:r>
            <a:endParaRPr lang="ru-RU" sz="2000" dirty="0">
              <a:solidFill>
                <a:srgbClr val="7030A0"/>
              </a:solidFill>
              <a:latin typeface="Times New Roman" panose="02020603050405020304" pitchFamily="18" charset="0"/>
              <a:cs typeface="Times New Roman" panose="02020603050405020304" pitchFamily="18" charset="0"/>
            </a:endParaRPr>
          </a:p>
          <a:p>
            <a:r>
              <a:rPr lang="ru-RU" sz="2000" dirty="0">
                <a:solidFill>
                  <a:srgbClr val="7030A0"/>
                </a:solidFill>
                <a:latin typeface="Times New Roman" panose="02020603050405020304" pitchFamily="18" charset="0"/>
                <a:cs typeface="Times New Roman" panose="02020603050405020304" pitchFamily="18" charset="0"/>
              </a:rPr>
              <a:t>       Актуальность музыкальных занятий заключается в том, что они позволяют каждому ребенку с ООП, независимо от его способностей и дарований, раскрыть и проявить себя, научиться понимать и любить музыку.</a:t>
            </a:r>
          </a:p>
          <a:p>
            <a:r>
              <a:rPr lang="ru-RU" sz="2000" dirty="0">
                <a:solidFill>
                  <a:srgbClr val="7030A0"/>
                </a:solidFill>
                <a:latin typeface="Times New Roman" panose="02020603050405020304" pitchFamily="18" charset="0"/>
                <a:cs typeface="Times New Roman" panose="02020603050405020304" pitchFamily="18" charset="0"/>
              </a:rPr>
              <a:t>Музыкальная деятельность способствует развитию его творческих способностей,  формирует практические навыки пения, движения, игры на музыкальных инструментах,  помогает взаимодействию с другими детьми, а также оказывает успокаивающее воздействие на организм, повышает самооценку ребенка.</a:t>
            </a:r>
          </a:p>
          <a:p>
            <a:r>
              <a:rPr lang="ru-RU" sz="2000" dirty="0">
                <a:solidFill>
                  <a:srgbClr val="7030A0"/>
                </a:solidFill>
                <a:latin typeface="Times New Roman" panose="02020603050405020304" pitchFamily="18" charset="0"/>
                <a:cs typeface="Times New Roman" panose="02020603050405020304" pitchFamily="18" charset="0"/>
              </a:rPr>
              <a:t>       Специально подобранные игры для музыкальных занятий оказывают положительное влияние на развитие внимания, памяти, стимулируют двигательную, певческую активность, развивают слуховое восприятие и восприятие музыки. </a:t>
            </a:r>
          </a:p>
          <a:p>
            <a:r>
              <a:rPr lang="ru-RU" sz="2000" dirty="0">
                <a:solidFill>
                  <a:srgbClr val="7030A0"/>
                </a:solidFill>
                <a:latin typeface="Times New Roman" panose="02020603050405020304" pitchFamily="18" charset="0"/>
                <a:cs typeface="Times New Roman" panose="02020603050405020304" pitchFamily="18" charset="0"/>
              </a:rPr>
              <a:t>       В моей работе с ребенком с </a:t>
            </a:r>
            <a:r>
              <a:rPr lang="ru-RU" sz="2000" dirty="0" smtClean="0">
                <a:solidFill>
                  <a:srgbClr val="7030A0"/>
                </a:solidFill>
                <a:latin typeface="Times New Roman" panose="02020603050405020304" pitchFamily="18" charset="0"/>
                <a:cs typeface="Times New Roman" panose="02020603050405020304" pitchFamily="18" charset="0"/>
              </a:rPr>
              <a:t>ООП, </a:t>
            </a:r>
            <a:r>
              <a:rPr lang="ru-RU" sz="2000" dirty="0">
                <a:solidFill>
                  <a:srgbClr val="7030A0"/>
                </a:solidFill>
                <a:latin typeface="Times New Roman" panose="02020603050405020304" pitchFamily="18" charset="0"/>
                <a:cs typeface="Times New Roman" panose="02020603050405020304" pitchFamily="18" charset="0"/>
              </a:rPr>
              <a:t>у ребенка выявлены следующие проблемы: </a:t>
            </a:r>
            <a:endParaRPr lang="ru-RU" sz="2000" dirty="0" smtClean="0">
              <a:solidFill>
                <a:srgbClr val="7030A0"/>
              </a:solidFill>
              <a:latin typeface="Times New Roman" panose="02020603050405020304" pitchFamily="18" charset="0"/>
              <a:cs typeface="Times New Roman" panose="02020603050405020304" pitchFamily="18" charset="0"/>
            </a:endParaRPr>
          </a:p>
          <a:p>
            <a:pPr lvl="0"/>
            <a:r>
              <a:rPr lang="ru-RU" sz="2000" dirty="0">
                <a:solidFill>
                  <a:srgbClr val="7030A0"/>
                </a:solidFill>
                <a:latin typeface="Times New Roman" panose="02020603050405020304" pitchFamily="18" charset="0"/>
                <a:cs typeface="Times New Roman" panose="02020603050405020304" pitchFamily="18" charset="0"/>
              </a:rPr>
              <a:t>очень эмоциональный ребенок, подвижный, постоянно  мешает детям,  как на занятиях, так и в повседневной деятельности;</a:t>
            </a:r>
          </a:p>
          <a:p>
            <a:pPr lvl="0"/>
            <a:r>
              <a:rPr lang="ru-RU" sz="2000" dirty="0">
                <a:solidFill>
                  <a:srgbClr val="7030A0"/>
                </a:solidFill>
                <a:latin typeface="Times New Roman" panose="02020603050405020304" pitchFamily="18" charset="0"/>
                <a:cs typeface="Times New Roman" panose="02020603050405020304" pitchFamily="18" charset="0"/>
              </a:rPr>
              <a:t>пытается куда-то забраться, он  расторможен, не понимает пределы дозволенного, поведение непредсказуемое;</a:t>
            </a:r>
          </a:p>
          <a:p>
            <a:pPr lvl="0"/>
            <a:r>
              <a:rPr lang="ru-RU" sz="2000" dirty="0">
                <a:solidFill>
                  <a:srgbClr val="7030A0"/>
                </a:solidFill>
                <a:latin typeface="Times New Roman" panose="02020603050405020304" pitchFamily="18" charset="0"/>
                <a:cs typeface="Times New Roman" panose="02020603050405020304" pitchFamily="18" charset="0"/>
              </a:rPr>
              <a:t>часто с большим желанием берется за выполнение задания, но не заканчивает его;</a:t>
            </a:r>
          </a:p>
          <a:p>
            <a:pPr algn="ctr"/>
            <a:endParaRPr lang="ru-RU" dirty="0"/>
          </a:p>
        </p:txBody>
      </p:sp>
    </p:spTree>
    <p:extLst>
      <p:ext uri="{BB962C8B-B14F-4D97-AF65-F5344CB8AC3E}">
        <p14:creationId xmlns:p14="http://schemas.microsoft.com/office/powerpoint/2010/main" val="293457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0344" y="442262"/>
            <a:ext cx="11081656" cy="5324535"/>
          </a:xfrm>
          <a:prstGeom prst="rect">
            <a:avLst/>
          </a:prstGeom>
          <a:noFill/>
        </p:spPr>
        <p:txBody>
          <a:bodyPr wrap="square" rtlCol="0">
            <a:spAutoFit/>
          </a:bodyPr>
          <a:lstStyle/>
          <a:p>
            <a:pPr lvl="0"/>
            <a:r>
              <a:rPr lang="ru-RU" sz="2000" dirty="0">
                <a:solidFill>
                  <a:srgbClr val="7030A0"/>
                </a:solidFill>
                <a:latin typeface="Times New Roman" panose="02020603050405020304" pitchFamily="18" charset="0"/>
                <a:cs typeface="Times New Roman" panose="02020603050405020304" pitchFamily="18" charset="0"/>
              </a:rPr>
              <a:t>Н</a:t>
            </a:r>
            <a:r>
              <a:rPr lang="ru-RU" sz="2000" dirty="0" smtClean="0">
                <a:solidFill>
                  <a:srgbClr val="7030A0"/>
                </a:solidFill>
                <a:latin typeface="Times New Roman" panose="02020603050405020304" pitchFamily="18" charset="0"/>
                <a:cs typeface="Times New Roman" panose="02020603050405020304" pitchFamily="18" charset="0"/>
              </a:rPr>
              <a:t>е </a:t>
            </a:r>
            <a:r>
              <a:rPr lang="ru-RU" sz="2000" dirty="0">
                <a:solidFill>
                  <a:srgbClr val="7030A0"/>
                </a:solidFill>
                <a:latin typeface="Times New Roman" panose="02020603050405020304" pitchFamily="18" charset="0"/>
                <a:cs typeface="Times New Roman" panose="02020603050405020304" pitchFamily="18" charset="0"/>
              </a:rPr>
              <a:t>может контролировать и регулировать свои действия;</a:t>
            </a:r>
          </a:p>
          <a:p>
            <a:pPr lvl="0"/>
            <a:r>
              <a:rPr lang="ru-RU" sz="2000" dirty="0">
                <a:solidFill>
                  <a:srgbClr val="7030A0"/>
                </a:solidFill>
                <a:latin typeface="Times New Roman" panose="02020603050405020304" pitchFamily="18" charset="0"/>
                <a:cs typeface="Times New Roman" panose="02020603050405020304" pitchFamily="18" charset="0"/>
              </a:rPr>
              <a:t>быстро теряет работоспособность;</a:t>
            </a:r>
          </a:p>
          <a:p>
            <a:pPr lvl="0"/>
            <a:r>
              <a:rPr lang="ru-RU" sz="2000" dirty="0">
                <a:solidFill>
                  <a:srgbClr val="7030A0"/>
                </a:solidFill>
                <a:latin typeface="Times New Roman" panose="02020603050405020304" pitchFamily="18" charset="0"/>
                <a:cs typeface="Times New Roman" panose="02020603050405020304" pitchFamily="18" charset="0"/>
              </a:rPr>
              <a:t>не  дожидается своей очереди в различных ситуациях;</a:t>
            </a:r>
          </a:p>
          <a:p>
            <a:pPr lvl="0"/>
            <a:r>
              <a:rPr lang="ru-RU" sz="2000" dirty="0">
                <a:solidFill>
                  <a:srgbClr val="7030A0"/>
                </a:solidFill>
                <a:latin typeface="Times New Roman" panose="02020603050405020304" pitchFamily="18" charset="0"/>
                <a:cs typeface="Times New Roman" panose="02020603050405020304" pitchFamily="18" charset="0"/>
              </a:rPr>
              <a:t>любая деятельность ему быстро надоедает;</a:t>
            </a:r>
          </a:p>
          <a:p>
            <a:pPr lvl="0"/>
            <a:r>
              <a:rPr lang="ru-RU" sz="2000" dirty="0">
                <a:solidFill>
                  <a:srgbClr val="7030A0"/>
                </a:solidFill>
                <a:latin typeface="Times New Roman" panose="02020603050405020304" pitchFamily="18" charset="0"/>
                <a:cs typeface="Times New Roman" panose="02020603050405020304" pitchFamily="18" charset="0"/>
              </a:rPr>
              <a:t>неспособен долго находиться в неподвижном состоянии и длительное время концентрировать внимание на конкретном задании или игре;</a:t>
            </a:r>
          </a:p>
          <a:p>
            <a:pPr lvl="0"/>
            <a:r>
              <a:rPr lang="ru-RU" sz="2000" dirty="0">
                <a:solidFill>
                  <a:srgbClr val="7030A0"/>
                </a:solidFill>
                <a:latin typeface="Times New Roman" panose="02020603050405020304" pitchFamily="18" charset="0"/>
                <a:cs typeface="Times New Roman" panose="02020603050405020304" pitchFamily="18" charset="0"/>
              </a:rPr>
              <a:t>в упражнениях, в музыкальных </a:t>
            </a:r>
            <a:r>
              <a:rPr lang="ru-RU" sz="2000" dirty="0" err="1">
                <a:solidFill>
                  <a:srgbClr val="7030A0"/>
                </a:solidFill>
                <a:latin typeface="Times New Roman" panose="02020603050405020304" pitchFamily="18" charset="0"/>
                <a:cs typeface="Times New Roman" panose="02020603050405020304" pitchFamily="18" charset="0"/>
              </a:rPr>
              <a:t>распевках</a:t>
            </a:r>
            <a:r>
              <a:rPr lang="ru-RU" sz="2000" dirty="0">
                <a:solidFill>
                  <a:srgbClr val="7030A0"/>
                </a:solidFill>
                <a:latin typeface="Times New Roman" panose="02020603050405020304" pitchFamily="18" charset="0"/>
                <a:cs typeface="Times New Roman" panose="02020603050405020304" pitchFamily="18" charset="0"/>
              </a:rPr>
              <a:t>, легко отвлекается, совершает большое количество осознанных движений, в т. ч. бесполезных и хаотичных;</a:t>
            </a:r>
          </a:p>
          <a:p>
            <a:pPr lvl="0"/>
            <a:r>
              <a:rPr lang="ru-RU" sz="2000" dirty="0">
                <a:solidFill>
                  <a:srgbClr val="7030A0"/>
                </a:solidFill>
                <a:latin typeface="Times New Roman" panose="02020603050405020304" pitchFamily="18" charset="0"/>
                <a:cs typeface="Times New Roman" panose="02020603050405020304" pitchFamily="18" charset="0"/>
              </a:rPr>
              <a:t>не умеет общаться со сверстниками.                                                                                                                                                                                                                                                                                                                                                                                                                                                                                                                                                                                                                                                                                                                                                                                                                                                                                                                                                                                                                                                                                                                                                                                                                                                                                                                                                                                                                                                                                                                                                                                                                                                                                                                                                                                                                                                                                                                                                                                                                                                                                                                                                                                                        </a:t>
            </a:r>
          </a:p>
          <a:p>
            <a:r>
              <a:rPr lang="ru-RU" sz="2000" dirty="0">
                <a:solidFill>
                  <a:srgbClr val="7030A0"/>
                </a:solidFill>
                <a:latin typeface="Times New Roman" panose="02020603050405020304" pitchFamily="18" charset="0"/>
                <a:cs typeface="Times New Roman" panose="02020603050405020304" pitchFamily="18" charset="0"/>
              </a:rPr>
              <a:t>       Решением  медико-педагогического консилиума было решено обратить внимание  на развитие речевого аппарата, посредством легких </a:t>
            </a:r>
            <a:r>
              <a:rPr lang="ru-RU" sz="2000" dirty="0" err="1">
                <a:solidFill>
                  <a:srgbClr val="7030A0"/>
                </a:solidFill>
                <a:latin typeface="Times New Roman" panose="02020603050405020304" pitchFamily="18" charset="0"/>
                <a:cs typeface="Times New Roman" panose="02020603050405020304" pitchFamily="18" charset="0"/>
              </a:rPr>
              <a:t>распевок</a:t>
            </a:r>
            <a:r>
              <a:rPr lang="ru-RU" sz="2000" dirty="0">
                <a:solidFill>
                  <a:srgbClr val="7030A0"/>
                </a:solidFill>
                <a:latin typeface="Times New Roman" panose="02020603050405020304" pitchFamily="18" charset="0"/>
                <a:cs typeface="Times New Roman" panose="02020603050405020304" pitchFamily="18" charset="0"/>
              </a:rPr>
              <a:t> и </a:t>
            </a:r>
            <a:r>
              <a:rPr lang="ru-RU" sz="2000" dirty="0" err="1">
                <a:solidFill>
                  <a:srgbClr val="7030A0"/>
                </a:solidFill>
                <a:latin typeface="Times New Roman" panose="02020603050405020304" pitchFamily="18" charset="0"/>
                <a:cs typeface="Times New Roman" panose="02020603050405020304" pitchFamily="18" charset="0"/>
              </a:rPr>
              <a:t>попевок</a:t>
            </a:r>
            <a:r>
              <a:rPr lang="ru-RU" sz="2000" dirty="0">
                <a:solidFill>
                  <a:srgbClr val="7030A0"/>
                </a:solidFill>
                <a:latin typeface="Times New Roman" panose="02020603050405020304" pitchFamily="18" charset="0"/>
                <a:cs typeface="Times New Roman" panose="02020603050405020304" pitchFamily="18" charset="0"/>
              </a:rPr>
              <a:t>, на формирование познавательных психических процессов: восприятия, памяти, мышления, внимания, воображения.  Формирование данных процессов совершается под влиянием импульсов, идущих от рук. Это важно как при своевременном психическом развитии, так и в тех случаях, когда это развитие нарушено. Кроме того, доказано, что и мысль, и глаз ребенка двигаются с той же скоростью, что и рука. Следовательно, систематические упражнения по тренировке движений пальцев являются мощным средством повышения работоспособности головного мозга.</a:t>
            </a:r>
          </a:p>
        </p:txBody>
      </p:sp>
    </p:spTree>
    <p:extLst>
      <p:ext uri="{BB962C8B-B14F-4D97-AF65-F5344CB8AC3E}">
        <p14:creationId xmlns:p14="http://schemas.microsoft.com/office/powerpoint/2010/main" val="67202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755518"/>
            <a:ext cx="9698182" cy="2554545"/>
          </a:xfrm>
          <a:prstGeom prst="rect">
            <a:avLst/>
          </a:prstGeom>
          <a:noFill/>
        </p:spPr>
        <p:txBody>
          <a:bodyPr wrap="square" rtlCol="0">
            <a:spAutoFit/>
          </a:bodyPr>
          <a:lstStyle/>
          <a:p>
            <a:r>
              <a:rPr lang="ru-RU" sz="2000" dirty="0" smtClean="0">
                <a:solidFill>
                  <a:srgbClr val="7030A0"/>
                </a:solidFill>
                <a:latin typeface="Times New Roman" panose="02020603050405020304" pitchFamily="18" charset="0"/>
                <a:cs typeface="Times New Roman" panose="02020603050405020304" pitchFamily="18" charset="0"/>
              </a:rPr>
              <a:t>В </a:t>
            </a:r>
            <a:r>
              <a:rPr lang="ru-RU" sz="2000" dirty="0">
                <a:solidFill>
                  <a:srgbClr val="7030A0"/>
                </a:solidFill>
                <a:latin typeface="Times New Roman" panose="02020603050405020304" pitchFamily="18" charset="0"/>
                <a:cs typeface="Times New Roman" panose="02020603050405020304" pitchFamily="18" charset="0"/>
              </a:rPr>
              <a:t>связи с этим была разработана</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коррекционно-развивающая программа</a:t>
            </a:r>
          </a:p>
          <a:p>
            <a:r>
              <a:rPr lang="ru-RU" sz="2000" dirty="0">
                <a:solidFill>
                  <a:srgbClr val="7030A0"/>
                </a:solidFill>
                <a:latin typeface="Times New Roman" panose="02020603050405020304" pitchFamily="18" charset="0"/>
                <a:cs typeface="Times New Roman" panose="02020603050405020304" pitchFamily="18" charset="0"/>
              </a:rPr>
              <a:t>по работе с этим ребенком, где были подобраны, музыкальные песни и </a:t>
            </a:r>
            <a:r>
              <a:rPr lang="ru-RU" sz="2000" dirty="0" err="1">
                <a:solidFill>
                  <a:srgbClr val="7030A0"/>
                </a:solidFill>
                <a:latin typeface="Times New Roman" panose="02020603050405020304" pitchFamily="18" charset="0"/>
                <a:cs typeface="Times New Roman" panose="02020603050405020304" pitchFamily="18" charset="0"/>
              </a:rPr>
              <a:t>распевки</a:t>
            </a:r>
            <a:r>
              <a:rPr lang="ru-RU" sz="2000" dirty="0">
                <a:solidFill>
                  <a:srgbClr val="7030A0"/>
                </a:solidFill>
                <a:latin typeface="Times New Roman" panose="02020603050405020304" pitchFamily="18" charset="0"/>
                <a:cs typeface="Times New Roman" panose="02020603050405020304" pitchFamily="18" charset="0"/>
              </a:rPr>
              <a:t>, музыкальные игры, так же музыкальная терапия которая может способствовать двустороннему общению со сверстниками, добавляя созвучные звуки, музыкальная терапия может способствовать поощрению разговора, одновременно повышая языковые навыки. Была оформлена картотека    игровых упражнений, музыкальных </a:t>
            </a:r>
            <a:r>
              <a:rPr lang="ru-RU" sz="2000" dirty="0" err="1">
                <a:solidFill>
                  <a:srgbClr val="7030A0"/>
                </a:solidFill>
                <a:latin typeface="Times New Roman" panose="02020603050405020304" pitchFamily="18" charset="0"/>
                <a:cs typeface="Times New Roman" panose="02020603050405020304" pitchFamily="18" charset="0"/>
              </a:rPr>
              <a:t>распевок</a:t>
            </a:r>
            <a:r>
              <a:rPr lang="ru-RU" sz="2000" dirty="0">
                <a:solidFill>
                  <a:srgbClr val="7030A0"/>
                </a:solidFill>
                <a:latin typeface="Times New Roman" panose="02020603050405020304" pitchFamily="18" charset="0"/>
                <a:cs typeface="Times New Roman" panose="02020603050405020304" pitchFamily="18" charset="0"/>
              </a:rPr>
              <a:t>, подготовлены пособия для  работы.</a:t>
            </a:r>
          </a:p>
          <a:p>
            <a:r>
              <a:rPr lang="ru-RU" sz="2000"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0850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72" y="217198"/>
            <a:ext cx="5209309" cy="479121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253" y="1525842"/>
            <a:ext cx="5375565" cy="5049982"/>
          </a:xfrm>
          <a:prstGeom prst="rect">
            <a:avLst/>
          </a:prstGeom>
        </p:spPr>
      </p:pic>
    </p:spTree>
    <p:extLst>
      <p:ext uri="{BB962C8B-B14F-4D97-AF65-F5344CB8AC3E}">
        <p14:creationId xmlns:p14="http://schemas.microsoft.com/office/powerpoint/2010/main" val="334179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6" y="477981"/>
            <a:ext cx="4897582" cy="50292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855" y="1122363"/>
            <a:ext cx="5701146" cy="5278437"/>
          </a:xfrm>
          <a:prstGeom prst="rect">
            <a:avLst/>
          </a:prstGeom>
        </p:spPr>
      </p:pic>
    </p:spTree>
    <p:extLst>
      <p:ext uri="{BB962C8B-B14F-4D97-AF65-F5344CB8AC3E}">
        <p14:creationId xmlns:p14="http://schemas.microsoft.com/office/powerpoint/2010/main" val="123527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44" y="353290"/>
            <a:ext cx="5188527" cy="461356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679" y="1785218"/>
            <a:ext cx="5928013" cy="4987636"/>
          </a:xfrm>
          <a:prstGeom prst="rect">
            <a:avLst/>
          </a:prstGeom>
        </p:spPr>
      </p:pic>
    </p:spTree>
    <p:extLst>
      <p:ext uri="{BB962C8B-B14F-4D97-AF65-F5344CB8AC3E}">
        <p14:creationId xmlns:p14="http://schemas.microsoft.com/office/powerpoint/2010/main" val="405885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TotalTime>
  <Words>711</Words>
  <Application>Microsoft Office PowerPoint</Application>
  <PresentationFormat>Произвольный</PresentationFormat>
  <Paragraphs>99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315 kab</cp:lastModifiedBy>
  <cp:revision>13</cp:revision>
  <dcterms:created xsi:type="dcterms:W3CDTF">2020-11-09T15:55:10Z</dcterms:created>
  <dcterms:modified xsi:type="dcterms:W3CDTF">2021-06-24T06:00:14Z</dcterms:modified>
</cp:coreProperties>
</file>