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7" r:id="rId5"/>
    <p:sldId id="264" r:id="rId6"/>
    <p:sldId id="266" r:id="rId7"/>
    <p:sldId id="267" r:id="rId8"/>
    <p:sldId id="268" r:id="rId9"/>
    <p:sldId id="265" r:id="rId10"/>
    <p:sldId id="270" r:id="rId11"/>
    <p:sldId id="271" r:id="rId12"/>
    <p:sldId id="273" r:id="rId13"/>
    <p:sldId id="274" r:id="rId14"/>
    <p:sldId id="275" r:id="rId15"/>
    <p:sldId id="278" r:id="rId16"/>
    <p:sldId id="276" r:id="rId17"/>
    <p:sldId id="280" r:id="rId18"/>
    <p:sldId id="281" r:id="rId19"/>
    <p:sldId id="282" r:id="rId20"/>
    <p:sldId id="284" r:id="rId21"/>
    <p:sldId id="286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-111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уровень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начало</c:v>
                </c:pt>
                <c:pt idx="1">
                  <c:v>конец 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0.47000000000000003</c:v>
                </c:pt>
                <c:pt idx="1">
                  <c:v>0.12000000000000001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уровень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начало</c:v>
                </c:pt>
                <c:pt idx="1">
                  <c:v>конец 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0.53</c:v>
                </c:pt>
                <c:pt idx="1">
                  <c:v>0.58000000000000007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 уровень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начало</c:v>
                </c:pt>
                <c:pt idx="1">
                  <c:v>конец 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</c:v>
                </c:pt>
                <c:pt idx="1">
                  <c:v>0.30000000000000004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364352"/>
        <c:axId val="32300416"/>
      </c:barChart>
      <c:catAx>
        <c:axId val="27364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002060"/>
                </a:solidFill>
                <a:latin typeface="Comic Sans MS" pitchFamily="66" charset="0"/>
              </a:defRPr>
            </a:pPr>
            <a:endParaRPr lang="ru-RU"/>
          </a:p>
        </c:txPr>
        <c:crossAx val="32300416"/>
        <c:crosses val="autoZero"/>
        <c:auto val="1"/>
        <c:lblAlgn val="ctr"/>
        <c:lblOffset val="100"/>
        <c:noMultiLvlLbl val="0"/>
      </c:catAx>
      <c:valAx>
        <c:axId val="32300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002060"/>
                </a:solidFill>
                <a:latin typeface="Comic Sans MS" pitchFamily="66" charset="0"/>
              </a:defRPr>
            </a:pPr>
            <a:endParaRPr lang="ru-RU"/>
          </a:p>
        </c:txPr>
        <c:crossAx val="273643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 b="1">
              <a:solidFill>
                <a:srgbClr val="002060"/>
              </a:solidFill>
              <a:latin typeface="Comic Sans MS" pitchFamily="66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0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0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5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6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5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3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9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9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AD91D-ADD2-4D0B-B7A4-95F3E3E7A165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92830-DA33-41C6-91DE-6EBBFBFE29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6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3057" y="1945323"/>
            <a:ext cx="5380591" cy="23876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Тема: «Воспитание звуковой культуры речи у детей-логопатов в системе работы воспитателя в рамках инклюзивного образования»</a:t>
            </a:r>
            <a:endParaRPr lang="en-US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7328" y="5072742"/>
            <a:ext cx="4846320" cy="1008017"/>
          </a:xfrm>
        </p:spPr>
        <p:txBody>
          <a:bodyPr>
            <a:normAutofit fontScale="85000" lnSpcReduction="10000"/>
          </a:bodyPr>
          <a:lstStyle/>
          <a:p>
            <a:pPr algn="r">
              <a:lnSpc>
                <a:spcPct val="110000"/>
              </a:lnSpc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Воспитатель КГКП я/с «</a:t>
            </a:r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Салтанат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»</a:t>
            </a:r>
          </a:p>
          <a:p>
            <a:pPr algn="r">
              <a:lnSpc>
                <a:spcPct val="110000"/>
              </a:lnSpc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Журавлева И.В.</a:t>
            </a:r>
            <a:endParaRPr lang="en-US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664028"/>
            <a:ext cx="73696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«Звуковая сторона речи является 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тем средством,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которое позволяет каждому из участников речевого общения 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передавать другим содержание своих мыслей задавать вопросы,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договариваться 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со сверстниками 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о совместной игре» </a:t>
            </a:r>
          </a:p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А.Н. Гвоздев</a:t>
            </a:r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13" y="1216014"/>
            <a:ext cx="6640286" cy="54460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8644" y="163286"/>
            <a:ext cx="78058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Совершенствование работы по воспитанию звуковой культуры речи детей через применение дидактических игр и упражнений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524001" y="1752599"/>
            <a:ext cx="30044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Изучить различные дидактические игры и упражнения, а также эффективность использования их в работе над ЗКР детей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018314" y="2198914"/>
            <a:ext cx="20574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Изучить уровень развития ЗКР детей старшего возраста.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007429" y="4495800"/>
            <a:ext cx="238397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Совершенствовать качество воспитательной работы с помощью внедрения новых форм и методов.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8771" y="4484914"/>
            <a:ext cx="17961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 Создание предметно-развивающей среды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402" y="217713"/>
            <a:ext cx="7886700" cy="104503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Модель работы воспитателя по воспитанию ЗКР у детей-логопатов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75389" y="5317986"/>
            <a:ext cx="5924032" cy="533401"/>
            <a:chOff x="1252" y="1454"/>
            <a:chExt cx="3212" cy="33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39" y="1469"/>
              <a:ext cx="302" cy="276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670843" y="1589972"/>
            <a:ext cx="8266329" cy="708026"/>
            <a:chOff x="1252" y="1958"/>
            <a:chExt cx="4516" cy="446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36" y="2065"/>
              <a:ext cx="302" cy="269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750" y="1958"/>
              <a:ext cx="401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ru-RU" sz="2000" b="1" dirty="0" smtClean="0">
                  <a:solidFill>
                    <a:srgbClr val="002060"/>
                  </a:solidFill>
                  <a:latin typeface="Comic Sans MS" pitchFamily="66" charset="0"/>
                </a:rPr>
                <a:t>Теоретический блок </a:t>
              </a:r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(изучение литературы,    </a:t>
              </a:r>
            </a:p>
            <a:p>
              <a:pPr lvl="0"/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 </a:t>
              </a:r>
              <a:r>
                <a:rPr lang="ru-RU" sz="2000" dirty="0" err="1" smtClean="0">
                  <a:solidFill>
                    <a:srgbClr val="002060"/>
                  </a:solidFill>
                  <a:latin typeface="Comic Sans MS" pitchFamily="66" charset="0"/>
                </a:rPr>
                <a:t>интернет-ресурсов</a:t>
              </a:r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, опыта  работы других педагогов)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593657" y="2459922"/>
            <a:ext cx="8550342" cy="1016001"/>
            <a:chOff x="1252" y="2396"/>
            <a:chExt cx="5867" cy="64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9" y="2611"/>
              <a:ext cx="311" cy="345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1846" y="2396"/>
              <a:ext cx="5273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ru-RU" sz="2000" b="1" dirty="0" smtClean="0">
                  <a:solidFill>
                    <a:srgbClr val="002060"/>
                  </a:solidFill>
                  <a:latin typeface="Comic Sans MS" pitchFamily="66" charset="0"/>
                </a:rPr>
                <a:t>Диагностический блок </a:t>
              </a:r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(диагностика развития ЗКР детей, </a:t>
              </a:r>
            </a:p>
            <a:p>
              <a:pPr lvl="0"/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анализ предметно-развивающей среды,</a:t>
              </a:r>
            </a:p>
            <a:p>
              <a:pPr lvl="0"/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 анкетирование родителей)</a:t>
              </a:r>
              <a:endParaRPr lang="ru-RU" sz="2000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608419" y="3799094"/>
            <a:ext cx="8383181" cy="1262064"/>
            <a:chOff x="1253" y="3137"/>
            <a:chExt cx="4319" cy="795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34" y="3270"/>
              <a:ext cx="302" cy="264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57" y="3137"/>
              <a:ext cx="3815" cy="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ru-RU" sz="2000" b="1" dirty="0" smtClean="0">
                  <a:solidFill>
                    <a:srgbClr val="002060"/>
                  </a:solidFill>
                  <a:latin typeface="Comic Sans MS" pitchFamily="66" charset="0"/>
                </a:rPr>
                <a:t>Практический блок </a:t>
              </a:r>
              <a:r>
                <a:rPr lang="ru-RU" sz="2000" dirty="0" smtClean="0">
                  <a:solidFill>
                    <a:srgbClr val="002060"/>
                  </a:solidFill>
                  <a:latin typeface="Comic Sans MS" pitchFamily="66" charset="0"/>
                </a:rPr>
                <a:t>(составление плана работы, подбор дидактических игр и упражнений и их применение)</a:t>
              </a:r>
              <a:endParaRPr lang="ru-RU" dirty="0" smtClean="0">
                <a:solidFill>
                  <a:srgbClr val="002060"/>
                </a:solidFill>
                <a:latin typeface="Comic Sans MS" pitchFamily="66" charset="0"/>
              </a:endParaRPr>
            </a:p>
            <a:p>
              <a:pPr lvl="0"/>
              <a:endParaRPr lang="ru-RU" dirty="0" smtClean="0">
                <a:solidFill>
                  <a:srgbClr val="002060"/>
                </a:solidFill>
                <a:latin typeface="Comic Sans MS" pitchFamily="66" charset="0"/>
              </a:endParaRPr>
            </a:p>
            <a:p>
              <a:pPr lvl="0"/>
              <a:endParaRPr lang="ru-RU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234543" y="4484913"/>
            <a:ext cx="3875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</a:rPr>
              <a:t>Работа с детьми                 </a:t>
            </a:r>
          </a:p>
          <a:p>
            <a:pPr marL="342900" lvl="0" indent="-342900"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</a:rPr>
              <a:t>Работа с родителями</a:t>
            </a:r>
            <a:endParaRPr lang="ru-RU" sz="20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09057" y="5214257"/>
            <a:ext cx="68253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Рефлексия </a:t>
            </a:r>
            <a:r>
              <a:rPr lang="ru-RU" sz="2000" dirty="0" smtClean="0">
                <a:solidFill>
                  <a:srgbClr val="002060"/>
                </a:solidFill>
                <a:latin typeface="Comic Sans MS" pitchFamily="66" charset="0"/>
              </a:rPr>
              <a:t>(итоговый мониторинг, презентация опыта работы, методическое пособие)</a:t>
            </a:r>
            <a:endParaRPr lang="ru-RU" sz="20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30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>
            <a:spLocks noChangeArrowheads="1"/>
          </p:cNvSpPr>
          <p:nvPr/>
        </p:nvSpPr>
        <p:spPr bwMode="gray">
          <a:xfrm>
            <a:off x="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023258" y="1382485"/>
            <a:ext cx="7254195" cy="1030288"/>
            <a:chOff x="1248" y="1344"/>
            <a:chExt cx="4021" cy="649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340995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6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7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2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3" name="Text Box 11"/>
            <p:cNvSpPr txBox="1">
              <a:spLocks noChangeArrowheads="1"/>
            </p:cNvSpPr>
            <p:nvPr/>
          </p:nvSpPr>
          <p:spPr bwMode="auto">
            <a:xfrm>
              <a:off x="1879" y="1392"/>
              <a:ext cx="3390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развитие слухового внимания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04" name="Text Box 12"/>
            <p:cNvSpPr txBox="1">
              <a:spLocks noChangeArrowheads="1"/>
            </p:cNvSpPr>
            <p:nvPr/>
          </p:nvSpPr>
          <p:spPr bwMode="gray">
            <a:xfrm>
              <a:off x="1372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1034143" y="2318656"/>
            <a:ext cx="6857928" cy="969963"/>
            <a:chOff x="1248" y="1728"/>
            <a:chExt cx="3965" cy="611"/>
          </a:xfrm>
        </p:grpSpPr>
        <p:grpSp>
          <p:nvGrpSpPr>
            <p:cNvPr id="5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340999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0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1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5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6" name="Text Box 14"/>
            <p:cNvSpPr txBox="1">
              <a:spLocks noChangeArrowheads="1"/>
            </p:cNvSpPr>
            <p:nvPr/>
          </p:nvSpPr>
          <p:spPr bwMode="auto">
            <a:xfrm>
              <a:off x="1802" y="1728"/>
              <a:ext cx="3411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выработка правильного 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речевого дыхания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07" name="Text Box 15"/>
            <p:cNvSpPr txBox="1">
              <a:spLocks noChangeArrowheads="1"/>
            </p:cNvSpPr>
            <p:nvPr/>
          </p:nvSpPr>
          <p:spPr bwMode="gray">
            <a:xfrm>
              <a:off x="1372" y="1982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sp>
        <p:nvSpPr>
          <p:cNvPr id="341014" name="Rectangle 22"/>
          <p:cNvSpPr>
            <a:spLocks noGrp="1" noChangeArrowheads="1"/>
          </p:cNvSpPr>
          <p:nvPr>
            <p:ph type="title"/>
          </p:nvPr>
        </p:nvSpPr>
        <p:spPr>
          <a:xfrm>
            <a:off x="1480458" y="304800"/>
            <a:ext cx="6422571" cy="762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Направления работы</a:t>
            </a: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968828" y="3582079"/>
            <a:ext cx="6636770" cy="954088"/>
            <a:chOff x="1248" y="2325"/>
            <a:chExt cx="3533" cy="601"/>
          </a:xfrm>
        </p:grpSpPr>
        <p:sp>
          <p:nvSpPr>
            <p:cNvPr id="341008" name="Line 16"/>
            <p:cNvSpPr>
              <a:spLocks noChangeShapeType="1"/>
            </p:cNvSpPr>
            <p:nvPr/>
          </p:nvSpPr>
          <p:spPr bwMode="auto">
            <a:xfrm>
              <a:off x="1632" y="2866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9" name="Text Box 17"/>
            <p:cNvSpPr txBox="1">
              <a:spLocks noChangeArrowheads="1"/>
            </p:cNvSpPr>
            <p:nvPr/>
          </p:nvSpPr>
          <p:spPr bwMode="auto">
            <a:xfrm>
              <a:off x="1827" y="2325"/>
              <a:ext cx="295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формирование правильного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звукопроизношения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10" name="Text Box 1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1248" y="2480"/>
              <a:ext cx="480" cy="419"/>
              <a:chOff x="1110" y="2656"/>
              <a:chExt cx="1549" cy="1351"/>
            </a:xfrm>
          </p:grpSpPr>
          <p:sp>
            <p:nvSpPr>
              <p:cNvPr id="341017" name="AutoShape 25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8" name="AutoShape 26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9" name="AutoShape 27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0" name="Text Box 2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968828" y="4746623"/>
            <a:ext cx="7830917" cy="954088"/>
            <a:chOff x="1248" y="2894"/>
            <a:chExt cx="4198" cy="601"/>
          </a:xfrm>
        </p:grpSpPr>
        <p:sp>
          <p:nvSpPr>
            <p:cNvPr id="341011" name="Line 19"/>
            <p:cNvSpPr>
              <a:spLocks noChangeShapeType="1"/>
            </p:cNvSpPr>
            <p:nvPr/>
          </p:nvSpPr>
          <p:spPr bwMode="auto">
            <a:xfrm>
              <a:off x="1632" y="3442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12" name="Text Box 20"/>
            <p:cNvSpPr txBox="1">
              <a:spLocks noChangeArrowheads="1"/>
            </p:cNvSpPr>
            <p:nvPr/>
          </p:nvSpPr>
          <p:spPr bwMode="auto">
            <a:xfrm>
              <a:off x="1817" y="2894"/>
              <a:ext cx="3629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использование компонентов 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интонационной выразительности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13" name="Text Box 21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1248" y="3056"/>
              <a:ext cx="480" cy="419"/>
              <a:chOff x="3174" y="2656"/>
              <a:chExt cx="1549" cy="1351"/>
            </a:xfrm>
          </p:grpSpPr>
          <p:sp>
            <p:nvSpPr>
              <p:cNvPr id="341022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3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4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5" name="Text Box 33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57943" y="250371"/>
            <a:ext cx="7254195" cy="665163"/>
            <a:chOff x="1248" y="1344"/>
            <a:chExt cx="4021" cy="419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340995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6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7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2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3" name="Text Box 11"/>
            <p:cNvSpPr txBox="1">
              <a:spLocks noChangeArrowheads="1"/>
            </p:cNvSpPr>
            <p:nvPr/>
          </p:nvSpPr>
          <p:spPr bwMode="auto">
            <a:xfrm>
              <a:off x="1879" y="1392"/>
              <a:ext cx="339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Развитие слухового внимания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04" name="Text Box 12"/>
            <p:cNvSpPr txBox="1">
              <a:spLocks noChangeArrowheads="1"/>
            </p:cNvSpPr>
            <p:nvPr/>
          </p:nvSpPr>
          <p:spPr bwMode="gray">
            <a:xfrm>
              <a:off x="1372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719943" y="968830"/>
            <a:ext cx="70212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различение неречевых звуков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различение звуков по тембру, силе и высоте голоса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различение сходных по звучанию слов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обучение звуковому  анализу  слова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6286" y="2301640"/>
            <a:ext cx="2857294" cy="21431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9891" y="2318649"/>
            <a:ext cx="3032922" cy="2274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2927" y="4028399"/>
            <a:ext cx="2952571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2800" y="4426409"/>
            <a:ext cx="2952570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>
            <a:spLocks noChangeArrowheads="1"/>
          </p:cNvSpPr>
          <p:nvPr/>
        </p:nvSpPr>
        <p:spPr bwMode="gray">
          <a:xfrm>
            <a:off x="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947057" y="293914"/>
            <a:ext cx="6857928" cy="969963"/>
            <a:chOff x="1248" y="1728"/>
            <a:chExt cx="3965" cy="611"/>
          </a:xfrm>
        </p:grpSpPr>
        <p:grpSp>
          <p:nvGrpSpPr>
            <p:cNvPr id="5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340999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0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1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5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6" name="Text Box 14"/>
            <p:cNvSpPr txBox="1">
              <a:spLocks noChangeArrowheads="1"/>
            </p:cNvSpPr>
            <p:nvPr/>
          </p:nvSpPr>
          <p:spPr bwMode="auto">
            <a:xfrm>
              <a:off x="1802" y="1728"/>
              <a:ext cx="3411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Выработка правильного речевого дыхания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07" name="Text Box 15"/>
            <p:cNvSpPr txBox="1">
              <a:spLocks noChangeArrowheads="1"/>
            </p:cNvSpPr>
            <p:nvPr/>
          </p:nvSpPr>
          <p:spPr bwMode="gray">
            <a:xfrm>
              <a:off x="1372" y="1982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2754086" y="1328057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i="1" dirty="0" smtClean="0"/>
              <a:t> 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Упражнения на развитие речевого дыхания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Элементы </a:t>
            </a:r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ароматерапии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0" name="Picture 2" descr="C:\Users\1\Desktop\фото\IMG_0008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55105" y="2084602"/>
            <a:ext cx="2571768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1" name="Picture 3" descr="C:\Users\1\Desktop\фото\IMG_0006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501792" y="2238364"/>
            <a:ext cx="2808485" cy="21063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2" name="Picture 4" descr="C:\Users\1\Desktop\фото\IMG_3556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7087978" y="1872327"/>
            <a:ext cx="1744072" cy="2325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3" name="Picture 6" descr="C:\Users\1\Desktop\фото\IMG_3560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228700" y="4005266"/>
            <a:ext cx="1996589" cy="2662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4" name="Picture 8" descr="C:\Users\1\Desktop\фото\IMG_3559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3827002" y="4231828"/>
            <a:ext cx="2859880" cy="2144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5" name="Picture 10" descr="C:\Users\1\Desktop\фото\IMG_0009 (3)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6929455" y="4135895"/>
            <a:ext cx="1789390" cy="23856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>
            <a:spLocks noChangeArrowheads="1"/>
          </p:cNvSpPr>
          <p:nvPr/>
        </p:nvSpPr>
        <p:spPr bwMode="gray">
          <a:xfrm>
            <a:off x="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772885" y="142193"/>
            <a:ext cx="6636770" cy="954088"/>
            <a:chOff x="1248" y="2325"/>
            <a:chExt cx="3533" cy="601"/>
          </a:xfrm>
        </p:grpSpPr>
        <p:sp>
          <p:nvSpPr>
            <p:cNvPr id="341008" name="Line 16"/>
            <p:cNvSpPr>
              <a:spLocks noChangeShapeType="1"/>
            </p:cNvSpPr>
            <p:nvPr/>
          </p:nvSpPr>
          <p:spPr bwMode="auto">
            <a:xfrm>
              <a:off x="1632" y="2866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9" name="Text Box 17"/>
            <p:cNvSpPr txBox="1">
              <a:spLocks noChangeArrowheads="1"/>
            </p:cNvSpPr>
            <p:nvPr/>
          </p:nvSpPr>
          <p:spPr bwMode="auto">
            <a:xfrm>
              <a:off x="1827" y="2325"/>
              <a:ext cx="295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Формирование правильного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звукопроизношения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10" name="Text Box 1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1248" y="2480"/>
              <a:ext cx="480" cy="419"/>
              <a:chOff x="1110" y="2656"/>
              <a:chExt cx="1549" cy="1351"/>
            </a:xfrm>
          </p:grpSpPr>
          <p:sp>
            <p:nvSpPr>
              <p:cNvPr id="341017" name="AutoShape 25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8" name="AutoShape 26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9" name="AutoShape 27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0" name="Text Box 2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502229" y="1099457"/>
            <a:ext cx="75002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Развитие артикуляционного аппарата через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         артикуляционную гимнастику (</a:t>
            </a:r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биоэнергопластика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).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Зрительные символы звуков.</a:t>
            </a:r>
            <a:endParaRPr lang="ru-RU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Правильное произношения гласных и согласных звуков,  	отработка произношения свистящих,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	шипящих и сонорных звуков.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Выработка дикции.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42" name="Picture 4" descr="C:\Users\1\Desktop\фото\IMG_3535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613653" y="4156304"/>
            <a:ext cx="2224001" cy="18986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3" name="Picture 8" descr="C:\Users\1\Desktop\фото\IMG_3566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431031" y="3384095"/>
            <a:ext cx="2476516" cy="1857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4" name="Picture 6" descr="C:\Users\1\Desktop\фото\IMG_3539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255893" y="4393752"/>
            <a:ext cx="2415115" cy="18114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087" y="217714"/>
            <a:ext cx="77506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 smtClean="0">
                <a:solidFill>
                  <a:srgbClr val="002060"/>
                </a:solidFill>
                <a:latin typeface="Comic Sans MS" pitchFamily="66" charset="0"/>
              </a:rPr>
              <a:t>Биоэнергопластика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-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соединение  движений артикуляционного  аппарата  с  движениями  кисти  руки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ctr"/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1371" y="718457"/>
            <a:ext cx="81207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Био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»  – человек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«Энергия»  – сила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«Пластика» - пластичность движений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Picture 1" descr="C:\Users\1\Desktop\фото\IMG_0051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71472" y="2428868"/>
            <a:ext cx="3214710" cy="24110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96033" y="5106093"/>
            <a:ext cx="1805486" cy="1428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360278" y="5127865"/>
            <a:ext cx="3414713" cy="1401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7398225" y="4857760"/>
            <a:ext cx="1279525" cy="1714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8" name="Picture 3" descr="C:\Users\1\Desktop\фото\IMG_0060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4024991" y="2837763"/>
            <a:ext cx="3099194" cy="2324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2" descr="C:\Users\1\Desktop\фото\IMG_0052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6177655" y="1281089"/>
            <a:ext cx="2690832" cy="2018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1" y="217714"/>
            <a:ext cx="81969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Зрительные символы звуков - </a:t>
            </a:r>
            <a:r>
              <a:rPr lang="ru-RU" altLang="ru-RU" b="1" dirty="0" smtClean="0">
                <a:solidFill>
                  <a:srgbClr val="002060"/>
                </a:solidFill>
                <a:latin typeface="Comic Sans MS" pitchFamily="66" charset="0"/>
              </a:rPr>
              <a:t>наглядная основа звука, способствует развитию фонематического слуха, мыслительных операций и более прочному запоминанию материала.</a:t>
            </a:r>
            <a:endParaRPr lang="ru-RU" alt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alt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alt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6" name="Picture 2" descr="E:\моя работа\итоговое занятие\DSC03933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85720" y="1928802"/>
            <a:ext cx="3177846" cy="178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5" descr="E:\моя работа\итоговое занятие\DSC03937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341485" y="1698841"/>
            <a:ext cx="1643074" cy="29236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2" descr="Картинки по запросу ткаченко символы звуков"/>
          <p:cNvPicPr>
            <a:picLocks noChangeAspect="1" noChangeArrowheads="1"/>
          </p:cNvPicPr>
          <p:nvPr/>
        </p:nvPicPr>
        <p:blipFill>
          <a:blip r:embed="rId4"/>
          <a:srcRect t="12500" b="29166"/>
          <a:stretch>
            <a:fillRect/>
          </a:stretch>
        </p:blipFill>
        <p:spPr bwMode="auto">
          <a:xfrm>
            <a:off x="4359725" y="4631199"/>
            <a:ext cx="4408714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3" descr="E:\моя работа\итоговое занятие\DSC03935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7223369" y="1282459"/>
            <a:ext cx="1646074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Picture 4" descr="Картинки по запросу ткаченко символы звуков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176" r="69196"/>
          <a:stretch>
            <a:fillRect/>
          </a:stretch>
        </p:blipFill>
        <p:spPr bwMode="auto">
          <a:xfrm>
            <a:off x="4371971" y="2754086"/>
            <a:ext cx="787181" cy="1574328"/>
          </a:xfrm>
          <a:prstGeom prst="rect">
            <a:avLst/>
          </a:prstGeom>
          <a:noFill/>
        </p:spPr>
      </p:pic>
      <p:pic>
        <p:nvPicPr>
          <p:cNvPr id="10" name="Picture 6" descr="E:\моя работа\итоговое занятие\DSC03934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500034" y="4286256"/>
            <a:ext cx="2940397" cy="1652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1"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1" name="Picture 4" descr="Картинки по запросу ткаченко символы звуков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382" r="57908"/>
          <a:stretch>
            <a:fillRect/>
          </a:stretch>
        </p:blipFill>
        <p:spPr bwMode="auto">
          <a:xfrm>
            <a:off x="3643305" y="2571743"/>
            <a:ext cx="569465" cy="1481193"/>
          </a:xfrm>
          <a:prstGeom prst="rect">
            <a:avLst/>
          </a:prstGeom>
          <a:noFill/>
        </p:spPr>
      </p:pic>
      <p:pic>
        <p:nvPicPr>
          <p:cNvPr id="12" name="Picture 4" descr="Картинки по запросу ткаченко символы звуков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3737"/>
          <a:stretch>
            <a:fillRect/>
          </a:stretch>
        </p:blipFill>
        <p:spPr bwMode="auto">
          <a:xfrm>
            <a:off x="4075335" y="1238778"/>
            <a:ext cx="975636" cy="1515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057" y="228600"/>
            <a:ext cx="8817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Правильное произношения гласных и согласных звуков,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отработка произношения свистящих, шипящих и сонорных звуков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20" y="1313755"/>
            <a:ext cx="2643206" cy="371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026229" y="936171"/>
            <a:ext cx="59218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Цель данного пособия: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оказать практическую помощь педагогам по  развитию правильного звукопроизношения у дошкольников, повышение уровня </a:t>
            </a:r>
            <a:r>
              <a:rPr lang="ru-RU" dirty="0" err="1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сформированности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звуковой стороны речи у детей 4-6лет.</a:t>
            </a:r>
            <a:endParaRPr lang="ru-RU" sz="2400" dirty="0" smtClean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71800" y="2710543"/>
            <a:ext cx="388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Раздел 1: "Упражнения  на автоматизацию звуков изолированно и в слогах" </a:t>
            </a:r>
            <a:endParaRPr lang="ru-RU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37114" y="3690258"/>
            <a:ext cx="3820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Раздел 2. "Игры на автоматизацию и дифференциацию звуков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в словах" </a:t>
            </a:r>
            <a:endParaRPr lang="ru-RU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http://900igr.net/datai/geografija/Uralskie-gory/0001-001-Uralskie-gor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207" y="2452001"/>
            <a:ext cx="714379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4"/>
          <a:srcRect l="4386"/>
          <a:stretch>
            <a:fillRect/>
          </a:stretch>
        </p:blipFill>
        <p:spPr bwMode="auto">
          <a:xfrm>
            <a:off x="7338350" y="2852734"/>
            <a:ext cx="714380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84720" y="2441116"/>
            <a:ext cx="785818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G:\145CANON\IMG_002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9253" y="5517712"/>
            <a:ext cx="1435412" cy="1071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G:\145CANON\IMG_003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4765" y="5019007"/>
            <a:ext cx="1569055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G:\145CANON\IMG_003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3153" y="5526552"/>
            <a:ext cx="1500198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G:\145CANON\IMG_002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27303" y="3961724"/>
            <a:ext cx="1357322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 descr="F:\145CANON\IMG_0013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61876" y="5073436"/>
            <a:ext cx="1500198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G:\145CANON\IMG_0010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41777" y="4340684"/>
            <a:ext cx="1428760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 descr="G:\145CANON\IMG_0036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72292" y="5568715"/>
            <a:ext cx="1357322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185058"/>
            <a:ext cx="86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В рамках дистанционной работы с детьми-логопатами использую игры со своего пособия в электронном формате через платформу 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ZOOM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5542" y="1143000"/>
            <a:ext cx="7481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Игровые упражнения на автоматизацию звука «Р» в слогах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143638" y="4690381"/>
            <a:ext cx="2999602" cy="79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10800000" flipV="1">
            <a:off x="593243" y="3157526"/>
            <a:ext cx="1071570" cy="78581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560587" y="4892448"/>
            <a:ext cx="1071570" cy="78581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560586" y="4030430"/>
            <a:ext cx="1071570" cy="71438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>
            <a:off x="1621271" y="3135755"/>
            <a:ext cx="1071570" cy="857256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>
            <a:off x="1643042" y="4063087"/>
            <a:ext cx="928694" cy="71438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0800000">
            <a:off x="1675699" y="4903333"/>
            <a:ext cx="1071570" cy="857256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/>
          <p:nvPr/>
        </p:nvCxnSpPr>
        <p:spPr>
          <a:xfrm>
            <a:off x="4500562" y="2714620"/>
            <a:ext cx="914400" cy="914400"/>
          </a:xfrm>
          <a:prstGeom prst="bentConnector3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/>
          <p:nvPr/>
        </p:nvCxnSpPr>
        <p:spPr>
          <a:xfrm>
            <a:off x="5429256" y="3643314"/>
            <a:ext cx="914400" cy="914400"/>
          </a:xfrm>
          <a:prstGeom prst="bentConnector3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/>
          <p:nvPr/>
        </p:nvCxnSpPr>
        <p:spPr>
          <a:xfrm>
            <a:off x="6357950" y="4572008"/>
            <a:ext cx="914400" cy="914400"/>
          </a:xfrm>
          <a:prstGeom prst="bentConnector3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>
            <a:off x="7286644" y="5500702"/>
            <a:ext cx="914400" cy="914400"/>
          </a:xfrm>
          <a:prstGeom prst="bentConnector3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Area,Artwork,Yellow PNG Clipart - Royalty Free SVG /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9586" y="4643446"/>
            <a:ext cx="871550" cy="1702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3.7037E-7 C -0.00105 -0.01759 -0.00105 -0.03959 -0.00886 -0.05486 C -0.0106 -0.07246 -0.01511 -0.09074 -0.0191 -0.10787 C -0.02171 -0.11922 -0.02119 -0.12361 -0.02796 -0.1294 C -0.03143 -0.14352 -0.0283 -0.13889 -0.03525 -0.14514 C -0.03907 -0.15903 -0.04202 -0.16945 -0.05296 -0.17454 C -0.0566 -0.18148 -0.05869 -0.18172 -0.06459 -0.18426 C -0.07292 -0.19144 -0.07414 -0.18982 -0.08525 -0.1882 C -0.0882 -0.18681 -0.09185 -0.18727 -0.0941 -0.18426 C -0.09948 -0.17709 -0.09653 -0.1794 -0.10296 -0.17639 C -0.10643 -0.16158 -0.10122 -0.17963 -0.10886 -0.16667 C -0.1099 -0.16505 -0.10955 -0.1625 -0.11025 -0.16065 C -0.11094 -0.15857 -0.11216 -0.15672 -0.1132 -0.15486 C -0.11476 -0.14167 -0.1132 -0.14653 -0.11615 -0.13912 C -0.10851 -0.15926 -0.11389 -0.18241 -0.10886 -0.20394 C -0.10938 -0.22639 -0.10382 -0.27107 -0.11615 -0.29607 C -0.1191 -0.30834 -0.11494 -0.29653 -0.12205 -0.30394 C -0.12344 -0.30533 -0.12362 -0.30834 -0.12501 -0.30972 C -0.1257 -0.31042 -0.13317 -0.31343 -0.13386 -0.31366 C -0.14514 -0.31875 -0.15417 -0.32153 -0.16615 -0.32338 C -0.17848 -0.3294 -0.19341 -0.32477 -0.20591 -0.31968 C -0.20886 -0.31713 -0.21164 -0.31435 -0.21459 -0.31181 C -0.21719 -0.30949 -0.2165 -0.30394 -0.21754 -0.3 C -0.21945 -0.29259 -0.22049 -0.28658 -0.22049 -0.27847 C -0.21424 -0.29884 -0.21997 -0.32084 -0.21459 -0.34121 C -0.21494 -0.35232 -0.20921 -0.41574 -0.22639 -0.43125 C -0.22935 -0.44283 -0.2257 -0.43241 -0.2323 -0.44121 C -0.23351 -0.44283 -0.23386 -0.4456 -0.23525 -0.44699 C -0.23577 -0.44769 -0.24341 -0.4507 -0.2441 -0.45093 C -0.2573 -0.45023 -0.27067 -0.45023 -0.28386 -0.44908 C -0.28855 -0.44861 -0.29271 -0.44491 -0.29705 -0.44306 C -0.29844 -0.44236 -0.30139 -0.44121 -0.30139 -0.44121 C -0.30244 -0.43912 -0.30296 -0.43658 -0.30435 -0.43519 C -0.30556 -0.4338 -0.30782 -0.43472 -0.30886 -0.43334 C -0.31233 -0.42871 -0.31407 -0.42222 -0.31754 -0.41759 C -0.31528 -0.42685 -0.31407 -0.43334 -0.31025 -0.44121 C -0.30712 -0.45903 -0.3033 -0.4757 -0.30139 -0.49398 C -0.30244 -0.51644 -0.30122 -0.54977 -0.31754 -0.56459 C -0.31806 -0.56667 -0.31806 -0.56922 -0.3191 -0.5706 C -0.32153 -0.57384 -0.32796 -0.57847 -0.32796 -0.57847 C -0.33369 -0.58982 -0.34653 -0.59005 -0.35591 -0.59398 C -0.36476 -0.59329 -0.37362 -0.59352 -0.3823 -0.59213 C -0.38542 -0.59167 -0.39115 -0.5882 -0.39115 -0.5882 C -0.39514 -0.58033 -0.39393 -0.57778 -0.40001 -0.57246 C -0.40365 -0.55741 -0.3981 -0.575 -0.40591 -0.56459 C -0.4073 -0.56273 -0.40886 -0.55371 -0.40886 -0.55093 " pathEditMode="relative" ptsTypes="fffffffffffffffffffffffffffffffffffffffffffffA">
                                      <p:cBhvr>
                                        <p:cTn id="55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тообои на стену Сказочный домик на заказ в Одессе, Киеве, Харькове,  Днепропетровске!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</a:blip>
          <a:srcRect l="6722" t="10296" r="7562"/>
          <a:stretch>
            <a:fillRect/>
          </a:stretch>
        </p:blipFill>
        <p:spPr bwMode="auto">
          <a:xfrm>
            <a:off x="6627949" y="357166"/>
            <a:ext cx="2516051" cy="2578907"/>
          </a:xfrm>
          <a:prstGeom prst="rect">
            <a:avLst/>
          </a:prstGeom>
          <a:noFill/>
        </p:spPr>
      </p:pic>
      <p:pic>
        <p:nvPicPr>
          <p:cNvPr id="4" name="Picture 4" descr="Мультяшный сказочный домик в виде сапог | Премиум векторы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3250" y="3429000"/>
            <a:ext cx="2390750" cy="239075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85720" y="2428868"/>
            <a:ext cx="6500858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6" name="Picture 2" descr="Машина. - Транспорт - Отрисовки - Оформление детского сада"/>
          <p:cNvPicPr>
            <a:picLocks noChangeAspect="1" noChangeArrowheads="1"/>
          </p:cNvPicPr>
          <p:nvPr/>
        </p:nvPicPr>
        <p:blipFill>
          <a:blip r:embed="rId4"/>
          <a:srcRect l="16503" t="26250" r="17578" b="17500"/>
          <a:stretch>
            <a:fillRect/>
          </a:stretch>
        </p:blipFill>
        <p:spPr bwMode="auto">
          <a:xfrm flipH="1">
            <a:off x="214282" y="1571612"/>
            <a:ext cx="1607355" cy="1071570"/>
          </a:xfrm>
          <a:prstGeom prst="rect">
            <a:avLst/>
          </a:prstGeom>
          <a:noFill/>
        </p:spPr>
      </p:pic>
      <p:sp>
        <p:nvSpPr>
          <p:cNvPr id="18" name="Фигура, имеющая форму буквы L 17"/>
          <p:cNvSpPr/>
          <p:nvPr/>
        </p:nvSpPr>
        <p:spPr>
          <a:xfrm rot="16200000">
            <a:off x="1971660" y="4457704"/>
            <a:ext cx="628648" cy="17145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5400000" flipV="1">
            <a:off x="3400420" y="4171952"/>
            <a:ext cx="628648" cy="17145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6200000">
            <a:off x="4757742" y="4457704"/>
            <a:ext cx="628648" cy="17145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Фигура, имеющая форму буквы L 20"/>
          <p:cNvSpPr/>
          <p:nvPr/>
        </p:nvSpPr>
        <p:spPr>
          <a:xfrm rot="5400000" flipV="1">
            <a:off x="6186502" y="4386266"/>
            <a:ext cx="628648" cy="171451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8" name="Picture 4" descr="Cartoon Toy Car Vector Illustration. Stock Vector - Illustration of vector,  vehicle: 9167865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63" t="19169" r="11874" b="17226"/>
          <a:stretch>
            <a:fillRect/>
          </a:stretch>
        </p:blipFill>
        <p:spPr bwMode="auto">
          <a:xfrm>
            <a:off x="0" y="4357694"/>
            <a:ext cx="2071702" cy="1258756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928662" y="357166"/>
            <a:ext cx="5809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«Дорожки» (с разной силой голоса)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2461E-6 L 0.55122 1.42461E-6 " pathEditMode="relative" ptsTypes="AA">
                                      <p:cBhvr>
                                        <p:cTn id="6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5.55556E-6 C 0.00904 0.00186 0.01789 0.00441 0.02657 0.00788 C 0.02952 0.00904 0.0323 0.01135 0.03543 0.01158 C 0.04567 0.01228 0.05609 0.01297 0.06633 0.01367 C 0.09133 0.01297 0.11633 0.01274 0.14133 0.01158 C 0.14341 0.01158 0.14602 0.01181 0.14723 0.00973 C 0.14914 0.00649 0.14515 0.00186 0.14428 -0.00208 C 0.14636 -0.10694 0.13525 -0.07245 0.23091 -0.07453 C 0.23838 -0.07499 0.29098 -0.07893 0.29567 -0.07846 C 0.2974 -0.07823 0.29758 -0.07453 0.29862 -0.07268 C 0.30157 -0.04235 0.29827 -0.07777 0.30157 -0.03726 C 0.30244 -0.02615 0.30348 -0.01504 0.30452 -0.00393 C 0.3047 -0.00115 0.3047 0.00186 0.30591 0.00394 C 0.30695 0.00556 0.30886 0.0051 0.31043 0.00579 C 0.34445 0.03658 0.39272 0.01042 0.43386 0.00973 C 0.43977 0.00904 0.44688 0.01274 0.45157 0.00788 C 0.45504 0.00417 0.45227 -0.00416 0.45296 -0.00995 C 0.45348 -0.01411 0.45504 -0.01782 0.45591 -0.02175 C 0.45661 -0.03842 0.45244 -0.07939 0.46477 -0.05508 C 0.48872 -0.05601 0.51286 -0.05879 0.53681 -0.05879 C 0.56181 -0.05879 0.59115 -0.07569 0.61181 -0.05694 C 0.62553 -0.04444 0.61181 -0.01249 0.61181 0.00973 " pathEditMode="relative" ptsTypes="fffffffffffffffffffffA">
                                      <p:cBhvr>
                                        <p:cTn id="10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141514"/>
            <a:ext cx="8102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Игра на </a:t>
            </a:r>
            <a:r>
              <a:rPr lang="ru-RU" sz="2000" b="1" smtClean="0">
                <a:solidFill>
                  <a:srgbClr val="002060"/>
                </a:solidFill>
                <a:latin typeface="Comic Sans MS" pitchFamily="66" charset="0"/>
              </a:rPr>
              <a:t>автоматизацию звука «Ч»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в словах «Курочка Ряба»</a:t>
            </a:r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2770" name="Picture 2" descr="Сказочные» салаты пробовали? Курочка Ряба. Обсуждение на LiveInternet -  Российский Сервис Онлайн-Дневников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228"/>
          <a:stretch>
            <a:fillRect/>
          </a:stretch>
        </p:blipFill>
        <p:spPr bwMode="auto">
          <a:xfrm>
            <a:off x="1857356" y="428604"/>
            <a:ext cx="5629275" cy="4143404"/>
          </a:xfrm>
          <a:prstGeom prst="rect">
            <a:avLst/>
          </a:prstGeom>
          <a:noFill/>
        </p:spPr>
      </p:pic>
      <p:pic>
        <p:nvPicPr>
          <p:cNvPr id="32772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-121445" y="1478744"/>
            <a:ext cx="2428893" cy="2186003"/>
          </a:xfrm>
          <a:prstGeom prst="rect">
            <a:avLst/>
          </a:prstGeom>
          <a:noFill/>
        </p:spPr>
      </p:pic>
      <p:pic>
        <p:nvPicPr>
          <p:cNvPr id="32774" name="Picture 6" descr="ball clipart - Google Search | Teacher clipart, Clip art, Free printable  number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928802"/>
            <a:ext cx="1214446" cy="1214447"/>
          </a:xfrm>
          <a:prstGeom prst="rect">
            <a:avLst/>
          </a:prstGeom>
          <a:noFill/>
        </p:spPr>
      </p:pic>
      <p:pic>
        <p:nvPicPr>
          <p:cNvPr id="7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-121445" y="3836197"/>
            <a:ext cx="2428893" cy="2186003"/>
          </a:xfrm>
          <a:prstGeom prst="rect">
            <a:avLst/>
          </a:prstGeom>
          <a:noFill/>
        </p:spPr>
      </p:pic>
      <p:pic>
        <p:nvPicPr>
          <p:cNvPr id="32776" name="Picture 8" descr="ᐈ Утки рисунок фото, рисунки утка | скачать на Depositphotos®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7500" t="12500" r="9999" b="12500"/>
          <a:stretch>
            <a:fillRect/>
          </a:stretch>
        </p:blipFill>
        <p:spPr bwMode="auto">
          <a:xfrm>
            <a:off x="357158" y="4357694"/>
            <a:ext cx="1485909" cy="1350819"/>
          </a:xfrm>
          <a:prstGeom prst="rect">
            <a:avLst/>
          </a:prstGeom>
          <a:noFill/>
        </p:spPr>
      </p:pic>
      <p:pic>
        <p:nvPicPr>
          <p:cNvPr id="9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878655" y="4550552"/>
            <a:ext cx="2428893" cy="2186003"/>
          </a:xfrm>
          <a:prstGeom prst="rect">
            <a:avLst/>
          </a:prstGeom>
          <a:noFill/>
        </p:spPr>
      </p:pic>
      <p:pic>
        <p:nvPicPr>
          <p:cNvPr id="10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3093233" y="4550552"/>
            <a:ext cx="2428893" cy="2186003"/>
          </a:xfrm>
          <a:prstGeom prst="rect">
            <a:avLst/>
          </a:prstGeom>
          <a:noFill/>
        </p:spPr>
      </p:pic>
      <p:pic>
        <p:nvPicPr>
          <p:cNvPr id="11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4950621" y="4550552"/>
            <a:ext cx="2428893" cy="2186003"/>
          </a:xfrm>
          <a:prstGeom prst="rect">
            <a:avLst/>
          </a:prstGeom>
          <a:noFill/>
        </p:spPr>
      </p:pic>
      <p:pic>
        <p:nvPicPr>
          <p:cNvPr id="12" name="Picture 4" descr="Lenagold - Клипарт - Яйц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836552" y="4550552"/>
            <a:ext cx="2428893" cy="2186003"/>
          </a:xfrm>
          <a:prstGeom prst="rect">
            <a:avLst/>
          </a:prstGeom>
          <a:noFill/>
        </p:spPr>
      </p:pic>
      <p:pic>
        <p:nvPicPr>
          <p:cNvPr id="32780" name="Picture 12" descr="Кира-скрап - клипарт и рамки на прозрачном фон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1428728" y="5286388"/>
            <a:ext cx="1385285" cy="785818"/>
          </a:xfrm>
          <a:prstGeom prst="rect">
            <a:avLst/>
          </a:prstGeom>
          <a:noFill/>
        </p:spPr>
      </p:pic>
      <p:pic>
        <p:nvPicPr>
          <p:cNvPr id="32782" name="Picture 14" descr="Бочка Векторные клипарты. 47 928 Бочка клипарты и векторные рисунки в  формате EPS от тысяч иллюстраторов на условиях «роялти-фри».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267"/>
          <a:stretch>
            <a:fillRect/>
          </a:stretch>
        </p:blipFill>
        <p:spPr bwMode="auto">
          <a:xfrm>
            <a:off x="3672563" y="5115617"/>
            <a:ext cx="1121840" cy="1285884"/>
          </a:xfrm>
          <a:prstGeom prst="rect">
            <a:avLst/>
          </a:prstGeom>
          <a:noFill/>
        </p:spPr>
      </p:pic>
      <p:sp>
        <p:nvSpPr>
          <p:cNvPr id="32784" name="AutoShape 16" descr="Lenagold - Клипарт - Чашки 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6" name="AutoShape 18" descr="Lenagold - Клипарт - Чашки 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88" name="Picture 20" descr="Lenagold - Клипарт - Чашки 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5932" y="5187055"/>
            <a:ext cx="1428747" cy="1285872"/>
          </a:xfrm>
          <a:prstGeom prst="rect">
            <a:avLst/>
          </a:prstGeom>
          <a:noFill/>
        </p:spPr>
      </p:pic>
      <p:sp>
        <p:nvSpPr>
          <p:cNvPr id="32790" name="AutoShape 22" descr="Школьники Картинка , Transparent Cartoon, Free Cliparts &amp; Silhouettes -  Net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91" name="Picture 23" descr="C:\Users\Администратор\Downloads\454-4542465_-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23098" r="24094"/>
          <a:stretch>
            <a:fillRect/>
          </a:stretch>
        </p:blipFill>
        <p:spPr bwMode="auto">
          <a:xfrm>
            <a:off x="7572396" y="4929198"/>
            <a:ext cx="928694" cy="1682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9 -0.0037 L 0.68541 0.00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00" y="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5 -0.00092 L 0.68021 0.0097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0.75608 -0.40972 " pathEditMode="relative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5.55556E-6 L 0.74809 -0.4095 " pathEditMode="relative" ptsTypes="AA">
                                      <p:cBhvr>
                                        <p:cTn id="26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0.58663 -0.5432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0" y="-27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0081 L 0.57552 -0.5379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00" y="-2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0.0449 L 0.42274 -0.4907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8 0.03125 L 0.39601 -0.469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-2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8.88889E-6 L 0.21267 -0.47269 " pathEditMode="relative" ptsTypes="AA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4 -0.00764 L 0.19844 -0.4696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-2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4.44444E-6 -0.50417 " pathEditMode="relative" ptsTypes="AA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00799 -0.49352 " pathEditMode="relative" ptsTypes="AA">
                                      <p:cBhvr>
                                        <p:cTn id="74" dur="20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428604"/>
            <a:ext cx="55303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Выработка дикции</a:t>
            </a:r>
            <a:endParaRPr lang="ru-RU" sz="24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071546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Comic Sans MS" pitchFamily="66" charset="0"/>
              </a:rPr>
              <a:t>Чистоговорки</a:t>
            </a:r>
            <a:endParaRPr lang="ru-RU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Скороговорки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Пальчиковые игры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Хороводные игры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642918"/>
            <a:ext cx="3571900" cy="26791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071810"/>
            <a:ext cx="3714524" cy="2786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Картинки по запросу чистоговорки в картинках"/>
          <p:cNvPicPr>
            <a:picLocks noChangeAspect="1" noChangeArrowheads="1"/>
          </p:cNvPicPr>
          <p:nvPr/>
        </p:nvPicPr>
        <p:blipFill>
          <a:blip r:embed="rId4"/>
          <a:srcRect l="2500" r="2499" b="4481"/>
          <a:stretch>
            <a:fillRect/>
          </a:stretch>
        </p:blipFill>
        <p:spPr bwMode="auto">
          <a:xfrm>
            <a:off x="4343400" y="4749579"/>
            <a:ext cx="2714644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Администратор\Desktop\Resize-of-10 (1).jpg"/>
          <p:cNvPicPr>
            <a:picLocks noChangeAspect="1" noChangeArrowheads="1"/>
          </p:cNvPicPr>
          <p:nvPr/>
        </p:nvPicPr>
        <p:blipFill>
          <a:blip r:embed="rId5"/>
          <a:srcRect l="2162" t="80780" r="1979" b="1354"/>
          <a:stretch>
            <a:fillRect/>
          </a:stretch>
        </p:blipFill>
        <p:spPr bwMode="auto">
          <a:xfrm>
            <a:off x="4929190" y="3571876"/>
            <a:ext cx="3985846" cy="12144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533399" y="250823"/>
            <a:ext cx="7830917" cy="954088"/>
            <a:chOff x="1248" y="2894"/>
            <a:chExt cx="4198" cy="601"/>
          </a:xfrm>
        </p:grpSpPr>
        <p:sp>
          <p:nvSpPr>
            <p:cNvPr id="341011" name="Line 19"/>
            <p:cNvSpPr>
              <a:spLocks noChangeShapeType="1"/>
            </p:cNvSpPr>
            <p:nvPr/>
          </p:nvSpPr>
          <p:spPr bwMode="auto">
            <a:xfrm>
              <a:off x="1632" y="3442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12" name="Text Box 20"/>
            <p:cNvSpPr txBox="1">
              <a:spLocks noChangeArrowheads="1"/>
            </p:cNvSpPr>
            <p:nvPr/>
          </p:nvSpPr>
          <p:spPr bwMode="auto">
            <a:xfrm>
              <a:off x="1817" y="2894"/>
              <a:ext cx="3629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Использование компонентов 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Comic Sans MS" pitchFamily="66" charset="0"/>
                </a:rPr>
                <a:t>интонационной выразительности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  <p:sp>
          <p:nvSpPr>
            <p:cNvPr id="341013" name="Text Box 21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1248" y="3056"/>
              <a:ext cx="480" cy="419"/>
              <a:chOff x="3174" y="2656"/>
              <a:chExt cx="1549" cy="1351"/>
            </a:xfrm>
          </p:grpSpPr>
          <p:sp>
            <p:nvSpPr>
              <p:cNvPr id="341022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3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4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5" name="Text Box 33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pic>
        <p:nvPicPr>
          <p:cNvPr id="49" name="Picture 7" descr="C:\Users\Администратор\Desktop\IMG_20170824_093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3500430" cy="26253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Picture 6" descr="C:\Users\Администратор\Desktop\IMG_20170824_0939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00174"/>
            <a:ext cx="4143372" cy="3107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" name="Picture 8" descr="C:\Users\Администратор\Desktop\IMG_20170824_094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786190"/>
            <a:ext cx="3714776" cy="2786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2" name="Picture 2" descr="C:\Users\Администратор\Desktop\4564565745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4429132"/>
            <a:ext cx="1277972" cy="1280640"/>
          </a:xfrm>
          <a:prstGeom prst="rect">
            <a:avLst/>
          </a:prstGeom>
          <a:noFill/>
        </p:spPr>
      </p:pic>
      <p:pic>
        <p:nvPicPr>
          <p:cNvPr id="53" name="Picture 3" descr="C:\Users\Администратор\Desktop\depositphotos_31682865-stock-illustration-cute-boy-cartoon-face-vecto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357826"/>
            <a:ext cx="1285868" cy="1285868"/>
          </a:xfrm>
          <a:prstGeom prst="rect">
            <a:avLst/>
          </a:prstGeom>
          <a:noFill/>
        </p:spPr>
      </p:pic>
      <p:pic>
        <p:nvPicPr>
          <p:cNvPr id="54" name="Picture 10" descr="Картинки по запросу эмоции картинки для игр и занятий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5FAF6"/>
              </a:clrFrom>
              <a:clrTo>
                <a:srgbClr val="F5FA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5572140"/>
            <a:ext cx="1187540" cy="1143008"/>
          </a:xfrm>
          <a:prstGeom prst="rect">
            <a:avLst/>
          </a:prstGeom>
          <a:noFill/>
        </p:spPr>
      </p:pic>
      <p:pic>
        <p:nvPicPr>
          <p:cNvPr id="55" name="Picture 2" descr="C:\Users\Администратор\Desktop\d30565f81ac63208b8d4247ccf1e2781--clipart-feelings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4857760"/>
            <a:ext cx="1428792" cy="1428792"/>
          </a:xfrm>
          <a:prstGeom prst="rect">
            <a:avLst/>
          </a:prstGeom>
          <a:noFill/>
        </p:spPr>
      </p:pic>
      <p:pic>
        <p:nvPicPr>
          <p:cNvPr id="56" name="Picture 4" descr="C:\Users\Администратор\Desktop\07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5357826"/>
            <a:ext cx="1285892" cy="13231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дминистратор\Desktop\4564565745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85728"/>
            <a:ext cx="1643074" cy="1646504"/>
          </a:xfrm>
          <a:prstGeom prst="rect">
            <a:avLst/>
          </a:prstGeom>
          <a:noFill/>
        </p:spPr>
      </p:pic>
      <p:pic>
        <p:nvPicPr>
          <p:cNvPr id="5" name="Picture 2" descr="C:\Users\Администратор\Desktop\d30565f81ac63208b8d4247ccf1e2781--clipart-feeling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2571744"/>
            <a:ext cx="1714544" cy="1714544"/>
          </a:xfrm>
          <a:prstGeom prst="rect">
            <a:avLst/>
          </a:prstGeom>
          <a:noFill/>
        </p:spPr>
      </p:pic>
      <p:pic>
        <p:nvPicPr>
          <p:cNvPr id="6" name="Picture 4" descr="C:\Users\Администратор\Desktop\07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4714884"/>
            <a:ext cx="1643074" cy="1690622"/>
          </a:xfrm>
          <a:prstGeom prst="rect">
            <a:avLst/>
          </a:prstGeom>
          <a:noFill/>
        </p:spPr>
      </p:pic>
      <p:pic>
        <p:nvPicPr>
          <p:cNvPr id="1028" name="Picture 4" descr="33 СКОРОГОВОРКИ В КАРТИНКАХ | Учимся читать*писать*говорить | Постила"/>
          <p:cNvPicPr>
            <a:picLocks noChangeAspect="1" noChangeArrowheads="1"/>
          </p:cNvPicPr>
          <p:nvPr/>
        </p:nvPicPr>
        <p:blipFill>
          <a:blip r:embed="rId5"/>
          <a:srcRect l="1962" t="80911" r="2075" b="649"/>
          <a:stretch>
            <a:fillRect/>
          </a:stretch>
        </p:blipFill>
        <p:spPr bwMode="auto">
          <a:xfrm>
            <a:off x="2046514" y="391886"/>
            <a:ext cx="5758543" cy="1763485"/>
          </a:xfrm>
          <a:prstGeom prst="rect">
            <a:avLst/>
          </a:prstGeom>
          <a:noFill/>
        </p:spPr>
      </p:pic>
      <p:pic>
        <p:nvPicPr>
          <p:cNvPr id="1030" name="Picture 6" descr="dPc_Ftsn7qs.jpg (382×604) | Логопедия, Обучение грамматике, Учебные плакаты"/>
          <p:cNvPicPr>
            <a:picLocks noChangeAspect="1" noChangeArrowheads="1"/>
          </p:cNvPicPr>
          <p:nvPr/>
        </p:nvPicPr>
        <p:blipFill>
          <a:blip r:embed="rId6"/>
          <a:srcRect l="2782" t="80606" r="2859" b="865"/>
          <a:stretch>
            <a:fillRect/>
          </a:stretch>
        </p:blipFill>
        <p:spPr bwMode="auto">
          <a:xfrm>
            <a:off x="2873829" y="4746171"/>
            <a:ext cx="5399314" cy="1676400"/>
          </a:xfrm>
          <a:prstGeom prst="rect">
            <a:avLst/>
          </a:prstGeom>
          <a:noFill/>
        </p:spPr>
      </p:pic>
      <p:pic>
        <p:nvPicPr>
          <p:cNvPr id="10" name="Picture 6" descr="dPc_Ftsn7qs.jpg (382×604) | Логопедия, Обучение грамматике, Учебные плакаты"/>
          <p:cNvPicPr>
            <a:picLocks noChangeAspect="1" noChangeArrowheads="1"/>
          </p:cNvPicPr>
          <p:nvPr/>
        </p:nvPicPr>
        <p:blipFill>
          <a:blip r:embed="rId6"/>
          <a:srcRect l="2751" t="23319" r="2986" b="58167"/>
          <a:stretch>
            <a:fillRect/>
          </a:stretch>
        </p:blipFill>
        <p:spPr bwMode="auto">
          <a:xfrm>
            <a:off x="729342" y="2612570"/>
            <a:ext cx="5573486" cy="1730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842" y="228600"/>
            <a:ext cx="3962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Работа с родителями</a:t>
            </a:r>
            <a:endParaRPr lang="ru-RU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075" name="Picture 3" descr="G:\работа по клубу\IMG_0002.JPG"/>
          <p:cNvPicPr>
            <a:picLocks noChangeAspect="1" noChangeArrowheads="1"/>
          </p:cNvPicPr>
          <p:nvPr/>
        </p:nvPicPr>
        <p:blipFill>
          <a:blip r:embed="rId2" cstate="print"/>
          <a:srcRect l="49219"/>
          <a:stretch>
            <a:fillRect/>
          </a:stretch>
        </p:blipFill>
        <p:spPr bwMode="auto">
          <a:xfrm>
            <a:off x="3756239" y="3377973"/>
            <a:ext cx="2071670" cy="30596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G:\работа по клубу\IMG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3178" y="1127336"/>
            <a:ext cx="3071834" cy="23038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2713" y="2160887"/>
            <a:ext cx="2963524" cy="395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857752" y="489857"/>
            <a:ext cx="3056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Консультации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Встречи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Буклеты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Папки-передвижки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 Рабочая тетрадь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359772">
            <a:off x="776108" y="4219785"/>
            <a:ext cx="1287559" cy="2455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375584">
            <a:off x="1869893" y="3313290"/>
            <a:ext cx="1387022" cy="29289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659" y="214289"/>
            <a:ext cx="2676715" cy="357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4958" y="1600201"/>
            <a:ext cx="3475670" cy="48958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1343" y="735153"/>
            <a:ext cx="3654205" cy="5095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283030"/>
            <a:ext cx="783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Сравнительная диагностика развития ЗКР у детей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41489501"/>
              </p:ext>
            </p:extLst>
          </p:nvPr>
        </p:nvGraphicFramePr>
        <p:xfrm>
          <a:off x="979714" y="1103085"/>
          <a:ext cx="7587343" cy="5167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1629" y="1273628"/>
            <a:ext cx="839288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Высокая культура речи взрослых, постоянное общение с ребенком, организация и проведение речевых игр - все это залог успешного формирования правильной устной речи детей, что является одной из приоритетных задач при подготовке детей </a:t>
            </a:r>
            <a:r>
              <a:rPr lang="ru-RU" sz="3200" b="1" smtClean="0">
                <a:solidFill>
                  <a:srgbClr val="002060"/>
                </a:solidFill>
                <a:latin typeface="Comic Sans MS" pitchFamily="66" charset="0"/>
              </a:rPr>
              <a:t>к школе</a:t>
            </a:r>
            <a:endParaRPr lang="ru-RU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462" y="1676400"/>
            <a:ext cx="74563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2060"/>
                </a:solidFill>
                <a:latin typeface="Comic Sans MS" pitchFamily="66" charset="0"/>
              </a:rPr>
              <a:t>Спасибо за внимание!</a:t>
            </a:r>
            <a:endParaRPr lang="ru-RU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531</Words>
  <Application>Microsoft Office PowerPoint</Application>
  <PresentationFormat>Экран (4:3)</PresentationFormat>
  <Paragraphs>100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Тема: «Воспитание звуковой культуры речи у детей-логопатов в системе работы воспитателя в рамках инклюзивного образования»</vt:lpstr>
      <vt:lpstr>Презентация PowerPoint</vt:lpstr>
      <vt:lpstr>Презентация PowerPoint</vt:lpstr>
      <vt:lpstr>Модель работы воспитателя по воспитанию ЗКР у детей-логопатов</vt:lpstr>
      <vt:lpstr>Направления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315 kab</cp:lastModifiedBy>
  <cp:revision>17</cp:revision>
  <dcterms:created xsi:type="dcterms:W3CDTF">2020-01-15T14:04:32Z</dcterms:created>
  <dcterms:modified xsi:type="dcterms:W3CDTF">2021-06-24T06:01:50Z</dcterms:modified>
</cp:coreProperties>
</file>