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28"/>
  </p:notesMasterIdLst>
  <p:sldIdLst>
    <p:sldId id="258" r:id="rId2"/>
    <p:sldId id="286" r:id="rId3"/>
    <p:sldId id="259" r:id="rId4"/>
    <p:sldId id="260" r:id="rId5"/>
    <p:sldId id="289" r:id="rId6"/>
    <p:sldId id="262" r:id="rId7"/>
    <p:sldId id="264" r:id="rId8"/>
    <p:sldId id="265" r:id="rId9"/>
    <p:sldId id="266" r:id="rId10"/>
    <p:sldId id="267" r:id="rId11"/>
    <p:sldId id="268" r:id="rId12"/>
    <p:sldId id="269" r:id="rId13"/>
    <p:sldId id="270" r:id="rId14"/>
    <p:sldId id="271" r:id="rId15"/>
    <p:sldId id="273" r:id="rId16"/>
    <p:sldId id="275" r:id="rId17"/>
    <p:sldId id="291" r:id="rId18"/>
    <p:sldId id="292" r:id="rId19"/>
    <p:sldId id="293" r:id="rId20"/>
    <p:sldId id="294" r:id="rId21"/>
    <p:sldId id="295" r:id="rId22"/>
    <p:sldId id="296" r:id="rId23"/>
    <p:sldId id="297" r:id="rId24"/>
    <p:sldId id="298" r:id="rId25"/>
    <p:sldId id="300" r:id="rId26"/>
    <p:sldId id="301"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146C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02714-0441-4DE1-8079-30709DE4EB91}" type="datetimeFigureOut">
              <a:rPr lang="ru-RU" smtClean="0"/>
              <a:t>24.06.2021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39F96-2A58-4E16-A54F-EF41D7514283}" type="slidenum">
              <a:rPr lang="ru-RU" smtClean="0"/>
              <a:t>‹#›</a:t>
            </a:fld>
            <a:endParaRPr lang="ru-RU"/>
          </a:p>
        </p:txBody>
      </p:sp>
    </p:spTree>
    <p:extLst>
      <p:ext uri="{BB962C8B-B14F-4D97-AF65-F5344CB8AC3E}">
        <p14:creationId xmlns:p14="http://schemas.microsoft.com/office/powerpoint/2010/main" val="1164408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239F96-2A58-4E16-A54F-EF41D7514283}" type="slidenum">
              <a:rPr lang="ru-RU" smtClean="0"/>
              <a:t>2</a:t>
            </a:fld>
            <a:endParaRPr lang="ru-RU"/>
          </a:p>
        </p:txBody>
      </p:sp>
    </p:spTree>
    <p:extLst>
      <p:ext uri="{BB962C8B-B14F-4D97-AF65-F5344CB8AC3E}">
        <p14:creationId xmlns:p14="http://schemas.microsoft.com/office/powerpoint/2010/main" val="5286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239F96-2A58-4E16-A54F-EF41D7514283}" type="slidenum">
              <a:rPr lang="ru-RU" smtClean="0"/>
              <a:t>3</a:t>
            </a:fld>
            <a:endParaRPr lang="ru-RU"/>
          </a:p>
        </p:txBody>
      </p:sp>
    </p:spTree>
    <p:extLst>
      <p:ext uri="{BB962C8B-B14F-4D97-AF65-F5344CB8AC3E}">
        <p14:creationId xmlns:p14="http://schemas.microsoft.com/office/powerpoint/2010/main" val="391247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9144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141509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7299523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303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845704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4110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2517976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1895013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185864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97613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C13417-B246-4CC9-B899-05599E5099EC}" type="datetimeFigureOut">
              <a:rPr lang="ru-RU" smtClean="0"/>
              <a:t>24.06.2021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2039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8C13417-B246-4CC9-B899-05599E5099EC}" type="datetimeFigureOut">
              <a:rPr lang="ru-RU" smtClean="0"/>
              <a:t>24.06.2021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203078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8C13417-B246-4CC9-B899-05599E5099EC}" type="datetimeFigureOut">
              <a:rPr lang="ru-RU" smtClean="0"/>
              <a:t>24.06.2021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407138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8C13417-B246-4CC9-B899-05599E5099EC}" type="datetimeFigureOut">
              <a:rPr lang="ru-RU" smtClean="0"/>
              <a:t>24.06.2021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122344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13417-B246-4CC9-B899-05599E5099EC}" type="datetimeFigureOut">
              <a:rPr lang="ru-RU" smtClean="0"/>
              <a:t>24.06.2021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122695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8C13417-B246-4CC9-B899-05599E5099EC}" type="datetimeFigureOut">
              <a:rPr lang="ru-RU" smtClean="0"/>
              <a:t>24.06.2021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7DFE7CA-85C2-434A-A29D-F10841738F90}" type="slidenum">
              <a:rPr lang="ru-RU" smtClean="0"/>
              <a:t>‹#›</a:t>
            </a:fld>
            <a:endParaRPr lang="ru-RU"/>
          </a:p>
        </p:txBody>
      </p:sp>
    </p:spTree>
    <p:extLst>
      <p:ext uri="{BB962C8B-B14F-4D97-AF65-F5344CB8AC3E}">
        <p14:creationId xmlns:p14="http://schemas.microsoft.com/office/powerpoint/2010/main" val="104723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7DFE7CA-85C2-434A-A29D-F10841738F90}" type="slidenum">
              <a:rPr lang="ru-RU" smtClean="0"/>
              <a:t>‹#›</a:t>
            </a:fld>
            <a:endParaRPr lang="ru-RU"/>
          </a:p>
        </p:txBody>
      </p:sp>
      <p:sp>
        <p:nvSpPr>
          <p:cNvPr id="5" name="Date Placeholder 4"/>
          <p:cNvSpPr>
            <a:spLocks noGrp="1"/>
          </p:cNvSpPr>
          <p:nvPr>
            <p:ph type="dt" sz="half" idx="10"/>
          </p:nvPr>
        </p:nvSpPr>
        <p:spPr/>
        <p:txBody>
          <a:bodyPr/>
          <a:lstStyle/>
          <a:p>
            <a:fld id="{E8C13417-B246-4CC9-B899-05599E5099EC}" type="datetimeFigureOut">
              <a:rPr lang="ru-RU" smtClean="0"/>
              <a:t>24.06.2021</a:t>
            </a:fld>
            <a:endParaRPr lang="ru-RU"/>
          </a:p>
        </p:txBody>
      </p:sp>
    </p:spTree>
    <p:extLst>
      <p:ext uri="{BB962C8B-B14F-4D97-AF65-F5344CB8AC3E}">
        <p14:creationId xmlns:p14="http://schemas.microsoft.com/office/powerpoint/2010/main" val="172347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9000">
              <a:schemeClr val="accent1">
                <a:lumMod val="45000"/>
                <a:lumOff val="55000"/>
              </a:schemeClr>
            </a:gs>
            <a:gs pos="8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C13417-B246-4CC9-B899-05599E5099EC}" type="datetimeFigureOut">
              <a:rPr lang="ru-RU" smtClean="0"/>
              <a:t>24.06.2021</a:t>
            </a:fld>
            <a:endParaRPr lang="ru-RU"/>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87DFE7CA-85C2-434A-A29D-F10841738F90}" type="slidenum">
              <a:rPr lang="ru-RU" smtClean="0"/>
              <a:t>‹#›</a:t>
            </a:fld>
            <a:endParaRPr lang="ru-RU"/>
          </a:p>
        </p:txBody>
      </p:sp>
    </p:spTree>
    <p:extLst>
      <p:ext uri="{BB962C8B-B14F-4D97-AF65-F5344CB8AC3E}">
        <p14:creationId xmlns:p14="http://schemas.microsoft.com/office/powerpoint/2010/main" val="31608482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0.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3961" y="265471"/>
            <a:ext cx="8450826" cy="5919019"/>
          </a:xfrm>
        </p:spPr>
        <p:txBody>
          <a:bodyPr/>
          <a:lstStyle/>
          <a:p>
            <a:pPr lvl="0" algn="ctr">
              <a:spcBef>
                <a:spcPts val="0"/>
              </a:spcBef>
            </a:pPr>
            <a:r>
              <a:rPr lang="ru-RU" sz="4400" b="1" i="1" dirty="0">
                <a:solidFill>
                  <a:srgbClr val="0070C0"/>
                </a:solidFill>
                <a:latin typeface="Times New Roman" panose="02020603050405020304" pitchFamily="18" charset="0"/>
                <a:cs typeface="Times New Roman" panose="02020603050405020304" pitchFamily="18" charset="0"/>
              </a:rPr>
              <a:t/>
            </a:r>
            <a:br>
              <a:rPr lang="ru-RU" sz="4400" b="1" i="1" dirty="0">
                <a:solidFill>
                  <a:srgbClr val="0070C0"/>
                </a:solidFill>
                <a:latin typeface="Times New Roman" panose="02020603050405020304" pitchFamily="18" charset="0"/>
                <a:cs typeface="Times New Roman" panose="02020603050405020304" pitchFamily="18" charset="0"/>
              </a:rPr>
            </a:br>
            <a:r>
              <a:rPr lang="ru-RU" sz="4400" b="1" i="1" dirty="0" smtClean="0">
                <a:solidFill>
                  <a:srgbClr val="0070C0"/>
                </a:solidFill>
                <a:latin typeface="Times New Roman" panose="02020603050405020304" pitchFamily="18" charset="0"/>
                <a:cs typeface="Times New Roman" panose="02020603050405020304" pitchFamily="18" charset="0"/>
              </a:rPr>
              <a:t/>
            </a:r>
            <a:br>
              <a:rPr lang="ru-RU" sz="4400" b="1" i="1" dirty="0" smtClean="0">
                <a:solidFill>
                  <a:srgbClr val="0070C0"/>
                </a:solidFill>
                <a:latin typeface="Times New Roman" panose="02020603050405020304" pitchFamily="18" charset="0"/>
                <a:cs typeface="Times New Roman" panose="02020603050405020304" pitchFamily="18" charset="0"/>
              </a:rPr>
            </a:br>
            <a:r>
              <a:rPr lang="ru-RU" sz="4400" b="1" i="1" dirty="0">
                <a:solidFill>
                  <a:srgbClr val="0070C0"/>
                </a:solidFill>
                <a:latin typeface="Times New Roman" panose="02020603050405020304" pitchFamily="18" charset="0"/>
                <a:cs typeface="Times New Roman" panose="02020603050405020304" pitchFamily="18" charset="0"/>
              </a:rPr>
              <a:t/>
            </a:r>
            <a:br>
              <a:rPr lang="ru-RU" sz="4400" b="1" i="1" dirty="0">
                <a:solidFill>
                  <a:srgbClr val="0070C0"/>
                </a:solidFill>
                <a:latin typeface="Times New Roman" panose="02020603050405020304" pitchFamily="18" charset="0"/>
                <a:cs typeface="Times New Roman" panose="02020603050405020304" pitchFamily="18" charset="0"/>
              </a:rPr>
            </a:br>
            <a:r>
              <a:rPr lang="ru-RU" sz="2400" b="1" i="1" dirty="0" err="1">
                <a:solidFill>
                  <a:srgbClr val="000099"/>
                </a:solidFill>
                <a:latin typeface="Times New Roman" panose="02020603050405020304" pitchFamily="18" charset="0"/>
                <a:ea typeface="+mn-ea"/>
                <a:cs typeface="Times New Roman" panose="02020603050405020304" pitchFamily="18" charset="0"/>
              </a:rPr>
              <a:t>Теміртау</a:t>
            </a:r>
            <a:r>
              <a:rPr lang="ru-RU" sz="2400" b="1" i="1" dirty="0">
                <a:solidFill>
                  <a:srgbClr val="000099"/>
                </a:solidFill>
                <a:latin typeface="Times New Roman" panose="02020603050405020304" pitchFamily="18" charset="0"/>
                <a:ea typeface="+mn-ea"/>
                <a:cs typeface="Times New Roman" panose="02020603050405020304" pitchFamily="18" charset="0"/>
              </a:rPr>
              <a:t> </a:t>
            </a:r>
            <a:r>
              <a:rPr lang="ru-RU" sz="2400" b="1" i="1" dirty="0" err="1">
                <a:solidFill>
                  <a:srgbClr val="000099"/>
                </a:solidFill>
                <a:latin typeface="Times New Roman" panose="02020603050405020304" pitchFamily="18" charset="0"/>
                <a:ea typeface="+mn-ea"/>
                <a:cs typeface="Times New Roman" panose="02020603050405020304" pitchFamily="18" charset="0"/>
              </a:rPr>
              <a:t>қаласы</a:t>
            </a:r>
            <a:r>
              <a:rPr lang="ru-RU" sz="2400" b="1" i="1" dirty="0">
                <a:solidFill>
                  <a:srgbClr val="000099"/>
                </a:solidFill>
                <a:latin typeface="Times New Roman" panose="02020603050405020304" pitchFamily="18" charset="0"/>
                <a:ea typeface="+mn-ea"/>
                <a:cs typeface="Times New Roman" panose="02020603050405020304" pitchFamily="18" charset="0"/>
              </a:rPr>
              <a:t> </a:t>
            </a:r>
            <a:r>
              <a:rPr lang="ru-RU" sz="2400" b="1" i="1" dirty="0" err="1">
                <a:solidFill>
                  <a:srgbClr val="000099"/>
                </a:solidFill>
                <a:latin typeface="Times New Roman" panose="02020603050405020304" pitchFamily="18" charset="0"/>
                <a:ea typeface="+mn-ea"/>
                <a:cs typeface="Times New Roman" panose="02020603050405020304" pitchFamily="18" charset="0"/>
              </a:rPr>
              <a:t>әкімдігі</a:t>
            </a:r>
            <a:r>
              <a:rPr lang="ru-RU" sz="2400" b="1" i="1" dirty="0">
                <a:solidFill>
                  <a:srgbClr val="000099"/>
                </a:solidFill>
                <a:latin typeface="Times New Roman" panose="02020603050405020304" pitchFamily="18" charset="0"/>
                <a:ea typeface="+mn-ea"/>
                <a:cs typeface="Times New Roman" panose="02020603050405020304" pitchFamily="18" charset="0"/>
              </a:rPr>
              <a:t> </a:t>
            </a:r>
            <a:r>
              <a:rPr lang="ru-RU" sz="2400" b="1" i="1" dirty="0" err="1">
                <a:solidFill>
                  <a:srgbClr val="000099"/>
                </a:solidFill>
                <a:latin typeface="Times New Roman" panose="02020603050405020304" pitchFamily="18" charset="0"/>
                <a:ea typeface="+mn-ea"/>
                <a:cs typeface="Times New Roman" panose="02020603050405020304" pitchFamily="18" charset="0"/>
              </a:rPr>
              <a:t>Теміртау</a:t>
            </a:r>
            <a:r>
              <a:rPr lang="ru-RU" sz="2400" b="1" i="1" dirty="0">
                <a:solidFill>
                  <a:srgbClr val="000099"/>
                </a:solidFill>
                <a:latin typeface="Times New Roman" panose="02020603050405020304" pitchFamily="18" charset="0"/>
                <a:ea typeface="+mn-ea"/>
                <a:cs typeface="Times New Roman" panose="02020603050405020304" pitchFamily="18" charset="0"/>
              </a:rPr>
              <a:t> </a:t>
            </a:r>
            <a:r>
              <a:rPr lang="ru-RU" sz="2400" b="1" i="1" dirty="0" err="1">
                <a:solidFill>
                  <a:srgbClr val="000099"/>
                </a:solidFill>
                <a:latin typeface="Times New Roman" panose="02020603050405020304" pitchFamily="18" charset="0"/>
                <a:ea typeface="+mn-ea"/>
                <a:cs typeface="Times New Roman" panose="02020603050405020304" pitchFamily="18" charset="0"/>
              </a:rPr>
              <a:t>қаласының</a:t>
            </a:r>
            <a:r>
              <a:rPr lang="ru-RU" sz="2400" b="1" i="1" dirty="0">
                <a:solidFill>
                  <a:srgbClr val="000099"/>
                </a:solidFill>
                <a:latin typeface="Times New Roman" panose="02020603050405020304" pitchFamily="18" charset="0"/>
                <a:ea typeface="+mn-ea"/>
                <a:cs typeface="Times New Roman" panose="02020603050405020304" pitchFamily="18" charset="0"/>
              </a:rPr>
              <a:t> </a:t>
            </a:r>
            <a:r>
              <a:rPr lang="ru-RU" sz="2400" b="1" i="1" dirty="0" err="1">
                <a:solidFill>
                  <a:srgbClr val="000099"/>
                </a:solidFill>
                <a:latin typeface="Times New Roman" panose="02020603050405020304" pitchFamily="18" charset="0"/>
                <a:ea typeface="+mn-ea"/>
                <a:cs typeface="Times New Roman" panose="02020603050405020304" pitchFamily="18" charset="0"/>
              </a:rPr>
              <a:t>білім</a:t>
            </a:r>
            <a:r>
              <a:rPr lang="ru-RU" sz="2400" b="1" i="1" dirty="0">
                <a:solidFill>
                  <a:srgbClr val="000099"/>
                </a:solidFill>
                <a:latin typeface="Times New Roman" panose="02020603050405020304" pitchFamily="18" charset="0"/>
                <a:ea typeface="+mn-ea"/>
                <a:cs typeface="Times New Roman" panose="02020603050405020304" pitchFamily="18" charset="0"/>
              </a:rPr>
              <a:t> беру </a:t>
            </a:r>
            <a:r>
              <a:rPr lang="ru-RU" sz="2400" b="1" i="1" dirty="0" err="1">
                <a:solidFill>
                  <a:srgbClr val="000099"/>
                </a:solidFill>
                <a:latin typeface="Times New Roman" panose="02020603050405020304" pitchFamily="18" charset="0"/>
                <a:ea typeface="+mn-ea"/>
                <a:cs typeface="Times New Roman" panose="02020603050405020304" pitchFamily="18" charset="0"/>
              </a:rPr>
              <a:t>бөлімінің</a:t>
            </a:r>
            <a:r>
              <a:rPr lang="ru-RU" sz="2400" b="1" i="1" dirty="0">
                <a:solidFill>
                  <a:srgbClr val="000099"/>
                </a:solidFill>
                <a:latin typeface="Times New Roman" panose="02020603050405020304" pitchFamily="18" charset="0"/>
                <a:ea typeface="+mn-ea"/>
                <a:cs typeface="Times New Roman" panose="02020603050405020304" pitchFamily="18" charset="0"/>
              </a:rPr>
              <a:t> </a:t>
            </a:r>
            <a:r>
              <a:rPr lang="kk-KZ" sz="2400" b="1" i="1" dirty="0" smtClean="0">
                <a:solidFill>
                  <a:srgbClr val="000099"/>
                </a:solidFill>
                <a:latin typeface="Times New Roman" panose="02020603050405020304" pitchFamily="18" charset="0"/>
                <a:ea typeface="+mn-ea"/>
                <a:cs typeface="Times New Roman" panose="02020603050405020304" pitchFamily="18" charset="0"/>
              </a:rPr>
              <a:t>«</a:t>
            </a:r>
            <a:r>
              <a:rPr lang="ru-RU" sz="2400" b="1" i="1" dirty="0" smtClean="0">
                <a:solidFill>
                  <a:srgbClr val="000099"/>
                </a:solidFill>
                <a:latin typeface="Times New Roman" panose="02020603050405020304" pitchFamily="18" charset="0"/>
                <a:ea typeface="+mn-ea"/>
                <a:cs typeface="Times New Roman" panose="02020603050405020304" pitchFamily="18" charset="0"/>
              </a:rPr>
              <a:t> </a:t>
            </a:r>
            <a:r>
              <a:rPr lang="ru-RU" sz="2400" b="1" i="1" dirty="0">
                <a:solidFill>
                  <a:srgbClr val="000099"/>
                </a:solidFill>
                <a:latin typeface="Times New Roman" panose="02020603050405020304" pitchFamily="18" charset="0"/>
                <a:ea typeface="+mn-ea"/>
                <a:cs typeface="Times New Roman" panose="02020603050405020304" pitchFamily="18" charset="0"/>
              </a:rPr>
              <a:t>№ 11 </a:t>
            </a:r>
            <a:r>
              <a:rPr lang="ru-RU" sz="2400" b="1" i="1" dirty="0" smtClean="0">
                <a:solidFill>
                  <a:srgbClr val="000099"/>
                </a:solidFill>
                <a:latin typeface="Times New Roman" panose="02020603050405020304" pitchFamily="18" charset="0"/>
                <a:ea typeface="+mn-ea"/>
                <a:cs typeface="Times New Roman" panose="02020603050405020304" pitchFamily="18" charset="0"/>
              </a:rPr>
              <a:t>«</a:t>
            </a:r>
            <a:r>
              <a:rPr lang="ru-RU" sz="2400" b="1" i="1" dirty="0" err="1" smtClean="0">
                <a:solidFill>
                  <a:srgbClr val="000099"/>
                </a:solidFill>
                <a:latin typeface="Times New Roman" panose="02020603050405020304" pitchFamily="18" charset="0"/>
                <a:ea typeface="+mn-ea"/>
                <a:cs typeface="Times New Roman" panose="02020603050405020304" pitchFamily="18" charset="0"/>
              </a:rPr>
              <a:t>Аққу</a:t>
            </a:r>
            <a:r>
              <a:rPr lang="ru-RU" sz="2400" b="1" i="1" dirty="0" smtClean="0">
                <a:solidFill>
                  <a:srgbClr val="000099"/>
                </a:solidFill>
                <a:latin typeface="Times New Roman" panose="02020603050405020304" pitchFamily="18" charset="0"/>
                <a:ea typeface="+mn-ea"/>
                <a:cs typeface="Times New Roman" panose="02020603050405020304" pitchFamily="18" charset="0"/>
              </a:rPr>
              <a:t>»  </a:t>
            </a:r>
            <a:r>
              <a:rPr lang="ru-RU" sz="2400" b="1" i="1" dirty="0" err="1" smtClean="0">
                <a:solidFill>
                  <a:srgbClr val="000099"/>
                </a:solidFill>
                <a:latin typeface="Times New Roman" panose="02020603050405020304" pitchFamily="18" charset="0"/>
                <a:ea typeface="+mn-ea"/>
                <a:cs typeface="Times New Roman" panose="02020603050405020304" pitchFamily="18" charset="0"/>
              </a:rPr>
              <a:t>балабақшасы</a:t>
            </a:r>
            <a:r>
              <a:rPr lang="ru-RU" sz="2400" b="1" i="1" dirty="0" smtClean="0">
                <a:solidFill>
                  <a:srgbClr val="000099"/>
                </a:solidFill>
                <a:latin typeface="Times New Roman" panose="02020603050405020304" pitchFamily="18" charset="0"/>
                <a:ea typeface="+mn-ea"/>
                <a:cs typeface="Times New Roman" panose="02020603050405020304" pitchFamily="18" charset="0"/>
              </a:rPr>
              <a:t>»  </a:t>
            </a:r>
            <a:r>
              <a:rPr lang="ru-RU" sz="2400" b="1" i="1" dirty="0">
                <a:solidFill>
                  <a:srgbClr val="000099"/>
                </a:solidFill>
                <a:latin typeface="Times New Roman" panose="02020603050405020304" pitchFamily="18" charset="0"/>
                <a:ea typeface="+mn-ea"/>
                <a:cs typeface="Times New Roman" panose="02020603050405020304" pitchFamily="18" charset="0"/>
              </a:rPr>
              <a:t>МКҚК</a:t>
            </a:r>
            <a:br>
              <a:rPr lang="ru-RU" sz="2400" b="1" i="1" dirty="0">
                <a:solidFill>
                  <a:srgbClr val="000099"/>
                </a:solidFill>
                <a:latin typeface="Times New Roman" panose="02020603050405020304" pitchFamily="18" charset="0"/>
                <a:ea typeface="+mn-ea"/>
                <a:cs typeface="Times New Roman" panose="02020603050405020304" pitchFamily="18" charset="0"/>
              </a:rPr>
            </a:br>
            <a:r>
              <a:rPr lang="ru-RU" sz="4400" b="1" i="1" dirty="0" smtClean="0">
                <a:solidFill>
                  <a:srgbClr val="000099"/>
                </a:solidFill>
                <a:latin typeface="Times New Roman" panose="02020603050405020304" pitchFamily="18" charset="0"/>
                <a:cs typeface="Times New Roman" panose="02020603050405020304" pitchFamily="18" charset="0"/>
              </a:rPr>
              <a:t> </a:t>
            </a:r>
            <a:r>
              <a:rPr lang="ru-RU" sz="4400" b="1" i="1" dirty="0" smtClean="0">
                <a:solidFill>
                  <a:srgbClr val="000099"/>
                </a:solidFill>
                <a:latin typeface="Times New Roman" panose="02020603050405020304" pitchFamily="18" charset="0"/>
                <a:ea typeface="Times New Roman" panose="02020603050405020304" pitchFamily="18" charset="0"/>
              </a:rPr>
              <a:t/>
            </a:r>
            <a:br>
              <a:rPr lang="ru-RU" sz="4400" b="1" i="1" dirty="0" smtClean="0">
                <a:solidFill>
                  <a:srgbClr val="000099"/>
                </a:solidFill>
                <a:latin typeface="Times New Roman" panose="02020603050405020304" pitchFamily="18" charset="0"/>
                <a:ea typeface="Times New Roman" panose="02020603050405020304" pitchFamily="18" charset="0"/>
              </a:rPr>
            </a:br>
            <a:r>
              <a:rPr lang="ru-RU" sz="4400" b="1" i="1" dirty="0" smtClean="0">
                <a:solidFill>
                  <a:srgbClr val="000099"/>
                </a:solidFill>
                <a:latin typeface="Times New Roman" panose="02020603050405020304" pitchFamily="18" charset="0"/>
                <a:ea typeface="Times New Roman" panose="02020603050405020304" pitchFamily="18" charset="0"/>
              </a:rPr>
              <a:t> «</a:t>
            </a:r>
            <a:r>
              <a:rPr lang="ru-RU" sz="4400" b="1" i="1" dirty="0" err="1" smtClean="0">
                <a:solidFill>
                  <a:srgbClr val="000099"/>
                </a:solidFill>
                <a:latin typeface="Times New Roman" panose="02020603050405020304" pitchFamily="18" charset="0"/>
                <a:ea typeface="Times New Roman" panose="02020603050405020304" pitchFamily="18" charset="0"/>
              </a:rPr>
              <a:t>Көру</a:t>
            </a:r>
            <a:r>
              <a:rPr lang="ru-RU" sz="4400" b="1" i="1" dirty="0" smtClean="0">
                <a:solidFill>
                  <a:srgbClr val="000099"/>
                </a:solidFill>
                <a:latin typeface="Times New Roman" panose="02020603050405020304" pitchFamily="18" charset="0"/>
                <a:ea typeface="Times New Roman" panose="02020603050405020304" pitchFamily="18" charset="0"/>
              </a:rPr>
              <a:t> </a:t>
            </a:r>
            <a:r>
              <a:rPr lang="ru-RU" sz="4400" b="1" i="1" dirty="0" err="1">
                <a:solidFill>
                  <a:srgbClr val="000099"/>
                </a:solidFill>
                <a:latin typeface="Times New Roman" panose="02020603050405020304" pitchFamily="18" charset="0"/>
                <a:ea typeface="Times New Roman" panose="02020603050405020304" pitchFamily="18" charset="0"/>
              </a:rPr>
              <a:t>қабілеті</a:t>
            </a:r>
            <a:r>
              <a:rPr lang="ru-RU" sz="4400" b="1" i="1" dirty="0">
                <a:solidFill>
                  <a:srgbClr val="000099"/>
                </a:solidFill>
                <a:latin typeface="Times New Roman" panose="02020603050405020304" pitchFamily="18" charset="0"/>
                <a:ea typeface="Times New Roman" panose="02020603050405020304" pitchFamily="18" charset="0"/>
              </a:rPr>
              <a:t> </a:t>
            </a:r>
            <a:r>
              <a:rPr lang="ru-RU" sz="4400" b="1" i="1" dirty="0" err="1">
                <a:solidFill>
                  <a:srgbClr val="000099"/>
                </a:solidFill>
                <a:latin typeface="Times New Roman" panose="02020603050405020304" pitchFamily="18" charset="0"/>
                <a:ea typeface="Times New Roman" panose="02020603050405020304" pitchFamily="18" charset="0"/>
              </a:rPr>
              <a:t>бұзылған</a:t>
            </a:r>
            <a:r>
              <a:rPr lang="ru-RU" sz="4400" b="1" i="1" dirty="0">
                <a:solidFill>
                  <a:srgbClr val="000099"/>
                </a:solidFill>
                <a:latin typeface="Times New Roman" panose="02020603050405020304" pitchFamily="18" charset="0"/>
                <a:ea typeface="Times New Roman" panose="02020603050405020304" pitchFamily="18" charset="0"/>
              </a:rPr>
              <a:t> </a:t>
            </a:r>
            <a:r>
              <a:rPr lang="ru-RU" sz="4400" b="1" i="1" dirty="0" err="1">
                <a:solidFill>
                  <a:srgbClr val="000099"/>
                </a:solidFill>
                <a:latin typeface="Times New Roman" panose="02020603050405020304" pitchFamily="18" charset="0"/>
                <a:ea typeface="Times New Roman" panose="02020603050405020304" pitchFamily="18" charset="0"/>
              </a:rPr>
              <a:t>балалармен</a:t>
            </a:r>
            <a:r>
              <a:rPr lang="ru-RU" sz="4400" b="1" i="1" dirty="0">
                <a:solidFill>
                  <a:srgbClr val="000099"/>
                </a:solidFill>
                <a:latin typeface="Times New Roman" panose="02020603050405020304" pitchFamily="18" charset="0"/>
                <a:ea typeface="Times New Roman" panose="02020603050405020304" pitchFamily="18" charset="0"/>
              </a:rPr>
              <a:t> </a:t>
            </a:r>
            <a:r>
              <a:rPr lang="ru-RU" sz="4400" b="1" i="1" dirty="0" err="1">
                <a:solidFill>
                  <a:srgbClr val="000099"/>
                </a:solidFill>
                <a:latin typeface="Times New Roman" panose="02020603050405020304" pitchFamily="18" charset="0"/>
                <a:ea typeface="Times New Roman" panose="02020603050405020304" pitchFamily="18" charset="0"/>
              </a:rPr>
              <a:t>түзету</a:t>
            </a:r>
            <a:r>
              <a:rPr lang="ru-RU" sz="4400" b="1" i="1" dirty="0">
                <a:solidFill>
                  <a:srgbClr val="000099"/>
                </a:solidFill>
                <a:latin typeface="Times New Roman" panose="02020603050405020304" pitchFamily="18" charset="0"/>
                <a:ea typeface="Times New Roman" panose="02020603050405020304" pitchFamily="18" charset="0"/>
              </a:rPr>
              <a:t> </a:t>
            </a:r>
            <a:r>
              <a:rPr lang="ru-RU" sz="4400" b="1" i="1" dirty="0" err="1">
                <a:solidFill>
                  <a:srgbClr val="000099"/>
                </a:solidFill>
                <a:latin typeface="Times New Roman" panose="02020603050405020304" pitchFamily="18" charset="0"/>
                <a:ea typeface="Times New Roman" panose="02020603050405020304" pitchFamily="18" charset="0"/>
              </a:rPr>
              <a:t>жұмысындағы</a:t>
            </a:r>
            <a:r>
              <a:rPr lang="ru-RU" sz="4400" b="1" i="1">
                <a:solidFill>
                  <a:srgbClr val="000099"/>
                </a:solidFill>
                <a:latin typeface="Times New Roman" panose="02020603050405020304" pitchFamily="18" charset="0"/>
                <a:ea typeface="Times New Roman" panose="02020603050405020304" pitchFamily="18" charset="0"/>
              </a:rPr>
              <a:t> </a:t>
            </a:r>
            <a:r>
              <a:rPr lang="ru-RU" sz="4400" b="1" i="1" smtClean="0">
                <a:solidFill>
                  <a:srgbClr val="000099"/>
                </a:solidFill>
                <a:latin typeface="Times New Roman" panose="02020603050405020304" pitchFamily="18" charset="0"/>
                <a:ea typeface="Times New Roman" panose="02020603050405020304" pitchFamily="18" charset="0"/>
              </a:rPr>
              <a:t>«Пластилинография</a:t>
            </a:r>
            <a:r>
              <a:rPr lang="ru-RU" sz="4400" b="1" i="1" dirty="0" smtClean="0">
                <a:solidFill>
                  <a:srgbClr val="000099"/>
                </a:solidFill>
                <a:latin typeface="Times New Roman" panose="02020603050405020304" pitchFamily="18" charset="0"/>
                <a:ea typeface="Times New Roman" panose="02020603050405020304" pitchFamily="18" charset="0"/>
              </a:rPr>
              <a:t>»</a:t>
            </a:r>
            <a:br>
              <a:rPr lang="ru-RU" sz="4400" b="1" i="1" dirty="0" smtClean="0">
                <a:solidFill>
                  <a:srgbClr val="000099"/>
                </a:solidFill>
                <a:latin typeface="Times New Roman" panose="02020603050405020304" pitchFamily="18" charset="0"/>
                <a:ea typeface="Times New Roman" panose="02020603050405020304" pitchFamily="18" charset="0"/>
              </a:rPr>
            </a:br>
            <a:r>
              <a:rPr lang="ru-RU" sz="4400" b="1" i="1" dirty="0" smtClean="0">
                <a:solidFill>
                  <a:srgbClr val="000099"/>
                </a:solidFill>
                <a:latin typeface="Times New Roman" panose="02020603050405020304" pitchFamily="18" charset="0"/>
                <a:ea typeface="Times New Roman" panose="02020603050405020304" pitchFamily="18" charset="0"/>
              </a:rPr>
              <a:t/>
            </a:r>
            <a:br>
              <a:rPr lang="ru-RU" sz="4400" b="1" i="1" dirty="0" smtClean="0">
                <a:solidFill>
                  <a:srgbClr val="000099"/>
                </a:solidFill>
                <a:latin typeface="Times New Roman" panose="02020603050405020304" pitchFamily="18" charset="0"/>
                <a:ea typeface="Times New Roman" panose="02020603050405020304" pitchFamily="18" charset="0"/>
              </a:rPr>
            </a:br>
            <a:r>
              <a:rPr lang="ru-RU" sz="4400" b="1" i="1" dirty="0" smtClean="0">
                <a:solidFill>
                  <a:srgbClr val="000099"/>
                </a:solidFill>
                <a:latin typeface="Times New Roman" panose="02020603050405020304" pitchFamily="18" charset="0"/>
                <a:ea typeface="Times New Roman" panose="02020603050405020304" pitchFamily="18" charset="0"/>
              </a:rPr>
              <a:t> </a:t>
            </a:r>
            <a:r>
              <a:rPr lang="ru-RU" sz="2400" b="1" dirty="0" err="1" smtClean="0">
                <a:solidFill>
                  <a:srgbClr val="000099"/>
                </a:solidFill>
                <a:latin typeface="Times New Roman" panose="02020603050405020304" pitchFamily="18" charset="0"/>
                <a:ea typeface="Times New Roman" panose="02020603050405020304" pitchFamily="18" charset="0"/>
              </a:rPr>
              <a:t>тәрбиеші:</a:t>
            </a:r>
            <a:r>
              <a:rPr lang="ru-RU" sz="2400" b="1" dirty="0" err="1" smtClean="0">
                <a:solidFill>
                  <a:srgbClr val="000099"/>
                </a:solidFill>
                <a:latin typeface="Times New Roman" panose="02020603050405020304" pitchFamily="18" charset="0"/>
                <a:ea typeface="+mn-ea"/>
                <a:cs typeface="Times New Roman" panose="02020603050405020304" pitchFamily="18" charset="0"/>
              </a:rPr>
              <a:t>Шестакова</a:t>
            </a:r>
            <a:r>
              <a:rPr lang="ru-RU" sz="2400" b="1" dirty="0" smtClean="0">
                <a:solidFill>
                  <a:srgbClr val="000099"/>
                </a:solidFill>
                <a:latin typeface="Times New Roman" panose="02020603050405020304" pitchFamily="18" charset="0"/>
                <a:ea typeface="+mn-ea"/>
                <a:cs typeface="Times New Roman" panose="02020603050405020304" pitchFamily="18" charset="0"/>
              </a:rPr>
              <a:t> Л.Н.</a:t>
            </a:r>
            <a:r>
              <a:rPr lang="ru-RU" sz="2400" b="1" dirty="0">
                <a:solidFill>
                  <a:srgbClr val="000099"/>
                </a:solidFill>
                <a:latin typeface="Times New Roman" panose="02020603050405020304" pitchFamily="18" charset="0"/>
                <a:ea typeface="+mn-ea"/>
                <a:cs typeface="Times New Roman" panose="02020603050405020304" pitchFamily="18" charset="0"/>
              </a:rPr>
              <a:t/>
            </a:r>
            <a:br>
              <a:rPr lang="ru-RU" sz="2400" b="1" dirty="0">
                <a:solidFill>
                  <a:srgbClr val="000099"/>
                </a:solidFill>
                <a:latin typeface="Times New Roman" panose="02020603050405020304" pitchFamily="18" charset="0"/>
                <a:ea typeface="+mn-ea"/>
                <a:cs typeface="Times New Roman" panose="02020603050405020304" pitchFamily="18" charset="0"/>
              </a:rPr>
            </a:br>
            <a:endParaRPr lang="ru-RU" sz="24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7655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634" y="336134"/>
            <a:ext cx="8021033" cy="1550988"/>
          </a:xfrm>
        </p:spPr>
        <p:txBody>
          <a:bodyPr>
            <a:normAutofit fontScale="90000"/>
          </a:bodyPr>
          <a:lstStyle/>
          <a:p>
            <a:pPr algn="ctr"/>
            <a:r>
              <a:rPr lang="ru-RU" sz="3100" dirty="0">
                <a:solidFill>
                  <a:srgbClr val="000099"/>
                </a:solidFill>
                <a:latin typeface="Times New Roman" panose="02020603050405020304" pitchFamily="18" charset="0"/>
                <a:cs typeface="Times New Roman" panose="02020603050405020304" pitchFamily="18" charset="0"/>
              </a:rPr>
              <a:t>3. </a:t>
            </a:r>
            <a:r>
              <a:rPr lang="ru-RU" sz="3100" dirty="0" err="1">
                <a:solidFill>
                  <a:srgbClr val="000099"/>
                </a:solidFill>
                <a:latin typeface="Times New Roman" panose="02020603050405020304" pitchFamily="18" charset="0"/>
                <a:cs typeface="Times New Roman" panose="02020603050405020304" pitchFamily="18" charset="0"/>
              </a:rPr>
              <a:t>Модульдік</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пластилинография</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роликтер</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шарлар</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өрімдер</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көп</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қабатты</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дискілерді</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қолдана</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отырып</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көлденең</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бетіндегі</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суреттің</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бейнесі</a:t>
            </a:r>
            <a:r>
              <a:rPr lang="ru-RU" sz="3100" dirty="0">
                <a:solidFill>
                  <a:srgbClr val="000099"/>
                </a:solidFill>
                <a:latin typeface="Times New Roman" panose="02020603050405020304" pitchFamily="18" charset="0"/>
                <a:cs typeface="Times New Roman" panose="02020603050405020304" pitchFamily="18" charset="0"/>
              </a:rPr>
              <a:t>.</a:t>
            </a:r>
            <a:r>
              <a:rPr lang="ru-RU" dirty="0" smtClean="0">
                <a:solidFill>
                  <a:srgbClr val="000099"/>
                </a:solidFill>
                <a:latin typeface="Times New Roman" panose="02020603050405020304" pitchFamily="18" charset="0"/>
                <a:cs typeface="Times New Roman" panose="02020603050405020304" pitchFamily="18" charset="0"/>
              </a:rPr>
              <a:t> </a:t>
            </a:r>
            <a:endParaRPr lang="ru-RU" dirty="0">
              <a:solidFill>
                <a:srgbClr val="000099"/>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a:stretch>
            <a:fillRect/>
          </a:stretch>
        </p:blipFill>
        <p:spPr>
          <a:xfrm>
            <a:off x="3737109" y="2431045"/>
            <a:ext cx="2225541" cy="359378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7" name="Рисунок 6"/>
          <p:cNvPicPr>
            <a:picLocks noChangeAspect="1"/>
          </p:cNvPicPr>
          <p:nvPr/>
        </p:nvPicPr>
        <p:blipFill rotWithShape="1">
          <a:blip r:embed="rId3"/>
          <a:srcRect l="4027" t="4695" r="2237" b="8405"/>
          <a:stretch/>
        </p:blipFill>
        <p:spPr>
          <a:xfrm>
            <a:off x="156558" y="3208305"/>
            <a:ext cx="3355663" cy="325688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a:blip r:embed="rId4"/>
          <a:stretch>
            <a:fillRect/>
          </a:stretch>
        </p:blipFill>
        <p:spPr>
          <a:xfrm>
            <a:off x="6187539" y="3010594"/>
            <a:ext cx="2847483" cy="330005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3562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977" y="609600"/>
            <a:ext cx="7982397" cy="1320800"/>
          </a:xfrm>
        </p:spPr>
        <p:txBody>
          <a:bodyPr>
            <a:normAutofit fontScale="90000"/>
          </a:bodyPr>
          <a:lstStyle/>
          <a:p>
            <a:r>
              <a:rPr lang="ru-RU" dirty="0">
                <a:solidFill>
                  <a:srgbClr val="000099"/>
                </a:solidFill>
                <a:latin typeface="Times New Roman" panose="02020603050405020304" pitchFamily="18" charset="0"/>
                <a:cs typeface="Times New Roman" panose="02020603050405020304" pitchFamily="18" charset="0"/>
              </a:rPr>
              <a:t>4. </a:t>
            </a:r>
            <a:r>
              <a:rPr lang="ru-RU" dirty="0" err="1">
                <a:solidFill>
                  <a:srgbClr val="000099"/>
                </a:solidFill>
                <a:latin typeface="Times New Roman" panose="02020603050405020304" pitchFamily="18" charset="0"/>
                <a:cs typeface="Times New Roman" panose="02020603050405020304" pitchFamily="18" charset="0"/>
              </a:rPr>
              <a:t>Контурлы</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пластилинография</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флагеллаларды"қолдана</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отырып</a:t>
            </a:r>
            <a:r>
              <a:rPr lang="ru-RU" dirty="0">
                <a:solidFill>
                  <a:srgbClr val="000099"/>
                </a:solidFill>
                <a:latin typeface="Times New Roman" panose="02020603050405020304" pitchFamily="18" charset="0"/>
                <a:cs typeface="Times New Roman" panose="02020603050405020304" pitchFamily="18" charset="0"/>
              </a:rPr>
              <a:t>, контур </a:t>
            </a:r>
            <a:r>
              <a:rPr lang="ru-RU" dirty="0" err="1">
                <a:solidFill>
                  <a:srgbClr val="000099"/>
                </a:solidFill>
                <a:latin typeface="Times New Roman" panose="02020603050405020304" pitchFamily="18" charset="0"/>
                <a:cs typeface="Times New Roman" panose="02020603050405020304" pitchFamily="18" charset="0"/>
              </a:rPr>
              <a:t>бойымен</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объектінің</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бейнесі</a:t>
            </a:r>
            <a:r>
              <a:rPr lang="ru-RU" dirty="0">
                <a:solidFill>
                  <a:srgbClr val="000099"/>
                </a:solidFill>
                <a:latin typeface="Times New Roman" panose="02020603050405020304" pitchFamily="18" charset="0"/>
                <a:cs typeface="Times New Roman" panose="02020603050405020304" pitchFamily="18" charset="0"/>
              </a:rPr>
              <a:t>.</a:t>
            </a:r>
          </a:p>
        </p:txBody>
      </p:sp>
      <p:pic>
        <p:nvPicPr>
          <p:cNvPr id="6" name="Объект 5"/>
          <p:cNvPicPr>
            <a:picLocks noGrp="1" noChangeAspect="1"/>
          </p:cNvPicPr>
          <p:nvPr>
            <p:ph idx="1"/>
          </p:nvPr>
        </p:nvPicPr>
        <p:blipFill>
          <a:blip r:embed="rId2"/>
          <a:stretch>
            <a:fillRect/>
          </a:stretch>
        </p:blipFill>
        <p:spPr>
          <a:xfrm>
            <a:off x="357389" y="2202288"/>
            <a:ext cx="2330263" cy="4045800"/>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3"/>
          <a:stretch>
            <a:fillRect/>
          </a:stretch>
        </p:blipFill>
        <p:spPr>
          <a:xfrm>
            <a:off x="6384701" y="2202289"/>
            <a:ext cx="2356833" cy="4045799"/>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4"/>
          <a:stretch>
            <a:fillRect/>
          </a:stretch>
        </p:blipFill>
        <p:spPr>
          <a:xfrm>
            <a:off x="3096711" y="3266941"/>
            <a:ext cx="2878931" cy="2981147"/>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66857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609600"/>
            <a:ext cx="8011374" cy="1320800"/>
          </a:xfrm>
        </p:spPr>
        <p:txBody>
          <a:bodyPr>
            <a:normAutofit fontScale="90000"/>
          </a:bodyPr>
          <a:lstStyle/>
          <a:p>
            <a:pPr algn="ctr"/>
            <a:r>
              <a:rPr lang="ru-RU" dirty="0">
                <a:solidFill>
                  <a:srgbClr val="000099"/>
                </a:solidFill>
                <a:latin typeface="Times New Roman" panose="02020603050405020304" pitchFamily="18" charset="0"/>
                <a:cs typeface="Times New Roman" panose="02020603050405020304" pitchFamily="18" charset="0"/>
              </a:rPr>
              <a:t>5. </a:t>
            </a:r>
            <a:r>
              <a:rPr lang="ru-RU" dirty="0" err="1">
                <a:solidFill>
                  <a:srgbClr val="000099"/>
                </a:solidFill>
                <a:latin typeface="Times New Roman" panose="02020603050405020304" pitchFamily="18" charset="0"/>
                <a:cs typeface="Times New Roman" panose="02020603050405020304" pitchFamily="18" charset="0"/>
              </a:rPr>
              <a:t>Мозаикалық</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пластилинография</a:t>
            </a:r>
            <a:r>
              <a:rPr lang="ru-RU" dirty="0">
                <a:solidFill>
                  <a:srgbClr val="000099"/>
                </a:solidFill>
                <a:latin typeface="Times New Roman" panose="02020603050405020304" pitchFamily="18" charset="0"/>
                <a:cs typeface="Times New Roman" panose="02020603050405020304" pitchFamily="18" charset="0"/>
              </a:rPr>
              <a:t>: пластилин </a:t>
            </a:r>
            <a:r>
              <a:rPr lang="ru-RU" dirty="0" err="1">
                <a:solidFill>
                  <a:srgbClr val="000099"/>
                </a:solidFill>
                <a:latin typeface="Times New Roman" panose="02020603050405020304" pitchFamily="18" charset="0"/>
                <a:cs typeface="Times New Roman" panose="02020603050405020304" pitchFamily="18" charset="0"/>
              </a:rPr>
              <a:t>шарларының</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көмегімен</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суреттің</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бейнесі</a:t>
            </a:r>
            <a:r>
              <a:rPr lang="ru-RU" dirty="0">
                <a:solidFill>
                  <a:srgbClr val="000099"/>
                </a:solidFill>
                <a:latin typeface="Times New Roman" panose="02020603050405020304" pitchFamily="18" charset="0"/>
                <a:cs typeface="Times New Roman" panose="02020603050405020304" pitchFamily="18" charset="0"/>
              </a:rPr>
              <a:t>.</a:t>
            </a:r>
          </a:p>
        </p:txBody>
      </p:sp>
      <p:pic>
        <p:nvPicPr>
          <p:cNvPr id="6" name="Объект 5"/>
          <p:cNvPicPr>
            <a:picLocks noGrp="1" noChangeAspect="1"/>
          </p:cNvPicPr>
          <p:nvPr>
            <p:ph idx="1"/>
          </p:nvPr>
        </p:nvPicPr>
        <p:blipFill>
          <a:blip r:embed="rId2"/>
          <a:stretch>
            <a:fillRect/>
          </a:stretch>
        </p:blipFill>
        <p:spPr>
          <a:xfrm>
            <a:off x="280115" y="1893306"/>
            <a:ext cx="2385812" cy="3477072"/>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3"/>
          <a:stretch>
            <a:fillRect/>
          </a:stretch>
        </p:blipFill>
        <p:spPr>
          <a:xfrm>
            <a:off x="3040974" y="2768959"/>
            <a:ext cx="2678906" cy="3374264"/>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4"/>
          <a:stretch>
            <a:fillRect/>
          </a:stretch>
        </p:blipFill>
        <p:spPr>
          <a:xfrm>
            <a:off x="5998336" y="3631843"/>
            <a:ext cx="2917064" cy="3078051"/>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630487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8359" y="297056"/>
            <a:ext cx="8310808" cy="1684070"/>
          </a:xfrm>
        </p:spPr>
        <p:txBody>
          <a:bodyPr>
            <a:normAutofit/>
          </a:bodyPr>
          <a:lstStyle/>
          <a:p>
            <a:pPr algn="ctr"/>
            <a:r>
              <a:rPr lang="ru-RU" sz="3100" dirty="0" smtClean="0">
                <a:solidFill>
                  <a:srgbClr val="000099"/>
                </a:solidFill>
                <a:latin typeface="Times New Roman" panose="02020603050405020304" pitchFamily="18" charset="0"/>
                <a:cs typeface="Times New Roman" panose="02020603050405020304" pitchFamily="18" charset="0"/>
              </a:rPr>
              <a:t>6.Көп </a:t>
            </a:r>
            <a:r>
              <a:rPr lang="ru-RU" sz="3100" dirty="0" err="1">
                <a:solidFill>
                  <a:srgbClr val="000099"/>
                </a:solidFill>
                <a:latin typeface="Times New Roman" panose="02020603050405020304" pitchFamily="18" charset="0"/>
                <a:cs typeface="Times New Roman" panose="02020603050405020304" pitchFamily="18" charset="0"/>
              </a:rPr>
              <a:t>қабатты</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пластилинография</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көлденең</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бетіндегі</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суреттің</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көлемді</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бейнесі</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қабаттарды</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дәйекті</a:t>
            </a:r>
            <a:r>
              <a:rPr lang="ru-RU" sz="3100" dirty="0">
                <a:solidFill>
                  <a:srgbClr val="000099"/>
                </a:solidFill>
                <a:latin typeface="Times New Roman" panose="02020603050405020304" pitchFamily="18" charset="0"/>
                <a:cs typeface="Times New Roman" panose="02020603050405020304" pitchFamily="18" charset="0"/>
              </a:rPr>
              <a:t> </a:t>
            </a:r>
            <a:r>
              <a:rPr lang="ru-RU" sz="3100" dirty="0" err="1">
                <a:solidFill>
                  <a:srgbClr val="000099"/>
                </a:solidFill>
                <a:latin typeface="Times New Roman" panose="02020603050405020304" pitchFamily="18" charset="0"/>
                <a:cs typeface="Times New Roman" panose="02020603050405020304" pitchFamily="18" charset="0"/>
              </a:rPr>
              <a:t>қолданумен</a:t>
            </a:r>
            <a:r>
              <a:rPr lang="ru-RU" sz="3100" dirty="0">
                <a:solidFill>
                  <a:srgbClr val="000099"/>
                </a:solidFill>
                <a:latin typeface="Times New Roman" panose="02020603050405020304" pitchFamily="18" charset="0"/>
                <a:cs typeface="Times New Roman" panose="02020603050405020304" pitchFamily="18" charset="0"/>
              </a:rPr>
              <a:t>.</a:t>
            </a:r>
            <a:endParaRPr lang="ru-RU" dirty="0">
              <a:solidFill>
                <a:srgbClr val="000099"/>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a:stretch>
            <a:fillRect/>
          </a:stretch>
        </p:blipFill>
        <p:spPr>
          <a:xfrm>
            <a:off x="309094" y="2751184"/>
            <a:ext cx="3776729" cy="3881437"/>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3"/>
          <a:stretch>
            <a:fillRect/>
          </a:stretch>
        </p:blipFill>
        <p:spPr>
          <a:xfrm>
            <a:off x="4867869" y="2160589"/>
            <a:ext cx="3950939" cy="3866725"/>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29978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933" y="244699"/>
            <a:ext cx="8161985" cy="1788732"/>
          </a:xfrm>
        </p:spPr>
        <p:txBody>
          <a:bodyPr>
            <a:noAutofit/>
          </a:bodyPr>
          <a:lstStyle/>
          <a:p>
            <a:pPr algn="ctr"/>
            <a:r>
              <a:rPr lang="ru-RU" sz="2800" dirty="0">
                <a:solidFill>
                  <a:srgbClr val="000099"/>
                </a:solidFill>
                <a:latin typeface="Times New Roman" panose="02020603050405020304" pitchFamily="18" charset="0"/>
                <a:cs typeface="Times New Roman" panose="02020603050405020304" pitchFamily="18" charset="0"/>
              </a:rPr>
              <a:t>7. </a:t>
            </a:r>
            <a:r>
              <a:rPr lang="ru-RU" sz="2800" dirty="0" err="1">
                <a:solidFill>
                  <a:srgbClr val="000099"/>
                </a:solidFill>
                <a:latin typeface="Times New Roman" panose="02020603050405020304" pitchFamily="18" charset="0"/>
                <a:cs typeface="Times New Roman" panose="02020603050405020304" pitchFamily="18" charset="0"/>
              </a:rPr>
              <a:t>Текстуралы</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пластилинография</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суреттің</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көлденең</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бетіндегі</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бейнесі</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неғұрлым</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дөңес</a:t>
            </a:r>
            <a:r>
              <a:rPr lang="ru-RU" sz="2800" dirty="0">
                <a:solidFill>
                  <a:srgbClr val="000099"/>
                </a:solidFill>
                <a:latin typeface="Times New Roman" panose="02020603050405020304" pitchFamily="18" charset="0"/>
                <a:cs typeface="Times New Roman" panose="02020603050405020304" pitchFamily="18" charset="0"/>
              </a:rPr>
              <a:t> </a:t>
            </a:r>
            <a:r>
              <a:rPr lang="ru-RU" sz="2800" dirty="0" err="1">
                <a:solidFill>
                  <a:srgbClr val="000099"/>
                </a:solidFill>
                <a:latin typeface="Times New Roman" panose="02020603050405020304" pitchFamily="18" charset="0"/>
                <a:cs typeface="Times New Roman" panose="02020603050405020304" pitchFamily="18" charset="0"/>
              </a:rPr>
              <a:t>кескінмен</a:t>
            </a:r>
            <a:r>
              <a:rPr lang="ru-RU" sz="2800" dirty="0">
                <a:solidFill>
                  <a:srgbClr val="000099"/>
                </a:solidFill>
                <a:latin typeface="Times New Roman" panose="02020603050405020304" pitchFamily="18" charset="0"/>
                <a:cs typeface="Times New Roman" panose="02020603050405020304" pitchFamily="18" charset="0"/>
              </a:rPr>
              <a:t> ( рельеф, </a:t>
            </a:r>
            <a:r>
              <a:rPr lang="ru-RU" sz="2800" dirty="0" err="1">
                <a:solidFill>
                  <a:srgbClr val="000099"/>
                </a:solidFill>
                <a:latin typeface="Times New Roman" panose="02020603050405020304" pitchFamily="18" charset="0"/>
                <a:cs typeface="Times New Roman" panose="02020603050405020304" pitchFamily="18" charset="0"/>
              </a:rPr>
              <a:t>жоғары</a:t>
            </a:r>
            <a:r>
              <a:rPr lang="ru-RU" sz="2800" dirty="0">
                <a:solidFill>
                  <a:srgbClr val="000099"/>
                </a:solidFill>
                <a:latin typeface="Times New Roman" panose="02020603050405020304" pitchFamily="18" charset="0"/>
                <a:cs typeface="Times New Roman" panose="02020603050405020304" pitchFamily="18" charset="0"/>
              </a:rPr>
              <a:t> рельеф, контррельеф ).</a:t>
            </a:r>
          </a:p>
        </p:txBody>
      </p:sp>
      <p:pic>
        <p:nvPicPr>
          <p:cNvPr id="6" name="Объект 5"/>
          <p:cNvPicPr>
            <a:picLocks noGrp="1" noChangeAspect="1"/>
          </p:cNvPicPr>
          <p:nvPr>
            <p:ph idx="1"/>
          </p:nvPr>
        </p:nvPicPr>
        <p:blipFill>
          <a:blip r:embed="rId2"/>
          <a:stretch>
            <a:fillRect/>
          </a:stretch>
        </p:blipFill>
        <p:spPr>
          <a:xfrm>
            <a:off x="1423789" y="2033432"/>
            <a:ext cx="2308883" cy="2404843"/>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3"/>
          <a:stretch>
            <a:fillRect/>
          </a:stretch>
        </p:blipFill>
        <p:spPr>
          <a:xfrm>
            <a:off x="4044985" y="3072749"/>
            <a:ext cx="2197366" cy="3380155"/>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4"/>
          <a:stretch>
            <a:fillRect/>
          </a:stretch>
        </p:blipFill>
        <p:spPr>
          <a:xfrm>
            <a:off x="150506" y="4028898"/>
            <a:ext cx="1882670" cy="2556418"/>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p:cNvPicPr>
            <a:picLocks noChangeAspect="1"/>
          </p:cNvPicPr>
          <p:nvPr/>
        </p:nvPicPr>
        <p:blipFill>
          <a:blip r:embed="rId5"/>
          <a:stretch>
            <a:fillRect/>
          </a:stretch>
        </p:blipFill>
        <p:spPr>
          <a:xfrm>
            <a:off x="6048724" y="2611927"/>
            <a:ext cx="3011055" cy="2644224"/>
          </a:xfrm>
          <a:prstGeom prst="rect">
            <a:avLst/>
          </a:prstGeom>
          <a:solidFill>
            <a:srgbClr val="FFFFFF">
              <a:shade val="85000"/>
            </a:srgbClr>
          </a:solidFill>
          <a:ln w="190500" cap="rnd">
            <a:solidFill>
              <a:schemeClr val="accent1"/>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119800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0" y="309094"/>
            <a:ext cx="7248301" cy="1621307"/>
          </a:xfrm>
        </p:spPr>
        <p:txBody>
          <a:bodyPr>
            <a:normAutofit/>
          </a:bodyPr>
          <a:lstStyle/>
          <a:p>
            <a:pPr algn="ctr"/>
            <a:r>
              <a:rPr lang="ru-RU" sz="3200" dirty="0" err="1" smtClean="0">
                <a:solidFill>
                  <a:srgbClr val="000099"/>
                </a:solidFill>
              </a:rPr>
              <a:t>Шеберлік</a:t>
            </a:r>
            <a:r>
              <a:rPr lang="ru-RU" sz="3200" dirty="0" smtClean="0">
                <a:solidFill>
                  <a:srgbClr val="000099"/>
                </a:solidFill>
              </a:rPr>
              <a:t> </a:t>
            </a:r>
            <a:r>
              <a:rPr lang="ru-RU" sz="3200" dirty="0" err="1" smtClean="0">
                <a:solidFill>
                  <a:srgbClr val="000099"/>
                </a:solidFill>
              </a:rPr>
              <a:t>сағаты</a:t>
            </a:r>
            <a:r>
              <a:rPr lang="ru-RU" sz="3200" dirty="0" smtClean="0">
                <a:solidFill>
                  <a:srgbClr val="000099"/>
                </a:solidFill>
              </a:rPr>
              <a:t>:</a:t>
            </a:r>
            <a:br>
              <a:rPr lang="ru-RU" sz="3200" dirty="0" smtClean="0">
                <a:solidFill>
                  <a:srgbClr val="000099"/>
                </a:solidFill>
              </a:rPr>
            </a:br>
            <a:r>
              <a:rPr lang="ru-RU" sz="3200" dirty="0" smtClean="0">
                <a:solidFill>
                  <a:srgbClr val="000099"/>
                </a:solidFill>
              </a:rPr>
              <a:t> </a:t>
            </a:r>
            <a:r>
              <a:rPr lang="ru-RU" sz="3200" dirty="0" err="1">
                <a:solidFill>
                  <a:srgbClr val="000099"/>
                </a:solidFill>
              </a:rPr>
              <a:t>Контурлы</a:t>
            </a:r>
            <a:r>
              <a:rPr lang="ru-RU" sz="3200" dirty="0">
                <a:solidFill>
                  <a:srgbClr val="000099"/>
                </a:solidFill>
              </a:rPr>
              <a:t> </a:t>
            </a:r>
            <a:r>
              <a:rPr lang="ru-RU" sz="3200" dirty="0" err="1">
                <a:solidFill>
                  <a:srgbClr val="000099"/>
                </a:solidFill>
              </a:rPr>
              <a:t>модельдеу</a:t>
            </a:r>
            <a:r>
              <a:rPr lang="ru-RU" sz="3200" dirty="0">
                <a:solidFill>
                  <a:srgbClr val="000099"/>
                </a:solidFill>
              </a:rPr>
              <a:t> (</a:t>
            </a:r>
            <a:r>
              <a:rPr lang="ru-RU" sz="3200" dirty="0" err="1">
                <a:solidFill>
                  <a:srgbClr val="000099"/>
                </a:solidFill>
              </a:rPr>
              <a:t>флагелла</a:t>
            </a:r>
            <a:r>
              <a:rPr lang="ru-RU" sz="3200" dirty="0">
                <a:solidFill>
                  <a:srgbClr val="000099"/>
                </a:solidFill>
              </a:rPr>
              <a:t>) " </a:t>
            </a:r>
            <a:r>
              <a:rPr lang="ru-RU" sz="3200" dirty="0" err="1">
                <a:solidFill>
                  <a:srgbClr val="000099"/>
                </a:solidFill>
              </a:rPr>
              <a:t>Гүлдер</a:t>
            </a:r>
            <a:r>
              <a:rPr lang="ru-RU" sz="3200" dirty="0">
                <a:solidFill>
                  <a:srgbClr val="000099"/>
                </a:solidFill>
              </a:rPr>
              <a:t> </a:t>
            </a:r>
            <a:r>
              <a:rPr lang="ru-RU" sz="3200" dirty="0" err="1">
                <a:solidFill>
                  <a:srgbClr val="000099"/>
                </a:solidFill>
              </a:rPr>
              <a:t>себеті</a:t>
            </a:r>
            <a:r>
              <a:rPr lang="ru-RU" sz="3200" dirty="0">
                <a:solidFill>
                  <a:srgbClr val="000099"/>
                </a:solidFill>
              </a:rPr>
              <a:t>»</a:t>
            </a:r>
            <a:endParaRPr lang="ru-RU" sz="5300" dirty="0">
              <a:solidFill>
                <a:srgbClr val="000099"/>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8001" y="1960099"/>
            <a:ext cx="6447501" cy="4702219"/>
          </a:xfrm>
        </p:spPr>
        <p:txBody>
          <a:bodyPr>
            <a:normAutofit fontScale="85000" lnSpcReduction="20000"/>
          </a:bodyPr>
          <a:lstStyle/>
          <a:p>
            <a:pPr>
              <a:lnSpc>
                <a:spcPct val="110000"/>
              </a:lnSpc>
              <a:buFont typeface="Wingdings" panose="05000000000000000000" pitchFamily="2" charset="2"/>
              <a:buChar char="Ø"/>
            </a:pPr>
            <a:r>
              <a:rPr lang="ru-RU" sz="3900" dirty="0" err="1">
                <a:solidFill>
                  <a:srgbClr val="002060"/>
                </a:solidFill>
                <a:latin typeface="Times New Roman" panose="02020603050405020304" pitchFamily="18" charset="0"/>
                <a:cs typeface="Times New Roman" panose="02020603050405020304" pitchFamily="18" charset="0"/>
              </a:rPr>
              <a:t>Құрал-жабдықтар</a:t>
            </a:r>
            <a:r>
              <a:rPr lang="ru-RU" sz="3900" dirty="0" smtClean="0">
                <a:solidFill>
                  <a:srgbClr val="002060"/>
                </a:solidFill>
                <a:latin typeface="Times New Roman" panose="02020603050405020304" pitchFamily="18" charset="0"/>
                <a:cs typeface="Times New Roman" panose="02020603050405020304" pitchFamily="18" charset="0"/>
              </a:rPr>
              <a:t>:</a:t>
            </a:r>
          </a:p>
          <a:p>
            <a:pPr>
              <a:lnSpc>
                <a:spcPct val="110000"/>
              </a:lnSpc>
              <a:buFont typeface="Wingdings" panose="05000000000000000000" pitchFamily="2" charset="2"/>
              <a:buChar char="Ø"/>
            </a:pPr>
            <a:r>
              <a:rPr lang="ru-RU" sz="3900" dirty="0" err="1" smtClean="0">
                <a:solidFill>
                  <a:srgbClr val="002060"/>
                </a:solidFill>
                <a:latin typeface="Times New Roman" panose="02020603050405020304" pitchFamily="18" charset="0"/>
                <a:cs typeface="Times New Roman" panose="02020603050405020304" pitchFamily="18" charset="0"/>
              </a:rPr>
              <a:t>Ермексаз;Түсті</a:t>
            </a:r>
            <a:r>
              <a:rPr lang="ru-RU" sz="3900" dirty="0" smtClean="0">
                <a:solidFill>
                  <a:srgbClr val="002060"/>
                </a:solidFill>
                <a:latin typeface="Times New Roman" panose="02020603050405020304" pitchFamily="18" charset="0"/>
                <a:cs typeface="Times New Roman" panose="02020603050405020304" pitchFamily="18" charset="0"/>
              </a:rPr>
              <a:t> картон;</a:t>
            </a:r>
          </a:p>
          <a:p>
            <a:pPr>
              <a:lnSpc>
                <a:spcPct val="110000"/>
              </a:lnSpc>
              <a:buFont typeface="Wingdings" panose="05000000000000000000" pitchFamily="2" charset="2"/>
              <a:buChar char="Ø"/>
            </a:pPr>
            <a:r>
              <a:rPr lang="ru-RU" sz="3900" dirty="0" err="1" smtClean="0">
                <a:solidFill>
                  <a:srgbClr val="002060"/>
                </a:solidFill>
                <a:latin typeface="Times New Roman" panose="02020603050405020304" pitchFamily="18" charset="0"/>
                <a:cs typeface="Times New Roman" panose="02020603050405020304" pitchFamily="18" charset="0"/>
              </a:rPr>
              <a:t>Стектер</a:t>
            </a:r>
            <a:r>
              <a:rPr lang="ru-RU" sz="3900" dirty="0" smtClean="0">
                <a:solidFill>
                  <a:srgbClr val="002060"/>
                </a:solidFill>
                <a:latin typeface="Times New Roman" panose="02020603050405020304" pitchFamily="18" charset="0"/>
                <a:cs typeface="Times New Roman" panose="02020603050405020304" pitchFamily="18" charset="0"/>
              </a:rPr>
              <a:t>;</a:t>
            </a:r>
          </a:p>
          <a:p>
            <a:pPr>
              <a:lnSpc>
                <a:spcPct val="110000"/>
              </a:lnSpc>
              <a:buFont typeface="Wingdings" panose="05000000000000000000" pitchFamily="2" charset="2"/>
              <a:buChar char="Ø"/>
            </a:pPr>
            <a:r>
              <a:rPr lang="ru-RU" sz="3900" dirty="0" smtClean="0">
                <a:solidFill>
                  <a:srgbClr val="002060"/>
                </a:solidFill>
                <a:latin typeface="Times New Roman" panose="02020603050405020304" pitchFamily="18" charset="0"/>
                <a:cs typeface="Times New Roman" panose="02020603050405020304" pitchFamily="18" charset="0"/>
              </a:rPr>
              <a:t>Леска;</a:t>
            </a:r>
          </a:p>
          <a:p>
            <a:pPr>
              <a:lnSpc>
                <a:spcPct val="110000"/>
              </a:lnSpc>
              <a:buFont typeface="Wingdings" panose="05000000000000000000" pitchFamily="2" charset="2"/>
              <a:buChar char="Ø"/>
            </a:pPr>
            <a:r>
              <a:rPr lang="ru-RU" sz="3900" dirty="0" err="1" smtClean="0">
                <a:solidFill>
                  <a:srgbClr val="002060"/>
                </a:solidFill>
                <a:latin typeface="Times New Roman" panose="02020603050405020304" pitchFamily="18" charset="0"/>
                <a:cs typeface="Times New Roman" panose="02020603050405020304" pitchFamily="18" charset="0"/>
              </a:rPr>
              <a:t>Мүсіндеуге</a:t>
            </a:r>
            <a:r>
              <a:rPr lang="ru-RU" sz="3900" dirty="0" smtClean="0">
                <a:solidFill>
                  <a:srgbClr val="002060"/>
                </a:solidFill>
                <a:latin typeface="Times New Roman" panose="02020603050405020304" pitchFamily="18" charset="0"/>
                <a:cs typeface="Times New Roman" panose="02020603050405020304" pitchFamily="18" charset="0"/>
              </a:rPr>
              <a:t> </a:t>
            </a:r>
            <a:r>
              <a:rPr lang="ru-RU" sz="3900" dirty="0" err="1" smtClean="0">
                <a:solidFill>
                  <a:srgbClr val="002060"/>
                </a:solidFill>
                <a:latin typeface="Times New Roman" panose="02020603050405020304" pitchFamily="18" charset="0"/>
                <a:cs typeface="Times New Roman" panose="02020603050405020304" pitchFamily="18" charset="0"/>
              </a:rPr>
              <a:t>арналған</a:t>
            </a:r>
            <a:r>
              <a:rPr lang="ru-RU" sz="3900" dirty="0" smtClean="0">
                <a:solidFill>
                  <a:srgbClr val="002060"/>
                </a:solidFill>
                <a:latin typeface="Times New Roman" panose="02020603050405020304" pitchFamily="18" charset="0"/>
                <a:cs typeface="Times New Roman" panose="02020603050405020304" pitchFamily="18" charset="0"/>
              </a:rPr>
              <a:t> </a:t>
            </a:r>
          </a:p>
          <a:p>
            <a:pPr marL="0" indent="0">
              <a:lnSpc>
                <a:spcPct val="110000"/>
              </a:lnSpc>
              <a:buNone/>
            </a:pPr>
            <a:r>
              <a:rPr lang="ru-RU" sz="3900" dirty="0">
                <a:solidFill>
                  <a:srgbClr val="002060"/>
                </a:solidFill>
                <a:latin typeface="Times New Roman" panose="02020603050405020304" pitchFamily="18" charset="0"/>
                <a:cs typeface="Times New Roman" panose="02020603050405020304" pitchFamily="18" charset="0"/>
              </a:rPr>
              <a:t> </a:t>
            </a:r>
            <a:r>
              <a:rPr lang="ru-RU" sz="3900" dirty="0" smtClean="0">
                <a:solidFill>
                  <a:srgbClr val="002060"/>
                </a:solidFill>
                <a:latin typeface="Times New Roman" panose="02020603050405020304" pitchFamily="18" charset="0"/>
                <a:cs typeface="Times New Roman" panose="02020603050405020304" pitchFamily="18" charset="0"/>
              </a:rPr>
              <a:t>  </a:t>
            </a:r>
            <a:r>
              <a:rPr lang="ru-RU" sz="3900" dirty="0" err="1" smtClean="0">
                <a:solidFill>
                  <a:srgbClr val="002060"/>
                </a:solidFill>
                <a:latin typeface="Times New Roman" panose="02020603050405020304" pitchFamily="18" charset="0"/>
                <a:cs typeface="Times New Roman" panose="02020603050405020304" pitchFamily="18" charset="0"/>
              </a:rPr>
              <a:t>тақталар</a:t>
            </a:r>
            <a:r>
              <a:rPr lang="ru-RU" sz="3900" dirty="0" smtClean="0">
                <a:solidFill>
                  <a:srgbClr val="002060"/>
                </a:solidFill>
                <a:latin typeface="Times New Roman" panose="02020603050405020304" pitchFamily="18" charset="0"/>
                <a:cs typeface="Times New Roman" panose="02020603050405020304" pitchFamily="18" charset="0"/>
              </a:rPr>
              <a:t>;</a:t>
            </a:r>
          </a:p>
          <a:p>
            <a:pPr>
              <a:lnSpc>
                <a:spcPct val="110000"/>
              </a:lnSpc>
              <a:buFont typeface="Wingdings" panose="05000000000000000000" pitchFamily="2" charset="2"/>
              <a:buChar char="Ø"/>
            </a:pPr>
            <a:r>
              <a:rPr lang="ru-RU" sz="3900" dirty="0" err="1" smtClean="0">
                <a:solidFill>
                  <a:srgbClr val="002060"/>
                </a:solidFill>
                <a:latin typeface="Times New Roman" panose="02020603050405020304" pitchFamily="18" charset="0"/>
                <a:cs typeface="Times New Roman" panose="02020603050405020304" pitchFamily="18" charset="0"/>
              </a:rPr>
              <a:t>Фломастерлер</a:t>
            </a:r>
            <a:r>
              <a:rPr lang="ru-RU" sz="3900" dirty="0" smtClean="0">
                <a:solidFill>
                  <a:srgbClr val="002060"/>
                </a:solidFill>
                <a:latin typeface="Times New Roman" panose="02020603050405020304" pitchFamily="18" charset="0"/>
                <a:cs typeface="Times New Roman" panose="02020603050405020304" pitchFamily="18" charset="0"/>
              </a:rPr>
              <a:t>;</a:t>
            </a:r>
          </a:p>
          <a:p>
            <a:pPr>
              <a:lnSpc>
                <a:spcPct val="110000"/>
              </a:lnSpc>
              <a:buFont typeface="Wingdings" panose="05000000000000000000" pitchFamily="2" charset="2"/>
              <a:buChar char="Ø"/>
            </a:pPr>
            <a:r>
              <a:rPr lang="ru-RU" sz="3900" dirty="0" err="1" smtClean="0">
                <a:solidFill>
                  <a:srgbClr val="002060"/>
                </a:solidFill>
                <a:latin typeface="Times New Roman" panose="02020603050405020304" pitchFamily="18" charset="0"/>
                <a:cs typeface="Times New Roman" panose="02020603050405020304" pitchFamily="18" charset="0"/>
              </a:rPr>
              <a:t>Майлықтар</a:t>
            </a:r>
            <a:r>
              <a:rPr lang="ru-RU" sz="3900" dirty="0">
                <a:solidFill>
                  <a:srgbClr val="002060"/>
                </a:solidFill>
                <a:latin typeface="Times New Roman" panose="02020603050405020304" pitchFamily="18" charset="0"/>
                <a:cs typeface="Times New Roman" panose="02020603050405020304" pitchFamily="18" charset="0"/>
              </a:rPr>
              <a:t>.</a:t>
            </a:r>
            <a:endParaRPr lang="ru-RU" sz="3600" dirty="0" smtClean="0">
              <a:solidFill>
                <a:srgbClr val="00B0F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ru-RU" sz="3600" dirty="0">
              <a:solidFill>
                <a:srgbClr val="00B0F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5721926" y="1404652"/>
            <a:ext cx="3172691" cy="5334777"/>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41776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61952" y="609600"/>
            <a:ext cx="5457423" cy="1320800"/>
          </a:xfrm>
        </p:spPr>
        <p:txBody>
          <a:bodyPr>
            <a:normAutofit fontScale="90000"/>
          </a:bodyPr>
          <a:lstStyle/>
          <a:p>
            <a:pPr algn="ctr"/>
            <a:r>
              <a:rPr lang="ru-RU" sz="4800" dirty="0" err="1">
                <a:solidFill>
                  <a:srgbClr val="000099"/>
                </a:solidFill>
                <a:latin typeface="Times New Roman" panose="02020603050405020304" pitchFamily="18" charset="0"/>
                <a:cs typeface="Times New Roman" panose="02020603050405020304" pitchFamily="18" charset="0"/>
              </a:rPr>
              <a:t>Саусақ</a:t>
            </a:r>
            <a:r>
              <a:rPr lang="ru-RU" sz="4800" dirty="0">
                <a:solidFill>
                  <a:srgbClr val="000099"/>
                </a:solidFill>
                <a:latin typeface="Times New Roman" panose="02020603050405020304" pitchFamily="18" charset="0"/>
                <a:cs typeface="Times New Roman" panose="02020603050405020304" pitchFamily="18" charset="0"/>
              </a:rPr>
              <a:t> </a:t>
            </a:r>
            <a:r>
              <a:rPr lang="ru-RU" sz="4800" dirty="0" err="1">
                <a:solidFill>
                  <a:srgbClr val="000099"/>
                </a:solidFill>
                <a:latin typeface="Times New Roman" panose="02020603050405020304" pitchFamily="18" charset="0"/>
                <a:cs typeface="Times New Roman" panose="02020603050405020304" pitchFamily="18" charset="0"/>
              </a:rPr>
              <a:t>гимнастикасы</a:t>
            </a:r>
            <a:endParaRPr lang="ru-RU" sz="4800" dirty="0">
              <a:solidFill>
                <a:srgbClr val="000099"/>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8001" y="2160590"/>
            <a:ext cx="7837509" cy="3880773"/>
          </a:xfrm>
        </p:spPr>
        <p:txBody>
          <a:bodyPr>
            <a:normAutofit fontScale="77500" lnSpcReduction="20000"/>
          </a:bodyPr>
          <a:lstStyle/>
          <a:p>
            <a:pPr marL="0" indent="0" algn="ctr">
              <a:buNone/>
            </a:pPr>
            <a:r>
              <a:rPr lang="ru-RU" sz="3200" dirty="0" smtClean="0">
                <a:solidFill>
                  <a:srgbClr val="146C98"/>
                </a:solidFill>
                <a:latin typeface="Times New Roman" panose="02020603050405020304" pitchFamily="18" charset="0"/>
                <a:cs typeface="Times New Roman" panose="02020603050405020304" pitchFamily="18" charset="0"/>
              </a:rPr>
              <a:t>                          </a:t>
            </a:r>
            <a:r>
              <a:rPr lang="ru-RU" sz="4300" dirty="0" smtClean="0">
                <a:solidFill>
                  <a:srgbClr val="146C98"/>
                </a:solidFill>
                <a:latin typeface="Times New Roman" panose="02020603050405020304" pitchFamily="18" charset="0"/>
                <a:cs typeface="Times New Roman" panose="02020603050405020304" pitchFamily="18" charset="0"/>
              </a:rPr>
              <a:t>«</a:t>
            </a:r>
            <a:r>
              <a:rPr lang="ru-RU" sz="4300" dirty="0" err="1" smtClean="0">
                <a:solidFill>
                  <a:srgbClr val="146C98"/>
                </a:solidFill>
                <a:latin typeface="Times New Roman" panose="02020603050405020304" pitchFamily="18" charset="0"/>
                <a:cs typeface="Times New Roman" panose="02020603050405020304" pitchFamily="18" charset="0"/>
              </a:rPr>
              <a:t>Гүл</a:t>
            </a:r>
            <a:r>
              <a:rPr lang="ru-RU" sz="4300" dirty="0" smtClean="0">
                <a:solidFill>
                  <a:srgbClr val="146C98"/>
                </a:solidFill>
                <a:latin typeface="Times New Roman" panose="02020603050405020304" pitchFamily="18" charset="0"/>
                <a:cs typeface="Times New Roman" panose="02020603050405020304" pitchFamily="18" charset="0"/>
              </a:rPr>
              <a:t>»</a:t>
            </a:r>
          </a:p>
          <a:p>
            <a:pPr marL="0" indent="0">
              <a:buNone/>
            </a:pPr>
            <a:endParaRPr lang="ru-RU" sz="3500" dirty="0" smtClean="0">
              <a:solidFill>
                <a:srgbClr val="146C98"/>
              </a:solidFill>
              <a:latin typeface="Times New Roman" panose="02020603050405020304" pitchFamily="18" charset="0"/>
              <a:cs typeface="Times New Roman" panose="02020603050405020304" pitchFamily="18" charset="0"/>
            </a:endParaRPr>
          </a:p>
          <a:p>
            <a:pPr marL="0" indent="0">
              <a:buNone/>
            </a:pPr>
            <a:r>
              <a:rPr lang="ru-RU" sz="3500" dirty="0" err="1">
                <a:solidFill>
                  <a:srgbClr val="002060"/>
                </a:solidFill>
                <a:latin typeface="Times New Roman" panose="02020603050405020304" pitchFamily="18" charset="0"/>
                <a:cs typeface="Times New Roman" panose="02020603050405020304" pitchFamily="18" charset="0"/>
              </a:rPr>
              <a:t>Күн</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көтеріледі-гүл</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гүлдейді</a:t>
            </a:r>
            <a:r>
              <a:rPr lang="ru-RU" sz="35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ru-RU" sz="3500" dirty="0" err="1" smtClean="0">
                <a:solidFill>
                  <a:srgbClr val="002060"/>
                </a:solidFill>
                <a:latin typeface="Times New Roman" panose="02020603050405020304" pitchFamily="18" charset="0"/>
                <a:cs typeface="Times New Roman" panose="02020603050405020304" pitchFamily="18" charset="0"/>
              </a:rPr>
              <a:t>Күн</a:t>
            </a:r>
            <a:r>
              <a:rPr lang="ru-RU" sz="3500" dirty="0" smtClean="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төмендейді-гүл</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жабылады</a:t>
            </a:r>
            <a:r>
              <a:rPr lang="ru-RU" sz="3500" dirty="0">
                <a:solidFill>
                  <a:srgbClr val="002060"/>
                </a:solidFill>
                <a:latin typeface="Times New Roman" panose="02020603050405020304" pitchFamily="18" charset="0"/>
                <a:cs typeface="Times New Roman" panose="02020603050405020304" pitchFamily="18" charset="0"/>
              </a:rPr>
              <a:t>.(</a:t>
            </a:r>
            <a:r>
              <a:rPr lang="ru-RU" sz="3500" dirty="0" err="1">
                <a:solidFill>
                  <a:srgbClr val="002060"/>
                </a:solidFill>
                <a:latin typeface="Times New Roman" panose="02020603050405020304" pitchFamily="18" charset="0"/>
                <a:cs typeface="Times New Roman" panose="02020603050405020304" pitchFamily="18" charset="0"/>
              </a:rPr>
              <a:t>Алақандар</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жоғары</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көтеріліп</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саусақтар</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бүршік</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құрайды</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smtClean="0">
                <a:solidFill>
                  <a:srgbClr val="002060"/>
                </a:solidFill>
                <a:latin typeface="Times New Roman" panose="02020603050405020304" pitchFamily="18" charset="0"/>
                <a:cs typeface="Times New Roman" panose="02020603050405020304" pitchFamily="18" charset="0"/>
              </a:rPr>
              <a:t>саусақтар</a:t>
            </a:r>
            <a:r>
              <a:rPr lang="ru-RU" sz="3500" dirty="0" smtClean="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бір-біріне</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басылады</a:t>
            </a:r>
            <a:r>
              <a:rPr lang="ru-RU" sz="35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ru-RU" sz="3500" dirty="0" err="1" smtClean="0">
                <a:solidFill>
                  <a:srgbClr val="002060"/>
                </a:solidFill>
                <a:latin typeface="Times New Roman" panose="02020603050405020304" pitchFamily="18" charset="0"/>
                <a:cs typeface="Times New Roman" panose="02020603050405020304" pitchFamily="18" charset="0"/>
              </a:rPr>
              <a:t>Біз</a:t>
            </a:r>
            <a:r>
              <a:rPr lang="ru-RU" sz="3500" dirty="0" smtClean="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саусақтарымызды</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бір</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уақытта</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өсіреміз</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содан</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кейін</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саусақтарымызды</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бірге</a:t>
            </a:r>
            <a:r>
              <a:rPr lang="ru-RU" sz="3500" dirty="0">
                <a:solidFill>
                  <a:srgbClr val="002060"/>
                </a:solidFill>
                <a:latin typeface="Times New Roman" panose="02020603050405020304" pitchFamily="18" charset="0"/>
                <a:cs typeface="Times New Roman" panose="02020603050405020304" pitchFamily="18" charset="0"/>
              </a:rPr>
              <a:t> </a:t>
            </a:r>
            <a:r>
              <a:rPr lang="ru-RU" sz="3500" dirty="0" err="1">
                <a:solidFill>
                  <a:srgbClr val="002060"/>
                </a:solidFill>
                <a:latin typeface="Times New Roman" panose="02020603050405020304" pitchFamily="18" charset="0"/>
                <a:cs typeface="Times New Roman" panose="02020603050405020304" pitchFamily="18" charset="0"/>
              </a:rPr>
              <a:t>жинаймыз</a:t>
            </a:r>
            <a:r>
              <a:rPr lang="ru-RU" sz="3500" dirty="0">
                <a:solidFill>
                  <a:srgbClr val="002060"/>
                </a:solidFill>
                <a:latin typeface="Times New Roman" panose="02020603050405020304" pitchFamily="18" charset="0"/>
                <a:cs typeface="Times New Roman" panose="02020603050405020304" pitchFamily="18" charset="0"/>
              </a:rPr>
              <a:t>)</a:t>
            </a:r>
            <a:endParaRPr lang="ru-RU" sz="3200" dirty="0" smtClean="0">
              <a:solidFill>
                <a:srgbClr val="00B0F0"/>
              </a:solidFill>
              <a:latin typeface="Times New Roman" panose="02020603050405020304" pitchFamily="18" charset="0"/>
              <a:cs typeface="Times New Roman" panose="02020603050405020304" pitchFamily="18" charset="0"/>
            </a:endParaRPr>
          </a:p>
          <a:p>
            <a:pPr marL="0" indent="0">
              <a:buNone/>
            </a:pPr>
            <a:endParaRPr lang="ru-RU" sz="3200" dirty="0">
              <a:solidFill>
                <a:srgbClr val="00B0F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srcRect l="6449" t="-703" r="3759"/>
          <a:stretch/>
        </p:blipFill>
        <p:spPr>
          <a:xfrm>
            <a:off x="328412" y="206061"/>
            <a:ext cx="2482403" cy="2820472"/>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7260611"/>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257" y="159657"/>
            <a:ext cx="4049487" cy="5312229"/>
          </a:xfrm>
          <a:ln>
            <a:solidFill>
              <a:srgbClr val="0070C0"/>
            </a:solidFill>
          </a:ln>
        </p:spPr>
        <p:txBody>
          <a:bodyPr>
            <a:normAutofit/>
          </a:bodyPr>
          <a:lstStyle/>
          <a:p>
            <a:pPr algn="ctr"/>
            <a:r>
              <a:rPr lang="ru-RU" sz="1800" b="1" i="1" dirty="0" smtClean="0">
                <a:solidFill>
                  <a:srgbClr val="000099"/>
                </a:solidFill>
                <a:latin typeface="Times New Roman" panose="02020603050405020304" pitchFamily="18" charset="0"/>
                <a:cs typeface="Times New Roman" panose="02020603050405020304" pitchFamily="18" charset="0"/>
              </a:rPr>
              <a:t/>
            </a:r>
            <a:br>
              <a:rPr lang="ru-RU" sz="1800" b="1" i="1" dirty="0" smtClean="0">
                <a:solidFill>
                  <a:srgbClr val="000099"/>
                </a:solidFill>
                <a:latin typeface="Times New Roman" panose="02020603050405020304" pitchFamily="18" charset="0"/>
                <a:cs typeface="Times New Roman" panose="02020603050405020304" pitchFamily="18" charset="0"/>
              </a:rPr>
            </a:br>
            <a:r>
              <a:rPr lang="ru-RU" sz="1800" b="1" i="1" dirty="0">
                <a:solidFill>
                  <a:srgbClr val="000099"/>
                </a:solidFill>
                <a:latin typeface="Times New Roman" panose="02020603050405020304" pitchFamily="18" charset="0"/>
                <a:cs typeface="Times New Roman" panose="02020603050405020304" pitchFamily="18" charset="0"/>
              </a:rPr>
              <a:t/>
            </a:r>
            <a:br>
              <a:rPr lang="ru-RU" sz="1800" b="1" i="1" dirty="0">
                <a:solidFill>
                  <a:srgbClr val="000099"/>
                </a:solidFill>
                <a:latin typeface="Times New Roman" panose="02020603050405020304" pitchFamily="18" charset="0"/>
                <a:cs typeface="Times New Roman" panose="02020603050405020304" pitchFamily="18" charset="0"/>
              </a:rPr>
            </a:br>
            <a:r>
              <a:rPr lang="ru-RU" sz="1800" b="1" i="1" dirty="0" smtClean="0">
                <a:solidFill>
                  <a:srgbClr val="000099"/>
                </a:solidFill>
                <a:latin typeface="Times New Roman" panose="02020603050405020304" pitchFamily="18" charset="0"/>
                <a:cs typeface="Times New Roman" panose="02020603050405020304" pitchFamily="18" charset="0"/>
              </a:rPr>
              <a:t/>
            </a:r>
            <a:br>
              <a:rPr lang="ru-RU" sz="1800" b="1" i="1" dirty="0" smtClean="0">
                <a:solidFill>
                  <a:srgbClr val="000099"/>
                </a:solidFill>
                <a:latin typeface="Times New Roman" panose="02020603050405020304" pitchFamily="18" charset="0"/>
                <a:cs typeface="Times New Roman" panose="02020603050405020304" pitchFamily="18" charset="0"/>
              </a:rPr>
            </a:br>
            <a:r>
              <a:rPr lang="ru-RU" sz="1800" b="1" i="1" dirty="0">
                <a:solidFill>
                  <a:srgbClr val="000099"/>
                </a:solidFill>
                <a:latin typeface="Times New Roman" panose="02020603050405020304" pitchFamily="18" charset="0"/>
                <a:cs typeface="Times New Roman" panose="02020603050405020304" pitchFamily="18" charset="0"/>
              </a:rPr>
              <a:t/>
            </a:r>
            <a:br>
              <a:rPr lang="ru-RU" sz="1800" b="1" i="1" dirty="0">
                <a:solidFill>
                  <a:srgbClr val="000099"/>
                </a:solidFill>
                <a:latin typeface="Times New Roman" panose="02020603050405020304" pitchFamily="18" charset="0"/>
                <a:cs typeface="Times New Roman" panose="02020603050405020304" pitchFamily="18" charset="0"/>
              </a:rPr>
            </a:br>
            <a:r>
              <a:rPr lang="ru-RU" sz="1800" b="1" i="1" dirty="0" smtClean="0">
                <a:solidFill>
                  <a:srgbClr val="000099"/>
                </a:solidFill>
                <a:latin typeface="Times New Roman" panose="02020603050405020304" pitchFamily="18" charset="0"/>
                <a:cs typeface="Times New Roman" panose="02020603050405020304" pitchFamily="18" charset="0"/>
              </a:rPr>
              <a:t/>
            </a:r>
            <a:br>
              <a:rPr lang="ru-RU" sz="1800" b="1" i="1" dirty="0" smtClean="0">
                <a:solidFill>
                  <a:srgbClr val="000099"/>
                </a:solidFill>
                <a:latin typeface="Times New Roman" panose="02020603050405020304" pitchFamily="18" charset="0"/>
                <a:cs typeface="Times New Roman" panose="02020603050405020304" pitchFamily="18" charset="0"/>
              </a:rPr>
            </a:br>
            <a:r>
              <a:rPr lang="ru-RU" sz="1800" b="1" i="1" dirty="0">
                <a:solidFill>
                  <a:srgbClr val="000099"/>
                </a:solidFill>
                <a:latin typeface="Times New Roman" panose="02020603050405020304" pitchFamily="18" charset="0"/>
                <a:cs typeface="Times New Roman" panose="02020603050405020304" pitchFamily="18" charset="0"/>
              </a:rPr>
              <a:t/>
            </a:r>
            <a:br>
              <a:rPr lang="ru-RU" sz="1800" b="1" i="1" dirty="0">
                <a:solidFill>
                  <a:srgbClr val="000099"/>
                </a:solidFill>
                <a:latin typeface="Times New Roman" panose="02020603050405020304" pitchFamily="18" charset="0"/>
                <a:cs typeface="Times New Roman" panose="02020603050405020304" pitchFamily="18" charset="0"/>
              </a:rPr>
            </a:br>
            <a:r>
              <a:rPr lang="ru-RU" sz="1800" b="1" i="1" dirty="0" smtClean="0">
                <a:solidFill>
                  <a:srgbClr val="000099"/>
                </a:solidFill>
                <a:latin typeface="Times New Roman" panose="02020603050405020304" pitchFamily="18" charset="0"/>
                <a:cs typeface="Times New Roman" panose="02020603050405020304" pitchFamily="18" charset="0"/>
              </a:rPr>
              <a:t/>
            </a:r>
            <a:br>
              <a:rPr lang="ru-RU" sz="1800" b="1" i="1" dirty="0" smtClean="0">
                <a:solidFill>
                  <a:srgbClr val="000099"/>
                </a:solidFill>
                <a:latin typeface="Times New Roman" panose="02020603050405020304" pitchFamily="18" charset="0"/>
                <a:cs typeface="Times New Roman" panose="02020603050405020304" pitchFamily="18" charset="0"/>
              </a:rPr>
            </a:br>
            <a:r>
              <a:rPr lang="ru-RU" sz="1800" b="1" i="1" dirty="0" smtClean="0">
                <a:solidFill>
                  <a:srgbClr val="000099"/>
                </a:solidFill>
                <a:latin typeface="Times New Roman" panose="02020603050405020304" pitchFamily="18" charset="0"/>
                <a:cs typeface="Times New Roman" panose="02020603050405020304" pitchFamily="18" charset="0"/>
              </a:rPr>
              <a:t/>
            </a:r>
            <a:br>
              <a:rPr lang="ru-RU" sz="1800" b="1" i="1" dirty="0" smtClean="0">
                <a:solidFill>
                  <a:srgbClr val="000099"/>
                </a:solidFill>
                <a:latin typeface="Times New Roman" panose="02020603050405020304" pitchFamily="18" charset="0"/>
                <a:cs typeface="Times New Roman" panose="02020603050405020304" pitchFamily="18" charset="0"/>
              </a:rPr>
            </a:br>
            <a:r>
              <a:rPr lang="ru-RU" sz="1800" b="1" i="1" dirty="0" smtClean="0">
                <a:solidFill>
                  <a:srgbClr val="000099"/>
                </a:solidFill>
                <a:latin typeface="Times New Roman" panose="02020603050405020304" pitchFamily="18" charset="0"/>
                <a:cs typeface="Times New Roman" panose="02020603050405020304" pitchFamily="18" charset="0"/>
              </a:rPr>
              <a:t/>
            </a:r>
            <a:br>
              <a:rPr lang="ru-RU" sz="1800" b="1" i="1" dirty="0" smtClean="0">
                <a:solidFill>
                  <a:srgbClr val="000099"/>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1.Қоңыр </a:t>
            </a:r>
            <a:r>
              <a:rPr lang="ru-RU" sz="2800" b="1" i="1" dirty="0" err="1">
                <a:solidFill>
                  <a:srgbClr val="002060"/>
                </a:solidFill>
                <a:latin typeface="Times New Roman" panose="02020603050405020304" pitchFamily="18" charset="0"/>
                <a:cs typeface="Times New Roman" panose="02020603050405020304" pitchFamily="18" charset="0"/>
              </a:rPr>
              <a:t>пластилинді</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алыңыз</a:t>
            </a:r>
            <a:r>
              <a:rPr lang="ru-RU" sz="2800" b="1" i="1" dirty="0">
                <a:solidFill>
                  <a:srgbClr val="002060"/>
                </a:solidFill>
                <a:latin typeface="Times New Roman" panose="02020603050405020304" pitchFamily="18" charset="0"/>
                <a:cs typeface="Times New Roman" panose="02020603050405020304" pitchFamily="18" charset="0"/>
              </a:rPr>
              <a:t>, оны </a:t>
            </a:r>
            <a:r>
              <a:rPr lang="ru-RU" sz="2800" b="1" i="1" dirty="0" err="1">
                <a:solidFill>
                  <a:srgbClr val="002060"/>
                </a:solidFill>
                <a:latin typeface="Times New Roman" panose="02020603050405020304" pitchFamily="18" charset="0"/>
                <a:cs typeface="Times New Roman" panose="02020603050405020304" pitchFamily="18" charset="0"/>
              </a:rPr>
              <a:t>илеңіз</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Бірнеше</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бірдей</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бөліктерге</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бөліп</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бір</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бөлігін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көбірек</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қалдырыңыз</a:t>
            </a:r>
            <a:r>
              <a:rPr lang="ru-RU" sz="2800" b="1" i="1" dirty="0">
                <a:solidFill>
                  <a:srgbClr val="002060"/>
                </a:solidFill>
                <a:latin typeface="Times New Roman" panose="02020603050405020304" pitchFamily="18" charset="0"/>
                <a:cs typeface="Times New Roman" panose="02020603050405020304" pitchFamily="18" charset="0"/>
              </a:rPr>
              <a:t>.</a:t>
            </a:r>
          </a:p>
        </p:txBody>
      </p:sp>
      <p:sp>
        <p:nvSpPr>
          <p:cNvPr id="3" name="Текст 2"/>
          <p:cNvSpPr>
            <a:spLocks noGrp="1"/>
          </p:cNvSpPr>
          <p:nvPr>
            <p:ph type="body" idx="1"/>
          </p:nvPr>
        </p:nvSpPr>
        <p:spPr>
          <a:xfrm>
            <a:off x="4856842" y="2536647"/>
            <a:ext cx="3858986" cy="3878667"/>
          </a:xfrm>
          <a:ln>
            <a:solidFill>
              <a:srgbClr val="0070C0"/>
            </a:solidFill>
          </a:ln>
        </p:spPr>
        <p:txBody>
          <a:bodyPr/>
          <a:lstStyle/>
          <a:p>
            <a:endParaRPr lang="ru-RU" b="1" i="1" dirty="0" smtClean="0">
              <a:solidFill>
                <a:srgbClr val="002060"/>
              </a:solidFill>
              <a:latin typeface="Times New Roman" panose="02020603050405020304" pitchFamily="18" charset="0"/>
              <a:cs typeface="Times New Roman" panose="02020603050405020304" pitchFamily="18" charset="0"/>
            </a:endParaRPr>
          </a:p>
          <a:p>
            <a:endParaRPr lang="ru-RU" b="1" i="1" dirty="0">
              <a:solidFill>
                <a:srgbClr val="002060"/>
              </a:solidFill>
              <a:latin typeface="Times New Roman" panose="02020603050405020304" pitchFamily="18" charset="0"/>
              <a:cs typeface="Times New Roman" panose="02020603050405020304" pitchFamily="18" charset="0"/>
            </a:endParaRPr>
          </a:p>
          <a:p>
            <a:endParaRPr lang="ru-RU" b="1" i="1" dirty="0" smtClean="0">
              <a:solidFill>
                <a:srgbClr val="002060"/>
              </a:solidFill>
              <a:latin typeface="Times New Roman" panose="02020603050405020304" pitchFamily="18" charset="0"/>
              <a:cs typeface="Times New Roman" panose="02020603050405020304" pitchFamily="18" charset="0"/>
            </a:endParaRPr>
          </a:p>
          <a:p>
            <a:endParaRPr lang="ru-RU" b="1" i="1" dirty="0">
              <a:solidFill>
                <a:srgbClr val="002060"/>
              </a:solidFill>
              <a:latin typeface="Times New Roman" panose="02020603050405020304" pitchFamily="18" charset="0"/>
              <a:cs typeface="Times New Roman" panose="02020603050405020304" pitchFamily="18" charset="0"/>
            </a:endParaRPr>
          </a:p>
          <a:p>
            <a:endParaRPr lang="ru-RU" b="1" i="1" dirty="0" smtClean="0">
              <a:solidFill>
                <a:srgbClr val="002060"/>
              </a:solidFill>
              <a:latin typeface="Times New Roman" panose="02020603050405020304" pitchFamily="18" charset="0"/>
              <a:cs typeface="Times New Roman" panose="02020603050405020304" pitchFamily="18" charset="0"/>
            </a:endParaRPr>
          </a:p>
          <a:p>
            <a:endParaRPr lang="ru-RU" b="1" i="1" dirty="0">
              <a:solidFill>
                <a:srgbClr val="002060"/>
              </a:solidFill>
              <a:latin typeface="Times New Roman" panose="02020603050405020304" pitchFamily="18" charset="0"/>
              <a:cs typeface="Times New Roman" panose="02020603050405020304" pitchFamily="18" charset="0"/>
            </a:endParaRPr>
          </a:p>
          <a:p>
            <a:pPr algn="ctr"/>
            <a:r>
              <a:rPr lang="ru-RU" sz="2800" b="1" i="1" dirty="0">
                <a:solidFill>
                  <a:srgbClr val="002060"/>
                </a:solidFill>
                <a:latin typeface="Times New Roman" panose="02020603050405020304" pitchFamily="18" charset="0"/>
                <a:cs typeface="Times New Roman" panose="02020603050405020304" pitchFamily="18" charset="0"/>
              </a:rPr>
              <a:t>2. </a:t>
            </a:r>
            <a:r>
              <a:rPr lang="ru-RU" sz="2800" b="1" i="1" dirty="0" err="1">
                <a:solidFill>
                  <a:srgbClr val="002060"/>
                </a:solidFill>
                <a:latin typeface="Times New Roman" panose="02020603050405020304" pitchFamily="18" charset="0"/>
                <a:cs typeface="Times New Roman" panose="02020603050405020304" pitchFamily="18" charset="0"/>
              </a:rPr>
              <a:t>Әр</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бөліктен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біз</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ұзын</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бөлшек</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шығарамыз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 t="34940" r="-3131"/>
          <a:stretch/>
        </p:blipFill>
        <p:spPr>
          <a:xfrm>
            <a:off x="522514" y="270547"/>
            <a:ext cx="3526971" cy="2402666"/>
          </a:xfrm>
          <a:prstGeom prst="rect">
            <a:avLst/>
          </a:prstGeom>
          <a:ln>
            <a:noFill/>
          </a:ln>
          <a:effectLst>
            <a:softEdge rad="11250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102" t="19516" r="6316" b="16824"/>
          <a:stretch/>
        </p:blipFill>
        <p:spPr>
          <a:xfrm>
            <a:off x="4981533" y="2952284"/>
            <a:ext cx="3744685" cy="2032000"/>
          </a:xfrm>
          <a:prstGeom prst="rect">
            <a:avLst/>
          </a:prstGeom>
          <a:ln>
            <a:noFill/>
          </a:ln>
          <a:effectLst>
            <a:softEdge rad="112500"/>
          </a:effectLst>
        </p:spPr>
      </p:pic>
    </p:spTree>
    <p:extLst>
      <p:ext uri="{BB962C8B-B14F-4D97-AF65-F5344CB8AC3E}">
        <p14:creationId xmlns:p14="http://schemas.microsoft.com/office/powerpoint/2010/main" val="2253522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2" y="609600"/>
            <a:ext cx="3889827" cy="5036458"/>
          </a:xfrm>
          <a:ln>
            <a:solidFill>
              <a:srgbClr val="000099"/>
            </a:solidFill>
          </a:ln>
        </p:spPr>
        <p:txBody>
          <a:bodyPr>
            <a:normAutofit/>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3.Біз </a:t>
            </a:r>
            <a:r>
              <a:rPr lang="ru-RU" sz="2800" b="1" i="1" dirty="0" err="1">
                <a:solidFill>
                  <a:srgbClr val="002060"/>
                </a:solidFill>
                <a:latin typeface="Times New Roman" panose="02020603050405020304" pitchFamily="18" charset="0"/>
                <a:cs typeface="Times New Roman" panose="02020603050405020304" pitchFamily="18" charset="0"/>
              </a:rPr>
              <a:t>түрлі-түсті</a:t>
            </a:r>
            <a:r>
              <a:rPr lang="ru-RU" sz="2800" b="1" i="1" dirty="0">
                <a:solidFill>
                  <a:srgbClr val="002060"/>
                </a:solidFill>
                <a:latin typeface="Times New Roman" panose="02020603050405020304" pitchFamily="18" charset="0"/>
                <a:cs typeface="Times New Roman" panose="02020603050405020304" pitchFamily="18" charset="0"/>
              </a:rPr>
              <a:t> картон </a:t>
            </a:r>
            <a:r>
              <a:rPr lang="ru-RU" sz="2800" b="1" i="1" dirty="0" err="1">
                <a:solidFill>
                  <a:srgbClr val="002060"/>
                </a:solidFill>
                <a:latin typeface="Times New Roman" panose="02020603050405020304" pitchFamily="18" charset="0"/>
                <a:cs typeface="Times New Roman" panose="02020603050405020304" pitchFamily="18" charset="0"/>
              </a:rPr>
              <a:t>алып</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фотода</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көрсетілгендей</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флагеллаларды</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таратамыз</a:t>
            </a:r>
            <a:r>
              <a:rPr lang="ru-RU" sz="2800" b="1" i="1" dirty="0">
                <a:solidFill>
                  <a:srgbClr val="002060"/>
                </a:solidFill>
                <a:latin typeface="Times New Roman" panose="02020603050405020304" pitchFamily="18" charset="0"/>
                <a:cs typeface="Times New Roman" panose="02020603050405020304" pitchFamily="18" charset="0"/>
              </a:rPr>
              <a:t>.</a:t>
            </a:r>
          </a:p>
        </p:txBody>
      </p:sp>
      <p:sp>
        <p:nvSpPr>
          <p:cNvPr id="3" name="Текст 2"/>
          <p:cNvSpPr>
            <a:spLocks noGrp="1"/>
          </p:cNvSpPr>
          <p:nvPr>
            <p:ph type="body" idx="1"/>
          </p:nvPr>
        </p:nvSpPr>
        <p:spPr>
          <a:xfrm>
            <a:off x="4862282" y="1611087"/>
            <a:ext cx="3686631" cy="4789714"/>
          </a:xfrm>
          <a:ln>
            <a:solidFill>
              <a:srgbClr val="000099"/>
            </a:solidFill>
          </a:ln>
        </p:spPr>
        <p:txBody>
          <a:bodyPr>
            <a:normAutofit/>
          </a:bodyPr>
          <a:lstStyle/>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a:solidFill>
                <a:srgbClr val="002060"/>
              </a:solidFill>
              <a:latin typeface="Times New Roman" panose="02020603050405020304" pitchFamily="18" charset="0"/>
              <a:cs typeface="Times New Roman" panose="02020603050405020304" pitchFamily="18" charset="0"/>
            </a:endParaRPr>
          </a:p>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a:solidFill>
                <a:srgbClr val="002060"/>
              </a:solidFill>
              <a:latin typeface="Times New Roman" panose="02020603050405020304" pitchFamily="18" charset="0"/>
              <a:cs typeface="Times New Roman" panose="02020603050405020304" pitchFamily="18" charset="0"/>
            </a:endParaRPr>
          </a:p>
          <a:p>
            <a:pPr algn="ctr"/>
            <a:r>
              <a:rPr lang="ru-RU" sz="2800" b="1" i="1" dirty="0">
                <a:solidFill>
                  <a:srgbClr val="002060"/>
                </a:solidFill>
                <a:latin typeface="Times New Roman" panose="02020603050405020304" pitchFamily="18" charset="0"/>
                <a:cs typeface="Times New Roman" panose="02020603050405020304" pitchFamily="18" charset="0"/>
              </a:rPr>
              <a:t>4. </a:t>
            </a:r>
            <a:r>
              <a:rPr lang="ru-RU" sz="2800" b="1" i="1" dirty="0" err="1">
                <a:solidFill>
                  <a:srgbClr val="002060"/>
                </a:solidFill>
                <a:latin typeface="Times New Roman" panose="02020603050405020304" pitchFamily="18" charset="0"/>
                <a:cs typeface="Times New Roman" panose="02020603050405020304" pitchFamily="18" charset="0"/>
              </a:rPr>
              <a:t>Ұзын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флагелладан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себетке</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арналған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қаламды</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саламыз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6508" r="12299"/>
          <a:stretch/>
        </p:blipFill>
        <p:spPr>
          <a:xfrm>
            <a:off x="914400" y="803729"/>
            <a:ext cx="2873829" cy="2137228"/>
          </a:xfrm>
          <a:prstGeom prst="rect">
            <a:avLst/>
          </a:prstGeom>
          <a:ln>
            <a:noFill/>
          </a:ln>
          <a:effectLst>
            <a:softEdge rad="112500"/>
          </a:effec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573" r="9497"/>
          <a:stretch/>
        </p:blipFill>
        <p:spPr>
          <a:xfrm>
            <a:off x="5268686" y="1828800"/>
            <a:ext cx="2910569" cy="2413907"/>
          </a:xfrm>
          <a:prstGeom prst="rect">
            <a:avLst/>
          </a:prstGeom>
          <a:ln>
            <a:noFill/>
          </a:ln>
          <a:effectLst>
            <a:softEdge rad="112500"/>
          </a:effectLst>
        </p:spPr>
      </p:pic>
    </p:spTree>
    <p:extLst>
      <p:ext uri="{BB962C8B-B14F-4D97-AF65-F5344CB8AC3E}">
        <p14:creationId xmlns:p14="http://schemas.microsoft.com/office/powerpoint/2010/main" val="418730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8343" y="609600"/>
            <a:ext cx="4188733" cy="4818743"/>
          </a:xfrm>
          <a:ln>
            <a:solidFill>
              <a:srgbClr val="000099"/>
            </a:solidFill>
          </a:ln>
        </p:spPr>
        <p:txBody>
          <a:bodyPr>
            <a:normAutofit/>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5. </a:t>
            </a:r>
            <a:r>
              <a:rPr lang="ru-RU" sz="2800" b="1" i="1" dirty="0" err="1">
                <a:solidFill>
                  <a:srgbClr val="002060"/>
                </a:solidFill>
                <a:latin typeface="Times New Roman" panose="02020603050405020304" pitchFamily="18" charset="0"/>
                <a:cs typeface="Times New Roman" panose="02020603050405020304" pitchFamily="18" charset="0"/>
              </a:rPr>
              <a:t>Біз</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қызыл</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пластилинді</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аламыз</a:t>
            </a:r>
            <a:r>
              <a:rPr lang="ru-RU" sz="2800" b="1" i="1" dirty="0">
                <a:solidFill>
                  <a:srgbClr val="002060"/>
                </a:solidFill>
                <a:latin typeface="Times New Roman" panose="02020603050405020304" pitchFamily="18" charset="0"/>
                <a:cs typeface="Times New Roman" panose="02020603050405020304" pitchFamily="18" charset="0"/>
              </a:rPr>
              <a:t>, оны 6 </a:t>
            </a:r>
            <a:r>
              <a:rPr lang="ru-RU" sz="2800" b="1" i="1" dirty="0" err="1">
                <a:solidFill>
                  <a:srgbClr val="002060"/>
                </a:solidFill>
                <a:latin typeface="Times New Roman" panose="02020603050405020304" pitchFamily="18" charset="0"/>
                <a:cs typeface="Times New Roman" panose="02020603050405020304" pitchFamily="18" charset="0"/>
              </a:rPr>
              <a:t>бірдей</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бөлікке</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бөлеміз</a:t>
            </a:r>
            <a:r>
              <a:rPr lang="ru-RU" sz="2800" b="1" i="1" dirty="0">
                <a:solidFill>
                  <a:srgbClr val="002060"/>
                </a:solidFill>
                <a:latin typeface="Times New Roman" panose="02020603050405020304" pitchFamily="18" charset="0"/>
                <a:cs typeface="Times New Roman" panose="02020603050405020304" pitchFamily="18" charset="0"/>
              </a:rPr>
              <a:t>..</a:t>
            </a:r>
          </a:p>
        </p:txBody>
      </p:sp>
      <p:sp>
        <p:nvSpPr>
          <p:cNvPr id="3" name="Текст 2"/>
          <p:cNvSpPr>
            <a:spLocks noGrp="1"/>
          </p:cNvSpPr>
          <p:nvPr>
            <p:ph type="body" idx="1"/>
          </p:nvPr>
        </p:nvSpPr>
        <p:spPr>
          <a:xfrm>
            <a:off x="4760685" y="2061028"/>
            <a:ext cx="3860801" cy="4441371"/>
          </a:xfrm>
          <a:ln>
            <a:solidFill>
              <a:srgbClr val="000099"/>
            </a:solidFill>
          </a:ln>
        </p:spPr>
        <p:txBody>
          <a:bodyPr>
            <a:normAutofit/>
          </a:bodyPr>
          <a:lstStyle/>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a:solidFill>
                <a:srgbClr val="002060"/>
              </a:solidFill>
              <a:latin typeface="Times New Roman" panose="02020603050405020304" pitchFamily="18" charset="0"/>
              <a:cs typeface="Times New Roman" panose="02020603050405020304" pitchFamily="18" charset="0"/>
            </a:endParaRPr>
          </a:p>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a:solidFill>
                <a:srgbClr val="002060"/>
              </a:solidFill>
              <a:latin typeface="Times New Roman" panose="02020603050405020304" pitchFamily="18" charset="0"/>
              <a:cs typeface="Times New Roman" panose="02020603050405020304" pitchFamily="18" charset="0"/>
            </a:endParaRPr>
          </a:p>
          <a:p>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r>
              <a:rPr lang="ru-RU" sz="2800" b="1" i="1" dirty="0">
                <a:solidFill>
                  <a:srgbClr val="002060"/>
                </a:solidFill>
                <a:latin typeface="Times New Roman" panose="02020603050405020304" pitchFamily="18" charset="0"/>
                <a:cs typeface="Times New Roman" panose="02020603050405020304" pitchFamily="18" charset="0"/>
              </a:rPr>
              <a:t>6. </a:t>
            </a:r>
            <a:r>
              <a:rPr lang="ru-RU" sz="2800" b="1" i="1" dirty="0" err="1">
                <a:solidFill>
                  <a:srgbClr val="002060"/>
                </a:solidFill>
                <a:latin typeface="Times New Roman" panose="02020603050405020304" pitchFamily="18" charset="0"/>
                <a:cs typeface="Times New Roman" panose="02020603050405020304" pitchFamily="18" charset="0"/>
              </a:rPr>
              <a:t>Әр</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бөліктен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біз</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флагелланы</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шығарамыз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2" y="965200"/>
            <a:ext cx="3385911" cy="213360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353" y="2340427"/>
            <a:ext cx="2977808" cy="2532743"/>
          </a:xfrm>
          <a:prstGeom prst="rect">
            <a:avLst/>
          </a:prstGeom>
          <a:ln>
            <a:noFill/>
          </a:ln>
          <a:effectLst>
            <a:softEdge rad="112500"/>
          </a:effectLst>
        </p:spPr>
      </p:pic>
    </p:spTree>
    <p:extLst>
      <p:ext uri="{BB962C8B-B14F-4D97-AF65-F5344CB8AC3E}">
        <p14:creationId xmlns:p14="http://schemas.microsoft.com/office/powerpoint/2010/main" val="1090690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145" y="355600"/>
            <a:ext cx="8026400" cy="5936343"/>
          </a:xfrm>
        </p:spPr>
        <p:txBody>
          <a:bodyPr>
            <a:noAutofit/>
          </a:bodyPr>
          <a:lstStyle/>
          <a:p>
            <a:pPr>
              <a:spcAft>
                <a:spcPts val="0"/>
              </a:spcAft>
            </a:pPr>
            <a:r>
              <a:rPr lang="ru-RU" sz="3200" b="1" i="1" dirty="0" err="1">
                <a:solidFill>
                  <a:schemeClr val="tx1"/>
                </a:solidFill>
                <a:latin typeface="Times New Roman" panose="02020603050405020304" pitchFamily="18" charset="0"/>
                <a:ea typeface="Times New Roman" panose="02020603050405020304" pitchFamily="18" charset="0"/>
              </a:rPr>
              <a:t>Мақсаты</a:t>
            </a:r>
            <a:r>
              <a:rPr lang="ru-RU" sz="3200" b="1" i="1" dirty="0">
                <a:solidFill>
                  <a:schemeClr val="tx1"/>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педагогтердің</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кәсіби</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шеберлігін</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арттыру</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жаңа</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білім</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алу</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және</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оларды</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практикалық</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қызметте</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игеру</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smtClean="0">
                <a:solidFill>
                  <a:srgbClr val="000099"/>
                </a:solidFill>
                <a:latin typeface="Times New Roman" panose="02020603050405020304" pitchFamily="18" charset="0"/>
                <a:ea typeface="Times New Roman" panose="02020603050405020304" pitchFamily="18" charset="0"/>
              </a:rPr>
              <a:t/>
            </a:r>
            <a:br>
              <a:rPr lang="ru-RU" sz="3200" b="1" i="1" dirty="0" smtClean="0">
                <a:solidFill>
                  <a:srgbClr val="000099"/>
                </a:solidFill>
                <a:latin typeface="Times New Roman" panose="02020603050405020304" pitchFamily="18" charset="0"/>
                <a:ea typeface="Times New Roman" panose="02020603050405020304" pitchFamily="18" charset="0"/>
              </a:rPr>
            </a:br>
            <a:r>
              <a:rPr lang="ru-RU" sz="3200" b="1" i="1" dirty="0" err="1" smtClean="0">
                <a:solidFill>
                  <a:schemeClr val="tx1"/>
                </a:solidFill>
                <a:latin typeface="Times New Roman" panose="02020603050405020304" pitchFamily="18" charset="0"/>
                <a:ea typeface="Times New Roman" panose="02020603050405020304" pitchFamily="18" charset="0"/>
              </a:rPr>
              <a:t>Міндеттері</a:t>
            </a:r>
            <a:r>
              <a:rPr lang="ru-RU" sz="3200" b="1" i="1" dirty="0">
                <a:solidFill>
                  <a:schemeClr val="tx1"/>
                </a:solidFill>
                <a:latin typeface="Times New Roman" panose="02020603050405020304" pitchFamily="18" charset="0"/>
                <a:ea typeface="Times New Roman" panose="02020603050405020304" pitchFamily="18" charset="0"/>
              </a:rPr>
              <a:t>: - </a:t>
            </a:r>
            <a:r>
              <a:rPr lang="ru-RU" sz="3200" b="1" i="1" dirty="0">
                <a:solidFill>
                  <a:srgbClr val="000099"/>
                </a:solidFill>
                <a:latin typeface="Times New Roman" panose="02020603050405020304" pitchFamily="18" charset="0"/>
                <a:ea typeface="Times New Roman" panose="02020603050405020304" pitchFamily="18" charset="0"/>
              </a:rPr>
              <a:t>"</a:t>
            </a:r>
            <a:r>
              <a:rPr lang="ru-RU" sz="3200" b="1" i="1" dirty="0" err="1">
                <a:solidFill>
                  <a:srgbClr val="000099"/>
                </a:solidFill>
                <a:latin typeface="Times New Roman" panose="02020603050405020304" pitchFamily="18" charset="0"/>
                <a:ea typeface="Times New Roman" panose="02020603050405020304" pitchFamily="18" charset="0"/>
              </a:rPr>
              <a:t>пластилинография</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түрлері</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туралы</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педагогтердің</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білімін</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кеңейту</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және</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жүйелеу</a:t>
            </a:r>
            <a:r>
              <a:rPr lang="ru-RU" sz="3200" b="1" i="1" dirty="0">
                <a:solidFill>
                  <a:srgbClr val="000099"/>
                </a:solidFill>
                <a:latin typeface="Times New Roman" panose="02020603050405020304" pitchFamily="18" charset="0"/>
                <a:ea typeface="Times New Roman" panose="02020603050405020304" pitchFamily="18" charset="0"/>
              </a:rPr>
              <a:t>; - </a:t>
            </a:r>
            <a:r>
              <a:rPr lang="ru-RU" sz="3200" b="1" i="1" dirty="0" err="1">
                <a:solidFill>
                  <a:srgbClr val="000099"/>
                </a:solidFill>
                <a:latin typeface="Times New Roman" panose="02020603050405020304" pitchFamily="18" charset="0"/>
                <a:ea typeface="Times New Roman" panose="02020603050405020304" pitchFamily="18" charset="0"/>
              </a:rPr>
              <a:t>балалармен</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түзету</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жұмыстарында</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заттарды</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қағазға</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бейнелеудің</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дәстүрлі</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емес</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тәсілдеріне</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қызығушылықты</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дағдыландыру</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және</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оларды</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балабақшада</a:t>
            </a:r>
            <a:r>
              <a:rPr lang="ru-RU" sz="3200" b="1" i="1" dirty="0">
                <a:solidFill>
                  <a:srgbClr val="000099"/>
                </a:solidFill>
                <a:latin typeface="Times New Roman" panose="02020603050405020304" pitchFamily="18" charset="0"/>
                <a:ea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rPr>
              <a:t>қолдану</a:t>
            </a:r>
            <a:r>
              <a:rPr lang="ru-RU" sz="3200" b="1" i="1" dirty="0">
                <a:solidFill>
                  <a:srgbClr val="000099"/>
                </a:solidFill>
                <a:latin typeface="Times New Roman" panose="02020603050405020304" pitchFamily="18" charset="0"/>
                <a:ea typeface="Times New Roman" panose="02020603050405020304" pitchFamily="18" charset="0"/>
              </a:rPr>
              <a:t>.</a:t>
            </a:r>
            <a:endParaRPr lang="ru-RU" sz="3200" b="1" i="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46596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1001486"/>
            <a:ext cx="6618513" cy="4905828"/>
          </a:xfrm>
          <a:ln>
            <a:solidFill>
              <a:srgbClr val="000099"/>
            </a:solidFill>
          </a:ln>
        </p:spPr>
        <p:txBody>
          <a:bodyPr>
            <a:normAutofit/>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7. </a:t>
            </a:r>
            <a:r>
              <a:rPr lang="ru-RU" sz="2800" b="1" i="1" dirty="0" err="1">
                <a:solidFill>
                  <a:srgbClr val="002060"/>
                </a:solidFill>
                <a:latin typeface="Times New Roman" panose="02020603050405020304" pitchFamily="18" charset="0"/>
                <a:cs typeface="Times New Roman" panose="02020603050405020304" pitchFamily="18" charset="0"/>
              </a:rPr>
              <a:t>Біз</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сары</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пластилиннің</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бір</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бөлігін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алып</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одан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ұзын</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бөлшектер</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шығарамыз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2815772"/>
            <a:ext cx="4005942" cy="2833915"/>
          </a:xfrm>
          <a:prstGeom prst="rect">
            <a:avLst/>
          </a:prstGeom>
          <a:ln>
            <a:noFill/>
          </a:ln>
          <a:effectLst>
            <a:softEdge rad="112500"/>
          </a:effectLst>
        </p:spPr>
      </p:pic>
    </p:spTree>
    <p:extLst>
      <p:ext uri="{BB962C8B-B14F-4D97-AF65-F5344CB8AC3E}">
        <p14:creationId xmlns:p14="http://schemas.microsoft.com/office/powerpoint/2010/main" val="2679461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856342"/>
            <a:ext cx="7619999" cy="5544457"/>
          </a:xfrm>
          <a:ln>
            <a:solidFill>
              <a:srgbClr val="000099"/>
            </a:solidFill>
          </a:ln>
        </p:spPr>
        <p:txBody>
          <a:bodyPr>
            <a:normAutofit/>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8. </a:t>
            </a:r>
            <a:r>
              <a:rPr lang="ru-RU" sz="2800" b="1" i="1" dirty="0" err="1">
                <a:solidFill>
                  <a:srgbClr val="002060"/>
                </a:solidFill>
                <a:latin typeface="Times New Roman" panose="02020603050405020304" pitchFamily="18" charset="0"/>
                <a:cs typeface="Times New Roman" panose="02020603050405020304" pitchFamily="18" charset="0"/>
              </a:rPr>
              <a:t>Біз</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ұзын</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бөлшектерді</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фотода</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көрсетілгендей</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бүктейміз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657" y="2699657"/>
            <a:ext cx="3810000" cy="3280229"/>
          </a:xfrm>
          <a:prstGeom prst="rect">
            <a:avLst/>
          </a:prstGeom>
          <a:ln>
            <a:noFill/>
          </a:ln>
          <a:effectLst>
            <a:softEdge rad="112500"/>
          </a:effectLst>
        </p:spPr>
      </p:pic>
    </p:spTree>
    <p:extLst>
      <p:ext uri="{BB962C8B-B14F-4D97-AF65-F5344CB8AC3E}">
        <p14:creationId xmlns:p14="http://schemas.microsoft.com/office/powerpoint/2010/main" val="3161597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9781" y="374404"/>
            <a:ext cx="3991428" cy="5921828"/>
          </a:xfrm>
          <a:ln>
            <a:solidFill>
              <a:srgbClr val="000099"/>
            </a:solidFill>
          </a:ln>
        </p:spPr>
        <p:txBody>
          <a:bodyPr>
            <a:normAutofit/>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9.Сыммен </a:t>
            </a:r>
            <a:r>
              <a:rPr lang="ru-RU" sz="2800" b="1" i="1" dirty="0" err="1" smtClean="0">
                <a:solidFill>
                  <a:srgbClr val="002060"/>
                </a:solidFill>
                <a:latin typeface="Times New Roman" panose="02020603050405020304" pitchFamily="18" charset="0"/>
                <a:cs typeface="Times New Roman" panose="02020603050405020304" pitchFamily="18" charset="0"/>
              </a:rPr>
              <a:t>кесу</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көмегімен</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гүлдер</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кесеміз</a:t>
            </a:r>
            <a:r>
              <a:rPr lang="ru-RU" sz="2800" b="1" i="1" dirty="0" smtClean="0">
                <a:solidFill>
                  <a:srgbClr val="002060"/>
                </a:solidFill>
                <a:latin typeface="Times New Roman" panose="02020603050405020304" pitchFamily="18" charset="0"/>
                <a:cs typeface="Times New Roman" panose="02020603050405020304" pitchFamily="18" charset="0"/>
              </a:rPr>
              <a:t>.</a:t>
            </a:r>
            <a:endParaRPr lang="ru-RU" sz="2800" b="1" i="1"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891313" y="1698171"/>
            <a:ext cx="3860801" cy="4934858"/>
          </a:xfrm>
          <a:ln>
            <a:solidFill>
              <a:srgbClr val="000099"/>
            </a:solidFill>
          </a:ln>
        </p:spPr>
        <p:txBody>
          <a:bodyPr>
            <a:normAutofit/>
          </a:bodyPr>
          <a:lstStyle/>
          <a:p>
            <a:pPr algn="ctr"/>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endParaRPr lang="ru-RU" sz="2800" b="1" i="1" dirty="0">
              <a:solidFill>
                <a:srgbClr val="002060"/>
              </a:solidFill>
              <a:latin typeface="Times New Roman" panose="02020603050405020304" pitchFamily="18" charset="0"/>
              <a:cs typeface="Times New Roman" panose="02020603050405020304" pitchFamily="18" charset="0"/>
            </a:endParaRPr>
          </a:p>
          <a:p>
            <a:pPr algn="ctr"/>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endParaRPr lang="ru-RU" sz="2800" b="1" i="1" dirty="0">
              <a:solidFill>
                <a:srgbClr val="002060"/>
              </a:solidFill>
              <a:latin typeface="Times New Roman" panose="02020603050405020304" pitchFamily="18" charset="0"/>
              <a:cs typeface="Times New Roman" panose="02020603050405020304" pitchFamily="18" charset="0"/>
            </a:endParaRPr>
          </a:p>
          <a:p>
            <a:pPr algn="ctr"/>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r>
              <a:rPr lang="ru-RU" sz="2800" b="1" i="1" dirty="0">
                <a:solidFill>
                  <a:srgbClr val="002060"/>
                </a:solidFill>
                <a:latin typeface="Times New Roman" panose="02020603050405020304" pitchFamily="18" charset="0"/>
                <a:cs typeface="Times New Roman" panose="02020603050405020304" pitchFamily="18" charset="0"/>
              </a:rPr>
              <a:t>10. </a:t>
            </a:r>
            <a:r>
              <a:rPr lang="ru-RU" sz="2800" b="1" i="1" dirty="0" err="1" smtClean="0">
                <a:solidFill>
                  <a:srgbClr val="002060"/>
                </a:solidFill>
                <a:latin typeface="Times New Roman" panose="02020603050405020304" pitchFamily="18" charset="0"/>
                <a:cs typeface="Times New Roman" panose="02020603050405020304" pitchFamily="18" charset="0"/>
              </a:rPr>
              <a:t>Себетке</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гүлдерді</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салыңыз</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және</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жайыңыз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054" y="573314"/>
            <a:ext cx="2999618" cy="2249714"/>
          </a:xfrm>
          <a:prstGeom prst="rect">
            <a:avLst/>
          </a:prstGeom>
          <a:ln>
            <a:noFill/>
          </a:ln>
          <a:effectLst>
            <a:softEdge rad="11250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9207" t="10177" r="4657"/>
          <a:stretch/>
        </p:blipFill>
        <p:spPr>
          <a:xfrm>
            <a:off x="5413830" y="1799772"/>
            <a:ext cx="2801256" cy="2510972"/>
          </a:xfrm>
          <a:prstGeom prst="rect">
            <a:avLst/>
          </a:prstGeom>
          <a:ln>
            <a:noFill/>
          </a:ln>
          <a:effectLst>
            <a:softEdge rad="112500"/>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5000" r="5947"/>
          <a:stretch/>
        </p:blipFill>
        <p:spPr>
          <a:xfrm>
            <a:off x="1596572" y="2434772"/>
            <a:ext cx="2627084" cy="2398486"/>
          </a:xfrm>
          <a:prstGeom prst="rect">
            <a:avLst/>
          </a:prstGeom>
          <a:ln>
            <a:noFill/>
          </a:ln>
          <a:effectLst>
            <a:softEdge rad="112500"/>
          </a:effectLst>
        </p:spPr>
      </p:pic>
    </p:spTree>
    <p:extLst>
      <p:ext uri="{BB962C8B-B14F-4D97-AF65-F5344CB8AC3E}">
        <p14:creationId xmlns:p14="http://schemas.microsoft.com/office/powerpoint/2010/main" val="1651584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522514"/>
            <a:ext cx="3918856" cy="4673600"/>
          </a:xfrm>
          <a:ln>
            <a:solidFill>
              <a:srgbClr val="000099"/>
            </a:solidFill>
          </a:ln>
        </p:spPr>
        <p:txBody>
          <a:bodyPr>
            <a:normAutofit fontScale="90000"/>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11. </a:t>
            </a:r>
            <a:r>
              <a:rPr lang="ru-RU" sz="2800" b="1" i="1" dirty="0" err="1">
                <a:solidFill>
                  <a:srgbClr val="002060"/>
                </a:solidFill>
                <a:latin typeface="Times New Roman" panose="02020603050405020304" pitchFamily="18" charset="0"/>
                <a:cs typeface="Times New Roman" panose="02020603050405020304" pitchFamily="18" charset="0"/>
              </a:rPr>
              <a:t>Жасыл</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пластилиннен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кішкене</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smtClean="0">
                <a:solidFill>
                  <a:srgbClr val="002060"/>
                </a:solidFill>
                <a:latin typeface="Times New Roman" panose="02020603050405020304" pitchFamily="18" charset="0"/>
                <a:cs typeface="Times New Roman" panose="02020603050405020304" pitchFamily="18" charset="0"/>
              </a:rPr>
              <a:t>д</a:t>
            </a:r>
            <a:r>
              <a:rPr lang="kk-KZ" sz="2800" b="1" i="1" dirty="0" smtClean="0">
                <a:solidFill>
                  <a:srgbClr val="002060"/>
                </a:solidFill>
                <a:latin typeface="Times New Roman" panose="02020603050405020304" pitchFamily="18" charset="0"/>
                <a:cs typeface="Times New Roman" panose="02020603050405020304" pitchFamily="18" charset="0"/>
              </a:rPr>
              <a:t>өңгелектер домалатыңыз</a:t>
            </a:r>
            <a:r>
              <a:rPr lang="ru-RU" sz="2800" b="1" i="1" dirty="0" smtClean="0">
                <a:solidFill>
                  <a:srgbClr val="002060"/>
                </a:solidFill>
                <a:latin typeface="Times New Roman" panose="02020603050405020304" pitchFamily="18" charset="0"/>
                <a:cs typeface="Times New Roman" panose="02020603050405020304" pitchFamily="18" charset="0"/>
              </a:rPr>
              <a:t>.</a:t>
            </a:r>
            <a:endParaRPr lang="ru-RU" sz="2800" b="1" i="1"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702629" y="1509486"/>
            <a:ext cx="4165600" cy="4949371"/>
          </a:xfrm>
          <a:ln>
            <a:solidFill>
              <a:srgbClr val="000099"/>
            </a:solidFill>
          </a:ln>
        </p:spPr>
        <p:txBody>
          <a:bodyPr>
            <a:normAutofit lnSpcReduction="10000"/>
          </a:bodyPr>
          <a:lstStyle/>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a:solidFill>
                <a:srgbClr val="002060"/>
              </a:solidFill>
              <a:latin typeface="Times New Roman" panose="02020603050405020304" pitchFamily="18" charset="0"/>
              <a:cs typeface="Times New Roman" panose="02020603050405020304" pitchFamily="18" charset="0"/>
            </a:endParaRPr>
          </a:p>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smtClean="0">
              <a:solidFill>
                <a:srgbClr val="002060"/>
              </a:solidFill>
              <a:latin typeface="Times New Roman" panose="02020603050405020304" pitchFamily="18" charset="0"/>
              <a:cs typeface="Times New Roman" panose="02020603050405020304" pitchFamily="18" charset="0"/>
            </a:endParaRPr>
          </a:p>
          <a:p>
            <a:endParaRPr lang="ru-RU" sz="2800" b="1" i="1" dirty="0">
              <a:solidFill>
                <a:srgbClr val="002060"/>
              </a:solidFill>
              <a:latin typeface="Times New Roman" panose="02020603050405020304" pitchFamily="18" charset="0"/>
              <a:cs typeface="Times New Roman" panose="02020603050405020304" pitchFamily="18" charset="0"/>
            </a:endParaRPr>
          </a:p>
          <a:p>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r>
              <a:rPr lang="ru-RU" sz="2800" b="1" i="1" dirty="0">
                <a:solidFill>
                  <a:srgbClr val="002060"/>
                </a:solidFill>
                <a:latin typeface="Times New Roman" panose="02020603050405020304" pitchFamily="18" charset="0"/>
                <a:cs typeface="Times New Roman" panose="02020603050405020304" pitchFamily="18" charset="0"/>
              </a:rPr>
              <a:t>12. </a:t>
            </a:r>
            <a:r>
              <a:rPr lang="ru-RU" sz="2800" b="1" i="1" dirty="0" err="1" smtClean="0">
                <a:solidFill>
                  <a:srgbClr val="002060"/>
                </a:solidFill>
                <a:latin typeface="Times New Roman" panose="02020603050405020304" pitchFamily="18" charset="0"/>
                <a:cs typeface="Times New Roman" panose="02020603050405020304" pitchFamily="18" charset="0"/>
              </a:rPr>
              <a:t>Дөңглектерді</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гүлдің</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жанына</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қойып</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жапырақтың</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пішінін</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береміз</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3362" t="20939" r="757" b="11765"/>
          <a:stretch/>
        </p:blipFill>
        <p:spPr>
          <a:xfrm>
            <a:off x="1110343" y="894338"/>
            <a:ext cx="2714172" cy="2540000"/>
          </a:xfrm>
          <a:prstGeom prst="rect">
            <a:avLst/>
          </a:prstGeom>
          <a:ln>
            <a:noFill/>
          </a:ln>
          <a:effectLst>
            <a:softEdge rad="11250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0123" t="14073" r="5503" b="7619"/>
          <a:stretch/>
        </p:blipFill>
        <p:spPr>
          <a:xfrm>
            <a:off x="5304972" y="1765196"/>
            <a:ext cx="2960914" cy="2792567"/>
          </a:xfrm>
          <a:prstGeom prst="rect">
            <a:avLst/>
          </a:prstGeom>
          <a:ln>
            <a:noFill/>
          </a:ln>
          <a:effectLst>
            <a:softEdge rad="112500"/>
          </a:effectLst>
        </p:spPr>
      </p:pic>
    </p:spTree>
    <p:extLst>
      <p:ext uri="{BB962C8B-B14F-4D97-AF65-F5344CB8AC3E}">
        <p14:creationId xmlns:p14="http://schemas.microsoft.com/office/powerpoint/2010/main" val="1235869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609600"/>
            <a:ext cx="3918856" cy="5704114"/>
          </a:xfrm>
          <a:ln>
            <a:solidFill>
              <a:srgbClr val="000099"/>
            </a:solidFill>
          </a:ln>
        </p:spPr>
        <p:txBody>
          <a:bodyPr>
            <a:normAutofit/>
          </a:bodyPr>
          <a:lstStyle/>
          <a:p>
            <a:pPr algn="ct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smtClean="0">
                <a:solidFill>
                  <a:srgbClr val="002060"/>
                </a:solidFill>
                <a:latin typeface="Times New Roman" panose="02020603050405020304" pitchFamily="18" charset="0"/>
                <a:cs typeface="Times New Roman" panose="02020603050405020304" pitchFamily="18" charset="0"/>
              </a:rPr>
              <a:t/>
            </a:r>
            <a:br>
              <a:rPr lang="ru-RU" sz="2800" b="1" i="1" dirty="0" smtClean="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
            </a:r>
            <a:br>
              <a:rPr lang="ru-RU" sz="2800" b="1" i="1" dirty="0">
                <a:solidFill>
                  <a:srgbClr val="002060"/>
                </a:solidFill>
                <a:latin typeface="Times New Roman" panose="02020603050405020304" pitchFamily="18" charset="0"/>
                <a:cs typeface="Times New Roman" panose="02020603050405020304" pitchFamily="18" charset="0"/>
              </a:rPr>
            </a:br>
            <a:r>
              <a:rPr lang="ru-RU" sz="2800" b="1" i="1" dirty="0">
                <a:solidFill>
                  <a:srgbClr val="002060"/>
                </a:solidFill>
                <a:latin typeface="Times New Roman" panose="02020603050405020304" pitchFamily="18" charset="0"/>
                <a:cs typeface="Times New Roman" panose="02020603050405020304" pitchFamily="18" charset="0"/>
              </a:rPr>
              <a:t>13. </a:t>
            </a:r>
            <a:r>
              <a:rPr lang="ru-RU" sz="2800" b="1" i="1" dirty="0" err="1" smtClean="0">
                <a:solidFill>
                  <a:srgbClr val="002060"/>
                </a:solidFill>
                <a:latin typeface="Times New Roman" panose="02020603050405020304" pitchFamily="18" charset="0"/>
                <a:cs typeface="Times New Roman" panose="02020603050405020304" pitchFamily="18" charset="0"/>
              </a:rPr>
              <a:t>Стекпен</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жапырақтарға</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өрнектер</a:t>
            </a:r>
            <a:r>
              <a:rPr lang="ru-RU" sz="2800" b="1" i="1" dirty="0">
                <a:solidFill>
                  <a:srgbClr val="002060"/>
                </a:solidFill>
                <a:latin typeface="Times New Roman" panose="02020603050405020304" pitchFamily="18" charset="0"/>
                <a:cs typeface="Times New Roman" panose="02020603050405020304" pitchFamily="18" charset="0"/>
              </a:rPr>
              <a:t> </a:t>
            </a:r>
            <a:r>
              <a:rPr lang="ru-RU" sz="2800" b="1" i="1" dirty="0" err="1" smtClean="0">
                <a:solidFill>
                  <a:srgbClr val="002060"/>
                </a:solidFill>
                <a:latin typeface="Times New Roman" panose="02020603050405020304" pitchFamily="18" charset="0"/>
                <a:cs typeface="Times New Roman" panose="02020603050405020304" pitchFamily="18" charset="0"/>
              </a:rPr>
              <a:t>саламыз</a:t>
            </a:r>
            <a:endParaRPr lang="ru-RU" sz="2800" b="1" i="1"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963886" y="2031999"/>
            <a:ext cx="3657600" cy="4644571"/>
          </a:xfrm>
          <a:ln>
            <a:solidFill>
              <a:srgbClr val="000099"/>
            </a:solidFill>
          </a:ln>
        </p:spPr>
        <p:txBody>
          <a:bodyPr>
            <a:normAutofit/>
          </a:bodyPr>
          <a:lstStyle/>
          <a:p>
            <a:pPr algn="ctr"/>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endParaRPr lang="ru-RU" sz="2800" b="1" i="1" dirty="0">
              <a:solidFill>
                <a:srgbClr val="002060"/>
              </a:solidFill>
              <a:latin typeface="Times New Roman" panose="02020603050405020304" pitchFamily="18" charset="0"/>
              <a:cs typeface="Times New Roman" panose="02020603050405020304" pitchFamily="18" charset="0"/>
            </a:endParaRPr>
          </a:p>
          <a:p>
            <a:pPr algn="ctr"/>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endParaRPr lang="ru-RU" sz="2800" b="1" i="1" dirty="0">
              <a:solidFill>
                <a:srgbClr val="002060"/>
              </a:solidFill>
              <a:latin typeface="Times New Roman" panose="02020603050405020304" pitchFamily="18" charset="0"/>
              <a:cs typeface="Times New Roman" panose="02020603050405020304" pitchFamily="18" charset="0"/>
            </a:endParaRPr>
          </a:p>
          <a:p>
            <a:pPr algn="ctr"/>
            <a:endParaRPr lang="ru-RU" sz="2800" b="1" i="1" dirty="0" smtClean="0">
              <a:solidFill>
                <a:srgbClr val="002060"/>
              </a:solidFill>
              <a:latin typeface="Times New Roman" panose="02020603050405020304" pitchFamily="18" charset="0"/>
              <a:cs typeface="Times New Roman" panose="02020603050405020304" pitchFamily="18" charset="0"/>
            </a:endParaRPr>
          </a:p>
          <a:p>
            <a:pPr algn="ctr"/>
            <a:endParaRPr lang="ru-RU" sz="2800" b="1" i="1" dirty="0">
              <a:solidFill>
                <a:srgbClr val="002060"/>
              </a:solidFill>
              <a:latin typeface="Times New Roman" panose="02020603050405020304" pitchFamily="18" charset="0"/>
              <a:cs typeface="Times New Roman" panose="02020603050405020304" pitchFamily="18" charset="0"/>
            </a:endParaRPr>
          </a:p>
          <a:p>
            <a:pPr algn="ctr"/>
            <a:r>
              <a:rPr lang="ru-RU" sz="2800" b="1" i="1" dirty="0" smtClean="0">
                <a:solidFill>
                  <a:srgbClr val="002060"/>
                </a:solidFill>
                <a:latin typeface="Times New Roman" panose="02020603050405020304" pitchFamily="18" charset="0"/>
                <a:cs typeface="Times New Roman" panose="02020603050405020304" pitchFamily="18" charset="0"/>
              </a:rPr>
              <a:t>13. </a:t>
            </a:r>
            <a:r>
              <a:rPr lang="ru-RU" sz="2800" b="1" i="1" dirty="0" err="1" smtClean="0">
                <a:solidFill>
                  <a:srgbClr val="002060"/>
                </a:solidFill>
                <a:latin typeface="Times New Roman" panose="02020603050405020304" pitchFamily="18" charset="0"/>
                <a:cs typeface="Times New Roman" panose="02020603050405020304" pitchFamily="18" charset="0"/>
              </a:rPr>
              <a:t>Себет</a:t>
            </a:r>
            <a:r>
              <a:rPr lang="ru-RU" sz="2800" b="1" i="1" dirty="0" smtClean="0">
                <a:solidFill>
                  <a:srgbClr val="002060"/>
                </a:solidFill>
                <a:latin typeface="Times New Roman" panose="02020603050405020304" pitchFamily="18" charset="0"/>
                <a:cs typeface="Times New Roman" panose="02020603050405020304" pitchFamily="18" charset="0"/>
              </a:rPr>
              <a:t>  </a:t>
            </a:r>
            <a:r>
              <a:rPr lang="ru-RU" sz="2800" b="1" i="1" dirty="0" err="1">
                <a:solidFill>
                  <a:srgbClr val="002060"/>
                </a:solidFill>
                <a:latin typeface="Times New Roman" panose="02020603050405020304" pitchFamily="18" charset="0"/>
                <a:cs typeface="Times New Roman" panose="02020603050405020304" pitchFamily="18" charset="0"/>
              </a:rPr>
              <a:t>дайын</a:t>
            </a:r>
            <a:r>
              <a:rPr lang="ru-RU" sz="2800" b="1" i="1" dirty="0">
                <a:solidFill>
                  <a:srgbClr val="002060"/>
                </a:solidFill>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485" y="957943"/>
            <a:ext cx="2612572" cy="2728685"/>
          </a:xfrm>
          <a:prstGeom prst="rect">
            <a:avLst/>
          </a:prstGeom>
          <a:ln>
            <a:noFill/>
          </a:ln>
          <a:effectLst>
            <a:softEdge rad="11250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960" t="8265" r="18059"/>
          <a:stretch/>
        </p:blipFill>
        <p:spPr>
          <a:xfrm>
            <a:off x="5341257" y="2423885"/>
            <a:ext cx="2859314" cy="2775857"/>
          </a:xfrm>
          <a:prstGeom prst="rect">
            <a:avLst/>
          </a:prstGeom>
          <a:ln>
            <a:noFill/>
          </a:ln>
          <a:effectLst>
            <a:softEdge rad="112500"/>
          </a:effectLst>
        </p:spPr>
      </p:pic>
    </p:spTree>
    <p:extLst>
      <p:ext uri="{BB962C8B-B14F-4D97-AF65-F5344CB8AC3E}">
        <p14:creationId xmlns:p14="http://schemas.microsoft.com/office/powerpoint/2010/main" val="981066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609600"/>
            <a:ext cx="6447501" cy="1494971"/>
          </a:xfrm>
        </p:spPr>
        <p:style>
          <a:lnRef idx="2">
            <a:schemeClr val="accent1"/>
          </a:lnRef>
          <a:fillRef idx="1">
            <a:schemeClr val="lt1"/>
          </a:fillRef>
          <a:effectRef idx="0">
            <a:schemeClr val="accent1"/>
          </a:effectRef>
          <a:fontRef idx="minor">
            <a:schemeClr val="dk1"/>
          </a:fontRef>
        </p:style>
        <p:txBody>
          <a:bodyPr>
            <a:normAutofit/>
          </a:bodyPr>
          <a:lstStyle/>
          <a:p>
            <a:pPr algn="ctr"/>
            <a:r>
              <a:rPr lang="ru-RU" b="1" i="1" dirty="0" err="1">
                <a:solidFill>
                  <a:srgbClr val="002060"/>
                </a:solidFill>
                <a:latin typeface="Times New Roman" panose="02020603050405020304" pitchFamily="18" charset="0"/>
                <a:cs typeface="Times New Roman" panose="02020603050405020304" pitchFamily="18" charset="0"/>
              </a:rPr>
              <a:t>Кері</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байланыс</a:t>
            </a:r>
            <a:r>
              <a:rPr lang="ru-RU" b="1" i="1" dirty="0">
                <a:solidFill>
                  <a:srgbClr val="002060"/>
                </a:solidFill>
                <a:latin typeface="Times New Roman" panose="02020603050405020304" pitchFamily="18" charset="0"/>
                <a:cs typeface="Times New Roman" panose="02020603050405020304" pitchFamily="18" charset="0"/>
              </a:rPr>
              <a:t>:</a:t>
            </a:r>
            <a:endParaRPr lang="ru-RU" dirty="0"/>
          </a:p>
        </p:txBody>
      </p:sp>
      <p:sp>
        <p:nvSpPr>
          <p:cNvPr id="3" name="Текст 2"/>
          <p:cNvSpPr>
            <a:spLocks noGrp="1"/>
          </p:cNvSpPr>
          <p:nvPr>
            <p:ph type="body" idx="1"/>
          </p:nvPr>
        </p:nvSpPr>
        <p:spPr>
          <a:xfrm>
            <a:off x="609601" y="1494971"/>
            <a:ext cx="7895770" cy="4876800"/>
          </a:xfrm>
        </p:spPr>
        <p:txBody>
          <a:bodyPr>
            <a:normAutofit/>
          </a:bodyPr>
          <a:lstStyle/>
          <a:p>
            <a:pPr marL="457200" indent="-457200">
              <a:buClr>
                <a:srgbClr val="002060"/>
              </a:buClr>
              <a:buFont typeface="Wingdings" panose="05000000000000000000" pitchFamily="2" charset="2"/>
              <a:buChar char="Ø"/>
            </a:pPr>
            <a:endParaRPr lang="ru-RU" sz="2800" b="1" i="1" dirty="0" smtClean="0">
              <a:solidFill>
                <a:srgbClr val="002060"/>
              </a:solidFill>
              <a:latin typeface="Times New Roman" panose="02020603050405020304" pitchFamily="18" charset="0"/>
              <a:cs typeface="Times New Roman" panose="02020603050405020304" pitchFamily="18" charset="0"/>
            </a:endParaRPr>
          </a:p>
          <a:p>
            <a:pPr marL="457200" indent="-457200">
              <a:buClr>
                <a:srgbClr val="002060"/>
              </a:buClr>
              <a:buFont typeface="Wingdings" panose="05000000000000000000" pitchFamily="2" charset="2"/>
              <a:buChar char="Ø"/>
            </a:pPr>
            <a:r>
              <a:rPr lang="ru-RU" sz="4000" b="1" i="1" dirty="0" err="1">
                <a:solidFill>
                  <a:srgbClr val="002060"/>
                </a:solidFill>
                <a:latin typeface="Times New Roman" panose="02020603050405020304" pitchFamily="18" charset="0"/>
                <a:cs typeface="Times New Roman" panose="02020603050405020304" pitchFamily="18" charset="0"/>
              </a:rPr>
              <a:t>Бүгін</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сіз</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үшін</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қандай</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сәттер</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қызықты</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болды</a:t>
            </a:r>
            <a:r>
              <a:rPr lang="ru-RU" sz="4000" b="1" i="1" dirty="0" smtClean="0">
                <a:solidFill>
                  <a:srgbClr val="002060"/>
                </a:solidFill>
                <a:latin typeface="Times New Roman" panose="02020603050405020304" pitchFamily="18" charset="0"/>
                <a:cs typeface="Times New Roman" panose="02020603050405020304" pitchFamily="18" charset="0"/>
              </a:rPr>
              <a:t>?</a:t>
            </a:r>
          </a:p>
          <a:p>
            <a:pPr marL="457200" indent="-457200">
              <a:buClr>
                <a:srgbClr val="002060"/>
              </a:buClr>
              <a:buFont typeface="Wingdings" panose="05000000000000000000" pitchFamily="2" charset="2"/>
              <a:buChar char="Ø"/>
            </a:pPr>
            <a:r>
              <a:rPr lang="ru-RU" sz="4000" b="1" i="1" dirty="0" err="1" smtClean="0">
                <a:solidFill>
                  <a:srgbClr val="002060"/>
                </a:solidFill>
                <a:latin typeface="Times New Roman" panose="02020603050405020304" pitchFamily="18" charset="0"/>
                <a:cs typeface="Times New Roman" panose="02020603050405020304" pitchFamily="18" charset="0"/>
              </a:rPr>
              <a:t>Сіз</a:t>
            </a:r>
            <a:r>
              <a:rPr lang="ru-RU" sz="4000" b="1" i="1" dirty="0" smtClean="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өз</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жұмысыңызда</a:t>
            </a:r>
            <a:r>
              <a:rPr lang="ru-RU" sz="4000" b="1" i="1" dirty="0">
                <a:solidFill>
                  <a:srgbClr val="002060"/>
                </a:solidFill>
                <a:latin typeface="Times New Roman" panose="02020603050405020304" pitchFamily="18" charset="0"/>
                <a:cs typeface="Times New Roman" panose="02020603050405020304" pitchFamily="18" charset="0"/>
              </a:rPr>
              <a:t> не </a:t>
            </a:r>
            <a:r>
              <a:rPr lang="ru-RU" sz="4000" b="1" i="1" dirty="0" err="1">
                <a:solidFill>
                  <a:srgbClr val="002060"/>
                </a:solidFill>
                <a:latin typeface="Times New Roman" panose="02020603050405020304" pitchFamily="18" charset="0"/>
                <a:cs typeface="Times New Roman" panose="02020603050405020304" pitchFamily="18" charset="0"/>
              </a:rPr>
              <a:t>пайдалана</a:t>
            </a:r>
            <a:r>
              <a:rPr lang="ru-RU" sz="4000" b="1" i="1" dirty="0">
                <a:solidFill>
                  <a:srgbClr val="002060"/>
                </a:solidFill>
                <a:latin typeface="Times New Roman" panose="02020603050405020304" pitchFamily="18" charset="0"/>
                <a:cs typeface="Times New Roman" panose="02020603050405020304" pitchFamily="18" charset="0"/>
              </a:rPr>
              <a:t> </a:t>
            </a:r>
            <a:r>
              <a:rPr lang="ru-RU" sz="4000" b="1" i="1" dirty="0" err="1">
                <a:solidFill>
                  <a:srgbClr val="002060"/>
                </a:solidFill>
                <a:latin typeface="Times New Roman" panose="02020603050405020304" pitchFamily="18" charset="0"/>
                <a:cs typeface="Times New Roman" panose="02020603050405020304" pitchFamily="18" charset="0"/>
              </a:rPr>
              <a:t>аласыз</a:t>
            </a:r>
            <a:r>
              <a:rPr lang="ru-RU" sz="4000" b="1" i="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9953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1" y="609599"/>
            <a:ext cx="7344228" cy="5021943"/>
          </a:xfrm>
        </p:spPr>
        <p:txBody>
          <a:bodyPr>
            <a:normAutofit/>
          </a:bodyPr>
          <a:lstStyle/>
          <a:p>
            <a:pPr algn="ctr"/>
            <a:r>
              <a:rPr lang="ru-RU" sz="5400" b="1" i="1" dirty="0" smtClean="0">
                <a:solidFill>
                  <a:srgbClr val="002060"/>
                </a:solidFill>
                <a:latin typeface="Times New Roman" panose="02020603050405020304" pitchFamily="18" charset="0"/>
                <a:cs typeface="Times New Roman" panose="02020603050405020304" pitchFamily="18" charset="0"/>
              </a:rPr>
              <a:t/>
            </a:r>
            <a:br>
              <a:rPr lang="ru-RU" sz="5400" b="1" i="1" dirty="0" smtClean="0">
                <a:solidFill>
                  <a:srgbClr val="002060"/>
                </a:solidFill>
                <a:latin typeface="Times New Roman" panose="02020603050405020304" pitchFamily="18" charset="0"/>
                <a:cs typeface="Times New Roman" panose="02020603050405020304" pitchFamily="18" charset="0"/>
              </a:rPr>
            </a:br>
            <a:r>
              <a:rPr lang="ru-RU" sz="5400" b="1" i="1" dirty="0">
                <a:solidFill>
                  <a:srgbClr val="002060"/>
                </a:solidFill>
                <a:latin typeface="Times New Roman" panose="02020603050405020304" pitchFamily="18" charset="0"/>
                <a:cs typeface="Times New Roman" panose="02020603050405020304" pitchFamily="18" charset="0"/>
              </a:rPr>
              <a:t/>
            </a:r>
            <a:br>
              <a:rPr lang="ru-RU" sz="5400" b="1" i="1" dirty="0">
                <a:solidFill>
                  <a:srgbClr val="002060"/>
                </a:solidFill>
                <a:latin typeface="Times New Roman" panose="02020603050405020304" pitchFamily="18" charset="0"/>
                <a:cs typeface="Times New Roman" panose="02020603050405020304" pitchFamily="18" charset="0"/>
              </a:rPr>
            </a:br>
            <a:r>
              <a:rPr lang="ru-RU" sz="5400" b="1" i="1" dirty="0" err="1">
                <a:solidFill>
                  <a:srgbClr val="000099"/>
                </a:solidFill>
                <a:latin typeface="Times New Roman" panose="02020603050405020304" pitchFamily="18" charset="0"/>
                <a:cs typeface="Times New Roman" panose="02020603050405020304" pitchFamily="18" charset="0"/>
              </a:rPr>
              <a:t>Назарларыңызға</a:t>
            </a:r>
            <a:r>
              <a:rPr lang="ru-RU" sz="5400" b="1" i="1" dirty="0">
                <a:solidFill>
                  <a:srgbClr val="000099"/>
                </a:solidFill>
                <a:latin typeface="Times New Roman" panose="02020603050405020304" pitchFamily="18" charset="0"/>
                <a:cs typeface="Times New Roman" panose="02020603050405020304" pitchFamily="18" charset="0"/>
              </a:rPr>
              <a:t> </a:t>
            </a:r>
            <a:r>
              <a:rPr lang="ru-RU" sz="5400" b="1" i="1" dirty="0" err="1">
                <a:solidFill>
                  <a:srgbClr val="000099"/>
                </a:solidFill>
                <a:latin typeface="Times New Roman" panose="02020603050405020304" pitchFamily="18" charset="0"/>
                <a:cs typeface="Times New Roman" panose="02020603050405020304" pitchFamily="18" charset="0"/>
              </a:rPr>
              <a:t>рахмет</a:t>
            </a:r>
            <a:r>
              <a:rPr lang="ru-RU" sz="5400" b="1" i="1"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6246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9382" y="277092"/>
            <a:ext cx="5735782" cy="5694218"/>
          </a:xfrm>
        </p:spPr>
        <p:txBody>
          <a:bodyPr/>
          <a:lstStyle/>
          <a:p>
            <a:pPr algn="l">
              <a:lnSpc>
                <a:spcPct val="107000"/>
              </a:lnSpc>
              <a:spcAft>
                <a:spcPts val="800"/>
              </a:spcAft>
            </a:pPr>
            <a:r>
              <a:rPr lang="ru-RU"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қабілеті</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бұзылған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балалар</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қоршаған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әлемді</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оның</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барлық</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сапалық</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әртүрлілігінде</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қабылдай</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алмайды</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өйткені</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сенсорлық</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стандарттар</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жүйесі</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бұрмаланған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Көз</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ақаулары</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органдары</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орасан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зор</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шығын</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әкеліп</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қана</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қоймай</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a:t>
            </a:r>
            <a:r>
              <a:rPr lang="kk-KZ"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өз көру </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функцияларынын</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бұзылуын</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психикалық</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процестердің</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және</a:t>
            </a: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баланың</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қозғалысын</a:t>
            </a: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негіздейді</a:t>
            </a:r>
            <a:r>
              <a:rPr lang="ru-RU"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sz="3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6082146" y="2065669"/>
            <a:ext cx="2731298" cy="3344925"/>
          </a:xfrm>
          <a:prstGeom prst="rect">
            <a:avLst/>
          </a:prstGeom>
          <a:solidFill>
            <a:srgbClr val="FFFFFF">
              <a:shade val="85000"/>
            </a:srgbClr>
          </a:solidFill>
          <a:ln w="1905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21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64610" y="598868"/>
            <a:ext cx="5902299" cy="5677241"/>
          </a:xfrm>
        </p:spPr>
        <p:txBody>
          <a:bodyPr/>
          <a:lstStyle/>
          <a:p>
            <a:pPr algn="l">
              <a:lnSpc>
                <a:spcPct val="107000"/>
              </a:lnSpc>
              <a:spcAft>
                <a:spcPts val="800"/>
              </a:spcAft>
            </a:pPr>
            <a:r>
              <a:rPr lang="ru-RU"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Бұл</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санаттағы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балалар</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қабілетінің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бұзылуына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байланысты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әртүрлі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анализаторлар</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арқылы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алынған</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ақпаратты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баяу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қабылдайды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Сонымен</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қатар</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қабілетінің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жылдамдығы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мен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дұрыстығы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өткірлігіне</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ғана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емес</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сонымен</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қатар</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басқа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функцияларына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да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байланысты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көру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өрісі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түс</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ажырату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Мұның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салдары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терең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тәжірибенің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болмауы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бұл</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ақыл</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-ой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белсенділігінің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тиімділігінің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төмендеуіне</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Үстірт</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сыртқы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әсерлердің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көптігіне</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әкеледі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соның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салдарынан</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бала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қабылдау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мен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тәжірибенің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пассивті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формаларына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үйренеді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стихиялық</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белсенділік</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төмендейді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рухани</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сарқылу</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пайда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болады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бұл</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баланың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қиялына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шығармашылық</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қиял</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мен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қабілеттердің</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дамуына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әсер</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ете</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алмайды</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25571" y="1996226"/>
            <a:ext cx="2772178" cy="3162269"/>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8958196"/>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9708" y="401782"/>
            <a:ext cx="7952509" cy="1052945"/>
          </a:xfrm>
        </p:spPr>
        <p:txBody>
          <a:bodyPr>
            <a:noAutofit/>
          </a:bodyPr>
          <a:lstStyle/>
          <a:p>
            <a:pPr algn="ctr">
              <a:spcAft>
                <a:spcPts val="0"/>
              </a:spcAft>
            </a:pPr>
            <a:r>
              <a:rPr lang="ru-RU" sz="4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Түзету</a:t>
            </a:r>
            <a:r>
              <a:rPr lang="ru-RU" sz="4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жұмыстарының</a:t>
            </a:r>
            <a:r>
              <a:rPr lang="ru-RU"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түрлері</a:t>
            </a:r>
            <a:r>
              <a:rPr lang="ru-RU"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508001" y="1393372"/>
            <a:ext cx="7790872" cy="4411684"/>
          </a:xfrm>
        </p:spPr>
        <p:txBody>
          <a:bodyPr>
            <a:normAutofit/>
          </a:bodyPr>
          <a:lstStyle/>
          <a:p>
            <a:pPr marL="342900" lvl="0" indent="-342900">
              <a:buFont typeface="Wingdings" panose="05000000000000000000" pitchFamily="2" charset="2"/>
              <a:buChar char=""/>
            </a:pP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әлеуметтік-тұрмыстық</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бағдарлауды</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дамыту</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buFont typeface="Wingdings" panose="05000000000000000000" pitchFamily="2" charset="2"/>
              <a:buChar char=""/>
            </a:pPr>
            <a:r>
              <a:rPr lang="ru-RU" sz="3200" b="1" i="1" dirty="0" err="1"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көрнекі</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қабылдауды</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дамыту</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buFont typeface="Wingdings" panose="05000000000000000000" pitchFamily="2" charset="2"/>
              <a:buChar char=""/>
            </a:pPr>
            <a:r>
              <a:rPr lang="ru-RU" sz="3200" b="1" i="1" dirty="0" err="1"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кеңістікте</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бағдарлау</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дағдыларын</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дамыту</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buFont typeface="Wingdings" panose="05000000000000000000" pitchFamily="2" charset="2"/>
              <a:buChar char=""/>
            </a:pPr>
            <a:r>
              <a:rPr lang="ru-RU" sz="3200" b="1" i="1" dirty="0" err="1"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жанасу</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мен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ұсақ</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моториканы</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дамыту</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buFont typeface="Wingdings" panose="05000000000000000000" pitchFamily="2" charset="2"/>
              <a:buChar char=""/>
            </a:pPr>
            <a:r>
              <a:rPr lang="ru-RU" sz="3200" b="1" i="1" dirty="0" err="1"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сөйлеу</a:t>
            </a:r>
            <a:r>
              <a:rPr lang="ru-RU" sz="3200"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бұзылыстарын</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түзету</a:t>
            </a:r>
            <a:r>
              <a:rPr lang="ru-RU" sz="32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val="1255375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5003" y="528036"/>
            <a:ext cx="8345510" cy="1661373"/>
          </a:xfrm>
        </p:spPr>
        <p:txBody>
          <a:bodyPr/>
          <a:lstStyle/>
          <a:p>
            <a:pPr algn="ctr">
              <a:spcAft>
                <a:spcPts val="0"/>
              </a:spcAft>
            </a:pPr>
            <a:r>
              <a:rPr lang="ru-RU" sz="3600" dirty="0" err="1">
                <a:solidFill>
                  <a:srgbClr val="000099"/>
                </a:solidFill>
                <a:latin typeface="Times New Roman" panose="02020603050405020304" pitchFamily="18" charset="0"/>
                <a:ea typeface="Times New Roman" panose="02020603050405020304" pitchFamily="18" charset="0"/>
              </a:rPr>
              <a:t>Көру</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қабілеті</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бұзылған</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балалармен</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түзету</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жұмыстарының</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бір</a:t>
            </a:r>
            <a:r>
              <a:rPr lang="ru-RU" sz="3600" dirty="0">
                <a:solidFill>
                  <a:srgbClr val="000099"/>
                </a:solidFill>
                <a:latin typeface="Times New Roman" panose="02020603050405020304" pitchFamily="18" charset="0"/>
                <a:ea typeface="Times New Roman" panose="02020603050405020304" pitchFamily="18" charset="0"/>
              </a:rPr>
              <a:t> </a:t>
            </a:r>
            <a:r>
              <a:rPr lang="ru-RU" sz="3600" dirty="0" err="1">
                <a:solidFill>
                  <a:srgbClr val="000099"/>
                </a:solidFill>
                <a:latin typeface="Times New Roman" panose="02020603050405020304" pitchFamily="18" charset="0"/>
                <a:ea typeface="Times New Roman" panose="02020603050405020304" pitchFamily="18" charset="0"/>
              </a:rPr>
              <a:t>бағыты-пластилинография</a:t>
            </a:r>
            <a:r>
              <a:rPr lang="ru-RU" sz="3600" dirty="0">
                <a:solidFill>
                  <a:srgbClr val="000099"/>
                </a:solidFill>
                <a:latin typeface="Times New Roman" panose="02020603050405020304" pitchFamily="18" charset="0"/>
                <a:ea typeface="Times New Roman" panose="02020603050405020304" pitchFamily="18" charset="0"/>
              </a:rPr>
              <a:t>.</a:t>
            </a:r>
            <a:endParaRPr lang="ru-RU" sz="3200"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907207" y="2601533"/>
            <a:ext cx="1863306" cy="2193225"/>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Подзаголовок 2"/>
          <p:cNvSpPr>
            <a:spLocks noGrp="1"/>
          </p:cNvSpPr>
          <p:nvPr>
            <p:ph type="subTitle" idx="1"/>
          </p:nvPr>
        </p:nvSpPr>
        <p:spPr>
          <a:xfrm>
            <a:off x="425003" y="1906074"/>
            <a:ext cx="6375043" cy="4250027"/>
          </a:xfrm>
        </p:spPr>
        <p:txBody>
          <a:bodyPr>
            <a:normAutofit fontScale="92500"/>
          </a:bodyPr>
          <a:lstStyle/>
          <a:p>
            <a:pPr algn="ctr"/>
            <a:endParaRPr lang="ru-RU" sz="3600" i="1" dirty="0" smtClean="0">
              <a:solidFill>
                <a:srgbClr val="C00000"/>
              </a:solidFill>
              <a:latin typeface="Times New Roman" panose="02020603050405020304" pitchFamily="18" charset="0"/>
              <a:ea typeface="Times New Roman" panose="02020603050405020304" pitchFamily="18" charset="0"/>
              <a:cs typeface="+mj-cs"/>
            </a:endParaRPr>
          </a:p>
          <a:p>
            <a:pPr algn="ctr"/>
            <a:r>
              <a:rPr lang="ru-RU" sz="3600" i="1" dirty="0" err="1">
                <a:solidFill>
                  <a:srgbClr val="000099"/>
                </a:solidFill>
                <a:latin typeface="Times New Roman" panose="02020603050405020304" pitchFamily="18" charset="0"/>
                <a:ea typeface="Times New Roman" panose="02020603050405020304" pitchFamily="18" charset="0"/>
                <a:cs typeface="+mj-cs"/>
              </a:rPr>
              <a:t>Пластилинография</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дегеніміз</a:t>
            </a:r>
            <a:r>
              <a:rPr lang="ru-RU" sz="3600" i="1" dirty="0">
                <a:solidFill>
                  <a:srgbClr val="000099"/>
                </a:solidFill>
                <a:latin typeface="Times New Roman" panose="02020603050405020304" pitchFamily="18" charset="0"/>
                <a:ea typeface="Times New Roman" panose="02020603050405020304" pitchFamily="18" charset="0"/>
                <a:cs typeface="+mj-cs"/>
              </a:rPr>
              <a:t> не? </a:t>
            </a:r>
            <a:endParaRPr lang="ru-RU" sz="3600" i="1" dirty="0" smtClean="0">
              <a:solidFill>
                <a:srgbClr val="000099"/>
              </a:solidFill>
              <a:latin typeface="Times New Roman" panose="02020603050405020304" pitchFamily="18" charset="0"/>
              <a:ea typeface="Times New Roman" panose="02020603050405020304" pitchFamily="18" charset="0"/>
              <a:cs typeface="+mj-cs"/>
            </a:endParaRPr>
          </a:p>
          <a:p>
            <a:pPr algn="ctr"/>
            <a:r>
              <a:rPr lang="ru-RU" sz="3600" i="1" dirty="0" err="1" smtClean="0">
                <a:solidFill>
                  <a:srgbClr val="000099"/>
                </a:solidFill>
                <a:latin typeface="Times New Roman" panose="02020603050405020304" pitchFamily="18" charset="0"/>
                <a:ea typeface="Times New Roman" panose="02020603050405020304" pitchFamily="18" charset="0"/>
                <a:cs typeface="+mj-cs"/>
              </a:rPr>
              <a:t>Көлденең</a:t>
            </a:r>
            <a:r>
              <a:rPr lang="ru-RU" sz="3600" i="1" dirty="0" smtClean="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бетіндегі</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көлемі</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барельефтік</a:t>
            </a:r>
            <a:r>
              <a:rPr lang="ru-RU" sz="3600" i="1" dirty="0">
                <a:solidFill>
                  <a:srgbClr val="000099"/>
                </a:solidFill>
                <a:latin typeface="Times New Roman" panose="02020603050405020304" pitchFamily="18" charset="0"/>
                <a:ea typeface="Times New Roman" panose="02020603050405020304" pitchFamily="18" charset="0"/>
                <a:cs typeface="+mj-cs"/>
              </a:rPr>
              <a:t>)</a:t>
            </a:r>
            <a:r>
              <a:rPr lang="ru-RU" sz="3600" i="1" dirty="0" err="1">
                <a:solidFill>
                  <a:srgbClr val="000099"/>
                </a:solidFill>
                <a:latin typeface="Times New Roman" panose="02020603050405020304" pitchFamily="18" charset="0"/>
                <a:ea typeface="Times New Roman" panose="02020603050405020304" pitchFamily="18" charset="0"/>
                <a:cs typeface="+mj-cs"/>
              </a:rPr>
              <a:t>бойынша</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көп</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немесе</a:t>
            </a:r>
            <a:r>
              <a:rPr lang="ru-RU" sz="3600" i="1" dirty="0">
                <a:solidFill>
                  <a:srgbClr val="000099"/>
                </a:solidFill>
                <a:latin typeface="Times New Roman" panose="02020603050405020304" pitchFamily="18" charset="0"/>
                <a:ea typeface="Times New Roman" panose="02020603050405020304" pitchFamily="18" charset="0"/>
                <a:cs typeface="+mj-cs"/>
              </a:rPr>
              <a:t> аз </a:t>
            </a:r>
            <a:r>
              <a:rPr lang="ru-RU" sz="3600" i="1" dirty="0" err="1">
                <a:solidFill>
                  <a:srgbClr val="000099"/>
                </a:solidFill>
                <a:latin typeface="Times New Roman" panose="02020603050405020304" pitchFamily="18" charset="0"/>
                <a:ea typeface="Times New Roman" panose="02020603050405020304" pitchFamily="18" charset="0"/>
                <a:cs typeface="+mj-cs"/>
              </a:rPr>
              <a:t>дөңес</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бейнелерді</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ермексазбен</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жапсырудың</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дәстүрлі</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емес</a:t>
            </a:r>
            <a:r>
              <a:rPr lang="ru-RU" sz="3600" i="1" dirty="0">
                <a:solidFill>
                  <a:srgbClr val="000099"/>
                </a:solidFill>
                <a:latin typeface="Times New Roman" panose="02020603050405020304" pitchFamily="18" charset="0"/>
                <a:ea typeface="Times New Roman" panose="02020603050405020304" pitchFamily="18" charset="0"/>
                <a:cs typeface="+mj-cs"/>
              </a:rPr>
              <a:t> </a:t>
            </a:r>
            <a:r>
              <a:rPr lang="ru-RU" sz="3600" i="1" dirty="0" err="1">
                <a:solidFill>
                  <a:srgbClr val="000099"/>
                </a:solidFill>
                <a:latin typeface="Times New Roman" panose="02020603050405020304" pitchFamily="18" charset="0"/>
                <a:ea typeface="Times New Roman" panose="02020603050405020304" pitchFamily="18" charset="0"/>
                <a:cs typeface="+mj-cs"/>
              </a:rPr>
              <a:t>техникасы</a:t>
            </a:r>
            <a:r>
              <a:rPr lang="ru-RU" dirty="0" smtClean="0">
                <a:solidFill>
                  <a:srgbClr val="000099"/>
                </a:solidFill>
                <a:latin typeface="Calibri" panose="020F0502020204030204" pitchFamily="34" charset="0"/>
                <a:ea typeface="Calibri" panose="020F0502020204030204" pitchFamily="34" charset="0"/>
                <a:cs typeface="Times New Roman" panose="02020603050405020304" pitchFamily="18" charset="0"/>
              </a:rPr>
              <a:t>.</a:t>
            </a:r>
            <a:r>
              <a:rPr lang="ru-RU" dirty="0">
                <a:solidFill>
                  <a:srgbClr val="000099"/>
                </a:solidFill>
                <a:latin typeface="Calibri" panose="020F0502020204030204" pitchFamily="34" charset="0"/>
                <a:ea typeface="Calibri" panose="020F0502020204030204" pitchFamily="34" charset="0"/>
                <a:cs typeface="Times New Roman" panose="02020603050405020304" pitchFamily="18" charset="0"/>
              </a:rPr>
              <a:t> </a:t>
            </a:r>
            <a:endParaRPr lang="ru-RU" dirty="0">
              <a:solidFill>
                <a:srgbClr val="000099"/>
              </a:solidFill>
            </a:endParaRPr>
          </a:p>
        </p:txBody>
      </p:sp>
    </p:spTree>
    <p:extLst>
      <p:ext uri="{BB962C8B-B14F-4D97-AF65-F5344CB8AC3E}">
        <p14:creationId xmlns:p14="http://schemas.microsoft.com/office/powerpoint/2010/main" val="255905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61944" y="455054"/>
            <a:ext cx="5260838" cy="2519967"/>
          </a:xfrm>
        </p:spPr>
        <p:txBody>
          <a:bodyPr>
            <a:noAutofit/>
          </a:bodyPr>
          <a:lstStyle/>
          <a:p>
            <a:pPr algn="ctr"/>
            <a:r>
              <a:rPr lang="ru-RU" sz="3200" dirty="0" err="1" smtClean="0">
                <a:solidFill>
                  <a:srgbClr val="000099"/>
                </a:solidFill>
                <a:latin typeface="Times New Roman" panose="02020603050405020304" pitchFamily="18" charset="0"/>
                <a:ea typeface="Times New Roman" panose="02020603050405020304" pitchFamily="18" charset="0"/>
              </a:rPr>
              <a:t>Пластилинография</a:t>
            </a:r>
            <a:r>
              <a:rPr lang="ru-RU" sz="3200" dirty="0" smtClean="0">
                <a:solidFill>
                  <a:srgbClr val="000099"/>
                </a:solidFill>
                <a:latin typeface="Times New Roman" panose="02020603050405020304" pitchFamily="18" charset="0"/>
                <a:ea typeface="Times New Roman" panose="02020603050405020304" pitchFamily="18" charset="0"/>
              </a:rPr>
              <a:t/>
            </a:r>
            <a:br>
              <a:rPr lang="ru-RU" sz="3200" dirty="0" smtClean="0">
                <a:solidFill>
                  <a:srgbClr val="000099"/>
                </a:solidFill>
                <a:latin typeface="Times New Roman" panose="02020603050405020304" pitchFamily="18" charset="0"/>
                <a:ea typeface="Times New Roman" panose="02020603050405020304" pitchFamily="18" charset="0"/>
              </a:rPr>
            </a:br>
            <a:r>
              <a:rPr lang="ru-RU" sz="3200" dirty="0" smtClean="0">
                <a:solidFill>
                  <a:srgbClr val="000099"/>
                </a:solidFill>
                <a:latin typeface="Times New Roman" panose="02020603050405020304" pitchFamily="18" charset="0"/>
                <a:ea typeface="Times New Roman" panose="02020603050405020304" pitchFamily="18" charset="0"/>
              </a:rPr>
              <a:t> </a:t>
            </a:r>
            <a:r>
              <a:rPr lang="ru-RU" sz="3200" dirty="0" err="1">
                <a:solidFill>
                  <a:srgbClr val="000099"/>
                </a:solidFill>
                <a:latin typeface="Times New Roman" panose="02020603050405020304" pitchFamily="18" charset="0"/>
                <a:ea typeface="Times New Roman" panose="02020603050405020304" pitchFamily="18" charset="0"/>
              </a:rPr>
              <a:t>түзету</a:t>
            </a:r>
            <a:r>
              <a:rPr lang="ru-RU" sz="3200" dirty="0">
                <a:solidFill>
                  <a:srgbClr val="000099"/>
                </a:solidFill>
                <a:latin typeface="Times New Roman" panose="02020603050405020304" pitchFamily="18" charset="0"/>
                <a:ea typeface="Times New Roman" panose="02020603050405020304" pitchFamily="18" charset="0"/>
              </a:rPr>
              <a:t> </a:t>
            </a:r>
            <a:r>
              <a:rPr lang="ru-RU" sz="3200" dirty="0" err="1">
                <a:solidFill>
                  <a:srgbClr val="000099"/>
                </a:solidFill>
                <a:latin typeface="Times New Roman" panose="02020603050405020304" pitchFamily="18" charset="0"/>
                <a:ea typeface="Times New Roman" panose="02020603050405020304" pitchFamily="18" charset="0"/>
              </a:rPr>
              <a:t>сабақтары</a:t>
            </a:r>
            <a:r>
              <a:rPr lang="ru-RU" sz="3200" dirty="0">
                <a:solidFill>
                  <a:srgbClr val="000099"/>
                </a:solidFill>
                <a:latin typeface="Times New Roman" panose="02020603050405020304" pitchFamily="18" charset="0"/>
                <a:ea typeface="Times New Roman" panose="02020603050405020304" pitchFamily="18" charset="0"/>
              </a:rPr>
              <a:t> </a:t>
            </a:r>
            <a:r>
              <a:rPr lang="ru-RU" sz="3200" dirty="0" err="1">
                <a:solidFill>
                  <a:srgbClr val="000099"/>
                </a:solidFill>
                <a:latin typeface="Times New Roman" panose="02020603050405020304" pitchFamily="18" charset="0"/>
                <a:ea typeface="Times New Roman" panose="02020603050405020304" pitchFamily="18" charset="0"/>
              </a:rPr>
              <a:t>дамуға</a:t>
            </a:r>
            <a:r>
              <a:rPr lang="ru-RU" sz="3200" dirty="0">
                <a:solidFill>
                  <a:srgbClr val="000099"/>
                </a:solidFill>
                <a:latin typeface="Times New Roman" panose="02020603050405020304" pitchFamily="18" charset="0"/>
                <a:ea typeface="Times New Roman" panose="02020603050405020304" pitchFamily="18" charset="0"/>
              </a:rPr>
              <a:t> </a:t>
            </a:r>
            <a:r>
              <a:rPr lang="ru-RU" sz="3200" dirty="0" err="1">
                <a:solidFill>
                  <a:srgbClr val="000099"/>
                </a:solidFill>
                <a:latin typeface="Times New Roman" panose="02020603050405020304" pitchFamily="18" charset="0"/>
                <a:ea typeface="Times New Roman" panose="02020603050405020304" pitchFamily="18" charset="0"/>
              </a:rPr>
              <a:t>ықпал</a:t>
            </a:r>
            <a:r>
              <a:rPr lang="ru-RU" sz="3200" dirty="0">
                <a:solidFill>
                  <a:srgbClr val="000099"/>
                </a:solidFill>
                <a:latin typeface="Times New Roman" panose="02020603050405020304" pitchFamily="18" charset="0"/>
                <a:ea typeface="Times New Roman" panose="02020603050405020304" pitchFamily="18" charset="0"/>
              </a:rPr>
              <a:t> </a:t>
            </a:r>
            <a:r>
              <a:rPr lang="ru-RU" sz="3200" dirty="0" err="1">
                <a:solidFill>
                  <a:srgbClr val="000099"/>
                </a:solidFill>
                <a:latin typeface="Times New Roman" panose="02020603050405020304" pitchFamily="18" charset="0"/>
                <a:ea typeface="Times New Roman" panose="02020603050405020304" pitchFamily="18" charset="0"/>
              </a:rPr>
              <a:t>етеді</a:t>
            </a:r>
            <a:r>
              <a:rPr lang="ru-RU" sz="3200" dirty="0">
                <a:solidFill>
                  <a:srgbClr val="000099"/>
                </a:solidFill>
                <a:latin typeface="Times New Roman" panose="02020603050405020304" pitchFamily="18" charset="0"/>
                <a:ea typeface="Times New Roman" panose="02020603050405020304" pitchFamily="18" charset="0"/>
              </a:rPr>
              <a:t>:</a:t>
            </a:r>
            <a:endParaRPr lang="ru-RU" sz="3200" dirty="0">
              <a:solidFill>
                <a:srgbClr val="000099"/>
              </a:solidFill>
            </a:endParaRPr>
          </a:p>
        </p:txBody>
      </p:sp>
      <p:sp>
        <p:nvSpPr>
          <p:cNvPr id="3" name="Объект 2"/>
          <p:cNvSpPr>
            <a:spLocks noGrp="1"/>
          </p:cNvSpPr>
          <p:nvPr>
            <p:ph idx="1"/>
          </p:nvPr>
        </p:nvSpPr>
        <p:spPr>
          <a:xfrm>
            <a:off x="508000" y="2859110"/>
            <a:ext cx="8095673" cy="3707945"/>
          </a:xfrm>
        </p:spPr>
        <p:txBody>
          <a:bodyPr>
            <a:normAutofit fontScale="70000" lnSpcReduction="20000"/>
          </a:bodyPr>
          <a:lstStyle/>
          <a:p>
            <a:endParaRPr lang="ru-RU" sz="2800" dirty="0" smtClean="0">
              <a:solidFill>
                <a:srgbClr val="0070C0"/>
              </a:solidFill>
              <a:latin typeface="Times New Roman" panose="02020603050405020304" pitchFamily="18" charset="0"/>
              <a:ea typeface="Times New Roman" panose="02020603050405020304" pitchFamily="18" charset="0"/>
              <a:cs typeface="+mj-cs"/>
            </a:endParaRPr>
          </a:p>
          <a:p>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психикалық</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процестерді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дамыту</a:t>
            </a:r>
            <a:r>
              <a:rPr lang="ru-RU" sz="33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r>
              <a:rPr lang="ru-RU" sz="33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зейін</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есте</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сақтау</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ойлау</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қиял</a:t>
            </a:r>
            <a:r>
              <a:rPr lang="ru-RU" sz="33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r>
              <a:rPr lang="ru-RU" sz="33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қабылдауды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кеңістікті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бағдарлауды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сенсоримоторлы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сезімталдықты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пішінді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құрылымды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түсті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салмақты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пластиканы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қабылдау</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дамытуға</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ықпал</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етеді</a:t>
            </a:r>
            <a:r>
              <a:rPr lang="ru-RU" sz="33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r>
              <a:rPr lang="ru-RU" sz="33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бала </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көз-қолды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үйлестіруді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жетілдіреді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қол</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шеберлігі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дамиды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қолдың</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күші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күшейеді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екі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қолдың</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қозғалысы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үйлесімді</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33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болады</a:t>
            </a:r>
            <a:r>
              <a:rPr lang="ru-RU" sz="33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3300" dirty="0"/>
          </a:p>
        </p:txBody>
      </p:sp>
      <p:pic>
        <p:nvPicPr>
          <p:cNvPr id="4" name="Рисунок 3"/>
          <p:cNvPicPr>
            <a:picLocks noChangeAspect="1"/>
          </p:cNvPicPr>
          <p:nvPr/>
        </p:nvPicPr>
        <p:blipFill>
          <a:blip r:embed="rId2"/>
          <a:stretch>
            <a:fillRect/>
          </a:stretch>
        </p:blipFill>
        <p:spPr>
          <a:xfrm>
            <a:off x="508000" y="287628"/>
            <a:ext cx="2395721" cy="2687392"/>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664987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0" y="236394"/>
            <a:ext cx="7653234" cy="1249251"/>
          </a:xfrm>
        </p:spPr>
        <p:txBody>
          <a:bodyPr>
            <a:normAutofit fontScale="90000"/>
          </a:bodyPr>
          <a:lstStyle/>
          <a:p>
            <a:pPr algn="ctr"/>
            <a:r>
              <a:rPr lang="ru-RU" dirty="0">
                <a:solidFill>
                  <a:srgbClr val="000099"/>
                </a:solidFill>
                <a:latin typeface="Times New Roman" panose="02020603050405020304" pitchFamily="18" charset="0"/>
                <a:cs typeface="Times New Roman" panose="02020603050405020304" pitchFamily="18" charset="0"/>
              </a:rPr>
              <a:t>1. </a:t>
            </a:r>
            <a:r>
              <a:rPr lang="ru-RU" dirty="0" err="1">
                <a:solidFill>
                  <a:srgbClr val="000099"/>
                </a:solidFill>
                <a:latin typeface="Times New Roman" panose="02020603050405020304" pitchFamily="18" charset="0"/>
                <a:cs typeface="Times New Roman" panose="02020603050405020304" pitchFamily="18" charset="0"/>
              </a:rPr>
              <a:t>Тікелей</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пластилинография</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көлденең</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бетіндегі</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штамптау</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кескінінің</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бейнесі</a:t>
            </a:r>
            <a:r>
              <a:rPr lang="ru-RU" dirty="0">
                <a:solidFill>
                  <a:srgbClr val="000099"/>
                </a:solidFill>
                <a:latin typeface="Times New Roman" panose="02020603050405020304" pitchFamily="18" charset="0"/>
                <a:cs typeface="Times New Roman" panose="02020603050405020304" pitchFamily="18" charset="0"/>
              </a:rPr>
              <a:t>.</a:t>
            </a:r>
          </a:p>
        </p:txBody>
      </p:sp>
      <p:pic>
        <p:nvPicPr>
          <p:cNvPr id="8" name="Объект 7"/>
          <p:cNvPicPr>
            <a:picLocks noGrp="1" noChangeAspect="1"/>
          </p:cNvPicPr>
          <p:nvPr>
            <p:ph idx="1"/>
          </p:nvPr>
        </p:nvPicPr>
        <p:blipFill>
          <a:blip r:embed="rId2"/>
          <a:stretch>
            <a:fillRect/>
          </a:stretch>
        </p:blipFill>
        <p:spPr>
          <a:xfrm>
            <a:off x="124822" y="1545466"/>
            <a:ext cx="2428781" cy="3881437"/>
          </a:xfrm>
          <a:prstGeom prst="rect">
            <a:avLst/>
          </a:prstGeom>
          <a:ln>
            <a:noFill/>
          </a:ln>
          <a:effectLst>
            <a:softEdge rad="112500"/>
          </a:effectLst>
        </p:spPr>
      </p:pic>
      <p:pic>
        <p:nvPicPr>
          <p:cNvPr id="9" name="Рисунок 8"/>
          <p:cNvPicPr>
            <a:picLocks noChangeAspect="1"/>
          </p:cNvPicPr>
          <p:nvPr/>
        </p:nvPicPr>
        <p:blipFill>
          <a:blip r:embed="rId3"/>
          <a:stretch>
            <a:fillRect/>
          </a:stretch>
        </p:blipFill>
        <p:spPr>
          <a:xfrm>
            <a:off x="2476329" y="2884865"/>
            <a:ext cx="2951293" cy="3973134"/>
          </a:xfrm>
          <a:prstGeom prst="rect">
            <a:avLst/>
          </a:prstGeom>
          <a:ln>
            <a:noFill/>
          </a:ln>
          <a:effectLst>
            <a:softEdge rad="112500"/>
          </a:effectLst>
        </p:spPr>
      </p:pic>
      <p:pic>
        <p:nvPicPr>
          <p:cNvPr id="10" name="Рисунок 9"/>
          <p:cNvPicPr>
            <a:picLocks noChangeAspect="1"/>
          </p:cNvPicPr>
          <p:nvPr/>
        </p:nvPicPr>
        <p:blipFill rotWithShape="1">
          <a:blip r:embed="rId4"/>
          <a:srcRect l="7611" t="2500"/>
          <a:stretch/>
        </p:blipFill>
        <p:spPr>
          <a:xfrm>
            <a:off x="5427622" y="1648650"/>
            <a:ext cx="3663023" cy="3863349"/>
          </a:xfrm>
          <a:prstGeom prst="rect">
            <a:avLst/>
          </a:prstGeom>
          <a:ln>
            <a:noFill/>
          </a:ln>
          <a:effectLst>
            <a:softEdge rad="112500"/>
          </a:effectLst>
        </p:spPr>
      </p:pic>
    </p:spTree>
    <p:extLst>
      <p:ext uri="{BB962C8B-B14F-4D97-AF65-F5344CB8AC3E}">
        <p14:creationId xmlns:p14="http://schemas.microsoft.com/office/powerpoint/2010/main" val="32202251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3824" y="437882"/>
            <a:ext cx="7959867" cy="1017431"/>
          </a:xfrm>
        </p:spPr>
        <p:txBody>
          <a:bodyPr>
            <a:normAutofit fontScale="90000"/>
          </a:bodyPr>
          <a:lstStyle/>
          <a:p>
            <a:pPr algn="ctr"/>
            <a:r>
              <a:rPr lang="ru-RU" dirty="0">
                <a:solidFill>
                  <a:srgbClr val="000099"/>
                </a:solidFill>
                <a:latin typeface="Times New Roman" panose="02020603050405020304" pitchFamily="18" charset="0"/>
                <a:cs typeface="Times New Roman" panose="02020603050405020304" pitchFamily="18" charset="0"/>
              </a:rPr>
              <a:t>2. </a:t>
            </a:r>
            <a:r>
              <a:rPr lang="ru-RU" dirty="0" err="1">
                <a:solidFill>
                  <a:srgbClr val="000099"/>
                </a:solidFill>
                <a:latin typeface="Times New Roman" panose="02020603050405020304" pitchFamily="18" charset="0"/>
                <a:cs typeface="Times New Roman" panose="02020603050405020304" pitchFamily="18" charset="0"/>
              </a:rPr>
              <a:t>Кері</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пластилинография</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витражды</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мөлдір</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беттің</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артқы</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жағындағы</a:t>
            </a:r>
            <a:r>
              <a:rPr lang="ru-RU" dirty="0">
                <a:solidFill>
                  <a:srgbClr val="000099"/>
                </a:solidFill>
                <a:latin typeface="Times New Roman" panose="02020603050405020304" pitchFamily="18" charset="0"/>
                <a:cs typeface="Times New Roman" panose="02020603050405020304" pitchFamily="18" charset="0"/>
              </a:rPr>
              <a:t> </a:t>
            </a:r>
            <a:r>
              <a:rPr lang="ru-RU" dirty="0" err="1">
                <a:solidFill>
                  <a:srgbClr val="000099"/>
                </a:solidFill>
                <a:latin typeface="Times New Roman" panose="02020603050405020304" pitchFamily="18" charset="0"/>
                <a:cs typeface="Times New Roman" panose="02020603050405020304" pitchFamily="18" charset="0"/>
              </a:rPr>
              <a:t>сурет</a:t>
            </a:r>
            <a:endParaRPr lang="ru-RU" dirty="0">
              <a:solidFill>
                <a:srgbClr val="000099"/>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71011" y="2021984"/>
            <a:ext cx="3017178" cy="4572000"/>
          </a:xfrm>
          <a:prstGeom prst="rect">
            <a:avLst/>
          </a:prstGeom>
          <a:ln>
            <a:noFill/>
          </a:ln>
          <a:effectLst>
            <a:softEdge rad="112500"/>
          </a:effectLst>
        </p:spPr>
      </p:pic>
      <p:pic>
        <p:nvPicPr>
          <p:cNvPr id="9" name="Объект 8"/>
          <p:cNvPicPr>
            <a:picLocks noGrp="1" noChangeAspect="1"/>
          </p:cNvPicPr>
          <p:nvPr>
            <p:ph idx="1"/>
          </p:nvPr>
        </p:nvPicPr>
        <p:blipFill rotWithShape="1">
          <a:blip r:embed="rId3"/>
          <a:srcRect t="10033" r="808" b="6352"/>
          <a:stretch/>
        </p:blipFill>
        <p:spPr>
          <a:xfrm>
            <a:off x="4004615" y="2369714"/>
            <a:ext cx="4408509" cy="3412902"/>
          </a:xfrm>
          <a:prstGeom prst="rect">
            <a:avLst/>
          </a:prstGeom>
          <a:ln>
            <a:noFill/>
          </a:ln>
          <a:effectLst>
            <a:softEdge rad="112500"/>
          </a:effectLst>
        </p:spPr>
      </p:pic>
    </p:spTree>
    <p:extLst>
      <p:ext uri="{BB962C8B-B14F-4D97-AF65-F5344CB8AC3E}">
        <p14:creationId xmlns:p14="http://schemas.microsoft.com/office/powerpoint/2010/main" val="367813399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758</TotalTime>
  <Words>505</Words>
  <Application>Microsoft Office PowerPoint</Application>
  <PresentationFormat>Экран (4:3)</PresentationFormat>
  <Paragraphs>95</Paragraphs>
  <Slides>26</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Аспект</vt:lpstr>
      <vt:lpstr>   Теміртау қаласы әкімдігі Теміртау қаласының білім беру бөлімінің « № 11 «Аққу»  балабақшасы»  МКҚК    «Көру қабілеті бұзылған балалармен түзету жұмысындағы «Пластилинография»   тәрбиеші:Шестакова Л.Н. </vt:lpstr>
      <vt:lpstr>Мақсаты: педагогтердің кәсіби шеберлігін арттыру, жаңа білім алу және оларды практикалық қызметте игеру.  Міндеттері: - "пластилинография" түрлері туралы педагогтердің білімін кеңейту және жүйелеу; - балалармен түзету жұмыстарында заттарды қағазға бейнелеудің дәстүрлі емес тәсілдеріне қызығушылықты дағдыландыру және оларды балабақшада қолдану.</vt:lpstr>
      <vt:lpstr>        Көру қабілеті бұзылған балалар қоршаған әлемді оның барлық сапалық әртүрлілігінде қабылдай алмайды, өйткені сенсорлық стандарттар жүйесі бұрмаланған.  Көз ақаулары, көру органдары орасан зор шығын әкеліп қана қоймай , көз көру  функцияларынын  бұзылуын, психикалық процестердің және баланың  қозғалысын  негіздейді. </vt:lpstr>
      <vt:lpstr>  Бұл санаттағы балалар көру қабілетінің бұзылуына байланысты әртүрлі анализаторлар арқылы алынған ақпаратты баяу қабылдайды. Сонымен қатар, көру қабілетінің жылдамдығы мен дұрыстығы көру өткірлігіне ғана емес, сонымен қатар басқа көру функцияларына да байланысты (көру өрісі, түс ажырату). Мұның салдары - терең тәжірибенің болмауы, бұл ақыл-ой белсенділігінің тиімділігінің төмендеуіне, Үстірт сыртқы әсерлердің көптігіне әкеледі, соның салдарынан бала қабылдау мен тәжірибенің пассивті формаларына үйренеді, стихиялық белсенділік төмендейді, рухани сарқылу пайда болады, бұл баланың қиялына, шығармашылық қиял мен қабілеттердің дамуына әсер ете алмайды.</vt:lpstr>
      <vt:lpstr>Түзету жұмыстарының түрлері:</vt:lpstr>
      <vt:lpstr>Көру қабілеті бұзылған балалармен түзету жұмыстарының бір бағыты-пластилинография.</vt:lpstr>
      <vt:lpstr>Пластилинография  түзету сабақтары дамуға ықпал етеді:</vt:lpstr>
      <vt:lpstr>1. Тікелей пластилинография: көлденең бетіндегі штамптау кескінінің бейнесі.</vt:lpstr>
      <vt:lpstr>2. Кері пластилинография (витражды) мөлдір беттің артқы жағындағы сурет</vt:lpstr>
      <vt:lpstr>3. Модульдік пластилинография: роликтер, шарлар, өрімдер, көп қабатты дискілерді қолдана отырып, көлденең бетіндегі суреттің бейнесі. </vt:lpstr>
      <vt:lpstr>4. Контурлы пластилинография: "флагеллаларды"қолдана отырып, контур бойымен объектінің бейнесі.</vt:lpstr>
      <vt:lpstr>5. Мозаикалық пластилинография: пластилин шарларының көмегімен суреттің бейнесі.</vt:lpstr>
      <vt:lpstr>6.Көп қабатты пластилинография: көлденең бетіндегі суреттің көлемді бейнесі, қабаттарды дәйекті қолданумен.</vt:lpstr>
      <vt:lpstr>7. Текстуралы пластилинография: суреттің көлденең бетіндегі бейнесі неғұрлым дөңес кескінмен ( рельеф, жоғары рельеф, контррельеф ).</vt:lpstr>
      <vt:lpstr>Шеберлік сағаты:  Контурлы модельдеу (флагелла) " Гүлдер себеті»</vt:lpstr>
      <vt:lpstr>Саусақ гимнастикасы</vt:lpstr>
      <vt:lpstr>         1.Қоңыр пластилинді алыңыз, оны илеңіз. Бірнеше бірдей бөліктерге бөліп, бір бөлігін көбірек қалдырыңыз.</vt:lpstr>
      <vt:lpstr>     3.Біз түрлі-түсті картон алып, фотода көрсетілгендей флагеллаларды таратамыз.</vt:lpstr>
      <vt:lpstr>      5. Біз қызыл пластилинді аламыз, оны 6 бірдей бөлікке бөлеміз..</vt:lpstr>
      <vt:lpstr> 7. Біз сары пластилиннің бір бөлігін алып, одан ұзын бөлшектер шығарамыз.</vt:lpstr>
      <vt:lpstr> 8. Біз ұзын бөлшектерді  фотода көрсетілгендей бүктейміз.</vt:lpstr>
      <vt:lpstr>          9.Сыммен кесу көмегімен гүлдер кесеміз.</vt:lpstr>
      <vt:lpstr>       11. Жасыл пластилиннен кішкене дөңгелектер домалатыңыз.</vt:lpstr>
      <vt:lpstr>      13. Стекпен жапырақтарға өрнектер саламыз</vt:lpstr>
      <vt:lpstr>Кері байланыс:</vt:lpstr>
      <vt:lpstr>  Назарларыңызға рахмет!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315 kab</cp:lastModifiedBy>
  <cp:revision>78</cp:revision>
  <dcterms:created xsi:type="dcterms:W3CDTF">2020-02-21T04:02:22Z</dcterms:created>
  <dcterms:modified xsi:type="dcterms:W3CDTF">2021-06-24T06:09:02Z</dcterms:modified>
</cp:coreProperties>
</file>