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7"/>
  </p:notesMasterIdLst>
  <p:sldIdLst>
    <p:sldId id="256" r:id="rId5"/>
    <p:sldId id="257" r:id="rId6"/>
    <p:sldId id="282" r:id="rId7"/>
    <p:sldId id="286" r:id="rId8"/>
    <p:sldId id="675" r:id="rId9"/>
    <p:sldId id="258" r:id="rId10"/>
    <p:sldId id="261" r:id="rId11"/>
    <p:sldId id="673" r:id="rId12"/>
    <p:sldId id="317" r:id="rId13"/>
    <p:sldId id="263" r:id="rId14"/>
    <p:sldId id="323" r:id="rId15"/>
    <p:sldId id="674" r:id="rId16"/>
    <p:sldId id="330" r:id="rId17"/>
    <p:sldId id="328" r:id="rId18"/>
    <p:sldId id="269" r:id="rId19"/>
    <p:sldId id="671" r:id="rId20"/>
    <p:sldId id="326" r:id="rId21"/>
    <p:sldId id="322" r:id="rId22"/>
    <p:sldId id="670" r:id="rId23"/>
    <p:sldId id="327" r:id="rId24"/>
    <p:sldId id="676" r:id="rId25"/>
    <p:sldId id="280" r:id="rId26"/>
  </p:sldIdLst>
  <p:sldSz cx="18288000" cy="10287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entury" panose="02040604050505020304" pitchFamily="18" charset="0"/>
      <p:regular r:id="rId32"/>
    </p:embeddedFont>
    <p:embeddedFont>
      <p:font typeface="Century Gothic" panose="020B0502020202020204" pitchFamily="34" charset="0"/>
      <p:regular r:id="rId33"/>
      <p:bold r:id="rId34"/>
      <p:italic r:id="rId35"/>
      <p:boldItalic r:id="rId36"/>
    </p:embeddedFont>
    <p:embeddedFont>
      <p:font typeface="dt-people-01" panose="020B0604020202020204" charset="0"/>
      <p:regular r:id="rId37"/>
    </p:embeddedFont>
    <p:embeddedFont>
      <p:font typeface="Montserrat" panose="00000500000000000000" pitchFamily="2" charset="0"/>
      <p:regular r:id="rId38"/>
      <p:bold r:id="rId39"/>
      <p:italic r:id="rId40"/>
      <p:boldItalic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6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dina Tynybayeva" initials="MT" lastIdx="5" clrIdx="0">
    <p:extLst>
      <p:ext uri="{19B8F6BF-5375-455C-9EA6-DF929625EA0E}">
        <p15:presenceInfo xmlns:p15="http://schemas.microsoft.com/office/powerpoint/2012/main" userId="S::madina.tynybayeva@iac.kz::169959e7-b89f-4191-9d3f-21b7d151056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000"/>
    <a:srgbClr val="960000"/>
    <a:srgbClr val="002469"/>
    <a:srgbClr val="E02A2A"/>
    <a:srgbClr val="AFAFAF"/>
    <a:srgbClr val="E3E3E3"/>
    <a:srgbClr val="123B8C"/>
    <a:srgbClr val="4E73BD"/>
    <a:srgbClr val="F4F4F4"/>
    <a:srgbClr val="927A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A08E37-72EB-AA1F-9EFA-FD2554D4BE91}" v="1" dt="2021-09-23T04:56:34.516"/>
    <p1510:client id="{60EEB2FD-78C6-FAB0-EC6B-B8C005710FE2}" v="64" dt="2021-08-23T09:19:03.427"/>
    <p1510:client id="{86ED4F7A-F9E6-B56C-0DCF-8B5636560F7B}" v="140" dt="2021-08-23T09:40:32.587"/>
    <p1510:client id="{900E79FE-5EF3-9D72-648C-2353465A5117}" v="1" dt="2021-08-25T04:09:23.058"/>
    <p1510:client id="{D5A97C57-3655-4B50-A9FF-F19F1FC40915}" v="9" dt="2021-08-24T03:41:36.409"/>
    <p1510:client id="{F7875008-7146-4441-8620-3CE9EA4980AC}" v="521" dt="2021-08-23T05:32:49.9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67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2.fntdata"/><Relationship Id="rId21" Type="http://schemas.openxmlformats.org/officeDocument/2006/relationships/slide" Target="slides/slide17.xml"/><Relationship Id="rId34" Type="http://schemas.openxmlformats.org/officeDocument/2006/relationships/font" Target="fonts/font7.fntdata"/><Relationship Id="rId42" Type="http://schemas.openxmlformats.org/officeDocument/2006/relationships/commentAuthors" Target="commentAuthors.xml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font" Target="fonts/font14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Гость" userId="S::urn:spo:anon#c67756a73734accdd563bd5fa8a767c9330f765c75217a6690af0725413dc900::" providerId="AD" clId="Web-{5CA08E37-72EB-AA1F-9EFA-FD2554D4BE91}"/>
    <pc:docChg chg="modSld">
      <pc:chgData name="Гость" userId="S::urn:spo:anon#c67756a73734accdd563bd5fa8a767c9330f765c75217a6690af0725413dc900::" providerId="AD" clId="Web-{5CA08E37-72EB-AA1F-9EFA-FD2554D4BE91}" dt="2021-09-23T04:56:34.516" v="0" actId="14100"/>
      <pc:docMkLst>
        <pc:docMk/>
      </pc:docMkLst>
      <pc:sldChg chg="modSp">
        <pc:chgData name="Гость" userId="S::urn:spo:anon#c67756a73734accdd563bd5fa8a767c9330f765c75217a6690af0725413dc900::" providerId="AD" clId="Web-{5CA08E37-72EB-AA1F-9EFA-FD2554D4BE91}" dt="2021-09-23T04:56:34.516" v="0" actId="14100"/>
        <pc:sldMkLst>
          <pc:docMk/>
          <pc:sldMk cId="1630751789" sldId="673"/>
        </pc:sldMkLst>
        <pc:picChg chg="mod">
          <ac:chgData name="Гость" userId="S::urn:spo:anon#c67756a73734accdd563bd5fa8a767c9330f765c75217a6690af0725413dc900::" providerId="AD" clId="Web-{5CA08E37-72EB-AA1F-9EFA-FD2554D4BE91}" dt="2021-09-23T04:56:34.516" v="0" actId="14100"/>
          <ac:picMkLst>
            <pc:docMk/>
            <pc:sldMk cId="1630751789" sldId="673"/>
            <ac:picMk id="9" creationId="{6F4FA44D-A987-C648-872C-2DB6DBDF13D5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912135166367374"/>
          <c:y val="1.9053638378855889E-2"/>
          <c:w val="0.70534267500388548"/>
          <c:h val="0.9407635067041665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AFAFAF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rgbClr val="E02A2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7C4-40F7-8484-ED14B24B494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Лист1!$A$1:$A$21</c:f>
              <c:strCache>
                <c:ptCount val="21"/>
                <c:pt idx="0">
                  <c:v>ЮАР</c:v>
                </c:pt>
                <c:pt idx="1">
                  <c:v>Египет</c:v>
                </c:pt>
                <c:pt idx="2">
                  <c:v>Морокко</c:v>
                </c:pt>
                <c:pt idx="3">
                  <c:v>Кувейт</c:v>
                </c:pt>
                <c:pt idx="4">
                  <c:v>Оман</c:v>
                </c:pt>
                <c:pt idx="5">
                  <c:v>Иран</c:v>
                </c:pt>
                <c:pt idx="6">
                  <c:v>Сауд. Аравия</c:v>
                </c:pt>
                <c:pt idx="7">
                  <c:v>Катар</c:v>
                </c:pt>
                <c:pt idx="8">
                  <c:v>Бахрейн</c:v>
                </c:pt>
                <c:pt idx="9">
                  <c:v>ОАЭ</c:v>
                </c:pt>
                <c:pt idx="10">
                  <c:v>Казахстан</c:v>
                </c:pt>
                <c:pt idx="11">
                  <c:v>Норвегия</c:v>
                </c:pt>
                <c:pt idx="12">
                  <c:v>Тайбей (Итай)</c:v>
                </c:pt>
                <c:pt idx="13">
                  <c:v>Англия</c:v>
                </c:pt>
                <c:pt idx="14">
                  <c:v>Польша</c:v>
                </c:pt>
                <c:pt idx="15">
                  <c:v>Сев. Ирландия</c:v>
                </c:pt>
                <c:pt idx="16">
                  <c:v>Финляндия</c:v>
                </c:pt>
                <c:pt idx="17">
                  <c:v>Ирландия</c:v>
                </c:pt>
                <c:pt idx="18">
                  <c:v>Гонконг (Китай)</c:v>
                </c:pt>
                <c:pt idx="19">
                  <c:v>Сингапур</c:v>
                </c:pt>
                <c:pt idx="20">
                  <c:v>Россия</c:v>
                </c:pt>
              </c:strCache>
            </c:strRef>
          </c:cat>
          <c:val>
            <c:numRef>
              <c:f>Лист1!$B$1:$B$21</c:f>
              <c:numCache>
                <c:formatCode>General</c:formatCode>
                <c:ptCount val="21"/>
                <c:pt idx="0">
                  <c:v>320</c:v>
                </c:pt>
                <c:pt idx="1">
                  <c:v>330</c:v>
                </c:pt>
                <c:pt idx="2">
                  <c:v>358</c:v>
                </c:pt>
                <c:pt idx="3">
                  <c:v>393</c:v>
                </c:pt>
                <c:pt idx="4">
                  <c:v>418</c:v>
                </c:pt>
                <c:pt idx="5">
                  <c:v>428</c:v>
                </c:pt>
                <c:pt idx="6">
                  <c:v>430</c:v>
                </c:pt>
                <c:pt idx="7">
                  <c:v>442</c:v>
                </c:pt>
                <c:pt idx="8">
                  <c:v>446</c:v>
                </c:pt>
                <c:pt idx="9">
                  <c:v>450</c:v>
                </c:pt>
                <c:pt idx="10">
                  <c:v>536</c:v>
                </c:pt>
                <c:pt idx="11">
                  <c:v>559</c:v>
                </c:pt>
                <c:pt idx="12">
                  <c:v>559</c:v>
                </c:pt>
                <c:pt idx="13">
                  <c:v>559</c:v>
                </c:pt>
                <c:pt idx="14">
                  <c:v>565</c:v>
                </c:pt>
                <c:pt idx="15">
                  <c:v>565</c:v>
                </c:pt>
                <c:pt idx="16">
                  <c:v>566</c:v>
                </c:pt>
                <c:pt idx="17">
                  <c:v>567</c:v>
                </c:pt>
                <c:pt idx="18">
                  <c:v>569</c:v>
                </c:pt>
                <c:pt idx="19">
                  <c:v>576</c:v>
                </c:pt>
                <c:pt idx="20">
                  <c:v>581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C4-40F7-8484-ED14B24B49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55170352"/>
        <c:axId val="1755169936"/>
      </c:barChart>
      <c:catAx>
        <c:axId val="1755170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52"/>
                <a:ea typeface="+mn-ea"/>
                <a:cs typeface="+mn-cs"/>
              </a:defRPr>
            </a:pPr>
            <a:endParaRPr lang="en-US"/>
          </a:p>
        </c:txPr>
        <c:crossAx val="1755169936"/>
        <c:crosses val="autoZero"/>
        <c:auto val="1"/>
        <c:lblAlgn val="ctr"/>
        <c:lblOffset val="100"/>
        <c:noMultiLvlLbl val="0"/>
      </c:catAx>
      <c:valAx>
        <c:axId val="1755169936"/>
        <c:scaling>
          <c:orientation val="minMax"/>
          <c:max val="600"/>
          <c:min val="2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52"/>
                <a:ea typeface="+mn-ea"/>
                <a:cs typeface="+mn-cs"/>
              </a:defRPr>
            </a:pPr>
            <a:endParaRPr lang="en-US"/>
          </a:p>
        </c:txPr>
        <c:crossAx val="1755170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8A9A9-22A4-4F79-B8B8-5C009BF55BE7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1AC51-AF50-441E-AAAF-56B88D9285D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81AC51-AF50-441E-AAAF-56B88D9285D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255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0F7EF-78FF-43C0-894B-40C61A34F427}" type="slidenum">
              <a:rPr lang="ru-KZ" smtClean="0"/>
              <a:t>15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90581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4C343-14BA-4A73-AE27-783BC07A96B3}" type="slidenum">
              <a:rPr lang="LID4096" smtClean="0"/>
              <a:t>19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13932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iac.kz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2.pn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55109" y="2483549"/>
            <a:ext cx="9321835" cy="3385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ru-RU" sz="4400">
                <a:solidFill>
                  <a:srgbClr val="123B8C"/>
                </a:solidFill>
                <a:latin typeface="Montserrat" panose="00000500000000000000" pitchFamily="2" charset="-52"/>
              </a:rPr>
              <a:t>О международном сопоставительном  исследовании </a:t>
            </a:r>
            <a:r>
              <a:rPr lang="en-GB" sz="4400" b="1">
                <a:solidFill>
                  <a:srgbClr val="FF0000"/>
                </a:solidFill>
                <a:latin typeface="Montserrat" panose="00000500000000000000" pitchFamily="2" charset="-52"/>
              </a:rPr>
              <a:t>PIRLS 2021</a:t>
            </a:r>
            <a:r>
              <a:rPr lang="ru-RU" sz="4400" b="1">
                <a:solidFill>
                  <a:srgbClr val="FF0000"/>
                </a:solidFill>
                <a:latin typeface="Montserrat" panose="00000500000000000000" pitchFamily="2" charset="-52"/>
              </a:rPr>
              <a:t> </a:t>
            </a:r>
            <a:r>
              <a:rPr lang="ru-RU" sz="4400">
                <a:solidFill>
                  <a:srgbClr val="123B8C"/>
                </a:solidFill>
                <a:latin typeface="Montserrat" panose="00000500000000000000" pitchFamily="2" charset="-52"/>
              </a:rPr>
              <a:t>и вопросах развития функциональной грамотности</a:t>
            </a:r>
            <a:endParaRPr lang="en-US" sz="4400">
              <a:solidFill>
                <a:srgbClr val="123B8C"/>
              </a:solidFill>
              <a:latin typeface="Montserrat" panose="00000500000000000000" pitchFamily="2" charset="-52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0" y="8552816"/>
            <a:ext cx="18288000" cy="1886584"/>
          </a:xfrm>
          <a:prstGeom prst="rect">
            <a:avLst/>
          </a:prstGeom>
          <a:solidFill>
            <a:srgbClr val="002469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201809" y="2250393"/>
            <a:ext cx="5056006" cy="6109977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028700" y="8552815"/>
            <a:ext cx="5662712" cy="556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endParaRPr lang="ru-RU" sz="2400">
              <a:solidFill>
                <a:srgbClr val="FFFFFF"/>
              </a:solidFill>
              <a:latin typeface="Montserrat" panose="00000500000000000000" pitchFamily="2" charset="-52"/>
            </a:endParaRPr>
          </a:p>
        </p:txBody>
      </p:sp>
      <p:pic>
        <p:nvPicPr>
          <p:cNvPr id="8" name="Picture 2" descr="Информационно-Аналитический центр logo">
            <a:extLst>
              <a:ext uri="{FF2B5EF4-FFF2-40B4-BE49-F238E27FC236}">
                <a16:creationId xmlns:a16="http://schemas.microsoft.com/office/drawing/2014/main" id="{2436D4A0-6BED-428C-902D-640BD5FAA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5" y="185409"/>
            <a:ext cx="2844884" cy="104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4352544" y="359496"/>
            <a:ext cx="13211244" cy="595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ru-RU" sz="4800" b="1">
                <a:solidFill>
                  <a:srgbClr val="241452"/>
                </a:solidFill>
                <a:latin typeface="Montserrat" panose="00000500000000000000" pitchFamily="2" charset="-52"/>
              </a:rPr>
              <a:t>Соблюдение санитарных правил</a:t>
            </a:r>
            <a:endParaRPr lang="en-US" sz="4800" b="1">
              <a:solidFill>
                <a:srgbClr val="241452"/>
              </a:solidFill>
              <a:latin typeface="Montserrat" panose="00000500000000000000" pitchFamily="2" charset="-52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287968" y="1863577"/>
            <a:ext cx="10670198" cy="4829830"/>
            <a:chOff x="-107095" y="-740560"/>
            <a:chExt cx="5423873" cy="1177389"/>
          </a:xfrm>
        </p:grpSpPr>
        <p:sp>
          <p:nvSpPr>
            <p:cNvPr id="10" name="Freeform 10"/>
            <p:cNvSpPr/>
            <p:nvPr/>
          </p:nvSpPr>
          <p:spPr>
            <a:xfrm>
              <a:off x="-107095" y="-740560"/>
              <a:ext cx="5423873" cy="1177389"/>
            </a:xfrm>
            <a:custGeom>
              <a:avLst/>
              <a:gdLst/>
              <a:ahLst/>
              <a:cxnLst/>
              <a:rect l="l" t="t" r="r" b="b"/>
              <a:pathLst>
                <a:path w="5423873" h="2257235">
                  <a:moveTo>
                    <a:pt x="5299413" y="2257235"/>
                  </a:moveTo>
                  <a:lnTo>
                    <a:pt x="124460" y="2257235"/>
                  </a:lnTo>
                  <a:cubicBezTo>
                    <a:pt x="55880" y="2257235"/>
                    <a:pt x="0" y="2201355"/>
                    <a:pt x="0" y="213277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99413" y="0"/>
                  </a:lnTo>
                  <a:cubicBezTo>
                    <a:pt x="5367993" y="0"/>
                    <a:pt x="5423873" y="55880"/>
                    <a:pt x="5423873" y="124460"/>
                  </a:cubicBezTo>
                  <a:lnTo>
                    <a:pt x="5423873" y="2132775"/>
                  </a:lnTo>
                  <a:cubicBezTo>
                    <a:pt x="5423873" y="2201355"/>
                    <a:pt x="5367993" y="2257235"/>
                    <a:pt x="5299413" y="2257235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 lIns="91440" tIns="45720" rIns="91440" bIns="45720" anchor="t"/>
            <a:lstStyle/>
            <a:p>
              <a:pPr algn="just"/>
              <a:r>
                <a:rPr lang="ru-RU" sz="3200">
                  <a:latin typeface="Montserrat"/>
                  <a:cs typeface="Times New Roman"/>
                </a:rPr>
                <a:t>Санитарные правила «Санитарно-эпидемиологические требования к объектам образования», утвержденные приказом Министра здравоохранения Республики Казахстан от 16 августа 2017 года № 611:</a:t>
              </a:r>
            </a:p>
            <a:p>
              <a:endParaRPr lang="ru-RU" sz="3200">
                <a:latin typeface="Montserrat"/>
                <a:cs typeface="Times New Roman"/>
              </a:endParaRPr>
            </a:p>
            <a:p>
              <a:pPr marL="1069975" indent="-457200">
                <a:buFont typeface="Arial" panose="020B0604020202020204" pitchFamily="34" charset="0"/>
                <a:buChar char="•"/>
              </a:pPr>
              <a:r>
                <a:rPr lang="ru-RU" sz="3200" b="1">
                  <a:latin typeface="Montserrat"/>
                  <a:cs typeface="Times New Roman"/>
                </a:rPr>
                <a:t>масочный режим</a:t>
              </a:r>
              <a:r>
                <a:rPr lang="en-GB" sz="3200">
                  <a:latin typeface="Montserrat"/>
                  <a:cs typeface="Times New Roman"/>
                </a:rPr>
                <a:t>;</a:t>
              </a:r>
              <a:endParaRPr lang="ru-RU" sz="3200" b="0">
                <a:latin typeface="Montserrat"/>
                <a:cs typeface="Times New Roman"/>
              </a:endParaRPr>
            </a:p>
            <a:p>
              <a:pPr marL="1069975" indent="-457200">
                <a:buFont typeface="Arial" panose="020B0604020202020204" pitchFamily="34" charset="0"/>
                <a:buChar char="•"/>
              </a:pPr>
              <a:r>
                <a:rPr lang="ru-RU" sz="3200" b="1">
                  <a:latin typeface="Montserrat"/>
                  <a:cs typeface="Times New Roman"/>
                </a:rPr>
                <a:t>соблюдение дистанции</a:t>
              </a:r>
              <a:r>
                <a:rPr lang="en-US" sz="3200" b="1">
                  <a:latin typeface="Montserrat"/>
                  <a:cs typeface="Times New Roman"/>
                </a:rPr>
                <a:t> </a:t>
              </a:r>
              <a:r>
                <a:rPr lang="en-US" sz="3200">
                  <a:latin typeface="Montserrat"/>
                  <a:cs typeface="Times New Roman"/>
                </a:rPr>
                <a:t>(</a:t>
              </a:r>
              <a:r>
                <a:rPr lang="ru-RU" sz="3200" b="0" i="0" kern="1200">
                  <a:effectLst/>
                  <a:latin typeface="Montserrat"/>
                  <a:cs typeface="Times New Roman"/>
                </a:rPr>
                <a:t>на расстоянии не менее 1,5 метра</a:t>
              </a:r>
              <a:r>
                <a:rPr lang="en-US" sz="3200">
                  <a:latin typeface="Montserrat"/>
                  <a:cs typeface="Times New Roman"/>
                </a:rPr>
                <a:t>);</a:t>
              </a:r>
              <a:r>
                <a:rPr lang="ru-RU" sz="3200">
                  <a:latin typeface="Montserrat"/>
                  <a:cs typeface="Times New Roman"/>
                </a:rPr>
                <a:t> </a:t>
              </a:r>
              <a:endParaRPr lang="ru-RU" sz="3200">
                <a:latin typeface="Montserrat" panose="00000500000000000000" pitchFamily="2" charset="-52"/>
                <a:cs typeface="Times New Roman" panose="02020603050405020304" pitchFamily="18" charset="0"/>
              </a:endParaRPr>
            </a:p>
            <a:p>
              <a:pPr marL="1069975" indent="-457200">
                <a:buFont typeface="Arial" panose="020B0604020202020204" pitchFamily="34" charset="0"/>
                <a:buChar char="•"/>
              </a:pPr>
              <a:r>
                <a:rPr lang="ru-RU" sz="3200" b="1" i="0" kern="1200">
                  <a:effectLst/>
                  <a:latin typeface="Montserrat"/>
                  <a:cs typeface="Times New Roman"/>
                </a:rPr>
                <a:t>проветривание</a:t>
              </a:r>
              <a:r>
                <a:rPr lang="ru-RU" sz="3200" b="1" i="0" kern="1200" baseline="0">
                  <a:effectLst/>
                  <a:latin typeface="Montserrat"/>
                  <a:cs typeface="Times New Roman"/>
                </a:rPr>
                <a:t> </a:t>
              </a:r>
              <a:r>
                <a:rPr lang="ru-RU" sz="3200" b="1" i="0" kern="1200">
                  <a:effectLst/>
                  <a:latin typeface="Montserrat"/>
                  <a:cs typeface="Times New Roman"/>
                </a:rPr>
                <a:t>кабинетов </a:t>
              </a:r>
              <a:r>
                <a:rPr lang="ru-RU" sz="3200" b="0" i="0" kern="1200">
                  <a:effectLst/>
                  <a:latin typeface="Montserrat"/>
                  <a:cs typeface="Times New Roman"/>
                </a:rPr>
                <a:t>во время</a:t>
              </a:r>
              <a:r>
                <a:rPr lang="ru-RU" sz="3200" b="0" i="0" kern="1200" baseline="0">
                  <a:effectLst/>
                  <a:latin typeface="Montserrat"/>
                  <a:cs typeface="Times New Roman"/>
                </a:rPr>
                <a:t> перерывов</a:t>
              </a:r>
              <a:r>
                <a:rPr lang="ru-RU" sz="3200">
                  <a:latin typeface="Montserrat"/>
                  <a:cs typeface="Times New Roman"/>
                </a:rPr>
                <a:t>.</a:t>
              </a:r>
              <a:endParaRPr lang="en-GB" sz="3200">
                <a:latin typeface="Montserrat"/>
                <a:cs typeface="Times New Roman"/>
              </a:endParaRPr>
            </a:p>
            <a:p>
              <a:endParaRPr lang="ru-RU" sz="3600">
                <a:latin typeface="Montserrat" panose="00000500000000000000" pitchFamily="2" charset="-52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2713" y="2023820"/>
            <a:ext cx="6061075" cy="404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>
            <a:extLst>
              <a:ext uri="{FF2B5EF4-FFF2-40B4-BE49-F238E27FC236}">
                <a16:creationId xmlns:a16="http://schemas.microsoft.com/office/drawing/2014/main" id="{6786A351-8D6F-46E8-83BC-B29810003875}"/>
              </a:ext>
            </a:extLst>
          </p:cNvPr>
          <p:cNvSpPr/>
          <p:nvPr/>
        </p:nvSpPr>
        <p:spPr>
          <a:xfrm>
            <a:off x="-15240" y="9326880"/>
            <a:ext cx="18649922" cy="1099179"/>
          </a:xfrm>
          <a:prstGeom prst="rect">
            <a:avLst/>
          </a:prstGeom>
          <a:solidFill>
            <a:srgbClr val="123B8C"/>
          </a:solidFill>
        </p:spPr>
      </p:sp>
      <p:pic>
        <p:nvPicPr>
          <p:cNvPr id="11" name="Picture 2" descr="Информационно-Аналитический центр logo">
            <a:extLst>
              <a:ext uri="{FF2B5EF4-FFF2-40B4-BE49-F238E27FC236}">
                <a16:creationId xmlns:a16="http://schemas.microsoft.com/office/drawing/2014/main" id="{3F18F048-9EA8-4277-A8F0-0D8D71180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5" y="185409"/>
            <a:ext cx="2844884" cy="104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2545A1-F1AA-455B-A472-56D8DB472584}"/>
              </a:ext>
            </a:extLst>
          </p:cNvPr>
          <p:cNvSpPr txBox="1"/>
          <p:nvPr/>
        </p:nvSpPr>
        <p:spPr>
          <a:xfrm>
            <a:off x="3800274" y="185409"/>
            <a:ext cx="1314092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" sz="3600" b="1">
                <a:solidFill>
                  <a:srgbClr val="002469"/>
                </a:solidFill>
                <a:latin typeface="Montserrat"/>
                <a:ea typeface="+mn-lt"/>
                <a:cs typeface="+mn-lt"/>
              </a:rPr>
              <a:t>План мероприятий по подготовке к проведению основного исследования </a:t>
            </a:r>
            <a:r>
              <a:rPr lang="en-US" sz="3600" b="1">
                <a:solidFill>
                  <a:srgbClr val="002469"/>
                </a:solidFill>
                <a:latin typeface="Montserrat"/>
                <a:ea typeface="+mn-lt"/>
                <a:cs typeface="+mn-lt"/>
              </a:rPr>
              <a:t>PIRLS</a:t>
            </a:r>
            <a:r>
              <a:rPr lang="ru" sz="3600" b="1">
                <a:solidFill>
                  <a:srgbClr val="002469"/>
                </a:solidFill>
                <a:latin typeface="Montserrat"/>
                <a:ea typeface="+mn-lt"/>
                <a:cs typeface="+mn-lt"/>
              </a:rPr>
              <a:t> 2021</a:t>
            </a:r>
            <a:endParaRPr lang="ru-RU" sz="3600">
              <a:solidFill>
                <a:srgbClr val="002469"/>
              </a:solidFill>
              <a:latin typeface="Montserrat"/>
            </a:endParaRPr>
          </a:p>
        </p:txBody>
      </p:sp>
      <p:pic>
        <p:nvPicPr>
          <p:cNvPr id="5" name="Picture 2" descr="Информационно-Аналитический центр logo">
            <a:extLst>
              <a:ext uri="{FF2B5EF4-FFF2-40B4-BE49-F238E27FC236}">
                <a16:creationId xmlns:a16="http://schemas.microsoft.com/office/drawing/2014/main" id="{AEEF287C-AC07-444A-AEEB-4780783A4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5" y="185409"/>
            <a:ext cx="2844884" cy="104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2F5E5B4-2190-47B9-ADED-9BD4F0324D8E}"/>
              </a:ext>
            </a:extLst>
          </p:cNvPr>
          <p:cNvSpPr txBox="1"/>
          <p:nvPr/>
        </p:nvSpPr>
        <p:spPr>
          <a:xfrm>
            <a:off x="7772400" y="49149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" name="Таблица 17">
            <a:extLst>
              <a:ext uri="{FF2B5EF4-FFF2-40B4-BE49-F238E27FC236}">
                <a16:creationId xmlns:a16="http://schemas.microsoft.com/office/drawing/2014/main" id="{E440D877-CBC8-44DC-9A9E-D106359FF7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360238"/>
              </p:ext>
            </p:extLst>
          </p:nvPr>
        </p:nvGraphicFramePr>
        <p:xfrm>
          <a:off x="147277" y="1293406"/>
          <a:ext cx="17776708" cy="81686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51691">
                  <a:extLst>
                    <a:ext uri="{9D8B030D-6E8A-4147-A177-3AD203B41FA5}">
                      <a16:colId xmlns:a16="http://schemas.microsoft.com/office/drawing/2014/main" val="1087482320"/>
                    </a:ext>
                  </a:extLst>
                </a:gridCol>
                <a:gridCol w="9029152">
                  <a:extLst>
                    <a:ext uri="{9D8B030D-6E8A-4147-A177-3AD203B41FA5}">
                      <a16:colId xmlns:a16="http://schemas.microsoft.com/office/drawing/2014/main" val="223416570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776656277"/>
                    </a:ext>
                  </a:extLst>
                </a:gridCol>
                <a:gridCol w="3247865">
                  <a:extLst>
                    <a:ext uri="{9D8B030D-6E8A-4147-A177-3AD203B41FA5}">
                      <a16:colId xmlns:a16="http://schemas.microsoft.com/office/drawing/2014/main" val="1934494793"/>
                    </a:ext>
                  </a:extLst>
                </a:gridCol>
              </a:tblGrid>
              <a:tr h="528307"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chemeClr val="bg1"/>
                          </a:solidFill>
                          <a:effectLst/>
                          <a:latin typeface="Montserrat"/>
                        </a:rPr>
                        <a:t>ДАТА ПРОВЕДЕНИЯ</a:t>
                      </a:r>
                    </a:p>
                  </a:txBody>
                  <a:tcPr marL="68580" marR="68580" marT="0" marB="0">
                    <a:solidFill>
                      <a:srgbClr val="0024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chemeClr val="bg1"/>
                          </a:solidFill>
                          <a:effectLst/>
                          <a:latin typeface="Montserrat"/>
                        </a:rPr>
                        <a:t>ТЕМА СЕМИНАРА</a:t>
                      </a:r>
                    </a:p>
                  </a:txBody>
                  <a:tcPr marL="68580" marR="68580" marT="0" marB="0">
                    <a:solidFill>
                      <a:srgbClr val="0024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chemeClr val="bg1"/>
                          </a:solidFill>
                          <a:effectLst/>
                          <a:latin typeface="Montserrat"/>
                        </a:rPr>
                        <a:t>АУДИТОРИЯ</a:t>
                      </a:r>
                    </a:p>
                  </a:txBody>
                  <a:tcPr marL="68580" marR="68580" marT="0" marB="0">
                    <a:solidFill>
                      <a:srgbClr val="00246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1800" b="1" i="0" u="none" strike="noStrike" noProof="0">
                          <a:solidFill>
                            <a:schemeClr val="bg1"/>
                          </a:solidFill>
                          <a:effectLst/>
                          <a:latin typeface="Montserrat"/>
                        </a:rPr>
                        <a:t>ОТВЕТСТВЕННЫЕ </a:t>
                      </a:r>
                      <a:endParaRPr lang="en-US">
                        <a:latin typeface="Montserrat"/>
                      </a:endParaRPr>
                    </a:p>
                  </a:txBody>
                  <a:tcPr marL="68580" marR="68580" marT="0" marB="0">
                    <a:solidFill>
                      <a:srgbClr val="0024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306985"/>
                  </a:ext>
                </a:extLst>
              </a:tr>
              <a:tr h="81132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>
                          <a:solidFill>
                            <a:schemeClr val="tx1"/>
                          </a:solidFill>
                          <a:effectLst/>
                          <a:latin typeface="Montserrat"/>
                          <a:ea typeface="+mn-ea"/>
                          <a:cs typeface="+mn-cs"/>
                        </a:rPr>
                        <a:t>Ежедневно, с 1 сентября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kern="1200">
                          <a:solidFill>
                            <a:srgbClr val="C40000"/>
                          </a:solidFill>
                          <a:effectLst/>
                          <a:latin typeface="Montserrat"/>
                          <a:ea typeface="+mn-ea"/>
                          <a:cs typeface="+mn-cs"/>
                        </a:rPr>
                        <a:t>Практика выполнения заданий </a:t>
                      </a:r>
                      <a:r>
                        <a:rPr lang="af-ZA" sz="1800" b="1">
                          <a:solidFill>
                            <a:srgbClr val="C40000"/>
                          </a:solidFill>
                          <a:effectLst/>
                          <a:latin typeface="Montserrat"/>
                        </a:rPr>
                        <a:t>PIRLS</a:t>
                      </a:r>
                      <a:r>
                        <a:rPr lang="ru-RU" sz="1800">
                          <a:solidFill>
                            <a:srgbClr val="C40000"/>
                          </a:solidFill>
                          <a:effectLst/>
                          <a:latin typeface="Montserrat"/>
                        </a:rPr>
                        <a:t>, </a:t>
                      </a:r>
                      <a:r>
                        <a:rPr lang="ru-RU" sz="1800">
                          <a:effectLst/>
                          <a:latin typeface="Montserrat"/>
                        </a:rPr>
                        <a:t>вышедших из режима конфиденциальности, при поддержке методистов региональных Управлений образования и областных координаторов (с использованием бумажных буклетов и симуляторов)</a:t>
                      </a:r>
                      <a:endParaRPr lang="ru-RU" sz="1800" kern="1200">
                        <a:solidFill>
                          <a:schemeClr val="tx1"/>
                        </a:solidFill>
                        <a:effectLst/>
                        <a:latin typeface="Montserrat"/>
                        <a:ea typeface="+mn-ea"/>
                        <a:cs typeface="+mn-cs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k-KZ" sz="1800">
                          <a:effectLst/>
                          <a:latin typeface="Montserrat"/>
                        </a:rPr>
                        <a:t>Учителя 5-х классов, (русского и казахского языка и литературы)</a:t>
                      </a:r>
                      <a:endParaRPr lang="ru-RU" sz="1800" kern="1200">
                        <a:solidFill>
                          <a:schemeClr val="tx1"/>
                        </a:solidFill>
                        <a:effectLst/>
                        <a:latin typeface="Montserrat"/>
                        <a:ea typeface="+mn-ea"/>
                        <a:cs typeface="+mn-cs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ru-RU" sz="1800">
                          <a:latin typeface="Montserrat"/>
                        </a:rPr>
                        <a:t>КДСО, методисты УО, областные и школьные координаторы</a:t>
                      </a:r>
                      <a:endParaRPr lang="ru-RU" sz="1800" kern="1200">
                        <a:solidFill>
                          <a:schemeClr val="tx1"/>
                        </a:solidFill>
                        <a:effectLst/>
                        <a:latin typeface="Montserrat"/>
                        <a:ea typeface="+mn-ea"/>
                        <a:cs typeface="+mn-cs"/>
                      </a:endParaRPr>
                    </a:p>
                  </a:txBody>
                  <a:tcPr marL="60959" marR="60959" marT="30480" marB="30480"/>
                </a:tc>
                <a:extLst>
                  <a:ext uri="{0D108BD9-81ED-4DB2-BD59-A6C34878D82A}">
                    <a16:rowId xmlns:a16="http://schemas.microsoft.com/office/drawing/2014/main" val="3950909900"/>
                  </a:ext>
                </a:extLst>
              </a:tr>
              <a:tr h="716280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Montserrat"/>
                        </a:rPr>
                        <a:t>С 1 сентября, постоянно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>
                          <a:solidFill>
                            <a:srgbClr val="C40000"/>
                          </a:solidFill>
                          <a:latin typeface="Montserrat"/>
                        </a:rPr>
                        <a:t>Работа по усилению ИКТ навыков </a:t>
                      </a:r>
                      <a:r>
                        <a:rPr lang="ru-RU" sz="1800">
                          <a:latin typeface="Montserrat"/>
                        </a:rPr>
                        <a:t>учащихся в отобранных классах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Montserrat"/>
                        </a:rPr>
                        <a:t>Все учащиеся отобранных классов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>
                          <a:latin typeface="Montserrat"/>
                        </a:rPr>
                        <a:t>КДСО, областные и школьные координаторы, учителя информатики</a:t>
                      </a:r>
                      <a:endParaRPr lang="en-US" sz="1800">
                        <a:latin typeface="Montserrat"/>
                      </a:endParaRPr>
                    </a:p>
                    <a:p>
                      <a:pPr lvl="0" algn="ctr">
                        <a:buNone/>
                      </a:pPr>
                      <a:endParaRPr lang="ru-RU" sz="1800">
                        <a:latin typeface="Montserrat"/>
                      </a:endParaRPr>
                    </a:p>
                  </a:txBody>
                  <a:tcPr marL="60959" marR="60959" marT="30480" marB="30480"/>
                </a:tc>
                <a:extLst>
                  <a:ext uri="{0D108BD9-81ED-4DB2-BD59-A6C34878D82A}">
                    <a16:rowId xmlns:a16="http://schemas.microsoft.com/office/drawing/2014/main" val="2439443599"/>
                  </a:ext>
                </a:extLst>
              </a:tr>
              <a:tr h="716280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Montserrat"/>
                        </a:rPr>
                        <a:t>Ежедневно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>
                          <a:solidFill>
                            <a:srgbClr val="C00000"/>
                          </a:solidFill>
                          <a:latin typeface="Montserrat"/>
                        </a:rPr>
                        <a:t>Отработка актуальных вопросов </a:t>
                      </a:r>
                      <a:r>
                        <a:rPr lang="ru-RU" sz="1800">
                          <a:latin typeface="Montserrat"/>
                        </a:rPr>
                        <a:t>по подготовке и проведению исследования, включая методическую поддержку учителей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Областные и школьные координаторы​, </a:t>
                      </a:r>
                      <a:r>
                        <a:rPr lang="kk-KZ" sz="1800">
                          <a:effectLst/>
                          <a:latin typeface="Montserrat"/>
                        </a:rPr>
                        <a:t>учителя 5-х классов, (русского и казахского языка и литературы)</a:t>
                      </a:r>
                      <a:endParaRPr lang="ru-RU" sz="1800" kern="1200">
                        <a:solidFill>
                          <a:schemeClr val="tx1"/>
                        </a:solidFill>
                        <a:effectLst/>
                        <a:latin typeface="Montserra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>
                          <a:latin typeface="Montserrat"/>
                        </a:rPr>
                        <a:t>КДСО, ИАЦ, НАО</a:t>
                      </a:r>
                    </a:p>
                    <a:p>
                      <a:endParaRPr lang="ru-RU" sz="1800">
                        <a:latin typeface="Montserra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9172423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800" b="0" i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До 27 августа 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1800" b="1" i="0">
                          <a:solidFill>
                            <a:srgbClr val="C00000"/>
                          </a:solidFill>
                          <a:effectLst/>
                          <a:latin typeface="Montserrat"/>
                        </a:rPr>
                        <a:t>Актуализация списков учащихся 5-х классов и учителей</a:t>
                      </a:r>
                      <a:r>
                        <a:rPr lang="ru-RU" sz="1800" b="0" i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​</a:t>
                      </a:r>
                    </a:p>
                    <a:p>
                      <a:pPr algn="l" rtl="0" fontAlgn="base"/>
                      <a:r>
                        <a:rPr lang="ru-RU" sz="1800" b="1" i="0">
                          <a:solidFill>
                            <a:srgbClr val="C00000"/>
                          </a:solidFill>
                          <a:effectLst/>
                          <a:latin typeface="Montserrat"/>
                        </a:rPr>
                        <a:t>4-х классов</a:t>
                      </a:r>
                      <a:r>
                        <a:rPr lang="ru-RU" sz="1800" b="0" i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 в отобранных школах для участия в исследовании​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800" b="0" i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ИАЦ, Областные и школьные координаторы​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518037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Montserrat"/>
                        </a:rPr>
                        <a:t>До 31 августа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>
                          <a:solidFill>
                            <a:srgbClr val="C00000"/>
                          </a:solidFill>
                          <a:latin typeface="Montserrat"/>
                        </a:rPr>
                        <a:t>Подготовка компьютеров</a:t>
                      </a:r>
                      <a:r>
                        <a:rPr lang="ru-RU" sz="1800">
                          <a:solidFill>
                            <a:srgbClr val="C00000"/>
                          </a:solidFill>
                          <a:latin typeface="Montserrat"/>
                        </a:rPr>
                        <a:t> </a:t>
                      </a:r>
                      <a:r>
                        <a:rPr lang="ru-RU" sz="1800">
                          <a:latin typeface="Montserrat"/>
                        </a:rPr>
                        <a:t>в каждой отобранной школе, участвующей в компьютерном формате, соответствующих требованиям digitalPIRLS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>
                        <a:latin typeface="Montserra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>
                          <a:latin typeface="Montserrat"/>
                        </a:rPr>
                        <a:t>Областные и школьные координаторы</a:t>
                      </a:r>
                      <a:endParaRPr lang="en-US" sz="1800">
                        <a:latin typeface="Montserra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738089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Montserrat"/>
                        </a:rPr>
                        <a:t>Постоянно, до 15 сентября 2021 года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>
                          <a:solidFill>
                            <a:srgbClr val="C00000"/>
                          </a:solidFill>
                          <a:latin typeface="Montserrat"/>
                        </a:rPr>
                        <a:t>Информирование </a:t>
                      </a:r>
                      <a:r>
                        <a:rPr lang="ru-RU" sz="1800">
                          <a:latin typeface="Montserrat"/>
                        </a:rPr>
                        <a:t>школьного коллектива и родителей тестируемых учащихся о предстоящем тестировании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err="1">
                          <a:latin typeface="Montserrat"/>
                        </a:rPr>
                        <a:t>Учителя</a:t>
                      </a:r>
                      <a:r>
                        <a:rPr lang="en-US" sz="1800">
                          <a:latin typeface="Montserrat"/>
                        </a:rPr>
                        <a:t>, </a:t>
                      </a:r>
                      <a:r>
                        <a:rPr lang="en-US" sz="1800" err="1">
                          <a:latin typeface="Montserrat"/>
                        </a:rPr>
                        <a:t>учащиеся</a:t>
                      </a:r>
                      <a:r>
                        <a:rPr lang="en-US" sz="1800">
                          <a:latin typeface="Montserrat"/>
                        </a:rPr>
                        <a:t>, </a:t>
                      </a:r>
                      <a:r>
                        <a:rPr lang="en-US" sz="1800" err="1">
                          <a:latin typeface="Montserrat"/>
                        </a:rPr>
                        <a:t>родители</a:t>
                      </a:r>
                      <a:endParaRPr lang="en-US" sz="1800">
                        <a:latin typeface="Montserra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>
                          <a:latin typeface="Montserrat"/>
                        </a:rPr>
                        <a:t>Областные и школьные координаторы</a:t>
                      </a:r>
                      <a:endParaRPr lang="en-US" sz="1800">
                        <a:latin typeface="Montserra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652492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Montserrat"/>
                        </a:rPr>
                        <a:t>24 августа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Montserrat"/>
                        </a:rPr>
                        <a:t>Семинар №</a:t>
                      </a: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3 по </a:t>
                      </a:r>
                      <a:r>
                        <a:rPr lang="ru-RU" sz="1800" b="1">
                          <a:solidFill>
                            <a:srgbClr val="C40000"/>
                          </a:solidFill>
                          <a:effectLst/>
                          <a:latin typeface="Montserrat"/>
                        </a:rPr>
                        <a:t>формату</a:t>
                      </a: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ru-RU" sz="1800">
                          <a:effectLst/>
                          <a:latin typeface="Montserrat"/>
                        </a:rPr>
                        <a:t>исследования (по руководству для координаторов).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Montserrat"/>
                        </a:rPr>
                        <a:t>Обл. УО, методисты, директора и учителя казахского и русского языка школ, информатики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1800">
                          <a:latin typeface="Montserrat"/>
                        </a:rPr>
                        <a:t>ИАЦ</a:t>
                      </a:r>
                      <a:endParaRPr lang="kk-KZ" sz="1800">
                        <a:effectLst/>
                        <a:latin typeface="Montserra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1395644"/>
                  </a:ext>
                </a:extLst>
              </a:tr>
              <a:tr h="62954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Montserrat"/>
                        </a:rPr>
                        <a:t>24 августа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Montserrat"/>
                        </a:rPr>
                        <a:t>3-я Еженедельная онлайн-встреча с координаторами - </a:t>
                      </a:r>
                      <a:r>
                        <a:rPr lang="ru-RU" sz="1800" b="1">
                          <a:solidFill>
                            <a:srgbClr val="C40000"/>
                          </a:solidFill>
                          <a:effectLst/>
                          <a:latin typeface="Montserrat"/>
                        </a:rPr>
                        <a:t>обсуждение хода подготовки к </a:t>
                      </a:r>
                      <a:r>
                        <a:rPr lang="af-ZA" sz="1800" b="1">
                          <a:solidFill>
                            <a:srgbClr val="C40000"/>
                          </a:solidFill>
                          <a:effectLst/>
                          <a:latin typeface="Montserrat"/>
                        </a:rPr>
                        <a:t>PIRLS-2021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>
                          <a:effectLst/>
                          <a:latin typeface="Montserrat"/>
                        </a:rPr>
                        <a:t>Областные и школьные координаторы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>
                          <a:latin typeface="Montserrat"/>
                        </a:rPr>
                        <a:t>ИАЦ</a:t>
                      </a:r>
                      <a:endParaRPr lang="kk-KZ" sz="1800">
                        <a:effectLst/>
                        <a:latin typeface="Montserrat"/>
                      </a:endParaRPr>
                    </a:p>
                    <a:p>
                      <a:pPr lvl="0" algn="ctr">
                        <a:buNone/>
                      </a:pPr>
                      <a:endParaRPr lang="kk-KZ" sz="1800">
                        <a:effectLst/>
                        <a:latin typeface="Montserra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1205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6765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2545A1-F1AA-455B-A472-56D8DB472584}"/>
              </a:ext>
            </a:extLst>
          </p:cNvPr>
          <p:cNvSpPr txBox="1"/>
          <p:nvPr/>
        </p:nvSpPr>
        <p:spPr>
          <a:xfrm>
            <a:off x="3800274" y="185409"/>
            <a:ext cx="1314092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" sz="3600" b="1">
                <a:solidFill>
                  <a:srgbClr val="002469"/>
                </a:solidFill>
                <a:latin typeface="Montserrat"/>
                <a:ea typeface="+mn-lt"/>
                <a:cs typeface="+mn-lt"/>
              </a:rPr>
              <a:t>План мероприятий по подготовке к проведению основного исследования </a:t>
            </a:r>
            <a:r>
              <a:rPr lang="en-US" sz="3600" b="1">
                <a:solidFill>
                  <a:srgbClr val="002469"/>
                </a:solidFill>
                <a:latin typeface="Montserrat"/>
                <a:ea typeface="+mn-lt"/>
                <a:cs typeface="+mn-lt"/>
              </a:rPr>
              <a:t>PIRLS</a:t>
            </a:r>
            <a:r>
              <a:rPr lang="ru" sz="3600" b="1">
                <a:solidFill>
                  <a:srgbClr val="002469"/>
                </a:solidFill>
                <a:latin typeface="Montserrat"/>
                <a:ea typeface="+mn-lt"/>
                <a:cs typeface="+mn-lt"/>
              </a:rPr>
              <a:t> 2021</a:t>
            </a:r>
            <a:endParaRPr lang="ru-RU" sz="3600">
              <a:solidFill>
                <a:srgbClr val="002469"/>
              </a:solidFill>
              <a:latin typeface="Montserrat"/>
            </a:endParaRPr>
          </a:p>
        </p:txBody>
      </p:sp>
      <p:pic>
        <p:nvPicPr>
          <p:cNvPr id="5" name="Picture 2" descr="Информационно-Аналитический центр logo">
            <a:extLst>
              <a:ext uri="{FF2B5EF4-FFF2-40B4-BE49-F238E27FC236}">
                <a16:creationId xmlns:a16="http://schemas.microsoft.com/office/drawing/2014/main" id="{AEEF287C-AC07-444A-AEEB-4780783A4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5" y="185409"/>
            <a:ext cx="2844884" cy="104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2F5E5B4-2190-47B9-ADED-9BD4F0324D8E}"/>
              </a:ext>
            </a:extLst>
          </p:cNvPr>
          <p:cNvSpPr txBox="1"/>
          <p:nvPr/>
        </p:nvSpPr>
        <p:spPr>
          <a:xfrm>
            <a:off x="7772400" y="49149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" name="Таблица 17">
            <a:extLst>
              <a:ext uri="{FF2B5EF4-FFF2-40B4-BE49-F238E27FC236}">
                <a16:creationId xmlns:a16="http://schemas.microsoft.com/office/drawing/2014/main" id="{E440D877-CBC8-44DC-9A9E-D106359FF7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013916"/>
              </p:ext>
            </p:extLst>
          </p:nvPr>
        </p:nvGraphicFramePr>
        <p:xfrm>
          <a:off x="165420" y="1583692"/>
          <a:ext cx="17776708" cy="753092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24523">
                  <a:extLst>
                    <a:ext uri="{9D8B030D-6E8A-4147-A177-3AD203B41FA5}">
                      <a16:colId xmlns:a16="http://schemas.microsoft.com/office/drawing/2014/main" val="1087482320"/>
                    </a:ext>
                  </a:extLst>
                </a:gridCol>
                <a:gridCol w="9357360">
                  <a:extLst>
                    <a:ext uri="{9D8B030D-6E8A-4147-A177-3AD203B41FA5}">
                      <a16:colId xmlns:a16="http://schemas.microsoft.com/office/drawing/2014/main" val="2234165709"/>
                    </a:ext>
                  </a:extLst>
                </a:gridCol>
                <a:gridCol w="3032760">
                  <a:extLst>
                    <a:ext uri="{9D8B030D-6E8A-4147-A177-3AD203B41FA5}">
                      <a16:colId xmlns:a16="http://schemas.microsoft.com/office/drawing/2014/main" val="2776656277"/>
                    </a:ext>
                  </a:extLst>
                </a:gridCol>
                <a:gridCol w="2562065">
                  <a:extLst>
                    <a:ext uri="{9D8B030D-6E8A-4147-A177-3AD203B41FA5}">
                      <a16:colId xmlns:a16="http://schemas.microsoft.com/office/drawing/2014/main" val="1934494793"/>
                    </a:ext>
                  </a:extLst>
                </a:gridCol>
              </a:tblGrid>
              <a:tr h="526142"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chemeClr val="bg1"/>
                          </a:solidFill>
                          <a:effectLst/>
                          <a:latin typeface="Montserrat"/>
                        </a:rPr>
                        <a:t>ДАТА ПРОВЕДЕНИЯ</a:t>
                      </a:r>
                    </a:p>
                  </a:txBody>
                  <a:tcPr marL="68580" marR="68580" marT="0" marB="0">
                    <a:solidFill>
                      <a:srgbClr val="0024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chemeClr val="bg1"/>
                          </a:solidFill>
                          <a:effectLst/>
                          <a:latin typeface="Montserrat"/>
                        </a:rPr>
                        <a:t>ТЕМА СЕМИНАРА</a:t>
                      </a:r>
                    </a:p>
                  </a:txBody>
                  <a:tcPr marL="68580" marR="68580" marT="0" marB="0">
                    <a:solidFill>
                      <a:srgbClr val="0024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chemeClr val="bg1"/>
                          </a:solidFill>
                          <a:effectLst/>
                          <a:latin typeface="Montserrat"/>
                        </a:rPr>
                        <a:t>АУДИТОРИЯ</a:t>
                      </a:r>
                    </a:p>
                  </a:txBody>
                  <a:tcPr marL="68580" marR="68580" marT="0" marB="0">
                    <a:solidFill>
                      <a:srgbClr val="00246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1800" b="1" i="0" u="none" strike="noStrike" noProof="0">
                          <a:solidFill>
                            <a:schemeClr val="bg1"/>
                          </a:solidFill>
                          <a:effectLst/>
                          <a:latin typeface="Montserrat"/>
                        </a:rPr>
                        <a:t>ОТВЕТСТВЕННЫЕ</a:t>
                      </a:r>
                      <a:r>
                        <a:rPr lang="ru-RU" sz="1800" b="1" i="0" u="none" strike="noStrike" noProof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800"/>
                    </a:p>
                  </a:txBody>
                  <a:tcPr marL="68580" marR="68580" marT="0" marB="0">
                    <a:solidFill>
                      <a:srgbClr val="0024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306985"/>
                  </a:ext>
                </a:extLst>
              </a:tr>
              <a:tr h="811321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Montserrat"/>
                        </a:rPr>
                        <a:t>25 августа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Montserrat"/>
                        </a:rPr>
                        <a:t>Семинар по разбору текстов </a:t>
                      </a:r>
                      <a:r>
                        <a:rPr lang="af-ZA" sz="1800">
                          <a:effectLst/>
                          <a:latin typeface="Montserrat"/>
                        </a:rPr>
                        <a:t>PIRLS, </a:t>
                      </a:r>
                      <a:r>
                        <a:rPr lang="ru-RU" sz="1800">
                          <a:effectLst/>
                          <a:latin typeface="Montserrat"/>
                        </a:rPr>
                        <a:t>вышедших из режима конфиденциальности. </a:t>
                      </a:r>
                      <a:r>
                        <a:rPr lang="ru-RU" sz="1800" b="1">
                          <a:solidFill>
                            <a:srgbClr val="C40000"/>
                          </a:solidFill>
                          <a:effectLst/>
                          <a:latin typeface="Montserrat"/>
                        </a:rPr>
                        <a:t>Анализ типов заданий, вопросов. Работа со сборником заданий (ИАЦ) и симулятором</a:t>
                      </a: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err="1">
                          <a:effectLst/>
                          <a:latin typeface="Montserrat"/>
                        </a:rPr>
                        <a:t>Областные</a:t>
                      </a:r>
                      <a:r>
                        <a:rPr lang="kk-KZ" sz="1800">
                          <a:effectLst/>
                          <a:latin typeface="Montserrat"/>
                        </a:rPr>
                        <a:t> и </a:t>
                      </a:r>
                      <a:r>
                        <a:rPr lang="kk-KZ" sz="1800" err="1">
                          <a:effectLst/>
                          <a:latin typeface="Montserrat"/>
                        </a:rPr>
                        <a:t>школьные</a:t>
                      </a:r>
                      <a:r>
                        <a:rPr lang="kk-KZ" sz="1800">
                          <a:effectLst/>
                          <a:latin typeface="Montserrat"/>
                        </a:rPr>
                        <a:t> координаторы, </a:t>
                      </a:r>
                      <a:r>
                        <a:rPr lang="kk-KZ" sz="1800" err="1">
                          <a:effectLst/>
                          <a:latin typeface="Montserrat"/>
                        </a:rPr>
                        <a:t>учителя</a:t>
                      </a:r>
                      <a:r>
                        <a:rPr lang="kk-KZ" sz="1800">
                          <a:effectLst/>
                          <a:latin typeface="Montserrat"/>
                        </a:rPr>
                        <a:t> </a:t>
                      </a:r>
                      <a:r>
                        <a:rPr lang="kk-KZ" sz="1800" err="1">
                          <a:effectLst/>
                          <a:latin typeface="Montserrat"/>
                        </a:rPr>
                        <a:t>русского</a:t>
                      </a:r>
                      <a:r>
                        <a:rPr lang="kk-KZ" sz="1800">
                          <a:effectLst/>
                          <a:latin typeface="Montserrat"/>
                        </a:rPr>
                        <a:t> и </a:t>
                      </a:r>
                      <a:r>
                        <a:rPr lang="kk-KZ" sz="1800" err="1">
                          <a:effectLst/>
                          <a:latin typeface="Montserrat"/>
                        </a:rPr>
                        <a:t>казахского</a:t>
                      </a:r>
                      <a:r>
                        <a:rPr lang="kk-KZ" sz="1800">
                          <a:effectLst/>
                          <a:latin typeface="Montserrat"/>
                        </a:rPr>
                        <a:t> </a:t>
                      </a:r>
                      <a:r>
                        <a:rPr lang="kk-KZ" sz="1800" err="1">
                          <a:effectLst/>
                          <a:latin typeface="Montserrat"/>
                        </a:rPr>
                        <a:t>языка</a:t>
                      </a:r>
                      <a:r>
                        <a:rPr lang="kk-KZ" sz="1800">
                          <a:effectLst/>
                          <a:latin typeface="Montserrat"/>
                        </a:rPr>
                        <a:t> и </a:t>
                      </a:r>
                      <a:r>
                        <a:rPr lang="kk-KZ" sz="1800" err="1">
                          <a:effectLst/>
                          <a:latin typeface="Montserrat"/>
                        </a:rPr>
                        <a:t>литературы</a:t>
                      </a:r>
                      <a:r>
                        <a:rPr lang="kk-KZ" sz="1800">
                          <a:effectLst/>
                          <a:latin typeface="Montserrat"/>
                        </a:rPr>
                        <a:t>, ИКТ-администраторы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1800">
                          <a:effectLst/>
                          <a:latin typeface="Montserrat"/>
                        </a:rPr>
                        <a:t>ИАЦ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557954"/>
                  </a:ext>
                </a:extLst>
              </a:tr>
              <a:tr h="530678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Montserrat"/>
                        </a:rPr>
                        <a:t>27 августа, 11.00</a:t>
                      </a:r>
                    </a:p>
                    <a:p>
                      <a:pPr algn="ctr"/>
                      <a:r>
                        <a:rPr lang="ru-RU" sz="1800">
                          <a:effectLst/>
                          <a:latin typeface="Montserrat"/>
                        </a:rPr>
                        <a:t>На русском языке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Montserrat"/>
                        </a:rPr>
                        <a:t>Методический семинар по заданиям </a:t>
                      </a:r>
                      <a:r>
                        <a:rPr lang="af-ZA" sz="1800">
                          <a:effectLst/>
                          <a:latin typeface="Montserrat"/>
                        </a:rPr>
                        <a:t>PIRLS (</a:t>
                      </a:r>
                      <a:r>
                        <a:rPr lang="ru-RU" sz="1800">
                          <a:effectLst/>
                          <a:latin typeface="Montserrat"/>
                        </a:rPr>
                        <a:t>теория) (</a:t>
                      </a:r>
                      <a:r>
                        <a:rPr lang="ru-RU" sz="1800" b="1">
                          <a:solidFill>
                            <a:srgbClr val="C40000"/>
                          </a:solidFill>
                          <a:effectLst/>
                          <a:latin typeface="Montserrat"/>
                        </a:rPr>
                        <a:t>критерии оценивания</a:t>
                      </a:r>
                      <a:r>
                        <a:rPr lang="ru-RU" sz="1800">
                          <a:effectLst/>
                          <a:latin typeface="Montserrat"/>
                        </a:rPr>
                        <a:t>) 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horzOverflow="overflow"/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kumimoji="0" lang="ru-RU" sz="18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Montserrat"/>
                          <a:ea typeface="+mn-ea"/>
                          <a:cs typeface="+mn-cs"/>
                        </a:rPr>
                        <a:t>ИАЦ</a:t>
                      </a:r>
                      <a:r>
                        <a:rPr lang="ru-RU" sz="18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Montserrat"/>
                          <a:ea typeface="+mn-ea"/>
                          <a:cs typeface="+mn-cs"/>
                        </a:rPr>
                        <a:t>, НАО</a:t>
                      </a:r>
                      <a:endParaRPr kumimoji="0" lang="ru-RU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6524924"/>
                  </a:ext>
                </a:extLst>
              </a:tr>
              <a:tr h="554397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Montserrat"/>
                        </a:rPr>
                        <a:t>27 августа, 15.00</a:t>
                      </a:r>
                    </a:p>
                    <a:p>
                      <a:pPr algn="ctr"/>
                      <a:r>
                        <a:rPr lang="ru-RU" sz="1800">
                          <a:effectLst/>
                          <a:latin typeface="Montserrat"/>
                        </a:rPr>
                        <a:t>На казахском языке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Montserrat"/>
                        </a:rPr>
                        <a:t>Методический семинар по заданиям </a:t>
                      </a:r>
                      <a:r>
                        <a:rPr lang="af-ZA" sz="1800">
                          <a:effectLst/>
                          <a:latin typeface="Montserrat"/>
                        </a:rPr>
                        <a:t>PIRLS (</a:t>
                      </a:r>
                      <a:r>
                        <a:rPr lang="ru-RU" sz="1800">
                          <a:effectLst/>
                          <a:latin typeface="Montserrat"/>
                        </a:rPr>
                        <a:t>теория) (</a:t>
                      </a:r>
                      <a:r>
                        <a:rPr lang="ru-RU" sz="1800" b="1">
                          <a:solidFill>
                            <a:srgbClr val="C40000"/>
                          </a:solidFill>
                          <a:effectLst/>
                          <a:latin typeface="Montserrat"/>
                        </a:rPr>
                        <a:t>критерии оценивания</a:t>
                      </a:r>
                      <a:r>
                        <a:rPr lang="ru-RU" sz="1800">
                          <a:effectLst/>
                          <a:latin typeface="Montserrat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>
                          <a:effectLst/>
                          <a:latin typeface="Montserrat"/>
                        </a:rPr>
                        <a:t>Областные и школьные координаторы, учителя начальных классов, русского и казахского языка и литературы, ИКТ-администраторы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1205245"/>
                  </a:ext>
                </a:extLst>
              </a:tr>
              <a:tr h="542871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Montserrat"/>
                        </a:rPr>
                        <a:t>31 августа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Montserrat"/>
                        </a:rPr>
                        <a:t>4-я Еженедельная онлайн-встреча с координаторами - </a:t>
                      </a:r>
                      <a:r>
                        <a:rPr lang="ru-RU" sz="1800" b="1">
                          <a:solidFill>
                            <a:srgbClr val="C40000"/>
                          </a:solidFill>
                          <a:effectLst/>
                          <a:latin typeface="Montserrat"/>
                        </a:rPr>
                        <a:t>обсуждение хода подготовки к </a:t>
                      </a:r>
                      <a:r>
                        <a:rPr lang="af-ZA" sz="1800" b="1">
                          <a:solidFill>
                            <a:srgbClr val="C40000"/>
                          </a:solidFill>
                          <a:effectLst/>
                          <a:latin typeface="Montserrat"/>
                        </a:rPr>
                        <a:t>PIRLS-2021</a:t>
                      </a:r>
                      <a:endParaRPr lang="ru-RU" sz="1800" b="1">
                        <a:solidFill>
                          <a:srgbClr val="C40000"/>
                        </a:solidFill>
                        <a:effectLst/>
                        <a:latin typeface="Montserra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Montserrat"/>
                        </a:rPr>
                        <a:t>Обл. УО, методисты, директора и </a:t>
                      </a:r>
                      <a:r>
                        <a:rPr lang="ru-RU" sz="1800" kern="1200" noProof="0">
                          <a:solidFill>
                            <a:schemeClr val="tx1"/>
                          </a:solidFill>
                          <a:effectLst/>
                          <a:latin typeface="Montserrat"/>
                          <a:ea typeface="+mn-ea"/>
                          <a:cs typeface="+mn-cs"/>
                        </a:rPr>
                        <a:t>учителя казахского и русского языка школ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kumimoji="0" lang="ru-RU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/>
                          <a:ea typeface="+mn-ea"/>
                          <a:cs typeface="+mn-cs"/>
                        </a:rPr>
                        <a:t>ИАЦ</a:t>
                      </a:r>
                      <a:endParaRPr lang="ru-RU" sz="1800" kern="1200">
                        <a:solidFill>
                          <a:schemeClr val="tx1"/>
                        </a:solidFill>
                        <a:effectLst/>
                        <a:latin typeface="Montserrat"/>
                        <a:ea typeface="+mn-ea"/>
                        <a:cs typeface="+mn-cs"/>
                      </a:endParaRPr>
                    </a:p>
                  </a:txBody>
                  <a:tcPr marL="60959" marR="60959" marT="30480" marB="30480"/>
                </a:tc>
                <a:extLst>
                  <a:ext uri="{0D108BD9-81ED-4DB2-BD59-A6C34878D82A}">
                    <a16:rowId xmlns:a16="http://schemas.microsoft.com/office/drawing/2014/main" val="2359725456"/>
                  </a:ext>
                </a:extLst>
              </a:tr>
              <a:tr h="672503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Montserrat"/>
                        </a:rPr>
                        <a:t>2 сентября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>
                          <a:solidFill>
                            <a:srgbClr val="C00000"/>
                          </a:solidFill>
                          <a:effectLst/>
                          <a:latin typeface="Montserrat"/>
                          <a:ea typeface="+mn-ea"/>
                          <a:cs typeface="+mn-cs"/>
                        </a:rPr>
                        <a:t>Проведение пробного тестирования </a:t>
                      </a:r>
                      <a:r>
                        <a:rPr lang="ru-RU" sz="1800" kern="1200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</a:rPr>
                        <a:t>с использованием заданий, вышедших из режима конфиденциальности во всех отобранных классах, кодирование ответов и передача в ИАЦ</a:t>
                      </a:r>
                      <a:endParaRPr lang="LID4096" sz="1800" kern="1200">
                        <a:solidFill>
                          <a:schemeClr val="dk1"/>
                        </a:solidFill>
                        <a:effectLst/>
                        <a:latin typeface="Montserra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>
                          <a:latin typeface="Montserrat"/>
                        </a:rPr>
                        <a:t>Ученики отобранных классов</a:t>
                      </a:r>
                      <a:endParaRPr lang="LID4096" sz="1800">
                        <a:latin typeface="Montserra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>
                          <a:latin typeface="Montserrat"/>
                        </a:rPr>
                        <a:t>Областные и школьные координаторы</a:t>
                      </a:r>
                      <a:endParaRPr lang="LID4096" sz="1800">
                        <a:latin typeface="Montserrat"/>
                      </a:endParaRPr>
                    </a:p>
                  </a:txBody>
                  <a:tcPr marL="60959" marR="60959" marT="30480" marB="30480"/>
                </a:tc>
                <a:extLst>
                  <a:ext uri="{0D108BD9-81ED-4DB2-BD59-A6C34878D82A}">
                    <a16:rowId xmlns:a16="http://schemas.microsoft.com/office/drawing/2014/main" val="2355170966"/>
                  </a:ext>
                </a:extLst>
              </a:tr>
              <a:tr h="839920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Montserrat"/>
                        </a:rPr>
                        <a:t>7 сентября, , 11.00</a:t>
                      </a:r>
                    </a:p>
                    <a:p>
                      <a:pPr algn="ctr"/>
                      <a:r>
                        <a:rPr lang="ru-RU" sz="1800">
                          <a:effectLst/>
                          <a:latin typeface="Montserrat"/>
                        </a:rPr>
                        <a:t>На русском языке</a:t>
                      </a:r>
                    </a:p>
                    <a:p>
                      <a:pPr algn="ctr"/>
                      <a:endParaRPr lang="ru-RU" sz="1800">
                        <a:effectLst/>
                        <a:latin typeface="Montserra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Montserrat"/>
                        </a:rPr>
                        <a:t>Методический семинар по заданиям </a:t>
                      </a:r>
                      <a:r>
                        <a:rPr lang="af-ZA" sz="1800">
                          <a:effectLst/>
                          <a:latin typeface="Montserrat"/>
                        </a:rPr>
                        <a:t>PIRLS (</a:t>
                      </a:r>
                      <a:r>
                        <a:rPr lang="ru-RU" sz="1800">
                          <a:effectLst/>
                          <a:latin typeface="Montserrat"/>
                        </a:rPr>
                        <a:t>практика) (критерии оценивания и </a:t>
                      </a:r>
                      <a:r>
                        <a:rPr lang="ru-RU" sz="1800" b="1">
                          <a:solidFill>
                            <a:srgbClr val="C40000"/>
                          </a:solidFill>
                          <a:effectLst/>
                          <a:latin typeface="Montserrat"/>
                        </a:rPr>
                        <a:t>разбор особенностей выполнения заданий</a:t>
                      </a:r>
                      <a:r>
                        <a:rPr lang="ru-RU" sz="1800">
                          <a:effectLst/>
                          <a:latin typeface="Montserrat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kk-KZ" sz="1800">
                          <a:effectLst/>
                          <a:latin typeface="Montserrat"/>
                        </a:rPr>
                        <a:t>Областные и школьные координаторы, учителя русского и казахского языка и литературы, ИКТ-администраторы</a:t>
                      </a: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1800" kern="1200" noProof="0">
                          <a:solidFill>
                            <a:schemeClr val="tx1"/>
                          </a:solidFill>
                          <a:latin typeface="Montserrat"/>
                          <a:ea typeface="+mn-ea"/>
                          <a:cs typeface="+mn-cs"/>
                        </a:rPr>
                        <a:t>ИАЦ, НАО</a:t>
                      </a:r>
                      <a:endParaRPr lang="kk-KZ" sz="1800" kern="1200">
                        <a:solidFill>
                          <a:schemeClr val="tx1"/>
                        </a:solidFill>
                        <a:latin typeface="Montserra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2954267"/>
                  </a:ext>
                </a:extLst>
              </a:tr>
              <a:tr h="1107295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Montserrat"/>
                        </a:rPr>
                        <a:t>7 сентября, 15.00</a:t>
                      </a:r>
                    </a:p>
                    <a:p>
                      <a:pPr algn="ctr"/>
                      <a:r>
                        <a:rPr lang="ru-RU" sz="1800">
                          <a:effectLst/>
                          <a:latin typeface="Montserrat"/>
                        </a:rPr>
                        <a:t>На казахском языке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Montserrat"/>
                        </a:rPr>
                        <a:t>Методический семинар по заданиям </a:t>
                      </a:r>
                      <a:r>
                        <a:rPr lang="af-ZA" sz="1800">
                          <a:effectLst/>
                          <a:latin typeface="Montserrat"/>
                        </a:rPr>
                        <a:t>PIRLS (</a:t>
                      </a:r>
                      <a:r>
                        <a:rPr lang="ru-RU" sz="1800">
                          <a:effectLst/>
                          <a:latin typeface="Montserrat"/>
                        </a:rPr>
                        <a:t>практика) (критерии оценивания и </a:t>
                      </a:r>
                      <a:r>
                        <a:rPr lang="ru-RU" sz="1800" b="1">
                          <a:solidFill>
                            <a:srgbClr val="C40000"/>
                          </a:solidFill>
                          <a:effectLst/>
                          <a:latin typeface="Montserrat"/>
                        </a:rPr>
                        <a:t>разбор особенностей выполнения заданий</a:t>
                      </a:r>
                      <a:r>
                        <a:rPr lang="ru-RU" sz="1800">
                          <a:effectLst/>
                          <a:latin typeface="Montserrat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kk-KZ" sz="1400">
                          <a:effectLst/>
                          <a:latin typeface="Montserrat"/>
                        </a:rPr>
                        <a:t>Областные и школьные координаторы, учителя начальных классов, русского и казахского языка и литературы, ИКТ-администраторы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449580"/>
                  </a:ext>
                </a:extLst>
              </a:tr>
              <a:tr h="559946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Montserrat"/>
                        </a:rPr>
                        <a:t>7 сентября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Montserrat"/>
                        </a:rPr>
                        <a:t>5-я Еженедельная онлайн-встреча с координаторами - </a:t>
                      </a:r>
                      <a:r>
                        <a:rPr lang="ru-RU" sz="1800" b="1">
                          <a:solidFill>
                            <a:srgbClr val="C40000"/>
                          </a:solidFill>
                          <a:effectLst/>
                          <a:latin typeface="Montserrat"/>
                        </a:rPr>
                        <a:t>обсуждение хода подготовки к </a:t>
                      </a:r>
                      <a:r>
                        <a:rPr lang="af-ZA" sz="1800" b="1">
                          <a:solidFill>
                            <a:srgbClr val="C40000"/>
                          </a:solidFill>
                          <a:effectLst/>
                          <a:latin typeface="Montserrat"/>
                        </a:rPr>
                        <a:t>PIRLS-2021</a:t>
                      </a: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Montserrat"/>
                        </a:rPr>
                        <a:t>Обл. УО, методисты, директора и </a:t>
                      </a:r>
                      <a:r>
                        <a:rPr lang="ru-RU" sz="1800" kern="1200" noProof="0">
                          <a:solidFill>
                            <a:schemeClr val="tx1"/>
                          </a:solidFill>
                          <a:effectLst/>
                          <a:latin typeface="Montserrat"/>
                          <a:ea typeface="+mn-ea"/>
                          <a:cs typeface="+mn-cs"/>
                        </a:rPr>
                        <a:t>учителя казахского и русского языка школ</a:t>
                      </a: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1800" kern="1200" noProof="0">
                          <a:solidFill>
                            <a:schemeClr val="tx1"/>
                          </a:solidFill>
                          <a:effectLst/>
                          <a:latin typeface="Montserrat"/>
                          <a:ea typeface="+mn-ea"/>
                          <a:cs typeface="+mn-cs"/>
                        </a:rPr>
                        <a:t>ИАЦ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87372"/>
                  </a:ext>
                </a:extLst>
              </a:tr>
              <a:tr h="559946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Montserrat"/>
                        </a:rPr>
                        <a:t>14 сентября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Montserrat"/>
                        </a:rPr>
                        <a:t>6-я Еженедельная онлайн-встреча с координаторами - </a:t>
                      </a:r>
                      <a:r>
                        <a:rPr lang="ru-RU" sz="1800" b="1">
                          <a:solidFill>
                            <a:srgbClr val="C40000"/>
                          </a:solidFill>
                          <a:effectLst/>
                          <a:latin typeface="Montserrat"/>
                        </a:rPr>
                        <a:t>обсуждение хода подготовки к </a:t>
                      </a:r>
                      <a:r>
                        <a:rPr lang="af-ZA" sz="1800" b="1">
                          <a:solidFill>
                            <a:srgbClr val="C40000"/>
                          </a:solidFill>
                          <a:effectLst/>
                          <a:latin typeface="Montserrat"/>
                        </a:rPr>
                        <a:t>PIRLS-2021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horzOverflow="overflow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166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0785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77DEEC-A6CD-4361-97DD-1F54AD088694}"/>
              </a:ext>
            </a:extLst>
          </p:cNvPr>
          <p:cNvSpPr txBox="1">
            <a:spLocks/>
          </p:cNvSpPr>
          <p:nvPr/>
        </p:nvSpPr>
        <p:spPr>
          <a:xfrm>
            <a:off x="2534483" y="110155"/>
            <a:ext cx="15364625" cy="931659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>
                <a:solidFill>
                  <a:srgbClr val="002469"/>
                </a:solidFill>
                <a:latin typeface="Montserrat"/>
              </a:rPr>
              <a:t>Поручения по подготовке к проведению </a:t>
            </a:r>
            <a:r>
              <a:rPr lang="en-US" sz="4000" b="1">
                <a:solidFill>
                  <a:srgbClr val="002469"/>
                </a:solidFill>
                <a:latin typeface="Montserrat"/>
              </a:rPr>
              <a:t>PIRLS-2021</a:t>
            </a:r>
            <a:endParaRPr lang="ru-KZ" sz="4000" b="1">
              <a:solidFill>
                <a:srgbClr val="002469"/>
              </a:solidFill>
              <a:latin typeface="Montserrat"/>
            </a:endParaRPr>
          </a:p>
        </p:txBody>
      </p:sp>
      <p:pic>
        <p:nvPicPr>
          <p:cNvPr id="3" name="Picture 2" descr="Информационно-Аналитический центр logo">
            <a:extLst>
              <a:ext uri="{FF2B5EF4-FFF2-40B4-BE49-F238E27FC236}">
                <a16:creationId xmlns:a16="http://schemas.microsoft.com/office/drawing/2014/main" id="{B4162BD7-1A8F-41FD-A427-FF144189E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" y="0"/>
            <a:ext cx="2844884" cy="104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1FAF718F-658D-4084-B7E5-8662F6DB17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901539"/>
              </p:ext>
            </p:extLst>
          </p:nvPr>
        </p:nvGraphicFramePr>
        <p:xfrm>
          <a:off x="1949501" y="1825588"/>
          <a:ext cx="14933283" cy="63330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92722">
                  <a:extLst>
                    <a:ext uri="{9D8B030D-6E8A-4147-A177-3AD203B41FA5}">
                      <a16:colId xmlns:a16="http://schemas.microsoft.com/office/drawing/2014/main" val="335862163"/>
                    </a:ext>
                  </a:extLst>
                </a:gridCol>
                <a:gridCol w="4540561">
                  <a:extLst>
                    <a:ext uri="{9D8B030D-6E8A-4147-A177-3AD203B41FA5}">
                      <a16:colId xmlns:a16="http://schemas.microsoft.com/office/drawing/2014/main" val="1260549101"/>
                    </a:ext>
                  </a:extLst>
                </a:gridCol>
              </a:tblGrid>
              <a:tr h="1212455">
                <a:tc>
                  <a:txBody>
                    <a:bodyPr/>
                    <a:lstStyle/>
                    <a:p>
                      <a:pPr algn="ctr"/>
                      <a:r>
                        <a:rPr lang="ru-RU" sz="3200" b="1">
                          <a:solidFill>
                            <a:schemeClr val="bg1"/>
                          </a:solidFill>
                          <a:latin typeface="Montserrat"/>
                        </a:rPr>
                        <a:t>МЕРОПРИЯТИЕ</a:t>
                      </a:r>
                      <a:endParaRPr lang="LID4096" sz="3200" b="1">
                        <a:solidFill>
                          <a:schemeClr val="bg1"/>
                        </a:solidFill>
                        <a:latin typeface="Montserrat"/>
                      </a:endParaRPr>
                    </a:p>
                  </a:txBody>
                  <a:tcPr>
                    <a:solidFill>
                      <a:srgbClr val="0024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>
                          <a:solidFill>
                            <a:schemeClr val="bg1"/>
                          </a:solidFill>
                          <a:latin typeface="Montserrat"/>
                        </a:rPr>
                        <a:t>ОТВЕТСТВЕННЫЕ </a:t>
                      </a:r>
                      <a:endParaRPr lang="LID4096" sz="3200" b="1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  <a:p>
                      <a:pPr algn="ctr"/>
                      <a:endParaRPr lang="LID4096" sz="3200" b="1">
                        <a:solidFill>
                          <a:schemeClr val="bg1"/>
                        </a:solidFill>
                        <a:latin typeface="Montserrat"/>
                      </a:endParaRPr>
                    </a:p>
                  </a:txBody>
                  <a:tcPr>
                    <a:solidFill>
                      <a:srgbClr val="0024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011613"/>
                  </a:ext>
                </a:extLst>
              </a:tr>
              <a:tr h="451699">
                <a:tc>
                  <a:txBody>
                    <a:bodyPr/>
                    <a:lstStyle/>
                    <a:p>
                      <a:r>
                        <a:rPr lang="ru-RU" sz="2400" b="1" kern="1200">
                          <a:solidFill>
                            <a:srgbClr val="C00000"/>
                          </a:solidFill>
                          <a:effectLst/>
                          <a:latin typeface="Montserrat"/>
                          <a:ea typeface="+mn-ea"/>
                          <a:cs typeface="+mn-cs"/>
                        </a:rPr>
                        <a:t>Подготовка симулятора </a:t>
                      </a:r>
                      <a:r>
                        <a:rPr lang="en-US" sz="2400" b="1" kern="1200">
                          <a:solidFill>
                            <a:srgbClr val="C00000"/>
                          </a:solidFill>
                          <a:effectLst/>
                          <a:latin typeface="Montserrat"/>
                          <a:ea typeface="+mn-ea"/>
                          <a:cs typeface="+mn-cs"/>
                        </a:rPr>
                        <a:t>PIRLS</a:t>
                      </a:r>
                      <a:r>
                        <a:rPr lang="ru-RU" sz="2400" kern="1200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</a:rPr>
                        <a:t> на основе заданий, вышедших из режима конфиденциальности, на казахском и русском языках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latin typeface="Montserrat"/>
                        </a:rPr>
                        <a:t>КДСО</a:t>
                      </a:r>
                      <a:endParaRPr lang="ru-RU" sz="2400">
                        <a:latin typeface="Montserrat" panose="020B060402020202020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629343"/>
                  </a:ext>
                </a:extLst>
              </a:tr>
              <a:tr h="1022266">
                <a:tc>
                  <a:txBody>
                    <a:bodyPr/>
                    <a:lstStyle/>
                    <a:p>
                      <a:pPr algn="l"/>
                      <a:r>
                        <a:rPr lang="ru-RU" sz="2400" b="1">
                          <a:solidFill>
                            <a:srgbClr val="C00000"/>
                          </a:solidFill>
                          <a:latin typeface="Montserrat"/>
                        </a:rPr>
                        <a:t>Обеспечение</a:t>
                      </a:r>
                      <a:r>
                        <a:rPr lang="kk-KZ" sz="2400" b="1" kern="1200">
                          <a:solidFill>
                            <a:srgbClr val="C00000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kk-KZ" sz="2400" b="1" kern="1200" err="1">
                          <a:solidFill>
                            <a:srgbClr val="C00000"/>
                          </a:solidFill>
                          <a:effectLst/>
                          <a:latin typeface="Montserrat"/>
                        </a:rPr>
                        <a:t>участия</a:t>
                      </a:r>
                      <a:r>
                        <a:rPr lang="kk-KZ" sz="2400" b="1" kern="1200">
                          <a:solidFill>
                            <a:srgbClr val="C00000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kk-KZ" sz="2400" b="1" kern="1200" err="1">
                          <a:solidFill>
                            <a:srgbClr val="C00000"/>
                          </a:solidFill>
                          <a:effectLst/>
                          <a:latin typeface="Montserrat"/>
                        </a:rPr>
                        <a:t>отобранных</a:t>
                      </a:r>
                      <a:r>
                        <a:rPr lang="kk-KZ" sz="2400" b="1" kern="1200">
                          <a:solidFill>
                            <a:srgbClr val="C00000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kk-KZ" sz="2400" b="1" kern="1200" err="1">
                          <a:solidFill>
                            <a:srgbClr val="C00000"/>
                          </a:solidFill>
                          <a:effectLst/>
                          <a:latin typeface="Montserrat"/>
                        </a:rPr>
                        <a:t>школ</a:t>
                      </a:r>
                      <a:r>
                        <a:rPr lang="kk-KZ" sz="2400" b="1" kern="1200">
                          <a:solidFill>
                            <a:srgbClr val="C00000"/>
                          </a:solidFill>
                          <a:effectLst/>
                          <a:latin typeface="Montserrat"/>
                        </a:rPr>
                        <a:t> в PIRLS-2021</a:t>
                      </a:r>
                      <a:r>
                        <a:rPr lang="kk-KZ" sz="2400" kern="1200">
                          <a:solidFill>
                            <a:schemeClr val="dk1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kk-KZ" sz="2400" kern="1200" err="1">
                          <a:solidFill>
                            <a:schemeClr val="dk1"/>
                          </a:solidFill>
                          <a:effectLst/>
                          <a:latin typeface="Montserrat"/>
                        </a:rPr>
                        <a:t>согласно</a:t>
                      </a:r>
                      <a:r>
                        <a:rPr lang="kk-KZ" sz="2400" kern="1200">
                          <a:solidFill>
                            <a:schemeClr val="dk1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kk-KZ" sz="2400" kern="1200" err="1">
                          <a:solidFill>
                            <a:schemeClr val="dk1"/>
                          </a:solidFill>
                          <a:effectLst/>
                          <a:latin typeface="Montserrat"/>
                        </a:rPr>
                        <a:t>требованиям</a:t>
                      </a:r>
                      <a:r>
                        <a:rPr lang="kk-KZ" sz="2400" kern="1200">
                          <a:solidFill>
                            <a:schemeClr val="dk1"/>
                          </a:solidFill>
                          <a:effectLst/>
                          <a:latin typeface="Montserrat"/>
                        </a:rPr>
                        <a:t> в </a:t>
                      </a:r>
                      <a:r>
                        <a:rPr lang="kk-KZ" sz="2400" kern="1200" err="1">
                          <a:solidFill>
                            <a:schemeClr val="dk1"/>
                          </a:solidFill>
                          <a:effectLst/>
                          <a:latin typeface="Montserrat"/>
                        </a:rPr>
                        <a:t>руководствах</a:t>
                      </a:r>
                      <a:r>
                        <a:rPr lang="kk-KZ" sz="2400" kern="1200">
                          <a:solidFill>
                            <a:schemeClr val="dk1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en-US" sz="2400" kern="1200">
                          <a:solidFill>
                            <a:schemeClr val="dk1"/>
                          </a:solidFill>
                          <a:effectLst/>
                          <a:latin typeface="Montserrat"/>
                        </a:rPr>
                        <a:t>PIRLS </a:t>
                      </a:r>
                      <a:r>
                        <a:rPr lang="en-US" sz="2400" kern="1200" err="1">
                          <a:solidFill>
                            <a:schemeClr val="dk1"/>
                          </a:solidFill>
                          <a:effectLst/>
                          <a:latin typeface="Montserrat"/>
                        </a:rPr>
                        <a:t>для</a:t>
                      </a:r>
                      <a:r>
                        <a:rPr lang="en-US" sz="2400" kern="1200">
                          <a:solidFill>
                            <a:schemeClr val="dk1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en-US" sz="2400" kern="1200" err="1">
                          <a:solidFill>
                            <a:schemeClr val="dk1"/>
                          </a:solidFill>
                          <a:effectLst/>
                          <a:latin typeface="Montserrat"/>
                        </a:rPr>
                        <a:t>школьных</a:t>
                      </a:r>
                      <a:r>
                        <a:rPr lang="en-US" sz="2400" kern="1200">
                          <a:solidFill>
                            <a:schemeClr val="dk1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en-US" sz="2400" kern="1200" err="1">
                          <a:solidFill>
                            <a:schemeClr val="dk1"/>
                          </a:solidFill>
                          <a:effectLst/>
                          <a:latin typeface="Montserrat"/>
                        </a:rPr>
                        <a:t>координаторов</a:t>
                      </a:r>
                      <a:r>
                        <a:rPr lang="ru-RU" sz="2400" kern="1200">
                          <a:solidFill>
                            <a:schemeClr val="dk1"/>
                          </a:solidFill>
                          <a:effectLst/>
                          <a:latin typeface="Montserrat"/>
                        </a:rPr>
                        <a:t>  и тест-администраторов</a:t>
                      </a:r>
                      <a:endParaRPr lang="ru-RU" sz="2400">
                        <a:latin typeface="Montserra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>
                          <a:latin typeface="Montserrat"/>
                        </a:rPr>
                        <a:t>КДСО, ИАЦ, УО областей и городов </a:t>
                      </a:r>
                      <a:r>
                        <a:rPr lang="ru-RU" sz="2400" err="1">
                          <a:latin typeface="Montserrat"/>
                        </a:rPr>
                        <a:t>р.з</a:t>
                      </a:r>
                      <a:r>
                        <a:rPr lang="ru-RU" sz="2400">
                          <a:latin typeface="Montserrat"/>
                        </a:rPr>
                        <a:t>., Областные и школьные координаторы</a:t>
                      </a:r>
                      <a:endParaRPr lang="LID4096" sz="2400">
                        <a:latin typeface="Montserrat"/>
                      </a:endParaRPr>
                    </a:p>
                    <a:p>
                      <a:pPr algn="ctr"/>
                      <a:endParaRPr lang="ru-RU" sz="2400">
                        <a:latin typeface="Montserrat" panose="020B060402020202020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297125"/>
                  </a:ext>
                </a:extLst>
              </a:tr>
              <a:tr h="832077">
                <a:tc>
                  <a:txBody>
                    <a:bodyPr/>
                    <a:lstStyle/>
                    <a:p>
                      <a:pPr algn="l"/>
                      <a:r>
                        <a:rPr lang="kk-KZ" sz="2400" b="1" kern="1200" err="1">
                          <a:solidFill>
                            <a:srgbClr val="C00000"/>
                          </a:solidFill>
                          <a:effectLst/>
                          <a:latin typeface="Montserrat"/>
                        </a:rPr>
                        <a:t>Соблюдение</a:t>
                      </a:r>
                      <a:r>
                        <a:rPr lang="kk-KZ" sz="2400" b="1" kern="1200">
                          <a:solidFill>
                            <a:srgbClr val="C00000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kk-KZ" sz="2400" b="1" kern="1200" err="1">
                          <a:solidFill>
                            <a:srgbClr val="C00000"/>
                          </a:solidFill>
                          <a:effectLst/>
                          <a:latin typeface="Montserrat"/>
                        </a:rPr>
                        <a:t>санитарных</a:t>
                      </a:r>
                      <a:r>
                        <a:rPr lang="kk-KZ" sz="2400" b="1" kern="1200">
                          <a:solidFill>
                            <a:srgbClr val="C00000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kk-KZ" sz="2400" b="1" kern="1200" err="1">
                          <a:solidFill>
                            <a:srgbClr val="C00000"/>
                          </a:solidFill>
                          <a:effectLst/>
                          <a:latin typeface="Montserrat"/>
                        </a:rPr>
                        <a:t>правил</a:t>
                      </a:r>
                      <a:r>
                        <a:rPr lang="kk-KZ" sz="2400" b="1" kern="1200">
                          <a:solidFill>
                            <a:schemeClr val="dk1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kk-KZ" sz="2400" kern="1200">
                          <a:solidFill>
                            <a:schemeClr val="dk1"/>
                          </a:solidFill>
                          <a:effectLst/>
                          <a:latin typeface="Montserrat"/>
                        </a:rPr>
                        <a:t>и </a:t>
                      </a:r>
                      <a:r>
                        <a:rPr lang="ru-RU" sz="2400" kern="1200">
                          <a:solidFill>
                            <a:schemeClr val="dk1"/>
                          </a:solidFill>
                          <a:effectLst/>
                          <a:latin typeface="Montserrat"/>
                        </a:rPr>
                        <a:t>о</a:t>
                      </a:r>
                      <a:r>
                        <a:rPr lang="ru-RU" sz="2400">
                          <a:latin typeface="Montserrat"/>
                        </a:rPr>
                        <a:t>беспечение </a:t>
                      </a:r>
                      <a:r>
                        <a:rPr lang="kk-KZ" sz="2400" kern="1200" err="1">
                          <a:solidFill>
                            <a:schemeClr val="dk1"/>
                          </a:solidFill>
                          <a:effectLst/>
                          <a:latin typeface="Montserrat"/>
                        </a:rPr>
                        <a:t>безопасности</a:t>
                      </a:r>
                      <a:r>
                        <a:rPr lang="kk-KZ" sz="2400" kern="1200">
                          <a:solidFill>
                            <a:schemeClr val="dk1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kk-KZ" sz="2400" kern="1200" err="1">
                          <a:solidFill>
                            <a:schemeClr val="dk1"/>
                          </a:solidFill>
                          <a:effectLst/>
                          <a:latin typeface="Montserrat"/>
                        </a:rPr>
                        <a:t>детей</a:t>
                      </a:r>
                      <a:r>
                        <a:rPr lang="kk-KZ" sz="2400" kern="1200">
                          <a:solidFill>
                            <a:schemeClr val="dk1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kk-KZ" sz="2400" kern="1200" err="1">
                          <a:solidFill>
                            <a:schemeClr val="dk1"/>
                          </a:solidFill>
                          <a:effectLst/>
                          <a:latin typeface="Montserrat"/>
                        </a:rPr>
                        <a:t>во</a:t>
                      </a:r>
                      <a:r>
                        <a:rPr lang="kk-KZ" sz="2400" kern="1200">
                          <a:solidFill>
                            <a:schemeClr val="dk1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kk-KZ" sz="2400" kern="1200" err="1">
                          <a:solidFill>
                            <a:schemeClr val="dk1"/>
                          </a:solidFill>
                          <a:effectLst/>
                          <a:latin typeface="Montserrat"/>
                        </a:rPr>
                        <a:t>время</a:t>
                      </a:r>
                      <a:r>
                        <a:rPr lang="kk-KZ" sz="2400" kern="1200">
                          <a:solidFill>
                            <a:schemeClr val="dk1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kk-KZ" sz="2400" kern="1200" err="1">
                          <a:solidFill>
                            <a:schemeClr val="dk1"/>
                          </a:solidFill>
                          <a:effectLst/>
                          <a:latin typeface="Montserrat"/>
                        </a:rPr>
                        <a:t>проведения</a:t>
                      </a:r>
                      <a:r>
                        <a:rPr lang="kk-KZ" sz="2400" kern="1200">
                          <a:solidFill>
                            <a:schemeClr val="dk1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kk-KZ" sz="2400" kern="1200" err="1">
                          <a:solidFill>
                            <a:schemeClr val="dk1"/>
                          </a:solidFill>
                          <a:effectLst/>
                          <a:latin typeface="Montserrat"/>
                        </a:rPr>
                        <a:t>тестирования</a:t>
                      </a:r>
                      <a:endParaRPr lang="ru-RU" sz="2400" err="1">
                        <a:latin typeface="Montserra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>
                          <a:latin typeface="Montserrat"/>
                        </a:rPr>
                        <a:t>ИАЦ, Областные и школьные координаторы</a:t>
                      </a:r>
                      <a:endParaRPr lang="LID4096" sz="2400">
                        <a:latin typeface="Montserrat"/>
                      </a:endParaRPr>
                    </a:p>
                    <a:p>
                      <a:pPr algn="ctr"/>
                      <a:endParaRPr lang="ru-RU" sz="2400">
                        <a:latin typeface="Montserrat" panose="020B060402020202020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14133"/>
                  </a:ext>
                </a:extLst>
              </a:tr>
              <a:tr h="832077">
                <a:tc>
                  <a:txBody>
                    <a:bodyPr/>
                    <a:lstStyle/>
                    <a:p>
                      <a:pPr algn="l"/>
                      <a:r>
                        <a:rPr lang="ru-RU" sz="2400" b="1">
                          <a:solidFill>
                            <a:srgbClr val="C00000"/>
                          </a:solidFill>
                          <a:latin typeface="Montserrat"/>
                        </a:rPr>
                        <a:t>Обеспечение сохранности и конфиденциальности</a:t>
                      </a:r>
                      <a:r>
                        <a:rPr lang="ru-RU" sz="2400" b="1">
                          <a:latin typeface="Montserrat"/>
                        </a:rPr>
                        <a:t> </a:t>
                      </a:r>
                      <a:r>
                        <a:rPr lang="ru-RU" sz="2400">
                          <a:latin typeface="Montserrat"/>
                        </a:rPr>
                        <a:t> тестовых материалов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>
                          <a:latin typeface="Montserrat"/>
                        </a:rPr>
                        <a:t>ИАЦ, Областные и школьные координаторы</a:t>
                      </a:r>
                      <a:endParaRPr lang="LID4096" sz="2400">
                        <a:latin typeface="Montserrat"/>
                      </a:endParaRPr>
                    </a:p>
                    <a:p>
                      <a:pPr algn="ctr"/>
                      <a:endParaRPr lang="ru-RU" sz="2400">
                        <a:latin typeface="Montserrat" panose="020B060402020202020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912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977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DCA8BD-454D-497C-A8E9-072C51AFD8EB}"/>
              </a:ext>
            </a:extLst>
          </p:cNvPr>
          <p:cNvSpPr txBox="1">
            <a:spLocks/>
          </p:cNvSpPr>
          <p:nvPr/>
        </p:nvSpPr>
        <p:spPr>
          <a:xfrm>
            <a:off x="1202267" y="2731829"/>
            <a:ext cx="14750966" cy="395199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>
                <a:solidFill>
                  <a:srgbClr val="00B0F0"/>
                </a:solidFill>
                <a:latin typeface="Century Gothic" panose="020B0502020202020204" pitchFamily="34" charset="0"/>
              </a:rPr>
              <a:t>     </a:t>
            </a:r>
            <a:r>
              <a:rPr lang="en-US" sz="12800" b="1">
                <a:solidFill>
                  <a:srgbClr val="241452"/>
                </a:solidFill>
                <a:latin typeface="Montserrat" panose="00000500000000000000" pitchFamily="2" charset="-52"/>
                <a:ea typeface="+mn-ea"/>
                <a:cs typeface="+mn-cs"/>
              </a:rPr>
              <a:t>PISA</a:t>
            </a:r>
            <a:r>
              <a:rPr lang="ru-RU" sz="12800" b="1">
                <a:solidFill>
                  <a:srgbClr val="241452"/>
                </a:solidFill>
                <a:latin typeface="Montserrat" panose="00000500000000000000" pitchFamily="2" charset="-52"/>
                <a:ea typeface="+mn-ea"/>
                <a:cs typeface="+mn-cs"/>
              </a:rPr>
              <a:t> для школ</a:t>
            </a:r>
            <a:endParaRPr lang="ru-KZ" sz="480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 descr="Информационно-Аналитический центр logo">
            <a:extLst>
              <a:ext uri="{FF2B5EF4-FFF2-40B4-BE49-F238E27FC236}">
                <a16:creationId xmlns:a16="http://schemas.microsoft.com/office/drawing/2014/main" id="{31172CF4-8183-4C97-B9A3-4AFF2F8E5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5" y="185409"/>
            <a:ext cx="2844884" cy="104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892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541DB32-C9F3-4C5C-9793-E4E53B23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647" y="772400"/>
            <a:ext cx="16725339" cy="931659"/>
          </a:xfrm>
        </p:spPr>
        <p:txBody>
          <a:bodyPr>
            <a:normAutofit fontScale="90000"/>
          </a:bodyPr>
          <a:lstStyle/>
          <a:p>
            <a:r>
              <a:rPr lang="ru-RU">
                <a:solidFill>
                  <a:srgbClr val="00B0F0"/>
                </a:solidFill>
                <a:latin typeface="Century Gothic" panose="020B0502020202020204" pitchFamily="34" charset="0"/>
              </a:rPr>
              <a:t>     </a:t>
            </a:r>
            <a:r>
              <a:rPr lang="en-US" b="1">
                <a:solidFill>
                  <a:srgbClr val="241452"/>
                </a:solidFill>
                <a:latin typeface="Montserrat" panose="00000500000000000000" pitchFamily="2" charset="-52"/>
                <a:ea typeface="+mn-ea"/>
                <a:cs typeface="+mn-cs"/>
              </a:rPr>
              <a:t>PISA </a:t>
            </a:r>
            <a:r>
              <a:rPr lang="ru-RU" b="1">
                <a:solidFill>
                  <a:srgbClr val="241452"/>
                </a:solidFill>
                <a:latin typeface="Montserrat" panose="00000500000000000000" pitchFamily="2" charset="-52"/>
                <a:ea typeface="+mn-ea"/>
                <a:cs typeface="+mn-cs"/>
              </a:rPr>
              <a:t>для школ - исследование, основанное на международной рамке </a:t>
            </a:r>
            <a:r>
              <a:rPr lang="en-US" b="1">
                <a:solidFill>
                  <a:srgbClr val="241452"/>
                </a:solidFill>
                <a:latin typeface="Montserrat" panose="00000500000000000000" pitchFamily="2" charset="-52"/>
                <a:ea typeface="+mn-ea"/>
                <a:cs typeface="+mn-cs"/>
              </a:rPr>
              <a:t>PISA</a:t>
            </a:r>
            <a:br>
              <a:rPr lang="ru-KZ" sz="6000">
                <a:latin typeface="Century"/>
              </a:rPr>
            </a:br>
            <a:endParaRPr lang="ru-KZ" sz="600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78AA74-BA16-41D1-8D87-E7E5B1A59D38}"/>
              </a:ext>
            </a:extLst>
          </p:cNvPr>
          <p:cNvSpPr txBox="1"/>
          <p:nvPr/>
        </p:nvSpPr>
        <p:spPr>
          <a:xfrm>
            <a:off x="8766059" y="2129521"/>
            <a:ext cx="8702937" cy="7971413"/>
          </a:xfrm>
          <a:prstGeom prst="rect">
            <a:avLst/>
          </a:prstGeom>
          <a:noFill/>
        </p:spPr>
        <p:txBody>
          <a:bodyPr wrap="square" lIns="137160" tIns="68580" rIns="137160" bIns="68580" rtlCol="0" anchor="t">
            <a:spAutoFit/>
          </a:bodyPr>
          <a:lstStyle/>
          <a:p>
            <a:pPr indent="-428625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2200">
                <a:latin typeface="Montserrat"/>
                <a:cs typeface="Times New Roman"/>
              </a:rPr>
              <a:t>Школы получают </a:t>
            </a:r>
            <a:r>
              <a:rPr lang="ru-RU" sz="2200" b="1">
                <a:latin typeface="Montserrat"/>
                <a:cs typeface="Times New Roman"/>
              </a:rPr>
              <a:t>индивидуальный аналитический отчет</a:t>
            </a:r>
            <a:r>
              <a:rPr lang="ru-RU" sz="2200">
                <a:latin typeface="Montserrat"/>
                <a:cs typeface="Times New Roman"/>
              </a:rPr>
              <a:t> с детальными данными об уровне знаний учащихся и факторах влияния в каждой конкретной школе. </a:t>
            </a:r>
          </a:p>
          <a:p>
            <a:pPr indent="-428625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2200">
                <a:latin typeface="Montserrat"/>
                <a:cs typeface="Times New Roman"/>
              </a:rPr>
              <a:t>УО регионов, директора школ получат возможность </a:t>
            </a:r>
            <a:r>
              <a:rPr lang="ru-RU" sz="2200" b="1">
                <a:latin typeface="Montserrat"/>
                <a:cs typeface="Times New Roman"/>
              </a:rPr>
              <a:t>точечной работы с проблемными вопросами </a:t>
            </a:r>
            <a:r>
              <a:rPr lang="ru-RU" sz="2200">
                <a:latin typeface="Montserrat"/>
                <a:cs typeface="Times New Roman"/>
              </a:rPr>
              <a:t>на уровне школы</a:t>
            </a:r>
          </a:p>
          <a:p>
            <a:pPr indent="-428625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2200">
                <a:latin typeface="Montserrat"/>
                <a:cs typeface="Times New Roman"/>
              </a:rPr>
              <a:t>Исследование позволяет лучше понять </a:t>
            </a:r>
            <a:r>
              <a:rPr lang="ru-RU" sz="2200" b="1">
                <a:latin typeface="Montserrat"/>
                <a:cs typeface="Times New Roman"/>
              </a:rPr>
              <a:t>с чем конкретно</a:t>
            </a:r>
            <a:r>
              <a:rPr lang="ru-RU" sz="2200">
                <a:latin typeface="Montserrat"/>
                <a:cs typeface="Times New Roman"/>
              </a:rPr>
              <a:t> </a:t>
            </a:r>
            <a:r>
              <a:rPr lang="ru-RU" sz="2200" b="1">
                <a:latin typeface="Montserrat"/>
                <a:cs typeface="Times New Roman"/>
              </a:rPr>
              <a:t>не справляются слабоуспевающие ученики</a:t>
            </a:r>
          </a:p>
          <a:p>
            <a:pPr indent="-428625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2200">
                <a:latin typeface="Montserrat"/>
                <a:cs typeface="Times New Roman"/>
              </a:rPr>
              <a:t>Существует возможность  проведения повторного теста в школе для </a:t>
            </a:r>
            <a:r>
              <a:rPr lang="ru-RU" sz="2200" b="1">
                <a:latin typeface="Montserrat"/>
                <a:cs typeface="Times New Roman"/>
              </a:rPr>
              <a:t>определения прогресса или регресса</a:t>
            </a:r>
            <a:r>
              <a:rPr lang="ru-RU" sz="2200">
                <a:latin typeface="Montserrat"/>
                <a:cs typeface="Times New Roman"/>
              </a:rPr>
              <a:t> по итогам принятых директором школы решений </a:t>
            </a:r>
          </a:p>
          <a:p>
            <a:pPr indent="-428625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2200">
                <a:latin typeface="Montserrat"/>
                <a:cs typeface="Times New Roman"/>
              </a:rPr>
              <a:t>Результаты школы </a:t>
            </a:r>
            <a:r>
              <a:rPr lang="ru-RU" sz="2200" b="1">
                <a:latin typeface="Montserrat"/>
                <a:cs typeface="Times New Roman"/>
              </a:rPr>
              <a:t>сопоставимы с национальными результатами и результатами других стран</a:t>
            </a:r>
            <a:r>
              <a:rPr lang="ru-RU" sz="2200">
                <a:latin typeface="Montserrat"/>
                <a:cs typeface="Times New Roman"/>
              </a:rPr>
              <a:t>, принявших участие в исследовании </a:t>
            </a:r>
            <a:r>
              <a:rPr lang="en-US" sz="2200">
                <a:latin typeface="Montserrat"/>
                <a:cs typeface="Times New Roman"/>
              </a:rPr>
              <a:t>PISA</a:t>
            </a:r>
            <a:endParaRPr lang="ru-RU" sz="2200">
              <a:latin typeface="Montserrat"/>
              <a:cs typeface="Times New Roman"/>
            </a:endParaRPr>
          </a:p>
          <a:p>
            <a:pPr indent="-428625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2200">
                <a:latin typeface="Montserrat"/>
                <a:cs typeface="Times New Roman"/>
              </a:rPr>
              <a:t>Школы, принявшие участие в исследовании, получают </a:t>
            </a:r>
            <a:r>
              <a:rPr lang="ru-RU" sz="2200" b="1">
                <a:latin typeface="Montserrat"/>
                <a:cs typeface="Times New Roman"/>
              </a:rPr>
              <a:t>доступ к глобальной платформе участников </a:t>
            </a:r>
            <a:r>
              <a:rPr lang="ru-RU" sz="2200">
                <a:latin typeface="Montserrat"/>
                <a:cs typeface="Times New Roman"/>
              </a:rPr>
              <a:t>проекта, где публикуются методические материалы и опыт школ стран-участниц, ориентированные на повышение функциональной грамотности учащихся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E29A1A-FA7C-4F81-AE35-D2A699541E89}"/>
              </a:ext>
            </a:extLst>
          </p:cNvPr>
          <p:cNvSpPr txBox="1"/>
          <p:nvPr/>
        </p:nvSpPr>
        <p:spPr>
          <a:xfrm>
            <a:off x="8994074" y="1540670"/>
            <a:ext cx="7855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>
                <a:solidFill>
                  <a:srgbClr val="002469"/>
                </a:solidFill>
                <a:latin typeface="Montserrat"/>
                <a:cs typeface="Times New Roman"/>
              </a:rPr>
              <a:t>Преимущества исследования</a:t>
            </a:r>
            <a:r>
              <a:rPr lang="en-US" sz="2800" b="1">
                <a:solidFill>
                  <a:srgbClr val="002469"/>
                </a:solidFill>
                <a:latin typeface="Montserrat"/>
                <a:cs typeface="Times New Roman"/>
              </a:rPr>
              <a:t>:</a:t>
            </a:r>
            <a:endParaRPr lang="ru-KZ" sz="2800" b="1">
              <a:solidFill>
                <a:srgbClr val="002469"/>
              </a:solidFill>
              <a:latin typeface="Montserrat"/>
              <a:cs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BE144C-62AC-4557-9C48-667410F5982F}"/>
              </a:ext>
            </a:extLst>
          </p:cNvPr>
          <p:cNvSpPr txBox="1"/>
          <p:nvPr/>
        </p:nvSpPr>
        <p:spPr>
          <a:xfrm>
            <a:off x="1994043" y="5689246"/>
            <a:ext cx="6459138" cy="851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sz="2300" b="1">
                <a:solidFill>
                  <a:srgbClr val="002469"/>
                </a:solidFill>
                <a:latin typeface="Montserrat"/>
                <a:cs typeface="Times New Roman"/>
              </a:rPr>
              <a:t>Цель: </a:t>
            </a:r>
            <a:r>
              <a:rPr lang="ru-RU" sz="2300">
                <a:latin typeface="Montserrat"/>
                <a:cs typeface="Times New Roman"/>
              </a:rPr>
              <a:t>оценка навыков и знаний 15-летних учащихся </a:t>
            </a:r>
            <a:r>
              <a:rPr lang="ru-RU" sz="2300" b="1">
                <a:latin typeface="Montserrat"/>
                <a:cs typeface="Times New Roman"/>
              </a:rPr>
              <a:t>на уровне школы </a:t>
            </a:r>
            <a:endParaRPr lang="ru-KZ" sz="2300" b="1">
              <a:latin typeface="Montserrat"/>
              <a:cs typeface="Times New Roman"/>
            </a:endParaRPr>
          </a:p>
        </p:txBody>
      </p:sp>
      <p:pic>
        <p:nvPicPr>
          <p:cNvPr id="8" name="Рисунок 7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57C047E7-7D1F-4A9F-9023-82C7C3F927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32" y="5693217"/>
            <a:ext cx="698780" cy="69878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1BDAD05-1EE6-4E28-9039-47B91CFBEB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04" y="6857815"/>
            <a:ext cx="897408" cy="89740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683264-2B45-44CD-9560-346DCCAAE55A}"/>
              </a:ext>
            </a:extLst>
          </p:cNvPr>
          <p:cNvSpPr txBox="1"/>
          <p:nvPr/>
        </p:nvSpPr>
        <p:spPr>
          <a:xfrm>
            <a:off x="1994043" y="6924629"/>
            <a:ext cx="5764926" cy="852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sz="2300" b="1">
                <a:solidFill>
                  <a:srgbClr val="002469"/>
                </a:solidFill>
                <a:latin typeface="Montserrat"/>
                <a:cs typeface="Times New Roman"/>
              </a:rPr>
              <a:t>Область оценивания: </a:t>
            </a:r>
            <a:r>
              <a:rPr lang="ru-RU" sz="2300">
                <a:latin typeface="Montserrat"/>
                <a:cs typeface="Times New Roman"/>
              </a:rPr>
              <a:t>Чтение, математика, естествознание </a:t>
            </a:r>
          </a:p>
        </p:txBody>
      </p:sp>
      <p:pic>
        <p:nvPicPr>
          <p:cNvPr id="13" name="Рисунок 1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AA9CD0F-A186-4C8C-BB64-C197A11DFB1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9" t="16728" r="18682" b="25094"/>
          <a:stretch/>
        </p:blipFill>
        <p:spPr>
          <a:xfrm>
            <a:off x="819004" y="8326133"/>
            <a:ext cx="985662" cy="92025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4129C5D-A797-469E-A753-68B7E5D496FA}"/>
              </a:ext>
            </a:extLst>
          </p:cNvPr>
          <p:cNvSpPr txBox="1"/>
          <p:nvPr/>
        </p:nvSpPr>
        <p:spPr>
          <a:xfrm>
            <a:off x="1966339" y="8151709"/>
            <a:ext cx="6272618" cy="1293559"/>
          </a:xfrm>
          <a:prstGeom prst="rect">
            <a:avLst/>
          </a:prstGeom>
          <a:noFill/>
        </p:spPr>
        <p:txBody>
          <a:bodyPr wrap="square" lIns="137160" tIns="68580" rIns="137160" bIns="68580" anchor="t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sz="2300" b="1">
                <a:solidFill>
                  <a:srgbClr val="002469"/>
                </a:solidFill>
                <a:latin typeface="Montserrat"/>
                <a:cs typeface="Times New Roman"/>
              </a:rPr>
              <a:t>Формат исследования: </a:t>
            </a:r>
            <a:r>
              <a:rPr lang="ru-RU" sz="2300">
                <a:latin typeface="Montserrat"/>
                <a:cs typeface="Times New Roman"/>
              </a:rPr>
              <a:t>компьютерный, 2 ч. – тестирование, 30 мин. - анкетирование (141 вопросов)  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AB561D-2AA6-4515-90F7-CE3E2BB0AEF8}"/>
              </a:ext>
            </a:extLst>
          </p:cNvPr>
          <p:cNvSpPr txBox="1"/>
          <p:nvPr/>
        </p:nvSpPr>
        <p:spPr>
          <a:xfrm>
            <a:off x="740001" y="1931217"/>
            <a:ext cx="7497044" cy="32547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lIns="137160" tIns="68580" rIns="137160" bIns="68580" rtlCol="0" anchor="t">
            <a:spAutoFit/>
          </a:bodyPr>
          <a:lstStyle/>
          <a:p>
            <a:pPr algn="ctr"/>
            <a:r>
              <a:rPr lang="ru-RU" sz="2800" b="1">
                <a:solidFill>
                  <a:srgbClr val="002469"/>
                </a:solidFill>
                <a:latin typeface="Montserrat"/>
                <a:cs typeface="Times New Roman"/>
              </a:rPr>
              <a:t>«</a:t>
            </a:r>
            <a:r>
              <a:rPr lang="en-US" sz="2800" b="1">
                <a:solidFill>
                  <a:srgbClr val="002469"/>
                </a:solidFill>
                <a:latin typeface="Montserrat"/>
                <a:cs typeface="Times New Roman"/>
              </a:rPr>
              <a:t>PISA </a:t>
            </a:r>
            <a:r>
              <a:rPr lang="ru-RU" sz="2800" b="1">
                <a:solidFill>
                  <a:srgbClr val="002469"/>
                </a:solidFill>
                <a:latin typeface="Montserrat"/>
                <a:cs typeface="Times New Roman"/>
              </a:rPr>
              <a:t>для школ» в Казахстане:</a:t>
            </a:r>
          </a:p>
          <a:p>
            <a:pPr algn="ctr"/>
            <a:endParaRPr lang="ru-RU" sz="135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428625" indent="-428625">
              <a:buFont typeface="Wingdings" panose="05000000000000000000" pitchFamily="2" charset="2"/>
              <a:buChar char="q"/>
            </a:pPr>
            <a:r>
              <a:rPr lang="ru-RU" sz="2300" b="1">
                <a:solidFill>
                  <a:srgbClr val="002469"/>
                </a:solidFill>
                <a:latin typeface="Montserrat"/>
                <a:cs typeface="Times New Roman"/>
              </a:rPr>
              <a:t>Октябрь-ноябрь 2021 </a:t>
            </a:r>
            <a:r>
              <a:rPr lang="ru-RU" sz="2300">
                <a:latin typeface="Montserrat"/>
                <a:cs typeface="Times New Roman"/>
              </a:rPr>
              <a:t>– апробация (200 школ)</a:t>
            </a:r>
          </a:p>
          <a:p>
            <a:pPr marL="428625" indent="-428625">
              <a:buFont typeface="Wingdings" panose="05000000000000000000" pitchFamily="2" charset="2"/>
              <a:buChar char="q"/>
            </a:pPr>
            <a:r>
              <a:rPr lang="ru-RU" sz="2300" b="1">
                <a:solidFill>
                  <a:srgbClr val="002469"/>
                </a:solidFill>
                <a:latin typeface="Montserrat"/>
                <a:cs typeface="Times New Roman"/>
              </a:rPr>
              <a:t>Октябрь-ноябрь 2022 г. </a:t>
            </a:r>
            <a:r>
              <a:rPr lang="ru-RU" sz="2300">
                <a:latin typeface="Montserrat"/>
                <a:cs typeface="Times New Roman"/>
              </a:rPr>
              <a:t>– основное исследование (1000 школ) </a:t>
            </a:r>
          </a:p>
          <a:p>
            <a:endParaRPr lang="ru-RU" sz="2300">
              <a:latin typeface="Montserrat"/>
              <a:cs typeface="Times New Roman"/>
            </a:endParaRPr>
          </a:p>
          <a:p>
            <a:pPr marL="428625" indent="-428625">
              <a:buFont typeface="Wingdings" panose="05000000000000000000" pitchFamily="2" charset="2"/>
              <a:buChar char="ü"/>
            </a:pPr>
            <a:r>
              <a:rPr lang="ru-RU" sz="2300" i="1">
                <a:latin typeface="Montserrat"/>
                <a:cs typeface="Times New Roman"/>
              </a:rPr>
              <a:t>Результаты исследования будут получены в течение 3-4 месяцев после тестирования</a:t>
            </a:r>
          </a:p>
        </p:txBody>
      </p:sp>
      <p:pic>
        <p:nvPicPr>
          <p:cNvPr id="15" name="Picture 2" descr="Информационно-Аналитический центр logo">
            <a:extLst>
              <a:ext uri="{FF2B5EF4-FFF2-40B4-BE49-F238E27FC236}">
                <a16:creationId xmlns:a16="http://schemas.microsoft.com/office/drawing/2014/main" id="{0D18288C-ED7C-4008-BD55-C5A54B0FB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5" y="185409"/>
            <a:ext cx="2844884" cy="104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88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77DEEC-A6CD-4361-97DD-1F54AD088694}"/>
              </a:ext>
            </a:extLst>
          </p:cNvPr>
          <p:cNvSpPr txBox="1">
            <a:spLocks/>
          </p:cNvSpPr>
          <p:nvPr/>
        </p:nvSpPr>
        <p:spPr>
          <a:xfrm>
            <a:off x="1562661" y="284798"/>
            <a:ext cx="16725339" cy="931659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>
                <a:solidFill>
                  <a:srgbClr val="002469"/>
                </a:solidFill>
                <a:latin typeface="Montserrat"/>
              </a:rPr>
              <a:t>Подготовка к проведению «</a:t>
            </a:r>
            <a:r>
              <a:rPr lang="en-US" b="1">
                <a:solidFill>
                  <a:srgbClr val="002469"/>
                </a:solidFill>
                <a:latin typeface="Montserrat"/>
              </a:rPr>
              <a:t>PISA</a:t>
            </a:r>
            <a:r>
              <a:rPr lang="ru-RU" b="1">
                <a:solidFill>
                  <a:srgbClr val="002469"/>
                </a:solidFill>
                <a:latin typeface="Montserrat"/>
              </a:rPr>
              <a:t> для школ»</a:t>
            </a:r>
            <a:endParaRPr lang="ru-KZ" b="1">
              <a:solidFill>
                <a:srgbClr val="002469"/>
              </a:solidFill>
              <a:latin typeface="Montserrat"/>
            </a:endParaRPr>
          </a:p>
        </p:txBody>
      </p:sp>
      <p:pic>
        <p:nvPicPr>
          <p:cNvPr id="3" name="Picture 2" descr="Информационно-Аналитический центр logo">
            <a:extLst>
              <a:ext uri="{FF2B5EF4-FFF2-40B4-BE49-F238E27FC236}">
                <a16:creationId xmlns:a16="http://schemas.microsoft.com/office/drawing/2014/main" id="{B4162BD7-1A8F-41FD-A427-FF144189E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79" y="0"/>
            <a:ext cx="2844884" cy="104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1FAF718F-658D-4084-B7E5-8662F6DB17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240946"/>
              </p:ext>
            </p:extLst>
          </p:nvPr>
        </p:nvGraphicFramePr>
        <p:xfrm>
          <a:off x="781330" y="1075698"/>
          <a:ext cx="16725339" cy="90827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55501">
                  <a:extLst>
                    <a:ext uri="{9D8B030D-6E8A-4147-A177-3AD203B41FA5}">
                      <a16:colId xmlns:a16="http://schemas.microsoft.com/office/drawing/2014/main" val="3157262467"/>
                    </a:ext>
                  </a:extLst>
                </a:gridCol>
                <a:gridCol w="8769271">
                  <a:extLst>
                    <a:ext uri="{9D8B030D-6E8A-4147-A177-3AD203B41FA5}">
                      <a16:colId xmlns:a16="http://schemas.microsoft.com/office/drawing/2014/main" val="335862163"/>
                    </a:ext>
                  </a:extLst>
                </a:gridCol>
                <a:gridCol w="4200567">
                  <a:extLst>
                    <a:ext uri="{9D8B030D-6E8A-4147-A177-3AD203B41FA5}">
                      <a16:colId xmlns:a16="http://schemas.microsoft.com/office/drawing/2014/main" val="3064328420"/>
                    </a:ext>
                  </a:extLst>
                </a:gridCol>
              </a:tblGrid>
              <a:tr h="993175">
                <a:tc>
                  <a:txBody>
                    <a:bodyPr/>
                    <a:lstStyle/>
                    <a:p>
                      <a:pPr algn="ctr"/>
                      <a:r>
                        <a:rPr lang="ru-RU" sz="3200" b="1">
                          <a:solidFill>
                            <a:schemeClr val="bg1"/>
                          </a:solidFill>
                          <a:latin typeface="Montserrat"/>
                        </a:rPr>
                        <a:t>СРОКИ</a:t>
                      </a:r>
                      <a:endParaRPr lang="LID4096" sz="3200" b="1">
                        <a:solidFill>
                          <a:schemeClr val="bg1"/>
                        </a:solidFill>
                        <a:latin typeface="Montserrat"/>
                      </a:endParaRPr>
                    </a:p>
                  </a:txBody>
                  <a:tcPr>
                    <a:solidFill>
                      <a:srgbClr val="0024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>
                          <a:solidFill>
                            <a:schemeClr val="bg1"/>
                          </a:solidFill>
                          <a:latin typeface="Montserrat"/>
                        </a:rPr>
                        <a:t>МЕРОПРИЯТИЕ</a:t>
                      </a:r>
                      <a:endParaRPr lang="LID4096" sz="3200" b="1">
                        <a:solidFill>
                          <a:schemeClr val="bg1"/>
                        </a:solidFill>
                        <a:latin typeface="Montserrat"/>
                      </a:endParaRPr>
                    </a:p>
                  </a:txBody>
                  <a:tcPr>
                    <a:solidFill>
                      <a:srgbClr val="0024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>
                          <a:solidFill>
                            <a:schemeClr val="bg1"/>
                          </a:solidFill>
                          <a:latin typeface="Montserrat"/>
                        </a:rPr>
                        <a:t>ОТВЕТСТВЕННЫЕ </a:t>
                      </a:r>
                      <a:endParaRPr lang="LID4096" sz="3200" b="1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>
                    <a:solidFill>
                      <a:srgbClr val="0024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011613"/>
                  </a:ext>
                </a:extLst>
              </a:tr>
              <a:tr h="9196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>
                          <a:latin typeface="Montserrat"/>
                        </a:rPr>
                        <a:t>Сентябрь 2021</a:t>
                      </a:r>
                      <a:endParaRPr lang="LID4096" sz="2300">
                        <a:latin typeface="Montserrat" panose="00000500000000000000" pitchFamily="2" charset="-52"/>
                      </a:endParaRPr>
                    </a:p>
                    <a:p>
                      <a:endParaRPr lang="LID4096" sz="2300"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300" b="1" kern="1200">
                          <a:solidFill>
                            <a:srgbClr val="C00000"/>
                          </a:solidFill>
                          <a:effectLst/>
                          <a:latin typeface="Montserrat"/>
                          <a:ea typeface="+mn-ea"/>
                          <a:cs typeface="+mn-cs"/>
                        </a:rPr>
                        <a:t>Обучающий семинар </a:t>
                      </a:r>
                      <a:r>
                        <a:rPr lang="ru-RU" sz="2300">
                          <a:latin typeface="Montserrat"/>
                        </a:rPr>
                        <a:t>для областных и школьных  координаторов, а также тест-администраторов</a:t>
                      </a:r>
                      <a:endParaRPr lang="LID4096" sz="2300">
                        <a:latin typeface="Montserrat"/>
                      </a:endParaRPr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lang="ru-RU" sz="2300" kern="1200">
                          <a:solidFill>
                            <a:schemeClr val="dk1"/>
                          </a:solidFill>
                          <a:effectLst/>
                          <a:latin typeface="Montserrat"/>
                        </a:rPr>
                        <a:t>Руководители Управлений образования областей, городов Нур-Султан,</a:t>
                      </a:r>
                      <a:br>
                        <a:rPr lang="ru-RU" sz="2300" kern="120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</a:br>
                      <a:r>
                        <a:rPr lang="ru-RU" sz="2300" kern="1200">
                          <a:solidFill>
                            <a:schemeClr val="dk1"/>
                          </a:solidFill>
                          <a:effectLst/>
                          <a:latin typeface="Montserrat"/>
                        </a:rPr>
                        <a:t>Алматы и Шымкент,  АО «ИАЦ», школьные координаторы и тест-администраторы</a:t>
                      </a:r>
                      <a:endParaRPr lang="LID4096" sz="2300">
                        <a:latin typeface="Montserra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0802064"/>
                  </a:ext>
                </a:extLst>
              </a:tr>
              <a:tr h="821006">
                <a:tc>
                  <a:txBody>
                    <a:bodyPr/>
                    <a:lstStyle/>
                    <a:p>
                      <a:r>
                        <a:rPr lang="ru-RU" sz="2300">
                          <a:latin typeface="Montserrat" panose="00000500000000000000" pitchFamily="2" charset="-52"/>
                        </a:rPr>
                        <a:t>Сентябрь 2021</a:t>
                      </a:r>
                      <a:endParaRPr lang="LID4096" sz="2300"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300" b="1" kern="1200">
                          <a:solidFill>
                            <a:srgbClr val="C00000"/>
                          </a:solidFill>
                          <a:effectLst/>
                          <a:latin typeface="Montserrat"/>
                        </a:rPr>
                        <a:t>Актуализация списков 15 – летних </a:t>
                      </a:r>
                      <a:r>
                        <a:rPr lang="ru-RU" sz="2300" b="1" kern="1200">
                          <a:solidFill>
                            <a:srgbClr val="C00000"/>
                          </a:solidFill>
                          <a:effectLst/>
                          <a:latin typeface="Montserrat"/>
                        </a:rPr>
                        <a:t>учащихся </a:t>
                      </a:r>
                      <a:r>
                        <a:rPr lang="kk-KZ" sz="2300" kern="1200">
                          <a:solidFill>
                            <a:schemeClr val="dk1"/>
                          </a:solidFill>
                          <a:effectLst/>
                          <a:latin typeface="Montserrat"/>
                        </a:rPr>
                        <a:t>в отобранных школах для участия в исследовании</a:t>
                      </a:r>
                      <a:endParaRPr lang="LID4096" sz="2300">
                        <a:latin typeface="Montserra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ru-RU" sz="2400" kern="1200">
                          <a:solidFill>
                            <a:schemeClr val="dk1"/>
                          </a:solidFill>
                          <a:effectLst/>
                          <a:latin typeface="Montserrat"/>
                        </a:rPr>
                        <a:t>Руководители Управлений образования областей, городов Нур-Султан,</a:t>
                      </a:r>
                      <a:br>
                        <a:rPr lang="ru-RU" sz="2400" kern="120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</a:br>
                      <a:r>
                        <a:rPr lang="ru-RU" sz="2400" kern="1200">
                          <a:solidFill>
                            <a:schemeClr val="dk1"/>
                          </a:solidFill>
                          <a:effectLst/>
                          <a:latin typeface="Montserrat"/>
                        </a:rPr>
                        <a:t>Алматы и Шымкент,  АО «ИАЦ», школьные координаторы и тест-администраторы</a:t>
                      </a:r>
                      <a:endParaRPr lang="LID4096" sz="2400">
                        <a:latin typeface="Montserra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984339"/>
                  </a:ext>
                </a:extLst>
              </a:tr>
              <a:tr h="863354">
                <a:tc>
                  <a:txBody>
                    <a:bodyPr/>
                    <a:lstStyle/>
                    <a:p>
                      <a:r>
                        <a:rPr lang="ru-RU" sz="2300">
                          <a:latin typeface="Montserrat"/>
                        </a:rPr>
                        <a:t>Сентябрь 2021</a:t>
                      </a:r>
                      <a:endParaRPr lang="LID4096" sz="2300"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b="1">
                          <a:solidFill>
                            <a:srgbClr val="C00000"/>
                          </a:solidFill>
                          <a:latin typeface="Montserrat"/>
                        </a:rPr>
                        <a:t>Подготовка компьютеров</a:t>
                      </a:r>
                      <a:r>
                        <a:rPr lang="ru-RU" sz="2300">
                          <a:solidFill>
                            <a:srgbClr val="C00000"/>
                          </a:solidFill>
                          <a:latin typeface="Montserrat"/>
                        </a:rPr>
                        <a:t> </a:t>
                      </a:r>
                      <a:r>
                        <a:rPr lang="ru-RU" sz="2300">
                          <a:latin typeface="Montserrat"/>
                        </a:rPr>
                        <a:t>в каждой отобранной школе, участвующей в исследовании</a:t>
                      </a:r>
                      <a:endParaRPr lang="LID4096" sz="2300"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r>
                        <a:rPr lang="kk-KZ" sz="2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Руководители Управлений образования областей, городов Нур-Султан, Алматы и Шымкент</a:t>
                      </a:r>
                      <a:endParaRPr lang="LID4096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629343"/>
                  </a:ext>
                </a:extLst>
              </a:tr>
              <a:tr h="1831068">
                <a:tc>
                  <a:txBody>
                    <a:bodyPr/>
                    <a:lstStyle/>
                    <a:p>
                      <a:r>
                        <a:rPr lang="ru-RU" sz="2300">
                          <a:latin typeface="Montserrat"/>
                        </a:rPr>
                        <a:t>В период проведения исследования (октябрь – ноябрь 2021)</a:t>
                      </a:r>
                      <a:endParaRPr lang="LID4096" sz="2300">
                        <a:latin typeface="Montserra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300" b="1">
                          <a:solidFill>
                            <a:srgbClr val="C00000"/>
                          </a:solidFill>
                          <a:latin typeface="Montserrat"/>
                        </a:rPr>
                        <a:t>Обеспечение</a:t>
                      </a:r>
                      <a:r>
                        <a:rPr lang="kk-KZ" sz="2300" b="1" kern="1200">
                          <a:solidFill>
                            <a:srgbClr val="C00000"/>
                          </a:solidFill>
                          <a:effectLst/>
                          <a:latin typeface="Montserrat"/>
                        </a:rPr>
                        <a:t> участия отобранных школ в «</a:t>
                      </a:r>
                      <a:r>
                        <a:rPr lang="en-US" sz="2300" b="1" kern="1200">
                          <a:solidFill>
                            <a:srgbClr val="C00000"/>
                          </a:solidFill>
                          <a:effectLst/>
                          <a:latin typeface="Montserrat"/>
                        </a:rPr>
                        <a:t>PISA</a:t>
                      </a:r>
                      <a:r>
                        <a:rPr lang="ru-RU" sz="2300" b="1" kern="1200">
                          <a:solidFill>
                            <a:srgbClr val="C00000"/>
                          </a:solidFill>
                          <a:effectLst/>
                          <a:latin typeface="Montserrat"/>
                        </a:rPr>
                        <a:t> для школ»</a:t>
                      </a:r>
                      <a:r>
                        <a:rPr lang="kk-KZ" sz="2300" kern="1200">
                          <a:solidFill>
                            <a:schemeClr val="dk1"/>
                          </a:solidFill>
                          <a:effectLst/>
                          <a:latin typeface="Montserrat"/>
                        </a:rPr>
                        <a:t> согласно требованиям в руководствах </a:t>
                      </a:r>
                      <a:r>
                        <a:rPr lang="en-US" sz="2300" kern="1200">
                          <a:solidFill>
                            <a:schemeClr val="dk1"/>
                          </a:solidFill>
                          <a:effectLst/>
                          <a:latin typeface="Montserrat"/>
                        </a:rPr>
                        <a:t>для школьных координаторов</a:t>
                      </a:r>
                      <a:r>
                        <a:rPr lang="ru-RU" sz="2300" kern="1200">
                          <a:solidFill>
                            <a:schemeClr val="dk1"/>
                          </a:solidFill>
                          <a:effectLst/>
                          <a:latin typeface="Montserrat"/>
                        </a:rPr>
                        <a:t>  и тест-администраторов</a:t>
                      </a:r>
                      <a:endParaRPr lang="LID4096" sz="2300">
                        <a:latin typeface="Montserra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ID4096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297125"/>
                  </a:ext>
                </a:extLst>
              </a:tr>
              <a:tr h="12470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>
                          <a:latin typeface="Montserrat"/>
                        </a:rPr>
                        <a:t>В период проведения исследования(октябрь – ноябрь 2021)</a:t>
                      </a:r>
                      <a:endParaRPr lang="LID4096" sz="2300">
                        <a:latin typeface="Montserra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2300" b="1" kern="1200">
                          <a:solidFill>
                            <a:srgbClr val="C00000"/>
                          </a:solidFill>
                          <a:effectLst/>
                          <a:latin typeface="Montserrat"/>
                        </a:rPr>
                        <a:t>Соблюдение санитарных правил</a:t>
                      </a:r>
                      <a:r>
                        <a:rPr lang="kk-KZ" sz="2300" b="1" kern="1200">
                          <a:solidFill>
                            <a:schemeClr val="dk1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kk-KZ" sz="2300" kern="1200">
                          <a:solidFill>
                            <a:schemeClr val="dk1"/>
                          </a:solidFill>
                          <a:effectLst/>
                          <a:latin typeface="Montserrat"/>
                        </a:rPr>
                        <a:t>и </a:t>
                      </a:r>
                      <a:r>
                        <a:rPr lang="ru-RU" sz="2300" kern="1200">
                          <a:solidFill>
                            <a:schemeClr val="dk1"/>
                          </a:solidFill>
                          <a:effectLst/>
                          <a:latin typeface="Montserrat"/>
                        </a:rPr>
                        <a:t>о</a:t>
                      </a:r>
                      <a:r>
                        <a:rPr lang="ru-RU" sz="2300">
                          <a:latin typeface="Montserrat"/>
                        </a:rPr>
                        <a:t>беспечение </a:t>
                      </a:r>
                      <a:r>
                        <a:rPr lang="kk-KZ" sz="2300" kern="1200">
                          <a:solidFill>
                            <a:schemeClr val="dk1"/>
                          </a:solidFill>
                          <a:effectLst/>
                          <a:latin typeface="Montserrat"/>
                        </a:rPr>
                        <a:t>безопасности детей во время проведения тестирования</a:t>
                      </a:r>
                      <a:endParaRPr lang="LID4096" sz="2300">
                        <a:latin typeface="Montserra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Руководители Управлений образования областей, городов Нур-Султан, Алматы и Шымкент</a:t>
                      </a:r>
                      <a:endParaRPr lang="LID4096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14133"/>
                  </a:ext>
                </a:extLst>
              </a:tr>
              <a:tr h="12470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>
                          <a:latin typeface="Montserrat"/>
                        </a:rPr>
                        <a:t>В период проведения исследования</a:t>
                      </a:r>
                      <a:endParaRPr lang="LID4096" sz="2300">
                        <a:latin typeface="Montserra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300" b="1">
                          <a:solidFill>
                            <a:srgbClr val="C00000"/>
                          </a:solidFill>
                          <a:latin typeface="Montserrat"/>
                        </a:rPr>
                        <a:t>Обеспечение сохранности и конфиденциальности</a:t>
                      </a:r>
                      <a:r>
                        <a:rPr lang="ru-RU" sz="2300" b="1">
                          <a:latin typeface="Montserrat"/>
                        </a:rPr>
                        <a:t> </a:t>
                      </a:r>
                      <a:r>
                        <a:rPr lang="ru-RU" sz="2300">
                          <a:latin typeface="Montserrat"/>
                        </a:rPr>
                        <a:t> тестовых материалов</a:t>
                      </a:r>
                      <a:endParaRPr lang="LID4096" sz="2300">
                        <a:latin typeface="Montserra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Руководители Управлений образования областей, городов Нур-Султан, Алматы и Шымкент</a:t>
                      </a:r>
                      <a:endParaRPr lang="LID4096" sz="2400"/>
                    </a:p>
                    <a:p>
                      <a:endParaRPr lang="LID4096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912936"/>
                  </a:ext>
                </a:extLst>
              </a:tr>
              <a:tr h="863354">
                <a:tc>
                  <a:txBody>
                    <a:bodyPr/>
                    <a:lstStyle/>
                    <a:p>
                      <a:r>
                        <a:rPr lang="ru-RU" sz="2300">
                          <a:latin typeface="Montserrat"/>
                        </a:rPr>
                        <a:t>Сентябрь -октябрь</a:t>
                      </a:r>
                      <a:endParaRPr lang="LID4096" sz="2300">
                        <a:latin typeface="Montserra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300" b="1">
                          <a:solidFill>
                            <a:srgbClr val="C00000"/>
                          </a:solidFill>
                          <a:latin typeface="Montserrat"/>
                        </a:rPr>
                        <a:t>Информирование </a:t>
                      </a:r>
                      <a:r>
                        <a:rPr lang="ru-RU" sz="2300">
                          <a:latin typeface="Montserrat"/>
                        </a:rPr>
                        <a:t>школьного коллектива о предстоящем тестировании</a:t>
                      </a:r>
                      <a:endParaRPr lang="LID4096" sz="2300">
                        <a:latin typeface="Montserra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r>
                        <a:rPr lang="ru-RU" sz="2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Школьные координаторы</a:t>
                      </a:r>
                      <a:endParaRPr lang="LID4096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505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165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DCA8BD-454D-497C-A8E9-072C51AFD8EB}"/>
              </a:ext>
            </a:extLst>
          </p:cNvPr>
          <p:cNvSpPr txBox="1">
            <a:spLocks/>
          </p:cNvSpPr>
          <p:nvPr/>
        </p:nvSpPr>
        <p:spPr>
          <a:xfrm>
            <a:off x="2743200" y="3414001"/>
            <a:ext cx="11942452" cy="28852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>
                <a:solidFill>
                  <a:srgbClr val="00B0F0"/>
                </a:solidFill>
                <a:latin typeface="Century Gothic" panose="020B0502020202020204" pitchFamily="34" charset="0"/>
              </a:rPr>
              <a:t>     </a:t>
            </a:r>
            <a:r>
              <a:rPr lang="en-US" sz="13800" b="1">
                <a:solidFill>
                  <a:srgbClr val="241452"/>
                </a:solidFill>
                <a:latin typeface="Montserrat" panose="00000500000000000000" pitchFamily="2" charset="-52"/>
                <a:ea typeface="+mn-ea"/>
                <a:cs typeface="+mn-cs"/>
              </a:rPr>
              <a:t>PISA</a:t>
            </a:r>
            <a:r>
              <a:rPr lang="ru-RU" sz="13800" b="1">
                <a:solidFill>
                  <a:srgbClr val="241452"/>
                </a:solidFill>
                <a:latin typeface="Montserrat" panose="00000500000000000000" pitchFamily="2" charset="-52"/>
                <a:ea typeface="+mn-ea"/>
                <a:cs typeface="+mn-cs"/>
              </a:rPr>
              <a:t> </a:t>
            </a:r>
            <a:r>
              <a:rPr lang="ru-RU" sz="13800" b="1">
                <a:solidFill>
                  <a:srgbClr val="C40000"/>
                </a:solidFill>
                <a:latin typeface="Montserrat" panose="00000500000000000000" pitchFamily="2" charset="-52"/>
                <a:ea typeface="+mn-ea"/>
                <a:cs typeface="+mn-cs"/>
              </a:rPr>
              <a:t>2022</a:t>
            </a:r>
            <a:endParaRPr lang="ru-KZ" sz="5400">
              <a:solidFill>
                <a:srgbClr val="C4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 descr="Информационно-Аналитический центр logo">
            <a:extLst>
              <a:ext uri="{FF2B5EF4-FFF2-40B4-BE49-F238E27FC236}">
                <a16:creationId xmlns:a16="http://schemas.microsoft.com/office/drawing/2014/main" id="{D1F36168-A4C3-4853-9C41-84C810943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5" y="185409"/>
            <a:ext cx="2844884" cy="104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574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4B4548-0AA1-4F06-BE13-5C0EC3F63FA5}"/>
              </a:ext>
            </a:extLst>
          </p:cNvPr>
          <p:cNvSpPr txBox="1"/>
          <p:nvPr/>
        </p:nvSpPr>
        <p:spPr>
          <a:xfrm>
            <a:off x="3463487" y="339493"/>
            <a:ext cx="12244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>
                <a:solidFill>
                  <a:srgbClr val="002469"/>
                </a:solidFill>
                <a:latin typeface="Montserrat" panose="020B0604020202020204" charset="-52"/>
              </a:rPr>
              <a:t>Основное исследование </a:t>
            </a:r>
            <a:r>
              <a:rPr lang="en-US" sz="4800" b="1">
                <a:solidFill>
                  <a:srgbClr val="C00000"/>
                </a:solidFill>
                <a:latin typeface="Montserrat" panose="020B0604020202020204" charset="-52"/>
              </a:rPr>
              <a:t>PISA-2022</a:t>
            </a:r>
            <a:endParaRPr lang="LID4096" sz="4800" b="1">
              <a:solidFill>
                <a:srgbClr val="C00000"/>
              </a:solidFill>
              <a:latin typeface="Montserrat" panose="020B0604020202020204" charset="-52"/>
            </a:endParaRPr>
          </a:p>
        </p:txBody>
      </p:sp>
      <p:pic>
        <p:nvPicPr>
          <p:cNvPr id="4" name="Picture 2" descr="Информационно-Аналитический центр logo">
            <a:extLst>
              <a:ext uri="{FF2B5EF4-FFF2-40B4-BE49-F238E27FC236}">
                <a16:creationId xmlns:a16="http://schemas.microsoft.com/office/drawing/2014/main" id="{B95A6C94-DD3F-46C8-B000-3364146E4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5" y="185409"/>
            <a:ext cx="2844884" cy="104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BF16F3-3B25-465A-98A3-10743ED78688}"/>
              </a:ext>
            </a:extLst>
          </p:cNvPr>
          <p:cNvSpPr txBox="1"/>
          <p:nvPr/>
        </p:nvSpPr>
        <p:spPr>
          <a:xfrm>
            <a:off x="2399153" y="7442585"/>
            <a:ext cx="90993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>
                <a:latin typeface="Montserrat" panose="00000500000000000000" pitchFamily="2" charset="-52"/>
              </a:rPr>
              <a:t>Более 19 тыс. 15-летних школьников и студентов колледжа</a:t>
            </a:r>
            <a:endParaRPr lang="LID4096" sz="2800">
              <a:latin typeface="Montserrat" panose="00000500000000000000" pitchFamily="2" charset="-52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D9A4150-E0D1-4D91-AEC4-0A2DF26FAE8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492" y="1810423"/>
            <a:ext cx="6742012" cy="3333078"/>
          </a:xfrm>
          <a:prstGeom prst="rect">
            <a:avLst/>
          </a:prstGeom>
        </p:spPr>
      </p:pic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46B463D9-EC83-47C3-8C73-0638C5F6FA45}"/>
              </a:ext>
            </a:extLst>
          </p:cNvPr>
          <p:cNvCxnSpPr/>
          <p:nvPr/>
        </p:nvCxnSpPr>
        <p:spPr>
          <a:xfrm>
            <a:off x="909975" y="3836019"/>
            <a:ext cx="888079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F768861-EF56-47CB-8057-F6B3603C4C58}"/>
              </a:ext>
            </a:extLst>
          </p:cNvPr>
          <p:cNvSpPr txBox="1"/>
          <p:nvPr/>
        </p:nvSpPr>
        <p:spPr>
          <a:xfrm>
            <a:off x="310376" y="2563808"/>
            <a:ext cx="27333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>
                <a:latin typeface="Montserrat" panose="00000500000000000000" pitchFamily="2" charset="-52"/>
              </a:rPr>
              <a:t>2021 г. апрель-май</a:t>
            </a:r>
            <a:endParaRPr lang="LID4096" sz="2800" b="1">
              <a:latin typeface="Montserrat" panose="00000500000000000000" pitchFamily="2" charset="-5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252F97-3DFA-4A64-B7D0-417489523263}"/>
              </a:ext>
            </a:extLst>
          </p:cNvPr>
          <p:cNvSpPr txBox="1"/>
          <p:nvPr/>
        </p:nvSpPr>
        <p:spPr>
          <a:xfrm>
            <a:off x="3916297" y="2550966"/>
            <a:ext cx="2856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>
                <a:solidFill>
                  <a:srgbClr val="C40000"/>
                </a:solidFill>
                <a:latin typeface="Montserrat" panose="00000500000000000000" pitchFamily="2" charset="-52"/>
              </a:rPr>
              <a:t>2022 г. апрель-май</a:t>
            </a:r>
            <a:endParaRPr lang="LID4096" sz="2800" b="1">
              <a:solidFill>
                <a:srgbClr val="C40000"/>
              </a:solidFill>
              <a:latin typeface="Montserrat" panose="00000500000000000000" pitchFamily="2" charset="-52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EDE452F-CB3E-4DBB-AC5B-35650CA56A52}"/>
              </a:ext>
            </a:extLst>
          </p:cNvPr>
          <p:cNvSpPr txBox="1"/>
          <p:nvPr/>
        </p:nvSpPr>
        <p:spPr>
          <a:xfrm>
            <a:off x="7906834" y="2526926"/>
            <a:ext cx="18734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>
                <a:latin typeface="Montserrat" panose="00000500000000000000" pitchFamily="2" charset="-52"/>
              </a:rPr>
              <a:t>2023 г. декабрь</a:t>
            </a:r>
            <a:endParaRPr lang="LID4096" sz="2800" b="1">
              <a:latin typeface="Montserrat" panose="00000500000000000000" pitchFamily="2" charset="-52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59AB394A-66B5-4B4B-928C-7370169DADE9}"/>
              </a:ext>
            </a:extLst>
          </p:cNvPr>
          <p:cNvSpPr/>
          <p:nvPr/>
        </p:nvSpPr>
        <p:spPr>
          <a:xfrm>
            <a:off x="82851" y="4074578"/>
            <a:ext cx="3131340" cy="2407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2400" b="1">
                <a:latin typeface="Montserrat"/>
              </a:rPr>
              <a:t>Апробация</a:t>
            </a:r>
            <a:endParaRPr lang="LID4096" sz="2400" b="1">
              <a:latin typeface="Montserrat" panose="00000500000000000000" pitchFamily="2" charset="-52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8EA8078D-425A-4F18-B237-9983AFBFC838}"/>
              </a:ext>
            </a:extLst>
          </p:cNvPr>
          <p:cNvSpPr/>
          <p:nvPr/>
        </p:nvSpPr>
        <p:spPr>
          <a:xfrm>
            <a:off x="3342722" y="4070422"/>
            <a:ext cx="3817138" cy="24074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2400" b="1">
                <a:latin typeface="Montserrat"/>
              </a:rPr>
              <a:t>Основное исследование</a:t>
            </a:r>
            <a:endParaRPr lang="en-US" sz="2400" b="1">
              <a:latin typeface="Montserrat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0DDEA72A-C7F1-4FC6-87D8-5584B294CA9A}"/>
              </a:ext>
            </a:extLst>
          </p:cNvPr>
          <p:cNvSpPr/>
          <p:nvPr/>
        </p:nvSpPr>
        <p:spPr>
          <a:xfrm>
            <a:off x="7506466" y="4076851"/>
            <a:ext cx="3479683" cy="22985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2800" b="1">
                <a:latin typeface="Montserrat"/>
              </a:rPr>
              <a:t>Результаты</a:t>
            </a:r>
            <a:endParaRPr lang="LID4096" sz="2800" b="1">
              <a:latin typeface="Montserrat"/>
            </a:endParaRPr>
          </a:p>
        </p:txBody>
      </p:sp>
      <p:pic>
        <p:nvPicPr>
          <p:cNvPr id="27" name="Рисунок 1">
            <a:extLst>
              <a:ext uri="{FF2B5EF4-FFF2-40B4-BE49-F238E27FC236}">
                <a16:creationId xmlns:a16="http://schemas.microsoft.com/office/drawing/2014/main" id="{D5810487-A831-4B86-B51D-C36E48B2E8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2364" y="7442585"/>
            <a:ext cx="2067984" cy="2067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8C36B75-2D5F-4864-B7D6-E828EC1EBA37}"/>
              </a:ext>
            </a:extLst>
          </p:cNvPr>
          <p:cNvSpPr txBox="1"/>
          <p:nvPr/>
        </p:nvSpPr>
        <p:spPr>
          <a:xfrm>
            <a:off x="11820293" y="5352585"/>
            <a:ext cx="5481342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>
                <a:latin typeface="Montserrat"/>
              </a:rPr>
              <a:t>Более 80 стран мира, в том числе впервые - Армения, Монголия, Узбекистан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BEDD263-DC0B-4B65-BA03-7BEE1A4C0D33}"/>
              </a:ext>
            </a:extLst>
          </p:cNvPr>
          <p:cNvSpPr txBox="1"/>
          <p:nvPr/>
        </p:nvSpPr>
        <p:spPr>
          <a:xfrm>
            <a:off x="948487" y="6919048"/>
            <a:ext cx="1504781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800">
                <a:solidFill>
                  <a:srgbClr val="C40000"/>
                </a:solidFill>
                <a:latin typeface="dt-people-01" panose="02000509000000000000" pitchFamily="49" charset="0"/>
              </a:rPr>
              <a:t>a</a:t>
            </a:r>
          </a:p>
          <a:p>
            <a:endParaRPr lang="ru-RU" sz="8800">
              <a:solidFill>
                <a:srgbClr val="C40000"/>
              </a:solidFill>
            </a:endParaRPr>
          </a:p>
        </p:txBody>
      </p:sp>
      <p:pic>
        <p:nvPicPr>
          <p:cNvPr id="1030" name="Picture 6" descr="школа &amp;quot;, Школа, школьные иконки, Вектор PNG и вектор пнг для бесплатной  загрузки">
            <a:extLst>
              <a:ext uri="{FF2B5EF4-FFF2-40B4-BE49-F238E27FC236}">
                <a16:creationId xmlns:a16="http://schemas.microsoft.com/office/drawing/2014/main" id="{2F73C1DD-15FB-434D-936E-EFAF49353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59" y="8465771"/>
            <a:ext cx="1656183" cy="165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3B34A74-ACA9-4E99-AB47-FC116FBCD80E}"/>
              </a:ext>
            </a:extLst>
          </p:cNvPr>
          <p:cNvSpPr txBox="1"/>
          <p:nvPr/>
        </p:nvSpPr>
        <p:spPr>
          <a:xfrm>
            <a:off x="2399153" y="9032252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6100" indent="-546100">
              <a:buFont typeface="Wingdings" panose="05000000000000000000" pitchFamily="2" charset="2"/>
              <a:buChar char="q"/>
            </a:pPr>
            <a:r>
              <a:rPr lang="ru-RU" sz="2800">
                <a:latin typeface="Montserrat" panose="00000500000000000000" pitchFamily="2" charset="-52"/>
              </a:rPr>
              <a:t>Более 600 организаций образования со всех регионов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50272D8-085E-43C5-AA8F-5E5A40201280}"/>
              </a:ext>
            </a:extLst>
          </p:cNvPr>
          <p:cNvSpPr txBox="1"/>
          <p:nvPr/>
        </p:nvSpPr>
        <p:spPr>
          <a:xfrm>
            <a:off x="13747429" y="7500389"/>
            <a:ext cx="37390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 indent="-446088">
              <a:buFont typeface="Wingdings" panose="05000000000000000000" pitchFamily="2" charset="2"/>
              <a:buChar char="q"/>
            </a:pPr>
            <a:r>
              <a:rPr lang="ru-RU" sz="2800">
                <a:latin typeface="Montserrat" panose="00000500000000000000" pitchFamily="2" charset="-52"/>
              </a:rPr>
              <a:t>Компьютерный тест </a:t>
            </a:r>
          </a:p>
          <a:p>
            <a:pPr marL="446088" indent="-446088">
              <a:buFont typeface="Wingdings" panose="05000000000000000000" pitchFamily="2" charset="2"/>
              <a:buChar char="q"/>
            </a:pPr>
            <a:r>
              <a:rPr lang="ru-RU" sz="2800">
                <a:latin typeface="Montserrat" panose="00000500000000000000" pitchFamily="2" charset="-52"/>
              </a:rPr>
              <a:t>Анкетирование</a:t>
            </a:r>
          </a:p>
          <a:p>
            <a:pPr marL="446088" indent="-446088">
              <a:buFont typeface="Wingdings" panose="05000000000000000000" pitchFamily="2" charset="2"/>
              <a:buChar char="q"/>
            </a:pPr>
            <a:r>
              <a:rPr lang="ru-RU" sz="2800" b="1">
                <a:latin typeface="Montserrat" panose="00000500000000000000" pitchFamily="2" charset="-52"/>
              </a:rPr>
              <a:t>Креативное мышление</a:t>
            </a:r>
            <a:endParaRPr lang="LID4096" sz="2800" b="1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69020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CFE0F6-7084-4D1E-AE50-A3357EE4F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17" y="112091"/>
            <a:ext cx="14785288" cy="1393001"/>
          </a:xfrm>
        </p:spPr>
        <p:txBody>
          <a:bodyPr>
            <a:noAutofit/>
          </a:bodyPr>
          <a:lstStyle/>
          <a:p>
            <a:r>
              <a:rPr lang="ru-RU" sz="2400" b="1">
                <a:latin typeface="Montserrat" panose="020B0604020202020204" charset="-52"/>
              </a:rPr>
              <a:t>ТРУДНОСТИ, С КОТОРЫМИ СТАЛКИВАЮТСЯ КАЗАХСТАНСКИЕ</a:t>
            </a:r>
            <a:r>
              <a:rPr lang="en-US" sz="2400" b="1">
                <a:latin typeface="Montserrat" panose="020B0604020202020204" charset="-52"/>
              </a:rPr>
              <a:t> </a:t>
            </a:r>
            <a:r>
              <a:rPr lang="ru-RU" sz="2400" b="1">
                <a:latin typeface="Montserrat" panose="020B0604020202020204" charset="-52"/>
              </a:rPr>
              <a:t>ОБУЧАЮЩИЕСЯ ПРИ ВЫПОЛНЕНИИ ЗАДАНИЙ</a:t>
            </a:r>
            <a:endParaRPr lang="LID4096" sz="2400" b="1">
              <a:latin typeface="Montserrat" panose="020B0604020202020204" charset="-5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05CD38-767D-4DDF-AA65-0BCDA23CE127}"/>
              </a:ext>
            </a:extLst>
          </p:cNvPr>
          <p:cNvSpPr txBox="1"/>
          <p:nvPr/>
        </p:nvSpPr>
        <p:spPr>
          <a:xfrm>
            <a:off x="10824370" y="1942416"/>
            <a:ext cx="6721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>
                <a:latin typeface="Montserrat" panose="00000500000000000000" pitchFamily="2" charset="-52"/>
              </a:rPr>
              <a:t>РЕЗУЛЬТАТ – ОТВЕТ УЧЕНИКА НЕВЕРНЫЙ:</a:t>
            </a:r>
            <a:endParaRPr lang="LID4096" sz="3600" b="1">
              <a:latin typeface="Montserrat" panose="00000500000000000000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F5B1AA-2A38-4780-9662-1C54542ABA63}"/>
              </a:ext>
            </a:extLst>
          </p:cNvPr>
          <p:cNvSpPr txBox="1"/>
          <p:nvPr/>
        </p:nvSpPr>
        <p:spPr>
          <a:xfrm>
            <a:off x="794193" y="8801975"/>
            <a:ext cx="17109833" cy="83099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Montserrat" panose="00000500000000000000" pitchFamily="2" charset="-52"/>
              </a:rPr>
              <a:t>Обучающиеся не имеют практики выполнения заданий высокого когнитивного порядка, что сказывается на их результатах</a:t>
            </a:r>
            <a:endParaRPr lang="LID4096" sz="2400" b="1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06F422-0AF1-4197-89EA-881C1F23A0C6}"/>
              </a:ext>
            </a:extLst>
          </p:cNvPr>
          <p:cNvSpPr txBox="1"/>
          <p:nvPr/>
        </p:nvSpPr>
        <p:spPr>
          <a:xfrm>
            <a:off x="772413" y="2220612"/>
            <a:ext cx="7340865" cy="830997"/>
          </a:xfrm>
          <a:prstGeom prst="rect">
            <a:avLst/>
          </a:prstGeom>
          <a:solidFill>
            <a:srgbClr val="00246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ontserrat" panose="00000500000000000000" pitchFamily="2" charset="-52"/>
                <a:ea typeface="Malgun Gothic" panose="020B0503020000020004" pitchFamily="34" charset="-127"/>
                <a:cs typeface="Arial" panose="020B0604020202020204" pitchFamily="34" charset="0"/>
              </a:rPr>
              <a:t>понимании содержания текста и вопроса и/или варианта ответов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7D4552-DD73-4BEB-B353-E31843FA108A}"/>
              </a:ext>
            </a:extLst>
          </p:cNvPr>
          <p:cNvSpPr txBox="1"/>
          <p:nvPr/>
        </p:nvSpPr>
        <p:spPr>
          <a:xfrm>
            <a:off x="772412" y="3255145"/>
            <a:ext cx="7340865" cy="830997"/>
          </a:xfrm>
          <a:prstGeom prst="rect">
            <a:avLst/>
          </a:prstGeom>
          <a:solidFill>
            <a:srgbClr val="123B8C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ontserrat" panose="00000500000000000000" pitchFamily="2" charset="-52"/>
                <a:ea typeface="Malgun Gothic" panose="020B0503020000020004" pitchFamily="34" charset="-127"/>
                <a:cs typeface="Arial" panose="020B0604020202020204" pitchFamily="34" charset="0"/>
              </a:rPr>
              <a:t>интерпретации текста и генерации умозаключений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52B9E8-8A2B-4E02-BB49-D8B2FB513E04}"/>
              </a:ext>
            </a:extLst>
          </p:cNvPr>
          <p:cNvSpPr txBox="1"/>
          <p:nvPr/>
        </p:nvSpPr>
        <p:spPr>
          <a:xfrm>
            <a:off x="772412" y="4273263"/>
            <a:ext cx="7340865" cy="830997"/>
          </a:xfrm>
          <a:prstGeom prst="rect">
            <a:avLst/>
          </a:prstGeom>
          <a:solidFill>
            <a:srgbClr val="2E519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ontserrat" panose="00000500000000000000" pitchFamily="2" charset="-52"/>
                <a:ea typeface="Malgun Gothic" panose="020B0503020000020004" pitchFamily="34" charset="-127"/>
                <a:cs typeface="Arial" panose="020B0604020202020204" pitchFamily="34" charset="0"/>
              </a:rPr>
              <a:t>группирование и классификация элементов в задании по определенным категориям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AEBF06-C939-4F54-95BC-F108E29EDC5C}"/>
              </a:ext>
            </a:extLst>
          </p:cNvPr>
          <p:cNvSpPr txBox="1"/>
          <p:nvPr/>
        </p:nvSpPr>
        <p:spPr>
          <a:xfrm>
            <a:off x="794193" y="5284600"/>
            <a:ext cx="7340865" cy="1569660"/>
          </a:xfrm>
          <a:prstGeom prst="rect">
            <a:avLst/>
          </a:prstGeom>
          <a:solidFill>
            <a:srgbClr val="335AA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ontserrat" panose="00000500000000000000" pitchFamily="2" charset="-52"/>
                <a:ea typeface="Malgun Gothic" panose="020B0503020000020004" pitchFamily="34" charset="-127"/>
                <a:cs typeface="Arial" panose="020B0604020202020204" pitchFamily="34" charset="0"/>
              </a:rPr>
              <a:t>работе с интерактивными заданиями: использование </a:t>
            </a:r>
            <a:r>
              <a:rPr lang="ru-RU" sz="2400">
                <a:ln>
                  <a:solidFill>
                    <a:schemeClr val="bg1"/>
                  </a:solidFill>
                </a:ln>
                <a:solidFill>
                  <a:srgbClr val="4E73BD"/>
                </a:solidFill>
                <a:latin typeface="Montserrat" panose="00000500000000000000" pitchFamily="2" charset="-52"/>
                <a:ea typeface="Malgun Gothic" panose="020B0503020000020004" pitchFamily="34" charset="-127"/>
                <a:cs typeface="Arial" panose="020B0604020202020204" pitchFamily="34" charset="0"/>
              </a:rPr>
              <a:t>инструментов</a:t>
            </a:r>
            <a:r>
              <a:rPr lang="ru-RU" sz="2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ontserrat" panose="00000500000000000000" pitchFamily="2" charset="-52"/>
                <a:ea typeface="Malgun Gothic" panose="020B0503020000020004" pitchFamily="34" charset="-127"/>
                <a:cs typeface="Arial" panose="020B0604020202020204" pitchFamily="34" charset="0"/>
              </a:rPr>
              <a:t> визуализации по креативному мышлению и инструментов симуляции по естествознанию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B97231-6D0A-48DA-A82E-6F19AC9F40DE}"/>
              </a:ext>
            </a:extLst>
          </p:cNvPr>
          <p:cNvSpPr txBox="1"/>
          <p:nvPr/>
        </p:nvSpPr>
        <p:spPr>
          <a:xfrm>
            <a:off x="808846" y="7051922"/>
            <a:ext cx="7340865" cy="830997"/>
          </a:xfrm>
          <a:prstGeom prst="rect">
            <a:avLst/>
          </a:prstGeom>
          <a:solidFill>
            <a:srgbClr val="4E73BD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ontserrat" panose="00000500000000000000" pitchFamily="2" charset="-52"/>
                <a:ea typeface="Malgun Gothic" panose="020B0503020000020004" pitchFamily="34" charset="-127"/>
                <a:cs typeface="Arial" panose="020B0604020202020204" pitchFamily="34" charset="0"/>
              </a:rPr>
              <a:t>выявлении предвзятости автора или оценки достоверности прочитанного текста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C0B2E8-59BD-4632-82C5-908A46F6567A}"/>
              </a:ext>
            </a:extLst>
          </p:cNvPr>
          <p:cNvSpPr txBox="1"/>
          <p:nvPr/>
        </p:nvSpPr>
        <p:spPr>
          <a:xfrm>
            <a:off x="10824370" y="2896536"/>
            <a:ext cx="6721691" cy="830997"/>
          </a:xfrm>
          <a:prstGeom prst="rect">
            <a:avLst/>
          </a:prstGeom>
          <a:solidFill>
            <a:srgbClr val="FF8181"/>
          </a:solidFill>
        </p:spPr>
        <p:txBody>
          <a:bodyPr wrap="square">
            <a:spAutoFit/>
          </a:bodyPr>
          <a:lstStyle/>
          <a:p>
            <a:r>
              <a:rPr lang="ru-RU" sz="2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ontserrat" panose="00000500000000000000" pitchFamily="2" charset="-52"/>
                <a:ea typeface="Malgun Gothic" panose="020B0503020000020004" pitchFamily="34" charset="-127"/>
                <a:cs typeface="Arial" panose="020B0604020202020204" pitchFamily="34" charset="0"/>
              </a:rPr>
              <a:t>вместо ответа скопирован текст задания без собственных выводов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014049-BACA-4E18-8F43-6D34D3262FC2}"/>
              </a:ext>
            </a:extLst>
          </p:cNvPr>
          <p:cNvSpPr txBox="1"/>
          <p:nvPr/>
        </p:nvSpPr>
        <p:spPr>
          <a:xfrm>
            <a:off x="10816723" y="4107231"/>
            <a:ext cx="6721691" cy="1569660"/>
          </a:xfrm>
          <a:prstGeom prst="rect">
            <a:avLst/>
          </a:prstGeom>
          <a:solidFill>
            <a:srgbClr val="FF3B3B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ontserrat" panose="00000500000000000000" pitchFamily="2" charset="-52"/>
                <a:ea typeface="Malgun Gothic" panose="020B0503020000020004" pitchFamily="34" charset="-127"/>
                <a:cs typeface="Arial" panose="020B0604020202020204" pitchFamily="34" charset="0"/>
              </a:rPr>
              <a:t>ответ содержит дополнительную фактологическую информацию, не имеющую прямое отношение к требованиям задания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0D3ABB-2C15-4252-B92E-90D6081F1F5D}"/>
              </a:ext>
            </a:extLst>
          </p:cNvPr>
          <p:cNvSpPr txBox="1"/>
          <p:nvPr/>
        </p:nvSpPr>
        <p:spPr>
          <a:xfrm>
            <a:off x="10824370" y="5949976"/>
            <a:ext cx="6721691" cy="461665"/>
          </a:xfrm>
          <a:prstGeom prst="rect">
            <a:avLst/>
          </a:prstGeom>
          <a:solidFill>
            <a:srgbClr val="FF0D0D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ontserrat" panose="00000500000000000000" pitchFamily="2" charset="-52"/>
                <a:ea typeface="Malgun Gothic" panose="020B0503020000020004" pitchFamily="34" charset="-127"/>
                <a:cs typeface="Arial" panose="020B0604020202020204" pitchFamily="34" charset="0"/>
              </a:rPr>
              <a:t>ответ дан в неправильном формате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88EF0C-D75D-49F2-8DDE-A60E0F802389}"/>
              </a:ext>
            </a:extLst>
          </p:cNvPr>
          <p:cNvSpPr txBox="1"/>
          <p:nvPr/>
        </p:nvSpPr>
        <p:spPr>
          <a:xfrm>
            <a:off x="10824370" y="6682590"/>
            <a:ext cx="6721691" cy="1200329"/>
          </a:xfrm>
          <a:prstGeom prst="rect">
            <a:avLst/>
          </a:prstGeom>
          <a:solidFill>
            <a:srgbClr val="C4000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ontserrat" panose="00000500000000000000" pitchFamily="2" charset="-52"/>
                <a:ea typeface="Malgun Gothic" panose="020B0503020000020004" pitchFamily="34" charset="-127"/>
                <a:cs typeface="Arial" panose="020B0604020202020204" pitchFamily="34" charset="0"/>
              </a:rPr>
              <a:t>ответ не полный, не содержит аргументов и мыслей учащихся для присуждения балла </a:t>
            </a:r>
          </a:p>
        </p:txBody>
      </p:sp>
      <p:sp>
        <p:nvSpPr>
          <p:cNvPr id="26" name="Стрелка: вправо 25">
            <a:extLst>
              <a:ext uri="{FF2B5EF4-FFF2-40B4-BE49-F238E27FC236}">
                <a16:creationId xmlns:a16="http://schemas.microsoft.com/office/drawing/2014/main" id="{DE0DE061-2013-47AF-9F25-651810DBBB41}"/>
              </a:ext>
            </a:extLst>
          </p:cNvPr>
          <p:cNvSpPr/>
          <p:nvPr/>
        </p:nvSpPr>
        <p:spPr>
          <a:xfrm>
            <a:off x="8510843" y="4719065"/>
            <a:ext cx="1908314" cy="84887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700"/>
          </a:p>
        </p:txBody>
      </p:sp>
      <p:pic>
        <p:nvPicPr>
          <p:cNvPr id="16" name="Picture 2" descr="Информационно-Аналитический центр logo">
            <a:extLst>
              <a:ext uri="{FF2B5EF4-FFF2-40B4-BE49-F238E27FC236}">
                <a16:creationId xmlns:a16="http://schemas.microsoft.com/office/drawing/2014/main" id="{492A05E0-8217-4865-8834-F083577CC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5" y="185409"/>
            <a:ext cx="2844884" cy="104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024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18016" y="8769074"/>
            <a:ext cx="18649922" cy="1594126"/>
          </a:xfrm>
          <a:prstGeom prst="rect">
            <a:avLst/>
          </a:prstGeom>
          <a:solidFill>
            <a:srgbClr val="002469"/>
          </a:solidFill>
        </p:spPr>
      </p:sp>
      <p:grpSp>
        <p:nvGrpSpPr>
          <p:cNvPr id="3" name="Group 3"/>
          <p:cNvGrpSpPr/>
          <p:nvPr/>
        </p:nvGrpSpPr>
        <p:grpSpPr>
          <a:xfrm>
            <a:off x="5423654" y="1580074"/>
            <a:ext cx="12489267" cy="6831848"/>
            <a:chOff x="-123189" y="-116796"/>
            <a:chExt cx="4093945" cy="3194845"/>
          </a:xfrm>
          <a:noFill/>
        </p:grpSpPr>
        <p:sp>
          <p:nvSpPr>
            <p:cNvPr id="4" name="Freeform 4"/>
            <p:cNvSpPr/>
            <p:nvPr/>
          </p:nvSpPr>
          <p:spPr>
            <a:xfrm>
              <a:off x="-123189" y="-116796"/>
              <a:ext cx="4093945" cy="3194845"/>
            </a:xfrm>
            <a:custGeom>
              <a:avLst/>
              <a:gdLst/>
              <a:ahLst/>
              <a:cxnLst/>
              <a:rect l="l" t="t" r="r" b="b"/>
              <a:pathLst>
                <a:path w="3321290" h="2073576">
                  <a:moveTo>
                    <a:pt x="3196830" y="2073575"/>
                  </a:moveTo>
                  <a:lnTo>
                    <a:pt x="124460" y="2073575"/>
                  </a:lnTo>
                  <a:cubicBezTo>
                    <a:pt x="55880" y="2073575"/>
                    <a:pt x="0" y="2017695"/>
                    <a:pt x="0" y="194911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196830" y="0"/>
                  </a:lnTo>
                  <a:cubicBezTo>
                    <a:pt x="3265410" y="0"/>
                    <a:pt x="3321290" y="55880"/>
                    <a:pt x="3321290" y="124460"/>
                  </a:cubicBezTo>
                  <a:lnTo>
                    <a:pt x="3321290" y="1949116"/>
                  </a:lnTo>
                  <a:cubicBezTo>
                    <a:pt x="3321290" y="2017696"/>
                    <a:pt x="3265410" y="2073576"/>
                    <a:pt x="3196830" y="2073576"/>
                  </a:cubicBezTo>
                  <a:close/>
                </a:path>
              </a:pathLst>
            </a:custGeom>
            <a:grpFill/>
            <a:ln>
              <a:solidFill>
                <a:srgbClr val="123B8C"/>
              </a:solidFill>
            </a:ln>
          </p:spPr>
          <p:txBody>
            <a:bodyPr lIns="91440" tIns="45720" rIns="91440" bIns="45720" anchor="t"/>
            <a:lstStyle/>
            <a:p>
              <a:r>
                <a:rPr lang="en-GB" sz="2800">
                  <a:latin typeface="Montserrat"/>
                  <a:cs typeface="Times New Roman"/>
                </a:rPr>
                <a:t>	</a:t>
              </a:r>
              <a:r>
                <a:rPr lang="ru-RU" sz="2800" b="1">
                  <a:latin typeface="Montserrat"/>
                  <a:cs typeface="Times New Roman"/>
                </a:rPr>
                <a:t>Цель исследования</a:t>
              </a:r>
              <a:r>
                <a:rPr lang="ru-RU" sz="2800">
                  <a:latin typeface="Montserrat"/>
                  <a:cs typeface="Times New Roman"/>
                </a:rPr>
                <a:t> </a:t>
              </a:r>
              <a:r>
                <a:rPr lang="ru-RU" sz="2800">
                  <a:latin typeface="Montserrat"/>
                  <a:ea typeface="+mn-lt"/>
                  <a:cs typeface="Times New Roman"/>
                </a:rPr>
                <a:t>-</a:t>
              </a:r>
              <a:r>
                <a:rPr lang="ru-RU" sz="2800">
                  <a:latin typeface="Montserrat"/>
                  <a:cs typeface="Times New Roman"/>
                </a:rPr>
                <a:t> выявление уровня и качества чтения, понимания текста учащимися начальной школы в различных странах мира.</a:t>
              </a:r>
            </a:p>
            <a:p>
              <a:endParaRPr lang="ru-RU">
                <a:latin typeface="Montserrat"/>
                <a:cs typeface="Times New Roman"/>
              </a:endParaRPr>
            </a:p>
            <a:p>
              <a:r>
                <a:rPr lang="ru-RU" sz="2800" b="1">
                  <a:latin typeface="Montserrat"/>
                  <a:cs typeface="Times New Roman"/>
                </a:rPr>
                <a:t>          Задачи исследования</a:t>
              </a:r>
              <a:r>
                <a:rPr lang="ru-RU" sz="2800">
                  <a:latin typeface="Montserrat"/>
                  <a:cs typeface="Times New Roman"/>
                </a:rPr>
                <a:t>:</a:t>
              </a:r>
            </a:p>
            <a:p>
              <a:pPr marL="514350" indent="-514350">
                <a:buAutoNum type="arabicPeriod"/>
              </a:pPr>
              <a:r>
                <a:rPr lang="ru-RU" sz="2800">
                  <a:latin typeface="Montserrat"/>
                  <a:cs typeface="Times New Roman"/>
                </a:rPr>
                <a:t>Оценка качества и эффективности образования, равенства доступа к образованию;</a:t>
              </a:r>
            </a:p>
            <a:p>
              <a:pPr marL="514350" indent="-514350">
                <a:buAutoNum type="arabicPeriod"/>
              </a:pPr>
              <a:r>
                <a:rPr lang="ru-RU" sz="2800">
                  <a:latin typeface="Montserrat"/>
                  <a:cs typeface="Times New Roman"/>
                </a:rPr>
                <a:t>Выявление факторов, позволяющих объяснить различия в результатах</a:t>
              </a:r>
            </a:p>
            <a:p>
              <a:endParaRPr lang="ru-RU" sz="1600">
                <a:latin typeface="Montserrat"/>
                <a:cs typeface="Times New Roman"/>
              </a:endParaRPr>
            </a:p>
            <a:p>
              <a:r>
                <a:rPr lang="en-GB" sz="2800">
                  <a:latin typeface="Montserrat"/>
                  <a:cs typeface="Times New Roman"/>
                </a:rPr>
                <a:t>	</a:t>
              </a:r>
              <a:r>
                <a:rPr lang="ru-RU" sz="2800" b="1">
                  <a:latin typeface="Montserrat"/>
                  <a:cs typeface="Times New Roman"/>
                </a:rPr>
                <a:t>Международный координатор исследования:</a:t>
              </a:r>
            </a:p>
            <a:p>
              <a:r>
                <a:rPr lang="ru-RU" sz="2800">
                  <a:latin typeface="Montserrat"/>
                  <a:cs typeface="Times New Roman"/>
                </a:rPr>
                <a:t>Международная ассоциация по оценке учебных достижений </a:t>
              </a:r>
              <a:r>
                <a:rPr lang="ru-RU" sz="2800" i="1">
                  <a:latin typeface="Montserrat"/>
                  <a:cs typeface="Times New Roman"/>
                </a:rPr>
                <a:t>(International Association </a:t>
              </a:r>
              <a:r>
                <a:rPr lang="ru-RU" sz="2800" i="1" err="1">
                  <a:latin typeface="Montserrat"/>
                  <a:cs typeface="Times New Roman"/>
                </a:rPr>
                <a:t>for</a:t>
              </a:r>
              <a:r>
                <a:rPr lang="ru-RU" sz="2800" i="1">
                  <a:latin typeface="Montserrat"/>
                  <a:cs typeface="Times New Roman"/>
                </a:rPr>
                <a:t> </a:t>
              </a:r>
              <a:r>
                <a:rPr lang="ru-RU" sz="2800" i="1" err="1">
                  <a:latin typeface="Montserrat"/>
                  <a:cs typeface="Times New Roman"/>
                </a:rPr>
                <a:t>the</a:t>
              </a:r>
              <a:r>
                <a:rPr lang="ru-RU" sz="2800" i="1">
                  <a:latin typeface="Montserrat"/>
                  <a:cs typeface="Times New Roman"/>
                </a:rPr>
                <a:t> </a:t>
              </a:r>
              <a:r>
                <a:rPr lang="ru-RU" sz="2800" i="1" err="1">
                  <a:latin typeface="Montserrat"/>
                  <a:cs typeface="Times New Roman"/>
                </a:rPr>
                <a:t>Evaluation</a:t>
              </a:r>
              <a:r>
                <a:rPr lang="ru-RU" sz="2800" i="1">
                  <a:latin typeface="Montserrat"/>
                  <a:cs typeface="Times New Roman"/>
                </a:rPr>
                <a:t> </a:t>
              </a:r>
              <a:r>
                <a:rPr lang="ru-RU" sz="2800" i="1" err="1">
                  <a:latin typeface="Montserrat"/>
                  <a:cs typeface="Times New Roman"/>
                </a:rPr>
                <a:t>of</a:t>
              </a:r>
              <a:r>
                <a:rPr lang="ru-RU" sz="2800" i="1">
                  <a:latin typeface="Montserrat"/>
                  <a:cs typeface="Times New Roman"/>
                </a:rPr>
                <a:t> </a:t>
              </a:r>
              <a:r>
                <a:rPr lang="ru-RU" sz="2800" i="1" err="1">
                  <a:latin typeface="Montserrat"/>
                  <a:cs typeface="Times New Roman"/>
                </a:rPr>
                <a:t>Educational</a:t>
              </a:r>
              <a:r>
                <a:rPr lang="ru-RU" sz="2800" i="1">
                  <a:latin typeface="Montserrat"/>
                  <a:cs typeface="Times New Roman"/>
                </a:rPr>
                <a:t> </a:t>
              </a:r>
              <a:r>
                <a:rPr lang="ru-RU" sz="2800" i="1" err="1">
                  <a:latin typeface="Montserrat"/>
                  <a:cs typeface="Times New Roman"/>
                </a:rPr>
                <a:t>Achievement</a:t>
              </a:r>
              <a:r>
                <a:rPr lang="ru-RU" sz="2800" i="1">
                  <a:latin typeface="Montserrat"/>
                  <a:cs typeface="Times New Roman"/>
                </a:rPr>
                <a:t> – IEA)</a:t>
              </a:r>
              <a:r>
                <a:rPr lang="en-US" sz="2800" i="1">
                  <a:latin typeface="Montserrat"/>
                  <a:cs typeface="Times New Roman"/>
                </a:rPr>
                <a:t> </a:t>
              </a:r>
              <a:r>
                <a:rPr lang="en-GB" sz="2800">
                  <a:latin typeface="Montserrat"/>
                  <a:cs typeface="Times New Roman"/>
                </a:rPr>
                <a:t>	</a:t>
              </a:r>
              <a:endParaRPr lang="en-GB"/>
            </a:p>
            <a:p>
              <a:endParaRPr lang="en-GB" sz="1600">
                <a:latin typeface="Montserrat"/>
                <a:cs typeface="Times New Roman"/>
              </a:endParaRPr>
            </a:p>
            <a:p>
              <a:r>
                <a:rPr lang="ru-RU" sz="2800" b="1">
                  <a:latin typeface="Montserrat"/>
                  <a:cs typeface="Times New Roman"/>
                </a:rPr>
                <a:t>         Национальный координатор исследования: </a:t>
              </a:r>
              <a:endParaRPr lang="ru-RU" b="1">
                <a:latin typeface="Calibri"/>
                <a:cs typeface="Calibri"/>
              </a:endParaRPr>
            </a:p>
            <a:p>
              <a:r>
                <a:rPr lang="ru-RU" sz="2800">
                  <a:latin typeface="Montserrat"/>
                  <a:cs typeface="Times New Roman"/>
                </a:rPr>
                <a:t>АО «Информационно-аналитический центр».</a:t>
              </a:r>
              <a:endParaRPr lang="ru-RU">
                <a:cs typeface="Calibri"/>
              </a:endParaRP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563600" y="241283"/>
            <a:ext cx="14075094" cy="103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ru-RU" sz="4400" b="1">
                <a:solidFill>
                  <a:srgbClr val="241452"/>
                </a:solidFill>
                <a:latin typeface="Montserrat" panose="00000500000000000000" pitchFamily="2" charset="-52"/>
              </a:rPr>
              <a:t>Коротко об исследовании </a:t>
            </a:r>
            <a:endParaRPr lang="en-US" sz="4400" b="1">
              <a:solidFill>
                <a:srgbClr val="241452"/>
              </a:solidFill>
              <a:latin typeface="Montserrat" panose="00000500000000000000" pitchFamily="2" charset="-52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62451" y="3219490"/>
            <a:ext cx="4345249" cy="4225755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4204" y="357564"/>
            <a:ext cx="2408649" cy="865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3722" y="185409"/>
            <a:ext cx="1219200" cy="1219200"/>
          </a:xfrm>
          <a:prstGeom prst="rect">
            <a:avLst/>
          </a:prstGeom>
        </p:spPr>
      </p:pic>
      <p:pic>
        <p:nvPicPr>
          <p:cNvPr id="10" name="Picture 2" descr="Информационно-Аналитический центр logo">
            <a:extLst>
              <a:ext uri="{FF2B5EF4-FFF2-40B4-BE49-F238E27FC236}">
                <a16:creationId xmlns:a16="http://schemas.microsoft.com/office/drawing/2014/main" id="{C15907A0-564A-45DA-BA1F-5AEEE20F2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5" y="185409"/>
            <a:ext cx="2844884" cy="104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16FCBD-AC8A-429A-8D5E-E4DF6F18B2D2}"/>
              </a:ext>
            </a:extLst>
          </p:cNvPr>
          <p:cNvSpPr txBox="1"/>
          <p:nvPr/>
        </p:nvSpPr>
        <p:spPr>
          <a:xfrm>
            <a:off x="3445902" y="185409"/>
            <a:ext cx="14121128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4800" b="1">
                <a:solidFill>
                  <a:srgbClr val="C00000"/>
                </a:solidFill>
                <a:latin typeface="Montserrat"/>
              </a:rPr>
              <a:t>Развитие </a:t>
            </a:r>
            <a:r>
              <a:rPr lang="ru-RU" sz="4800" b="1">
                <a:solidFill>
                  <a:srgbClr val="002060"/>
                </a:solidFill>
                <a:latin typeface="Montserrat"/>
              </a:rPr>
              <a:t>функциональной </a:t>
            </a:r>
            <a:r>
              <a:rPr lang="ru-RU" sz="4800" b="1">
                <a:solidFill>
                  <a:srgbClr val="C00000"/>
                </a:solidFill>
                <a:latin typeface="Montserrat"/>
              </a:rPr>
              <a:t>грамотности учащихся</a:t>
            </a:r>
            <a:endParaRPr lang="LID4096" sz="4800" b="1">
              <a:solidFill>
                <a:srgbClr val="C00000"/>
              </a:solidFill>
              <a:latin typeface="Montserra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6F51E4-EF91-4799-998C-6539FF8F291A}"/>
              </a:ext>
            </a:extLst>
          </p:cNvPr>
          <p:cNvSpPr txBox="1"/>
          <p:nvPr/>
        </p:nvSpPr>
        <p:spPr>
          <a:xfrm>
            <a:off x="705639" y="2446944"/>
            <a:ext cx="11702621" cy="69865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>
                <a:effectLst/>
                <a:latin typeface="Montserrat" panose="00000500000000000000" pitchFamily="2" charset="-52"/>
                <a:ea typeface="Arial Nova Cond" panose="020B0506020202020204" pitchFamily="34" charset="0"/>
                <a:cs typeface="Arial Nova Cond" panose="020B0506020202020204" pitchFamily="34" charset="0"/>
              </a:rPr>
              <a:t>ИАЦ регулярно публикует на сайте </a:t>
            </a:r>
            <a:r>
              <a:rPr lang="ru-RU" sz="3200" b="1">
                <a:effectLst/>
                <a:latin typeface="Montserrat" panose="00000500000000000000" pitchFamily="2" charset="-52"/>
                <a:ea typeface="Arial Nova Cond" panose="020B0506020202020204" pitchFamily="34" charset="0"/>
                <a:cs typeface="Arial Nova Cond" panose="020B0506020202020204" pitchFamily="34" charset="0"/>
              </a:rPr>
              <a:t>Национальные отчеты</a:t>
            </a:r>
            <a:r>
              <a:rPr lang="ru-RU" sz="3200">
                <a:effectLst/>
                <a:latin typeface="Montserrat" panose="00000500000000000000" pitchFamily="2" charset="-52"/>
                <a:ea typeface="Arial Nova Cond" panose="020B0506020202020204" pitchFamily="34" charset="0"/>
                <a:cs typeface="Arial Nova Cond" panose="020B0506020202020204" pitchFamily="34" charset="0"/>
              </a:rPr>
              <a:t> по итогам исследований, а также </a:t>
            </a:r>
            <a:r>
              <a:rPr lang="ru-RU" sz="3200" b="1">
                <a:effectLst/>
                <a:latin typeface="Montserrat" panose="00000500000000000000" pitchFamily="2" charset="-52"/>
                <a:ea typeface="Arial Nova Cond" panose="020B0506020202020204" pitchFamily="34" charset="0"/>
                <a:cs typeface="Arial Nova Cond" panose="020B0506020202020204" pitchFamily="34" charset="0"/>
              </a:rPr>
              <a:t>сборники заданий</a:t>
            </a:r>
            <a:r>
              <a:rPr lang="ru-RU" sz="3200">
                <a:effectLst/>
                <a:latin typeface="Montserrat" panose="00000500000000000000" pitchFamily="2" charset="-52"/>
                <a:ea typeface="Arial Nova Cond" panose="020B0506020202020204" pitchFamily="34" charset="0"/>
                <a:cs typeface="Arial Nova Cond" panose="020B0506020202020204" pitchFamily="34" charset="0"/>
              </a:rPr>
              <a:t>, вышедших из режима конфиденциальности. </a:t>
            </a:r>
            <a:r>
              <a:rPr lang="ru-RU" sz="3200">
                <a:latin typeface="Montserrat" panose="00000500000000000000" pitchFamily="2" charset="-52"/>
                <a:ea typeface="Arial Nova Cond" panose="020B0506020202020204" pitchFamily="34" charset="0"/>
                <a:cs typeface="Arial Nova Cond" panose="020B0506020202020204" pitchFamily="34" charset="0"/>
              </a:rPr>
              <a:t>В</a:t>
            </a:r>
            <a:r>
              <a:rPr lang="ru-RU" sz="3200">
                <a:effectLst/>
                <a:latin typeface="Montserrat" panose="00000500000000000000" pitchFamily="2" charset="-52"/>
                <a:ea typeface="Arial Nova Cond" panose="020B0506020202020204" pitchFamily="34" charset="0"/>
                <a:cs typeface="Arial Nova Cond" panose="020B0506020202020204" pitchFamily="34" charset="0"/>
              </a:rPr>
              <a:t>се сборники своевременно передаются в МОН РК и распространяются среди Управлений образования регионов.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>
                <a:latin typeface="Montserrat"/>
              </a:rPr>
              <a:t>Ежегодно Центр педагогического мастерства проводит </a:t>
            </a:r>
            <a:r>
              <a:rPr lang="ru-RU" sz="3200" b="1">
                <a:latin typeface="Montserrat"/>
              </a:rPr>
              <a:t>курсы по обучению функциональной грамотности</a:t>
            </a:r>
            <a:r>
              <a:rPr lang="ru-RU" sz="3200">
                <a:latin typeface="Montserrat"/>
              </a:rPr>
              <a:t> для учителей школ. В 2020 году было обучено 15 000 учителей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>
                <a:latin typeface="Montserrat"/>
              </a:rPr>
              <a:t>В 2021 году готовится запуск </a:t>
            </a:r>
            <a:r>
              <a:rPr lang="ru-RU" sz="3200" b="1">
                <a:latin typeface="Montserrat"/>
              </a:rPr>
              <a:t>тренажера по развитию функциональной грамотности</a:t>
            </a:r>
            <a:r>
              <a:rPr lang="ru-RU" sz="3200">
                <a:latin typeface="Montserrat"/>
              </a:rPr>
              <a:t> учащихся.</a:t>
            </a:r>
          </a:p>
        </p:txBody>
      </p:sp>
      <p:pic>
        <p:nvPicPr>
          <p:cNvPr id="5" name="Picture 2" descr="Информационно-Аналитический центр logo">
            <a:extLst>
              <a:ext uri="{FF2B5EF4-FFF2-40B4-BE49-F238E27FC236}">
                <a16:creationId xmlns:a16="http://schemas.microsoft.com/office/drawing/2014/main" id="{B7352196-C504-4259-A47C-089563A5B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5" y="185409"/>
            <a:ext cx="2844884" cy="104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08A928EB-D7C5-449F-B9D4-369554F51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750228" y="1776236"/>
            <a:ext cx="6154615" cy="4114800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4B8859F9-D6A6-42FE-A80C-1A0A46F2D2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066292" y="5020408"/>
            <a:ext cx="4838551" cy="424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981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77DEEC-A6CD-4361-97DD-1F54AD088694}"/>
              </a:ext>
            </a:extLst>
          </p:cNvPr>
          <p:cNvSpPr txBox="1">
            <a:spLocks/>
          </p:cNvSpPr>
          <p:nvPr/>
        </p:nvSpPr>
        <p:spPr>
          <a:xfrm>
            <a:off x="2099054" y="255298"/>
            <a:ext cx="16725339" cy="931659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>
                <a:solidFill>
                  <a:srgbClr val="002469"/>
                </a:solidFill>
                <a:latin typeface="Montserrat"/>
              </a:rPr>
              <a:t>Подготовка к проведению </a:t>
            </a:r>
            <a:r>
              <a:rPr lang="en-US" b="1">
                <a:solidFill>
                  <a:srgbClr val="002469"/>
                </a:solidFill>
                <a:latin typeface="Montserrat"/>
              </a:rPr>
              <a:t>PISA-2022</a:t>
            </a:r>
            <a:endParaRPr lang="ru-KZ" b="1">
              <a:solidFill>
                <a:srgbClr val="002469"/>
              </a:solidFill>
              <a:latin typeface="Montserrat"/>
            </a:endParaRPr>
          </a:p>
        </p:txBody>
      </p:sp>
      <p:pic>
        <p:nvPicPr>
          <p:cNvPr id="3" name="Picture 2" descr="Информационно-Аналитический центр logo">
            <a:extLst>
              <a:ext uri="{FF2B5EF4-FFF2-40B4-BE49-F238E27FC236}">
                <a16:creationId xmlns:a16="http://schemas.microsoft.com/office/drawing/2014/main" id="{B4162BD7-1A8F-41FD-A427-FF144189E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79" y="0"/>
            <a:ext cx="2844884" cy="104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1FAF718F-658D-4084-B7E5-8662F6DB17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613669"/>
              </p:ext>
            </p:extLst>
          </p:nvPr>
        </p:nvGraphicFramePr>
        <p:xfrm>
          <a:off x="335780" y="1216457"/>
          <a:ext cx="17662288" cy="89698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59379">
                  <a:extLst>
                    <a:ext uri="{9D8B030D-6E8A-4147-A177-3AD203B41FA5}">
                      <a16:colId xmlns:a16="http://schemas.microsoft.com/office/drawing/2014/main" val="3157262467"/>
                    </a:ext>
                  </a:extLst>
                </a:gridCol>
                <a:gridCol w="10467028">
                  <a:extLst>
                    <a:ext uri="{9D8B030D-6E8A-4147-A177-3AD203B41FA5}">
                      <a16:colId xmlns:a16="http://schemas.microsoft.com/office/drawing/2014/main" val="335862163"/>
                    </a:ext>
                  </a:extLst>
                </a:gridCol>
                <a:gridCol w="4435881">
                  <a:extLst>
                    <a:ext uri="{9D8B030D-6E8A-4147-A177-3AD203B41FA5}">
                      <a16:colId xmlns:a16="http://schemas.microsoft.com/office/drawing/2014/main" val="3064328420"/>
                    </a:ext>
                  </a:extLst>
                </a:gridCol>
              </a:tblGrid>
              <a:tr h="1007299">
                <a:tc>
                  <a:txBody>
                    <a:bodyPr/>
                    <a:lstStyle/>
                    <a:p>
                      <a:pPr algn="ctr"/>
                      <a:r>
                        <a:rPr lang="ru-RU" sz="2800" b="1">
                          <a:solidFill>
                            <a:schemeClr val="bg1"/>
                          </a:solidFill>
                          <a:latin typeface="Montserrat"/>
                        </a:rPr>
                        <a:t>СРОКИ</a:t>
                      </a:r>
                      <a:endParaRPr lang="LID4096" sz="2800" b="1">
                        <a:solidFill>
                          <a:schemeClr val="bg1"/>
                        </a:solidFill>
                        <a:latin typeface="Montserrat"/>
                      </a:endParaRPr>
                    </a:p>
                  </a:txBody>
                  <a:tcPr>
                    <a:solidFill>
                      <a:srgbClr val="0024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>
                          <a:solidFill>
                            <a:schemeClr val="bg1"/>
                          </a:solidFill>
                          <a:latin typeface="Montserrat"/>
                        </a:rPr>
                        <a:t>МЕРОПРИЯТИЕ</a:t>
                      </a:r>
                      <a:endParaRPr lang="LID4096" sz="2800" b="1">
                        <a:solidFill>
                          <a:schemeClr val="bg1"/>
                        </a:solidFill>
                        <a:latin typeface="Montserrat"/>
                      </a:endParaRPr>
                    </a:p>
                  </a:txBody>
                  <a:tcPr>
                    <a:solidFill>
                      <a:srgbClr val="0024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>
                          <a:solidFill>
                            <a:schemeClr val="bg1"/>
                          </a:solidFill>
                          <a:latin typeface="Montserrat"/>
                        </a:rPr>
                        <a:t>ОТВЕТСТВЕННЫЕ </a:t>
                      </a:r>
                      <a:endParaRPr lang="LID4096" sz="2800" b="1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>
                    <a:solidFill>
                      <a:srgbClr val="0024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011613"/>
                  </a:ext>
                </a:extLst>
              </a:tr>
              <a:tr h="976924">
                <a:tc>
                  <a:txBody>
                    <a:bodyPr/>
                    <a:lstStyle/>
                    <a:p>
                      <a:r>
                        <a:rPr lang="kk-KZ" sz="2000">
                          <a:latin typeface="Montserrat"/>
                        </a:rPr>
                        <a:t>С </a:t>
                      </a:r>
                      <a:r>
                        <a:rPr lang="kk-KZ" sz="2000" err="1">
                          <a:latin typeface="Montserrat"/>
                        </a:rPr>
                        <a:t>начала</a:t>
                      </a:r>
                      <a:r>
                        <a:rPr lang="kk-KZ" sz="2000">
                          <a:latin typeface="Montserrat"/>
                        </a:rPr>
                        <a:t> </a:t>
                      </a:r>
                      <a:r>
                        <a:rPr lang="kk-KZ" sz="2000" err="1">
                          <a:latin typeface="Montserrat"/>
                        </a:rPr>
                        <a:t>учебного</a:t>
                      </a:r>
                      <a:r>
                        <a:rPr lang="kk-KZ" sz="2000">
                          <a:latin typeface="Montserrat"/>
                        </a:rPr>
                        <a:t> </a:t>
                      </a:r>
                      <a:r>
                        <a:rPr lang="kk-KZ" sz="2000" err="1">
                          <a:latin typeface="Montserrat"/>
                        </a:rPr>
                        <a:t>года</a:t>
                      </a:r>
                      <a:r>
                        <a:rPr lang="kk-KZ" sz="2000">
                          <a:latin typeface="Montserrat"/>
                        </a:rPr>
                        <a:t>, </a:t>
                      </a:r>
                      <a:r>
                        <a:rPr lang="kk-KZ" sz="2000" err="1">
                          <a:latin typeface="Montserrat"/>
                        </a:rPr>
                        <a:t>постоянно</a:t>
                      </a:r>
                      <a:endParaRPr lang="LID4096" sz="2000" err="1">
                        <a:latin typeface="Montserra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kern="1200">
                          <a:solidFill>
                            <a:srgbClr val="C00000"/>
                          </a:solidFill>
                          <a:latin typeface="Montserrat"/>
                          <a:ea typeface="+mn-ea"/>
                          <a:cs typeface="+mn-cs"/>
                        </a:rPr>
                        <a:t>Использование заданий</a:t>
                      </a:r>
                      <a:r>
                        <a:rPr lang="en-US" sz="2000" b="1" kern="1200">
                          <a:solidFill>
                            <a:srgbClr val="C00000"/>
                          </a:solidFill>
                          <a:latin typeface="Montserra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kern="1200">
                          <a:solidFill>
                            <a:srgbClr val="C00000"/>
                          </a:solidFill>
                          <a:latin typeface="Montserrat"/>
                          <a:ea typeface="+mn-ea"/>
                          <a:cs typeface="+mn-cs"/>
                        </a:rPr>
                        <a:t>на развитие функциональной грамотности</a:t>
                      </a:r>
                      <a:r>
                        <a:rPr lang="en-US" sz="2000" b="1" kern="1200">
                          <a:solidFill>
                            <a:srgbClr val="C00000"/>
                          </a:solidFill>
                          <a:latin typeface="Montserra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000" err="1">
                          <a:latin typeface="Montserrat"/>
                        </a:rPr>
                        <a:t>в.т.ч</a:t>
                      </a:r>
                      <a:r>
                        <a:rPr lang="ru-RU" sz="2000">
                          <a:latin typeface="Montserrat"/>
                        </a:rPr>
                        <a:t> заданий </a:t>
                      </a:r>
                      <a:r>
                        <a:rPr lang="en-US" sz="2000">
                          <a:latin typeface="Montserrat"/>
                        </a:rPr>
                        <a:t>PISA, </a:t>
                      </a:r>
                      <a:r>
                        <a:rPr lang="ru-RU" sz="2000">
                          <a:latin typeface="Montserrat"/>
                        </a:rPr>
                        <a:t>вышедших из режима конфиденциальности, на уроках</a:t>
                      </a:r>
                      <a:r>
                        <a:rPr lang="en-US" sz="2000">
                          <a:latin typeface="Montserrat"/>
                        </a:rPr>
                        <a:t> </a:t>
                      </a:r>
                      <a:r>
                        <a:rPr lang="ru-RU" sz="2000">
                          <a:latin typeface="Montserrat"/>
                        </a:rPr>
                        <a:t>предметов ЕМЦ и казахского (русского) языка и литературы</a:t>
                      </a:r>
                      <a:endParaRPr lang="LID4096" sz="2000"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>
                          <a:solidFill>
                            <a:schemeClr val="dk1"/>
                          </a:solidFill>
                          <a:effectLst/>
                          <a:latin typeface="Montserrat"/>
                        </a:rPr>
                        <a:t>Руководители Управлений образования обл., городов Нур-Султан, Алматы и Шымкент</a:t>
                      </a:r>
                      <a:endParaRPr lang="LID4096" sz="2000">
                        <a:latin typeface="Montserra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904717"/>
                  </a:ext>
                </a:extLst>
              </a:tr>
              <a:tr h="2161075">
                <a:tc>
                  <a:txBody>
                    <a:bodyPr/>
                    <a:lstStyle/>
                    <a:p>
                      <a:r>
                        <a:rPr lang="kk-KZ" sz="2000" err="1">
                          <a:latin typeface="Montserrat"/>
                        </a:rPr>
                        <a:t>Сентябрь-Ноябрь</a:t>
                      </a:r>
                      <a:r>
                        <a:rPr lang="ru-RU" sz="2000">
                          <a:latin typeface="Montserrat"/>
                        </a:rPr>
                        <a:t> 2021 г.</a:t>
                      </a:r>
                      <a:endParaRPr lang="LID4096" sz="2000">
                        <a:latin typeface="Montserra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000" b="1">
                          <a:solidFill>
                            <a:srgbClr val="C40000"/>
                          </a:solidFill>
                          <a:latin typeface="Montserrat"/>
                        </a:rPr>
                        <a:t>Подготовка инструментария </a:t>
                      </a:r>
                      <a:r>
                        <a:rPr lang="ru-RU" sz="2000">
                          <a:latin typeface="Montserrat"/>
                        </a:rPr>
                        <a:t>основного исследования (тестовые задания)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kk-KZ" sz="2000" b="1" err="1">
                          <a:solidFill>
                            <a:srgbClr val="C40000"/>
                          </a:solidFill>
                          <a:latin typeface="Montserrat"/>
                        </a:rPr>
                        <a:t>Подготовка</a:t>
                      </a:r>
                      <a:r>
                        <a:rPr lang="kk-KZ" sz="2000" b="1">
                          <a:solidFill>
                            <a:srgbClr val="C40000"/>
                          </a:solidFill>
                          <a:latin typeface="Montserrat"/>
                        </a:rPr>
                        <a:t> </a:t>
                      </a:r>
                      <a:r>
                        <a:rPr lang="kk-KZ" sz="2000" b="1" err="1">
                          <a:solidFill>
                            <a:srgbClr val="C40000"/>
                          </a:solidFill>
                          <a:latin typeface="Montserrat"/>
                        </a:rPr>
                        <a:t>инструктивных</a:t>
                      </a:r>
                      <a:r>
                        <a:rPr lang="kk-KZ" sz="2000" b="1">
                          <a:solidFill>
                            <a:srgbClr val="C40000"/>
                          </a:solidFill>
                          <a:latin typeface="Montserrat"/>
                        </a:rPr>
                        <a:t> </a:t>
                      </a:r>
                      <a:r>
                        <a:rPr lang="kk-KZ" sz="2000" b="1" err="1">
                          <a:solidFill>
                            <a:srgbClr val="C40000"/>
                          </a:solidFill>
                          <a:latin typeface="Montserrat"/>
                        </a:rPr>
                        <a:t>материалов</a:t>
                      </a:r>
                      <a:r>
                        <a:rPr lang="kk-KZ" sz="2000" b="1">
                          <a:solidFill>
                            <a:srgbClr val="C40000"/>
                          </a:solidFill>
                          <a:latin typeface="Montserrat"/>
                        </a:rPr>
                        <a:t> </a:t>
                      </a:r>
                      <a:r>
                        <a:rPr lang="kk-KZ" sz="2000" err="1">
                          <a:latin typeface="Montserrat"/>
                        </a:rPr>
                        <a:t>для</a:t>
                      </a:r>
                      <a:r>
                        <a:rPr lang="kk-KZ" sz="2000">
                          <a:latin typeface="Montserrat"/>
                        </a:rPr>
                        <a:t> </a:t>
                      </a:r>
                      <a:r>
                        <a:rPr lang="kk-KZ" sz="2000" err="1">
                          <a:latin typeface="Montserrat"/>
                        </a:rPr>
                        <a:t>школьных</a:t>
                      </a:r>
                      <a:r>
                        <a:rPr lang="kk-KZ" sz="2000">
                          <a:latin typeface="Montserrat"/>
                        </a:rPr>
                        <a:t> </a:t>
                      </a:r>
                      <a:r>
                        <a:rPr lang="kk-KZ" sz="2000" err="1">
                          <a:latin typeface="Montserrat"/>
                        </a:rPr>
                        <a:t>координаторов</a:t>
                      </a:r>
                      <a:r>
                        <a:rPr lang="kk-KZ" sz="2000">
                          <a:latin typeface="Montserrat"/>
                        </a:rPr>
                        <a:t> и тест</a:t>
                      </a:r>
                      <a:r>
                        <a:rPr lang="ru-RU" sz="2000">
                          <a:latin typeface="Montserrat"/>
                        </a:rPr>
                        <a:t>-администраторов 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k-KZ" sz="2000" b="1" err="1">
                          <a:solidFill>
                            <a:srgbClr val="C40000"/>
                          </a:solidFill>
                          <a:latin typeface="Montserrat"/>
                        </a:rPr>
                        <a:t>Выборка</a:t>
                      </a:r>
                      <a:r>
                        <a:rPr lang="kk-KZ" sz="2000" b="1">
                          <a:solidFill>
                            <a:srgbClr val="C40000"/>
                          </a:solidFill>
                          <a:latin typeface="Montserrat"/>
                        </a:rPr>
                        <a:t> </a:t>
                      </a:r>
                      <a:r>
                        <a:rPr lang="kk-KZ" sz="2000" b="1" err="1">
                          <a:solidFill>
                            <a:srgbClr val="C40000"/>
                          </a:solidFill>
                          <a:latin typeface="Montserrat"/>
                        </a:rPr>
                        <a:t>школ</a:t>
                      </a:r>
                      <a:r>
                        <a:rPr lang="kk-KZ" sz="2000" b="1">
                          <a:solidFill>
                            <a:srgbClr val="C40000"/>
                          </a:solidFill>
                          <a:latin typeface="Montserrat"/>
                        </a:rPr>
                        <a:t> </a:t>
                      </a:r>
                      <a:r>
                        <a:rPr lang="kk-KZ" sz="2000" err="1">
                          <a:latin typeface="Montserrat"/>
                        </a:rPr>
                        <a:t>для</a:t>
                      </a:r>
                      <a:r>
                        <a:rPr lang="kk-KZ" sz="2000">
                          <a:latin typeface="Montserrat"/>
                        </a:rPr>
                        <a:t> </a:t>
                      </a:r>
                      <a:r>
                        <a:rPr lang="kk-KZ" sz="2000" err="1">
                          <a:latin typeface="Montserrat"/>
                        </a:rPr>
                        <a:t>участия</a:t>
                      </a:r>
                      <a:r>
                        <a:rPr lang="kk-KZ" sz="2000">
                          <a:latin typeface="Montserrat"/>
                        </a:rPr>
                        <a:t> в </a:t>
                      </a:r>
                      <a:r>
                        <a:rPr lang="kk-KZ" sz="2000" err="1">
                          <a:latin typeface="Montserrat"/>
                        </a:rPr>
                        <a:t>основном</a:t>
                      </a:r>
                      <a:r>
                        <a:rPr lang="kk-KZ" sz="2000">
                          <a:latin typeface="Montserrat"/>
                        </a:rPr>
                        <a:t> </a:t>
                      </a:r>
                      <a:r>
                        <a:rPr lang="kk-KZ" sz="2000" err="1">
                          <a:latin typeface="Montserrat"/>
                        </a:rPr>
                        <a:t>исследований</a:t>
                      </a:r>
                      <a:r>
                        <a:rPr lang="kk-KZ" sz="2000">
                          <a:latin typeface="Montserrat"/>
                        </a:rPr>
                        <a:t> </a:t>
                      </a:r>
                      <a:r>
                        <a:rPr lang="en-US" sz="2000">
                          <a:latin typeface="Montserrat"/>
                        </a:rPr>
                        <a:t>PISA-2022 </a:t>
                      </a:r>
                      <a:r>
                        <a:rPr lang="kk-KZ" sz="2000" err="1">
                          <a:latin typeface="Montserrat"/>
                        </a:rPr>
                        <a:t>совмесно</a:t>
                      </a:r>
                      <a:r>
                        <a:rPr lang="kk-KZ" sz="2000">
                          <a:latin typeface="Montserrat"/>
                        </a:rPr>
                        <a:t> с </a:t>
                      </a:r>
                      <a:r>
                        <a:rPr lang="en-US" sz="2000" err="1">
                          <a:latin typeface="Montserrat"/>
                        </a:rPr>
                        <a:t>Westat</a:t>
                      </a:r>
                      <a:endParaRPr lang="ru-RU" sz="2000">
                        <a:latin typeface="Montserrat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000" b="1">
                          <a:solidFill>
                            <a:srgbClr val="C40000"/>
                          </a:solidFill>
                          <a:latin typeface="Montserrat"/>
                        </a:rPr>
                        <a:t>Подготовка анкет </a:t>
                      </a:r>
                      <a:r>
                        <a:rPr lang="ru-RU" sz="2000">
                          <a:latin typeface="Montserrat"/>
                        </a:rPr>
                        <a:t>на казахском и русском языках</a:t>
                      </a:r>
                      <a:endParaRPr lang="en-US" sz="2000">
                        <a:latin typeface="Montserrat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2000">
                        <a:latin typeface="Montserra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2000">
                        <a:latin typeface="Montserra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2000">
                        <a:latin typeface="Montserra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2000">
                        <a:latin typeface="Montserra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>
                          <a:latin typeface="Montserrat"/>
                        </a:rPr>
                        <a:t>АО «ИАЦ»</a:t>
                      </a:r>
                      <a:endParaRPr lang="LID4096" sz="2000">
                        <a:latin typeface="Montserrat"/>
                      </a:endParaRPr>
                    </a:p>
                    <a:p>
                      <a:pPr algn="ctr"/>
                      <a:endParaRPr lang="LID4096" sz="2000">
                        <a:latin typeface="Montserrat"/>
                      </a:endParaRPr>
                    </a:p>
                    <a:p>
                      <a:pPr algn="ctr"/>
                      <a:endParaRPr lang="LID4096" sz="2000">
                        <a:latin typeface="Montserra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5059360"/>
                  </a:ext>
                </a:extLst>
              </a:tr>
              <a:tr h="412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>
                          <a:latin typeface="Montserrat"/>
                        </a:rPr>
                        <a:t>Декабрь</a:t>
                      </a:r>
                      <a:r>
                        <a:rPr lang="ru-RU" sz="2000">
                          <a:latin typeface="Montserrat"/>
                        </a:rPr>
                        <a:t> 2021 г.</a:t>
                      </a:r>
                      <a:endParaRPr lang="LID4096" sz="2000">
                        <a:latin typeface="Montserra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>
                          <a:latin typeface="Montserrat"/>
                        </a:rPr>
                        <a:t>Подготовка </a:t>
                      </a:r>
                      <a:r>
                        <a:rPr lang="ru-RU" sz="2000" b="1">
                          <a:solidFill>
                            <a:srgbClr val="C40000"/>
                          </a:solidFill>
                          <a:latin typeface="Montserrat"/>
                        </a:rPr>
                        <a:t>компьютерной программы </a:t>
                      </a:r>
                      <a:r>
                        <a:rPr lang="en-US" sz="2000" b="1">
                          <a:solidFill>
                            <a:srgbClr val="C40000"/>
                          </a:solidFill>
                          <a:latin typeface="Montserrat"/>
                        </a:rPr>
                        <a:t>SDS </a:t>
                      </a:r>
                      <a:endParaRPr lang="LID4096" sz="2000" b="1">
                        <a:solidFill>
                          <a:srgbClr val="C40000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LID4096" sz="2400">
                        <a:latin typeface="Montserra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947031"/>
                  </a:ext>
                </a:extLst>
              </a:tr>
              <a:tr h="680887">
                <a:tc>
                  <a:txBody>
                    <a:bodyPr/>
                    <a:lstStyle/>
                    <a:p>
                      <a:r>
                        <a:rPr lang="ru-RU" sz="2000">
                          <a:latin typeface="Montserrat"/>
                        </a:rPr>
                        <a:t>До начала исследования</a:t>
                      </a:r>
                      <a:endParaRPr lang="LID4096" sz="2000">
                        <a:latin typeface="Montserra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>
                          <a:solidFill>
                            <a:srgbClr val="C00000"/>
                          </a:solidFill>
                          <a:latin typeface="Montserrat"/>
                        </a:rPr>
                        <a:t>Информирование </a:t>
                      </a:r>
                      <a:r>
                        <a:rPr lang="ru-RU" sz="2000">
                          <a:latin typeface="Montserrat"/>
                        </a:rPr>
                        <a:t>школьного коллектива и родителей тестируемых учащихся о предстоящем тестировании</a:t>
                      </a:r>
                      <a:endParaRPr lang="LID4096" sz="2000">
                        <a:latin typeface="Montserra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>
                          <a:solidFill>
                            <a:schemeClr val="dk1"/>
                          </a:solidFill>
                          <a:effectLst/>
                          <a:latin typeface="Montserrat"/>
                        </a:rPr>
                        <a:t>Школьные координаторы</a:t>
                      </a:r>
                      <a:endParaRPr lang="LID4096" sz="2000">
                        <a:latin typeface="Montserra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317852"/>
                  </a:ext>
                </a:extLst>
              </a:tr>
              <a:tr h="414152">
                <a:tc>
                  <a:txBody>
                    <a:bodyPr/>
                    <a:lstStyle/>
                    <a:p>
                      <a:r>
                        <a:rPr lang="ru-RU" sz="2000">
                          <a:latin typeface="Montserrat"/>
                        </a:rPr>
                        <a:t>Январь 2022 г.</a:t>
                      </a:r>
                      <a:endParaRPr lang="LID4096" sz="2000">
                        <a:latin typeface="Montserra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>
                          <a:latin typeface="Montserrat"/>
                        </a:rPr>
                        <a:t>Подготовка </a:t>
                      </a:r>
                      <a:r>
                        <a:rPr lang="ru-RU" sz="2000" b="1">
                          <a:solidFill>
                            <a:srgbClr val="C40000"/>
                          </a:solidFill>
                          <a:latin typeface="Montserrat"/>
                        </a:rPr>
                        <a:t>к кодированию </a:t>
                      </a:r>
                      <a:endParaRPr lang="LID4096" sz="2000" b="1">
                        <a:solidFill>
                          <a:srgbClr val="C40000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>
                          <a:latin typeface="Montserrat"/>
                        </a:rPr>
                        <a:t>АО «ИАЦ»</a:t>
                      </a:r>
                      <a:endParaRPr lang="LID4096" sz="2000">
                        <a:latin typeface="Montserra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2631128"/>
                  </a:ext>
                </a:extLst>
              </a:tr>
              <a:tr h="2023963">
                <a:tc>
                  <a:txBody>
                    <a:bodyPr/>
                    <a:lstStyle/>
                    <a:p>
                      <a:r>
                        <a:rPr lang="ru-RU" sz="2000">
                          <a:latin typeface="Montserrat"/>
                        </a:rPr>
                        <a:t>Февраль-Март 2022 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000">
                          <a:latin typeface="Montserrat"/>
                        </a:rPr>
                        <a:t>Участие областных координаторов, тест-администраторов и школьных координаторов </a:t>
                      </a:r>
                      <a:r>
                        <a:rPr lang="ru-RU" sz="2000" b="1">
                          <a:solidFill>
                            <a:srgbClr val="C00000"/>
                          </a:solidFill>
                          <a:latin typeface="Montserrat"/>
                        </a:rPr>
                        <a:t>в обучающем семинаре АО «ИАЦ»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000" b="1">
                          <a:solidFill>
                            <a:srgbClr val="C00000"/>
                          </a:solidFill>
                          <a:latin typeface="Montserrat"/>
                        </a:rPr>
                        <a:t>Актуализация списка 15-летних учащихся </a:t>
                      </a:r>
                      <a:r>
                        <a:rPr lang="ru-RU" sz="2000">
                          <a:latin typeface="Montserrat"/>
                        </a:rPr>
                        <a:t>в организациях образования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000" b="1">
                          <a:solidFill>
                            <a:srgbClr val="C40000"/>
                          </a:solidFill>
                          <a:latin typeface="Montserrat"/>
                        </a:rPr>
                        <a:t>Выборка обучающихся </a:t>
                      </a:r>
                      <a:r>
                        <a:rPr lang="ru-RU" sz="2000" b="0">
                          <a:solidFill>
                            <a:schemeClr val="tx1"/>
                          </a:solidFill>
                          <a:latin typeface="Montserrat"/>
                        </a:rPr>
                        <a:t>для участия в исследований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000" b="1">
                          <a:solidFill>
                            <a:srgbClr val="C00000"/>
                          </a:solidFill>
                          <a:latin typeface="Montserrat"/>
                        </a:rPr>
                        <a:t>Подготовка компьютеров</a:t>
                      </a:r>
                      <a:r>
                        <a:rPr lang="ru-RU" sz="2000">
                          <a:solidFill>
                            <a:srgbClr val="C00000"/>
                          </a:solidFill>
                          <a:latin typeface="Montserrat"/>
                        </a:rPr>
                        <a:t> </a:t>
                      </a:r>
                      <a:r>
                        <a:rPr lang="ru-RU" sz="2000">
                          <a:latin typeface="Montserrat"/>
                        </a:rPr>
                        <a:t>в каждой отобранной школе согласно требованиям </a:t>
                      </a:r>
                      <a:r>
                        <a:rPr lang="en-US" sz="2000">
                          <a:latin typeface="Montserrat"/>
                        </a:rPr>
                        <a:t>PISA</a:t>
                      </a:r>
                      <a:r>
                        <a:rPr lang="ru-RU" sz="2000">
                          <a:latin typeface="Montserrat"/>
                        </a:rPr>
                        <a:t> </a:t>
                      </a:r>
                      <a:endParaRPr lang="LID4096" sz="2000"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kern="1200">
                          <a:solidFill>
                            <a:schemeClr val="dk1"/>
                          </a:solidFill>
                          <a:effectLst/>
                          <a:latin typeface="Montserrat"/>
                        </a:rPr>
                        <a:t>Руководители Управлений образования областей, городов Нур-Султан,</a:t>
                      </a:r>
                      <a:b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</a:br>
                      <a:r>
                        <a:rPr lang="ru-RU" sz="2000" kern="1200">
                          <a:solidFill>
                            <a:schemeClr val="dk1"/>
                          </a:solidFill>
                          <a:effectLst/>
                          <a:latin typeface="Montserrat"/>
                        </a:rPr>
                        <a:t>Алматы и Шымкент,  АО «ИАЦ», школьные координаторы и тест-администраторы</a:t>
                      </a:r>
                      <a:endParaRPr lang="LID4096" sz="2000">
                        <a:latin typeface="Montserra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323783"/>
                  </a:ext>
                </a:extLst>
              </a:tr>
              <a:tr h="875632">
                <a:tc>
                  <a:txBody>
                    <a:bodyPr/>
                    <a:lstStyle/>
                    <a:p>
                      <a:r>
                        <a:rPr lang="ru-RU" sz="2000">
                          <a:latin typeface="Montserrat"/>
                        </a:rPr>
                        <a:t>Апрель-май 2022 г.</a:t>
                      </a:r>
                      <a:endParaRPr lang="LID4096" sz="2000">
                        <a:latin typeface="Montserra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>
                          <a:solidFill>
                            <a:srgbClr val="C00000"/>
                          </a:solidFill>
                          <a:latin typeface="Montserrat"/>
                        </a:rPr>
                        <a:t>Обеспечение</a:t>
                      </a:r>
                      <a:r>
                        <a:rPr lang="kk-KZ" sz="2000" b="1" kern="1200">
                          <a:solidFill>
                            <a:srgbClr val="C00000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kk-KZ" sz="2000" b="1" kern="1200" err="1">
                          <a:solidFill>
                            <a:srgbClr val="C00000"/>
                          </a:solidFill>
                          <a:effectLst/>
                          <a:latin typeface="Montserrat"/>
                        </a:rPr>
                        <a:t>участия</a:t>
                      </a:r>
                      <a:r>
                        <a:rPr lang="kk-KZ" sz="2000" b="1" kern="1200">
                          <a:solidFill>
                            <a:srgbClr val="C00000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kk-KZ" sz="2000" b="1" kern="1200" err="1">
                          <a:solidFill>
                            <a:srgbClr val="C00000"/>
                          </a:solidFill>
                          <a:effectLst/>
                          <a:latin typeface="Montserrat"/>
                        </a:rPr>
                        <a:t>отобранных</a:t>
                      </a:r>
                      <a:r>
                        <a:rPr lang="kk-KZ" sz="2000" b="1" kern="1200">
                          <a:solidFill>
                            <a:srgbClr val="C00000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kk-KZ" sz="2000" b="1" kern="1200" err="1">
                          <a:solidFill>
                            <a:srgbClr val="C00000"/>
                          </a:solidFill>
                          <a:effectLst/>
                          <a:latin typeface="Montserrat"/>
                        </a:rPr>
                        <a:t>школ</a:t>
                      </a:r>
                      <a:r>
                        <a:rPr lang="kk-KZ" sz="2000" b="1" kern="1200">
                          <a:solidFill>
                            <a:srgbClr val="C00000"/>
                          </a:solidFill>
                          <a:effectLst/>
                          <a:latin typeface="Montserrat"/>
                        </a:rPr>
                        <a:t> в </a:t>
                      </a:r>
                      <a:r>
                        <a:rPr lang="en-US" sz="2000" b="1" kern="1200">
                          <a:solidFill>
                            <a:srgbClr val="C00000"/>
                          </a:solidFill>
                          <a:effectLst/>
                          <a:latin typeface="Montserrat"/>
                        </a:rPr>
                        <a:t>PISA-2022 </a:t>
                      </a:r>
                      <a:r>
                        <a:rPr lang="kk-KZ" sz="2000" kern="1200" err="1">
                          <a:solidFill>
                            <a:schemeClr val="dk1"/>
                          </a:solidFill>
                          <a:effectLst/>
                          <a:latin typeface="Montserrat"/>
                        </a:rPr>
                        <a:t>согласно</a:t>
                      </a:r>
                      <a:r>
                        <a:rPr lang="kk-KZ" sz="2000" kern="1200">
                          <a:solidFill>
                            <a:schemeClr val="dk1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kk-KZ" sz="2000" kern="1200" err="1">
                          <a:solidFill>
                            <a:schemeClr val="dk1"/>
                          </a:solidFill>
                          <a:effectLst/>
                          <a:latin typeface="Montserrat"/>
                        </a:rPr>
                        <a:t>требованиям</a:t>
                      </a:r>
                      <a:r>
                        <a:rPr lang="kk-KZ" sz="2000" kern="1200">
                          <a:solidFill>
                            <a:schemeClr val="dk1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kk-KZ" sz="2000" kern="1200" err="1">
                          <a:solidFill>
                            <a:schemeClr val="dk1"/>
                          </a:solidFill>
                          <a:effectLst/>
                          <a:latin typeface="Montserrat"/>
                        </a:rPr>
                        <a:t>исследования</a:t>
                      </a:r>
                      <a:endParaRPr lang="LID4096" sz="2000" err="1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r>
                        <a:rPr lang="ru-RU" sz="2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Школьные координаторы</a:t>
                      </a:r>
                      <a:endParaRPr lang="LID4096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505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7216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77362" y="8504022"/>
            <a:ext cx="18649922" cy="1782977"/>
          </a:xfrm>
          <a:prstGeom prst="rect">
            <a:avLst/>
          </a:prstGeom>
          <a:solidFill>
            <a:srgbClr val="123B8C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2"/>
          <a:srcRect l="1" r="31032"/>
          <a:stretch/>
        </p:blipFill>
        <p:spPr>
          <a:xfrm>
            <a:off x="4395335" y="3370602"/>
            <a:ext cx="6176021" cy="4468526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747136" y="1782977"/>
            <a:ext cx="12973439" cy="1308778"/>
            <a:chOff x="-69065" y="605054"/>
            <a:chExt cx="17297918" cy="1745037"/>
          </a:xfrm>
        </p:grpSpPr>
        <p:sp>
          <p:nvSpPr>
            <p:cNvPr id="5" name="TextBox 5"/>
            <p:cNvSpPr txBox="1"/>
            <p:nvPr/>
          </p:nvSpPr>
          <p:spPr>
            <a:xfrm>
              <a:off x="-69065" y="605054"/>
              <a:ext cx="16747411" cy="13813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000"/>
                </a:lnSpc>
              </a:pPr>
              <a:r>
                <a:rPr lang="ru-RU" sz="4800" b="1">
                  <a:solidFill>
                    <a:srgbClr val="241452"/>
                  </a:solidFill>
                  <a:latin typeface="Montserrat" panose="00000500000000000000" pitchFamily="2" charset="-52"/>
                </a:rPr>
                <a:t>Спасибо за внимание</a:t>
              </a:r>
              <a:r>
                <a:rPr lang="ru-RU" sz="4800" b="1">
                  <a:solidFill>
                    <a:srgbClr val="241452"/>
                  </a:solidFill>
                  <a:latin typeface="Montserrat" panose="00000500000000000000" pitchFamily="2" charset="-52"/>
                  <a:cs typeface="Times New Roman" panose="02020603050405020304" pitchFamily="18" charset="0"/>
                </a:rPr>
                <a:t>!</a:t>
              </a:r>
              <a:endParaRPr lang="ru-RU" sz="4800" b="1">
                <a:solidFill>
                  <a:srgbClr val="241452"/>
                </a:solidFill>
                <a:latin typeface="Montserrat" panose="00000500000000000000" pitchFamily="2" charset="-52"/>
                <a:ea typeface="Cooper Hewitt Bold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481441" y="1358367"/>
              <a:ext cx="16747412" cy="9917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240"/>
                </a:lnSpc>
              </a:pPr>
              <a:endParaRPr lang="en-US" sz="4800">
                <a:solidFill>
                  <a:srgbClr val="241452"/>
                </a:solidFill>
                <a:latin typeface="Montserrat" panose="00000500000000000000" pitchFamily="2" charset="-52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13546" y="8606732"/>
            <a:ext cx="74515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Clr>
                <a:schemeClr val="accent1"/>
              </a:buClr>
              <a:buFontTx/>
              <a:buNone/>
            </a:pPr>
            <a:r>
              <a:rPr lang="ru-RU" altLang="ru-RU" sz="2400">
                <a:solidFill>
                  <a:schemeClr val="bg1"/>
                </a:solidFill>
                <a:latin typeface="Montserrat" panose="00000500000000000000" pitchFamily="2" charset="-52"/>
              </a:rPr>
              <a:t>АО «Информационно-аналитический центр»</a:t>
            </a:r>
            <a:endParaRPr lang="en-US" altLang="ru-RU" sz="240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pPr eaLnBrk="1" hangingPunct="1">
              <a:spcBef>
                <a:spcPct val="0"/>
              </a:spcBef>
              <a:buClr>
                <a:schemeClr val="accent1"/>
              </a:buClr>
              <a:buFontTx/>
              <a:buNone/>
            </a:pPr>
            <a:r>
              <a:rPr lang="ru-RU" altLang="ru-RU" sz="2400">
                <a:solidFill>
                  <a:schemeClr val="bg1"/>
                </a:solidFill>
                <a:latin typeface="Montserrat" panose="00000500000000000000" pitchFamily="2" charset="-52"/>
              </a:rPr>
              <a:t>Республика Казахстан, </a:t>
            </a:r>
            <a:r>
              <a:rPr lang="ru-RU" altLang="ru-RU" sz="2400" err="1">
                <a:solidFill>
                  <a:schemeClr val="bg1"/>
                </a:solidFill>
                <a:latin typeface="Montserrat" panose="00000500000000000000" pitchFamily="2" charset="-52"/>
              </a:rPr>
              <a:t>г.Нур</a:t>
            </a:r>
            <a:r>
              <a:rPr lang="ru-RU" altLang="ru-RU" sz="2400">
                <a:solidFill>
                  <a:schemeClr val="bg1"/>
                </a:solidFill>
                <a:latin typeface="Montserrat" panose="00000500000000000000" pitchFamily="2" charset="-52"/>
              </a:rPr>
              <a:t>-Султан, </a:t>
            </a:r>
          </a:p>
          <a:p>
            <a:pPr eaLnBrk="1" hangingPunct="1">
              <a:spcBef>
                <a:spcPct val="0"/>
              </a:spcBef>
              <a:buClr>
                <a:schemeClr val="accent1"/>
              </a:buClr>
              <a:buFontTx/>
              <a:buNone/>
            </a:pPr>
            <a:r>
              <a:rPr lang="ru-RU" altLang="ru-RU" sz="2400">
                <a:solidFill>
                  <a:schemeClr val="bg1"/>
                </a:solidFill>
                <a:latin typeface="Montserrat" panose="00000500000000000000" pitchFamily="2" charset="-52"/>
              </a:rPr>
              <a:t>ул. Алматы, д.</a:t>
            </a:r>
            <a:r>
              <a:rPr lang="en-GB" altLang="ru-RU" sz="2400">
                <a:solidFill>
                  <a:schemeClr val="bg1"/>
                </a:solidFill>
                <a:latin typeface="Montserrat" panose="00000500000000000000" pitchFamily="2" charset="-52"/>
              </a:rPr>
              <a:t>7</a:t>
            </a:r>
            <a:r>
              <a:rPr lang="ru-RU" altLang="ru-RU" sz="2400">
                <a:solidFill>
                  <a:schemeClr val="bg1"/>
                </a:solidFill>
                <a:latin typeface="Montserrat" panose="00000500000000000000" pitchFamily="2" charset="-52"/>
              </a:rPr>
              <a:t>, Бизнес-центр </a:t>
            </a:r>
            <a:r>
              <a:rPr lang="en-GB" altLang="ru-RU" sz="2400">
                <a:solidFill>
                  <a:schemeClr val="bg1"/>
                </a:solidFill>
                <a:latin typeface="Montserrat" panose="00000500000000000000" pitchFamily="2" charset="-52"/>
              </a:rPr>
              <a:t>Seven </a:t>
            </a:r>
          </a:p>
          <a:p>
            <a:pPr eaLnBrk="1" hangingPunct="1">
              <a:spcBef>
                <a:spcPct val="0"/>
              </a:spcBef>
              <a:buClr>
                <a:schemeClr val="accent1"/>
              </a:buClr>
              <a:buFontTx/>
              <a:buNone/>
            </a:pPr>
            <a:r>
              <a:rPr lang="en-US" altLang="ru-RU" sz="2400" u="sng">
                <a:solidFill>
                  <a:schemeClr val="bg1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http://iac.kz/</a:t>
            </a:r>
            <a:r>
              <a:rPr lang="en-US" altLang="ru-RU" sz="2400" u="sng">
                <a:solidFill>
                  <a:schemeClr val="bg1"/>
                </a:solidFill>
                <a:latin typeface="Montserrat" panose="00000500000000000000" pitchFamily="2" charset="-52"/>
              </a:rPr>
              <a:t> </a:t>
            </a:r>
            <a:endParaRPr lang="ru-RU" altLang="ru-RU" sz="240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47E642-C531-499B-BB0D-43B0583B1B03}"/>
              </a:ext>
            </a:extLst>
          </p:cNvPr>
          <p:cNvSpPr txBox="1"/>
          <p:nvPr/>
        </p:nvSpPr>
        <p:spPr>
          <a:xfrm>
            <a:off x="4838678" y="3120765"/>
            <a:ext cx="8610644" cy="1569660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just"/>
            <a:endParaRPr lang="ru-KZ" sz="2400">
              <a:latin typeface="Montserrat" panose="00000500000000000000" pitchFamily="2" charset="-5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7" name="Rectangle 4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4">
            <a:extLst>
              <a:ext uri="{FF2B5EF4-FFF2-40B4-BE49-F238E27FC236}">
                <a16:creationId xmlns:a16="http://schemas.microsoft.com/office/drawing/2014/main" id="{0A1B950A-137E-489D-8CAF-2055A9E82FED}"/>
              </a:ext>
            </a:extLst>
          </p:cNvPr>
          <p:cNvSpPr/>
          <p:nvPr/>
        </p:nvSpPr>
        <p:spPr>
          <a:xfrm>
            <a:off x="406129" y="1712447"/>
            <a:ext cx="8349763" cy="7136309"/>
          </a:xfrm>
          <a:custGeom>
            <a:avLst/>
            <a:gdLst/>
            <a:ahLst/>
            <a:cxnLst/>
            <a:rect l="l" t="t" r="r" b="b"/>
            <a:pathLst>
              <a:path w="3321290" h="2073576">
                <a:moveTo>
                  <a:pt x="3196830" y="2073575"/>
                </a:moveTo>
                <a:lnTo>
                  <a:pt x="124460" y="2073575"/>
                </a:lnTo>
                <a:cubicBezTo>
                  <a:pt x="55880" y="2073575"/>
                  <a:pt x="0" y="2017695"/>
                  <a:pt x="0" y="1949116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196830" y="0"/>
                </a:lnTo>
                <a:cubicBezTo>
                  <a:pt x="3265410" y="0"/>
                  <a:pt x="3321290" y="55880"/>
                  <a:pt x="3321290" y="124460"/>
                </a:cubicBezTo>
                <a:lnTo>
                  <a:pt x="3321290" y="1949116"/>
                </a:lnTo>
                <a:cubicBezTo>
                  <a:pt x="3321290" y="2017696"/>
                  <a:pt x="3265410" y="2073576"/>
                  <a:pt x="3196830" y="2073576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lIns="91440" tIns="45720" rIns="91440" bIns="45720" anchor="t"/>
          <a:lstStyle/>
          <a:p>
            <a:pPr marL="457200" indent="-457200">
              <a:lnSpc>
                <a:spcPct val="90000"/>
              </a:lnSpc>
              <a:spcAft>
                <a:spcPts val="800"/>
              </a:spcAft>
              <a:buFont typeface="Arial"/>
              <a:buChar char="•"/>
            </a:pPr>
            <a:r>
              <a:rPr lang="en-US" sz="2800">
                <a:latin typeface="Montserrat"/>
              </a:rPr>
              <a:t> </a:t>
            </a:r>
            <a:r>
              <a:rPr lang="en-US" sz="2800">
                <a:effectLst/>
                <a:latin typeface="Montserrat"/>
              </a:rPr>
              <a:t>4 925</a:t>
            </a:r>
            <a:r>
              <a:rPr lang="en-US" sz="2800">
                <a:latin typeface="Montserrat"/>
              </a:rPr>
              <a:t> </a:t>
            </a:r>
            <a:r>
              <a:rPr lang="en-US" sz="2800" err="1">
                <a:latin typeface="Montserrat"/>
              </a:rPr>
              <a:t>казахстанских</a:t>
            </a:r>
            <a:r>
              <a:rPr lang="en-US" sz="2800">
                <a:latin typeface="Montserrat"/>
              </a:rPr>
              <a:t> </a:t>
            </a:r>
            <a:r>
              <a:rPr lang="en-US" sz="2800" err="1">
                <a:effectLst/>
                <a:latin typeface="Montserrat"/>
              </a:rPr>
              <a:t>четвероклассников</a:t>
            </a:r>
            <a:r>
              <a:rPr lang="en-US" sz="2800">
                <a:effectLst/>
                <a:latin typeface="Montserrat"/>
              </a:rPr>
              <a:t> </a:t>
            </a:r>
            <a:r>
              <a:rPr lang="en-US" sz="2800" b="1">
                <a:latin typeface="Montserrat"/>
              </a:rPr>
              <a:t>172 </a:t>
            </a:r>
            <a:r>
              <a:rPr lang="ru-RU" sz="2800" b="1">
                <a:latin typeface="Montserrat"/>
              </a:rPr>
              <a:t>общеобразовательных</a:t>
            </a:r>
            <a:r>
              <a:rPr lang="en-US" sz="2800" b="1">
                <a:latin typeface="Montserrat"/>
              </a:rPr>
              <a:t> </a:t>
            </a:r>
            <a:r>
              <a:rPr lang="en-US" sz="2800" b="1" err="1">
                <a:latin typeface="Montserrat"/>
              </a:rPr>
              <a:t>школ</a:t>
            </a:r>
            <a:r>
              <a:rPr lang="en-US" sz="2800" b="1">
                <a:effectLst/>
                <a:latin typeface="Montserrat"/>
              </a:rPr>
              <a:t>.</a:t>
            </a:r>
            <a:r>
              <a:rPr lang="en-US" sz="2800" b="1">
                <a:latin typeface="Montserrat"/>
              </a:rPr>
              <a:t> </a:t>
            </a:r>
            <a:endParaRPr lang="kk-KZ" sz="2800" b="1">
              <a:effectLst/>
              <a:latin typeface="Montserrat" panose="00000500000000000000" pitchFamily="2" charset="-52"/>
            </a:endParaRPr>
          </a:p>
          <a:p>
            <a:pPr marL="457200" indent="-457200">
              <a:lnSpc>
                <a:spcPct val="90000"/>
              </a:lnSpc>
              <a:spcAft>
                <a:spcPts val="800"/>
              </a:spcAft>
              <a:buFont typeface="Arial"/>
              <a:buChar char="•"/>
            </a:pPr>
            <a:endParaRPr lang="ru-RU" sz="2800">
              <a:effectLst/>
              <a:highlight>
                <a:srgbClr val="FFFF00"/>
              </a:highlight>
              <a:latin typeface="Montserrat" panose="00000500000000000000" pitchFamily="2" charset="-52"/>
            </a:endParaRPr>
          </a:p>
          <a:p>
            <a:pPr marL="457200" indent="-457200">
              <a:lnSpc>
                <a:spcPct val="90000"/>
              </a:lnSpc>
              <a:spcAft>
                <a:spcPts val="800"/>
              </a:spcAft>
              <a:buFont typeface="Arial"/>
              <a:buChar char="•"/>
            </a:pPr>
            <a:r>
              <a:rPr lang="en-US" sz="2800" err="1">
                <a:latin typeface="Montserrat"/>
              </a:rPr>
              <a:t>Более</a:t>
            </a:r>
            <a:r>
              <a:rPr lang="en-US" sz="2800">
                <a:latin typeface="Montserrat"/>
              </a:rPr>
              <a:t> </a:t>
            </a:r>
            <a:r>
              <a:rPr lang="ru-RU" sz="2800">
                <a:latin typeface="Montserrat"/>
                <a:ea typeface="+mn-lt"/>
                <a:cs typeface="+mn-lt"/>
              </a:rPr>
              <a:t>340 тысяч школьников</a:t>
            </a:r>
            <a:r>
              <a:rPr lang="kk-KZ" sz="2800">
                <a:latin typeface="Montserrat"/>
                <a:ea typeface="+mn-lt"/>
                <a:cs typeface="+mn-lt"/>
              </a:rPr>
              <a:t> </a:t>
            </a:r>
            <a:r>
              <a:rPr lang="kk-KZ" sz="2800" err="1">
                <a:latin typeface="Montserrat"/>
                <a:ea typeface="+mn-lt"/>
                <a:cs typeface="+mn-lt"/>
              </a:rPr>
              <a:t>из</a:t>
            </a:r>
            <a:r>
              <a:rPr lang="kk-KZ" sz="2800">
                <a:latin typeface="Montserrat"/>
                <a:ea typeface="+mn-lt"/>
                <a:cs typeface="+mn-lt"/>
              </a:rPr>
              <a:t> </a:t>
            </a:r>
            <a:r>
              <a:rPr lang="kk-KZ" sz="2800" b="1">
                <a:latin typeface="Montserrat"/>
                <a:ea typeface="+mn-lt"/>
                <a:cs typeface="+mn-lt"/>
              </a:rPr>
              <a:t>50 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kk-KZ" sz="2800" b="1">
                <a:latin typeface="Montserrat"/>
                <a:ea typeface="+mn-lt"/>
                <a:cs typeface="+mn-lt"/>
              </a:rPr>
              <a:t>     </a:t>
            </a:r>
            <a:r>
              <a:rPr lang="kk-KZ" sz="2800" b="1" err="1">
                <a:latin typeface="Montserrat"/>
                <a:ea typeface="+mn-lt"/>
                <a:cs typeface="+mn-lt"/>
              </a:rPr>
              <a:t>стран</a:t>
            </a:r>
            <a:r>
              <a:rPr lang="kk-KZ" sz="2800" b="1">
                <a:latin typeface="Montserrat"/>
                <a:ea typeface="+mn-lt"/>
                <a:cs typeface="+mn-lt"/>
              </a:rPr>
              <a:t> </a:t>
            </a:r>
            <a:r>
              <a:rPr lang="kk-KZ" sz="2800" b="1" err="1">
                <a:latin typeface="Montserrat"/>
                <a:ea typeface="+mn-lt"/>
                <a:cs typeface="+mn-lt"/>
              </a:rPr>
              <a:t>мира</a:t>
            </a:r>
            <a:r>
              <a:rPr lang="kk-KZ" sz="2800" b="1">
                <a:latin typeface="Montserrat"/>
                <a:ea typeface="+mn-lt"/>
                <a:cs typeface="+mn-lt"/>
              </a:rPr>
              <a:t> и 11 </a:t>
            </a:r>
            <a:r>
              <a:rPr lang="kk-KZ" sz="2800" b="1" err="1">
                <a:latin typeface="Montserrat"/>
                <a:ea typeface="+mn-lt"/>
                <a:cs typeface="+mn-lt"/>
              </a:rPr>
              <a:t>отдельных</a:t>
            </a:r>
            <a:r>
              <a:rPr lang="kk-KZ" sz="2800" b="1">
                <a:latin typeface="Montserrat"/>
                <a:ea typeface="+mn-lt"/>
                <a:cs typeface="+mn-lt"/>
              </a:rPr>
              <a:t> </a:t>
            </a:r>
            <a:r>
              <a:rPr lang="kk-KZ" sz="2800" b="1" err="1">
                <a:latin typeface="Montserrat"/>
                <a:ea typeface="+mn-lt"/>
                <a:cs typeface="+mn-lt"/>
              </a:rPr>
              <a:t>провинций</a:t>
            </a:r>
            <a:r>
              <a:rPr lang="kk-KZ" sz="2800" b="1">
                <a:latin typeface="Montserrat"/>
                <a:ea typeface="+mn-lt"/>
                <a:cs typeface="+mn-lt"/>
              </a:rPr>
              <a:t>.</a:t>
            </a:r>
            <a:r>
              <a:rPr lang="en-US" sz="2800" b="1">
                <a:latin typeface="Montserrat"/>
              </a:rPr>
              <a:t> </a:t>
            </a:r>
            <a:endParaRPr lang="en-US" sz="2800" b="1">
              <a:latin typeface="Montserrat" panose="00000500000000000000" pitchFamily="2" charset="-52"/>
            </a:endParaRPr>
          </a:p>
          <a:p>
            <a:pPr marL="457200" indent="-457200">
              <a:lnSpc>
                <a:spcPct val="90000"/>
              </a:lnSpc>
              <a:spcAft>
                <a:spcPts val="800"/>
              </a:spcAft>
              <a:buFont typeface="Arial"/>
              <a:buChar char="•"/>
            </a:pPr>
            <a:endParaRPr lang="en-US" sz="2800">
              <a:latin typeface="Montserrat"/>
            </a:endParaRPr>
          </a:p>
          <a:p>
            <a:pPr marL="457200" indent="-457200">
              <a:lnSpc>
                <a:spcPct val="90000"/>
              </a:lnSpc>
              <a:spcAft>
                <a:spcPts val="800"/>
              </a:spcAft>
              <a:buFont typeface="Arial"/>
              <a:buChar char="•"/>
            </a:pPr>
            <a:r>
              <a:rPr lang="ru-RU" sz="2800">
                <a:latin typeface="Montserrat"/>
              </a:rPr>
              <a:t>Тестовые буклеты/Анкетирование</a:t>
            </a:r>
            <a:endParaRPr lang="en-US" sz="2800">
              <a:latin typeface="Montserrat"/>
            </a:endParaRPr>
          </a:p>
          <a:p>
            <a:pPr marL="457200" indent="-457200">
              <a:lnSpc>
                <a:spcPct val="90000"/>
              </a:lnSpc>
              <a:spcAft>
                <a:spcPts val="800"/>
              </a:spcAft>
              <a:buFont typeface="Arial"/>
              <a:buChar char="•"/>
            </a:pPr>
            <a:endParaRPr lang="en-US" sz="2800">
              <a:highlight>
                <a:srgbClr val="FFFF00"/>
              </a:highlight>
              <a:latin typeface="Montserrat"/>
            </a:endParaRPr>
          </a:p>
          <a:p>
            <a:pPr marL="457200" indent="-457200">
              <a:buFont typeface="Arial"/>
              <a:buChar char="•"/>
            </a:pPr>
            <a:r>
              <a:rPr lang="ru" sz="2800">
                <a:latin typeface="Montserrat"/>
                <a:ea typeface="+mn-lt"/>
                <a:cs typeface="+mn-lt"/>
              </a:rPr>
              <a:t> Средний результат казахстанских  школьников (</a:t>
            </a:r>
            <a:r>
              <a:rPr lang="en-US" sz="2800" b="1">
                <a:latin typeface="Montserrat"/>
                <a:ea typeface="+mn-lt"/>
                <a:cs typeface="+mn-lt"/>
              </a:rPr>
              <a:t>536 </a:t>
            </a:r>
            <a:r>
              <a:rPr lang="en-US" sz="2800" b="1" err="1">
                <a:latin typeface="Montserrat"/>
                <a:ea typeface="+mn-lt"/>
                <a:cs typeface="+mn-lt"/>
              </a:rPr>
              <a:t>баллов</a:t>
            </a:r>
            <a:r>
              <a:rPr lang="en-US" sz="2800">
                <a:latin typeface="Montserrat"/>
                <a:ea typeface="+mn-lt"/>
                <a:cs typeface="+mn-lt"/>
              </a:rPr>
              <a:t>)</a:t>
            </a:r>
            <a:r>
              <a:rPr lang="ru" sz="2800">
                <a:latin typeface="Montserrat"/>
                <a:ea typeface="+mn-lt"/>
                <a:cs typeface="+mn-lt"/>
              </a:rPr>
              <a:t> выше  среднего значения </a:t>
            </a:r>
            <a:r>
              <a:rPr lang="en-US" sz="2800">
                <a:latin typeface="Montserrat"/>
                <a:ea typeface="+mn-lt"/>
                <a:cs typeface="+mn-lt"/>
              </a:rPr>
              <a:t>PIRLS </a:t>
            </a:r>
            <a:r>
              <a:rPr lang="ru" sz="2800">
                <a:latin typeface="Montserrat"/>
                <a:ea typeface="+mn-lt"/>
                <a:cs typeface="+mn-lt"/>
              </a:rPr>
              <a:t>(500 баллов). </a:t>
            </a:r>
            <a:endParaRPr lang="en-US" sz="2800">
              <a:effectLst/>
              <a:highlight>
                <a:srgbClr val="FFFF00"/>
              </a:highlight>
              <a:latin typeface="Montserrat"/>
            </a:endParaRPr>
          </a:p>
          <a:p>
            <a:pPr marL="457200" indent="-457200">
              <a:lnSpc>
                <a:spcPct val="90000"/>
              </a:lnSpc>
              <a:spcAft>
                <a:spcPts val="800"/>
              </a:spcAft>
              <a:buFont typeface="Arial"/>
              <a:buChar char="•"/>
            </a:pPr>
            <a:endParaRPr lang="en-US" sz="2800">
              <a:latin typeface="Montserrat" panose="00000500000000000000" pitchFamily="2" charset="-52"/>
            </a:endParaRPr>
          </a:p>
          <a:p>
            <a:pPr marL="457200" indent="-457200">
              <a:lnSpc>
                <a:spcPct val="90000"/>
              </a:lnSpc>
              <a:spcAft>
                <a:spcPts val="800"/>
              </a:spcAft>
              <a:buFont typeface="Arial"/>
              <a:buChar char="•"/>
            </a:pPr>
            <a:r>
              <a:rPr lang="ru-RU" sz="2800">
                <a:latin typeface="Montserrat"/>
                <a:ea typeface="+mn-lt"/>
                <a:cs typeface="+mn-lt"/>
              </a:rPr>
              <a:t>Основная доля школьников справилась с заданиями </a:t>
            </a:r>
            <a:r>
              <a:rPr lang="ru-RU" sz="2800" b="1">
                <a:latin typeface="Montserrat"/>
                <a:ea typeface="+mn-lt"/>
                <a:cs typeface="+mn-lt"/>
              </a:rPr>
              <a:t>среднего уровня (42%)</a:t>
            </a:r>
            <a:r>
              <a:rPr lang="ru-RU" sz="2800">
                <a:latin typeface="Montserrat"/>
                <a:ea typeface="+mn-lt"/>
                <a:cs typeface="+mn-lt"/>
              </a:rPr>
              <a:t>.</a:t>
            </a:r>
            <a:endParaRPr lang="ru-RU" sz="2800">
              <a:effectLst/>
              <a:latin typeface="Montserrat"/>
              <a:ea typeface="+mn-lt"/>
              <a:cs typeface="+mn-lt"/>
            </a:endParaRPr>
          </a:p>
        </p:txBody>
      </p:sp>
      <p:sp>
        <p:nvSpPr>
          <p:cNvPr id="13" name="AutoShape 2">
            <a:extLst>
              <a:ext uri="{FF2B5EF4-FFF2-40B4-BE49-F238E27FC236}">
                <a16:creationId xmlns:a16="http://schemas.microsoft.com/office/drawing/2014/main" id="{B0999F06-F977-41F5-82F4-257D87DFAC5D}"/>
              </a:ext>
            </a:extLst>
          </p:cNvPr>
          <p:cNvSpPr/>
          <p:nvPr/>
        </p:nvSpPr>
        <p:spPr>
          <a:xfrm>
            <a:off x="-118016" y="9182100"/>
            <a:ext cx="18649922" cy="1181100"/>
          </a:xfrm>
          <a:prstGeom prst="rect">
            <a:avLst/>
          </a:prstGeom>
          <a:solidFill>
            <a:srgbClr val="002469"/>
          </a:solidFill>
        </p:spPr>
      </p:sp>
      <p:pic>
        <p:nvPicPr>
          <p:cNvPr id="14" name="Picture 12">
            <a:extLst>
              <a:ext uri="{FF2B5EF4-FFF2-40B4-BE49-F238E27FC236}">
                <a16:creationId xmlns:a16="http://schemas.microsoft.com/office/drawing/2014/main" id="{6E05529C-E061-4AB5-9CF0-A190F5EF5D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532508" y="4828180"/>
            <a:ext cx="1780765" cy="4392020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26DBD267-D24C-4F7C-B418-78F0467ED258}"/>
              </a:ext>
            </a:extLst>
          </p:cNvPr>
          <p:cNvSpPr txBox="1"/>
          <p:nvPr/>
        </p:nvSpPr>
        <p:spPr>
          <a:xfrm>
            <a:off x="2104167" y="-11562"/>
            <a:ext cx="14075094" cy="103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ru-RU" sz="4400" b="1">
                <a:solidFill>
                  <a:srgbClr val="241452"/>
                </a:solidFill>
                <a:latin typeface="Montserrat" panose="00000500000000000000" pitchFamily="2" charset="-52"/>
              </a:rPr>
              <a:t>Результаты </a:t>
            </a:r>
            <a:r>
              <a:rPr lang="en-US" sz="4400" b="1">
                <a:solidFill>
                  <a:srgbClr val="241452"/>
                </a:solidFill>
                <a:latin typeface="Montserrat" panose="00000500000000000000" pitchFamily="2" charset="-52"/>
              </a:rPr>
              <a:t>PIRLS 2016</a:t>
            </a:r>
            <a:r>
              <a:rPr lang="ru-RU" sz="4400" b="1">
                <a:solidFill>
                  <a:srgbClr val="241452"/>
                </a:solidFill>
                <a:latin typeface="Montserrat" panose="00000500000000000000" pitchFamily="2" charset="-52"/>
              </a:rPr>
              <a:t> </a:t>
            </a:r>
            <a:endParaRPr lang="en-US" sz="4400" b="1">
              <a:solidFill>
                <a:srgbClr val="241452"/>
              </a:solidFill>
              <a:latin typeface="Montserrat" panose="00000500000000000000" pitchFamily="2" charset="-52"/>
            </a:endParaRPr>
          </a:p>
        </p:txBody>
      </p:sp>
      <p:pic>
        <p:nvPicPr>
          <p:cNvPr id="10" name="Picture 2" descr="Информационно-Аналитический центр logo">
            <a:extLst>
              <a:ext uri="{FF2B5EF4-FFF2-40B4-BE49-F238E27FC236}">
                <a16:creationId xmlns:a16="http://schemas.microsoft.com/office/drawing/2014/main" id="{063A9D68-8040-4317-AD43-5F96E41D2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5" y="185409"/>
            <a:ext cx="2844884" cy="104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72558399-3022-4ACC-A7F2-117350ABA2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5198892"/>
              </p:ext>
            </p:extLst>
          </p:nvPr>
        </p:nvGraphicFramePr>
        <p:xfrm>
          <a:off x="8449732" y="1516822"/>
          <a:ext cx="8795852" cy="7665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Правая фигурная скобка 3">
            <a:extLst>
              <a:ext uri="{FF2B5EF4-FFF2-40B4-BE49-F238E27FC236}">
                <a16:creationId xmlns:a16="http://schemas.microsoft.com/office/drawing/2014/main" id="{6CC40AAE-CD2E-4D74-9B6D-F5B2E6F90DB6}"/>
              </a:ext>
            </a:extLst>
          </p:cNvPr>
          <p:cNvSpPr/>
          <p:nvPr/>
        </p:nvSpPr>
        <p:spPr>
          <a:xfrm>
            <a:off x="10570464" y="1516822"/>
            <a:ext cx="475488" cy="3273258"/>
          </a:xfrm>
          <a:prstGeom prst="rightBrace">
            <a:avLst/>
          </a:prstGeom>
          <a:noFill/>
          <a:ln>
            <a:solidFill>
              <a:srgbClr val="E02A2A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6" name="Правая фигурная скобка 15">
            <a:extLst>
              <a:ext uri="{FF2B5EF4-FFF2-40B4-BE49-F238E27FC236}">
                <a16:creationId xmlns:a16="http://schemas.microsoft.com/office/drawing/2014/main" id="{7823D8D0-F353-42AB-9E59-CC20C4B2A55A}"/>
              </a:ext>
            </a:extLst>
          </p:cNvPr>
          <p:cNvSpPr/>
          <p:nvPr/>
        </p:nvSpPr>
        <p:spPr>
          <a:xfrm>
            <a:off x="10570464" y="5280601"/>
            <a:ext cx="475488" cy="3273258"/>
          </a:xfrm>
          <a:prstGeom prst="rightBrace">
            <a:avLst/>
          </a:prstGeom>
          <a:noFill/>
          <a:ln>
            <a:solidFill>
              <a:srgbClr val="E02A2A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E28109-D915-4D82-B0CE-131C83E5F1DA}"/>
              </a:ext>
            </a:extLst>
          </p:cNvPr>
          <p:cNvSpPr txBox="1"/>
          <p:nvPr/>
        </p:nvSpPr>
        <p:spPr>
          <a:xfrm>
            <a:off x="11116774" y="2968785"/>
            <a:ext cx="978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>
                <a:latin typeface="Montserrat" panose="00000500000000000000" pitchFamily="2" charset="-52"/>
              </a:rPr>
              <a:t>Топ-10</a:t>
            </a:r>
            <a:endParaRPr lang="ru-KZ" b="1">
              <a:latin typeface="Montserrat" panose="00000500000000000000" pitchFamily="2" charset="-5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EB779F-2FFA-4587-829F-2C7F09B97A27}"/>
              </a:ext>
            </a:extLst>
          </p:cNvPr>
          <p:cNvSpPr txBox="1"/>
          <p:nvPr/>
        </p:nvSpPr>
        <p:spPr>
          <a:xfrm>
            <a:off x="11075797" y="6732564"/>
            <a:ext cx="1933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>
                <a:latin typeface="Montserrat" panose="00000500000000000000" pitchFamily="2" charset="-52"/>
              </a:rPr>
              <a:t>Последние-10</a:t>
            </a:r>
            <a:endParaRPr lang="ru-KZ" b="1">
              <a:latin typeface="Montserrat" panose="00000500000000000000" pitchFamily="2" charset="-5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4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8287998" cy="102860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9000"/>
              </a:lnSpc>
            </a:pPr>
            <a:r>
              <a:rPr lang="ru-RU" sz="1800" b="1">
                <a:solidFill>
                  <a:srgbClr val="241452"/>
                </a:solidFill>
                <a:latin typeface="Montserrat" panose="00000500000000000000" pitchFamily="2" charset="-52"/>
              </a:rPr>
              <a:t>Результаты </a:t>
            </a:r>
            <a:r>
              <a:rPr lang="en-US" sz="1800" b="1">
                <a:solidFill>
                  <a:srgbClr val="241452"/>
                </a:solidFill>
                <a:latin typeface="Montserrat" panose="00000500000000000000" pitchFamily="2" charset="-52"/>
              </a:rPr>
              <a:t>PIRLS 2016</a:t>
            </a:r>
            <a:r>
              <a:rPr lang="ru-RU" sz="1800" b="1">
                <a:solidFill>
                  <a:srgbClr val="241452"/>
                </a:solidFill>
                <a:latin typeface="Montserrat" panose="00000500000000000000" pitchFamily="2" charset="-52"/>
              </a:rPr>
              <a:t> </a:t>
            </a:r>
            <a:endParaRPr lang="en-US" sz="1800" b="1">
              <a:solidFill>
                <a:srgbClr val="241452"/>
              </a:solidFill>
              <a:latin typeface="Montserrat" panose="00000500000000000000" pitchFamily="2" charset="-52"/>
            </a:endParaRPr>
          </a:p>
        </p:txBody>
      </p:sp>
      <p:grpSp>
        <p:nvGrpSpPr>
          <p:cNvPr id="58" name="Group 45"/>
          <p:cNvGrpSpPr>
            <a:grpSpLocks noGrp="1" noUngrp="1" noRot="1" noChangeAspect="1" noMove="1" noResize="1"/>
          </p:cNvGrpSpPr>
          <p:nvPr/>
        </p:nvGrpSpPr>
        <p:grpSpPr>
          <a:xfrm rot="5400000">
            <a:off x="11934535" y="2835702"/>
            <a:ext cx="8790076" cy="3118715"/>
            <a:chOff x="6081624" y="1998368"/>
            <a:chExt cx="5613457" cy="782175"/>
          </a:xfrm>
          <a:solidFill>
            <a:srgbClr val="002469"/>
          </a:solidFill>
        </p:grpSpPr>
        <p:sp>
          <p:nvSpPr>
            <p:cNvPr id="47" name="Rectangle 46"/>
            <p:cNvSpPr/>
            <p:nvPr/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Rectangle 4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69292" y="699516"/>
            <a:ext cx="16667593" cy="88767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9"/>
          <p:cNvGrpSpPr/>
          <p:nvPr/>
        </p:nvGrpSpPr>
        <p:grpSpPr>
          <a:xfrm>
            <a:off x="1044714" y="2104858"/>
            <a:ext cx="5448299" cy="6685240"/>
            <a:chOff x="215862" y="426576"/>
            <a:chExt cx="5423873" cy="1848611"/>
          </a:xfrm>
        </p:grpSpPr>
        <p:sp>
          <p:nvSpPr>
            <p:cNvPr id="56" name="Freeform 10"/>
            <p:cNvSpPr/>
            <p:nvPr/>
          </p:nvSpPr>
          <p:spPr>
            <a:xfrm>
              <a:off x="215862" y="426576"/>
              <a:ext cx="5423873" cy="1848611"/>
            </a:xfrm>
            <a:custGeom>
              <a:avLst/>
              <a:gdLst/>
              <a:ahLst/>
              <a:cxnLst/>
              <a:rect l="l" t="t" r="r" b="b"/>
              <a:pathLst>
                <a:path w="5423873" h="2257235">
                  <a:moveTo>
                    <a:pt x="5299413" y="2257235"/>
                  </a:moveTo>
                  <a:lnTo>
                    <a:pt x="124460" y="2257235"/>
                  </a:lnTo>
                  <a:cubicBezTo>
                    <a:pt x="55880" y="2257235"/>
                    <a:pt x="0" y="2201355"/>
                    <a:pt x="0" y="213277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99413" y="0"/>
                  </a:lnTo>
                  <a:cubicBezTo>
                    <a:pt x="5367993" y="0"/>
                    <a:pt x="5423873" y="55880"/>
                    <a:pt x="5423873" y="124460"/>
                  </a:cubicBezTo>
                  <a:lnTo>
                    <a:pt x="5423873" y="2132775"/>
                  </a:lnTo>
                  <a:cubicBezTo>
                    <a:pt x="5423873" y="2201355"/>
                    <a:pt x="5367993" y="2257235"/>
                    <a:pt x="5299413" y="2257235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 lIns="91440" tIns="45720" rIns="91440" bIns="45720" anchor="t"/>
            <a:lstStyle/>
            <a:p>
              <a:r>
                <a:rPr lang="ru-RU" sz="3200" b="1">
                  <a:solidFill>
                    <a:srgbClr val="002060"/>
                  </a:solidFill>
                  <a:latin typeface="Montserrat"/>
                </a:rPr>
                <a:t>PIRLS 2021 </a:t>
              </a:r>
              <a:r>
                <a:rPr lang="ru-RU" sz="3200">
                  <a:latin typeface="Montserrat"/>
                  <a:sym typeface="Symbol" panose="05050102010706020507" pitchFamily="18" charset="2"/>
                </a:rPr>
                <a:t> </a:t>
              </a:r>
              <a:r>
                <a:rPr lang="ru-RU" sz="3200">
                  <a:latin typeface="Montserrat"/>
                </a:rPr>
                <a:t>пятый цикл исследования.</a:t>
              </a:r>
              <a:r>
                <a:rPr lang="en-GB" sz="3200">
                  <a:latin typeface="Montserrat"/>
                </a:rPr>
                <a:t> </a:t>
              </a:r>
              <a:endParaRPr lang="ru-RU" sz="3200">
                <a:latin typeface="Montserrat"/>
              </a:endParaRPr>
            </a:p>
            <a:p>
              <a:pPr marL="457200" indent="-457200">
                <a:buFont typeface="Wingdings" pitchFamily="2" charset="2"/>
                <a:buChar char="Ø"/>
              </a:pPr>
              <a:r>
                <a:rPr lang="ru-RU" sz="3200">
                  <a:latin typeface="Montserrat"/>
                </a:rPr>
                <a:t>В 2021 году в исследовании примут участие </a:t>
              </a:r>
              <a:r>
                <a:rPr lang="en-GB" sz="3200" b="1">
                  <a:latin typeface="Montserrat"/>
                </a:rPr>
                <a:t>61</a:t>
              </a:r>
              <a:r>
                <a:rPr lang="ru-RU" sz="3200" b="1">
                  <a:latin typeface="Montserrat"/>
                </a:rPr>
                <a:t> страна и </a:t>
              </a:r>
              <a:r>
                <a:rPr lang="en-GB" sz="3200" b="1">
                  <a:latin typeface="Montserrat"/>
                </a:rPr>
                <a:t>7</a:t>
              </a:r>
              <a:r>
                <a:rPr lang="ru-RU" sz="3200" b="1">
                  <a:latin typeface="Montserrat"/>
                </a:rPr>
                <a:t> отдельных регионов</a:t>
              </a:r>
              <a:r>
                <a:rPr lang="ru-RU" sz="3200">
                  <a:latin typeface="Montserrat"/>
                </a:rPr>
                <a:t>. </a:t>
              </a: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5001" t="24074" r="34999" b="32963"/>
          <a:stretch>
            <a:fillRect/>
          </a:stretch>
        </p:blipFill>
        <p:spPr>
          <a:xfrm>
            <a:off x="6493013" y="1495901"/>
            <a:ext cx="10868451" cy="6566356"/>
          </a:xfrm>
          <a:prstGeom prst="rect">
            <a:avLst/>
          </a:prstGeom>
        </p:spPr>
      </p:pic>
      <p:pic>
        <p:nvPicPr>
          <p:cNvPr id="12" name="Picture 22">
            <a:extLst>
              <a:ext uri="{FF2B5EF4-FFF2-40B4-BE49-F238E27FC236}">
                <a16:creationId xmlns:a16="http://schemas.microsoft.com/office/drawing/2014/main" id="{0139C9DA-CBAD-46E7-ACD6-7FDFB47AE73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425577" y="6168507"/>
            <a:ext cx="4086080" cy="3217789"/>
          </a:xfrm>
          <a:prstGeom prst="rect">
            <a:avLst/>
          </a:prstGeom>
        </p:spPr>
      </p:pic>
      <p:pic>
        <p:nvPicPr>
          <p:cNvPr id="13" name="Picture 2" descr="Информационно-Аналитический центр logo">
            <a:extLst>
              <a:ext uri="{FF2B5EF4-FFF2-40B4-BE49-F238E27FC236}">
                <a16:creationId xmlns:a16="http://schemas.microsoft.com/office/drawing/2014/main" id="{72E9A9B3-1555-4B19-9FDC-03CA339E5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5" y="185409"/>
            <a:ext cx="2844884" cy="104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5">
            <a:extLst>
              <a:ext uri="{FF2B5EF4-FFF2-40B4-BE49-F238E27FC236}">
                <a16:creationId xmlns:a16="http://schemas.microsoft.com/office/drawing/2014/main" id="{02E9DB91-D878-4AD2-A2CB-CB14AB635DBC}"/>
              </a:ext>
            </a:extLst>
          </p:cNvPr>
          <p:cNvSpPr txBox="1"/>
          <p:nvPr/>
        </p:nvSpPr>
        <p:spPr>
          <a:xfrm>
            <a:off x="1431070" y="192614"/>
            <a:ext cx="14075094" cy="103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ru-RU" sz="4400" b="1">
                <a:solidFill>
                  <a:srgbClr val="241452"/>
                </a:solidFill>
                <a:latin typeface="Montserrat" panose="00000500000000000000" pitchFamily="2" charset="-52"/>
              </a:rPr>
              <a:t>Страны-участницы </a:t>
            </a:r>
            <a:r>
              <a:rPr lang="en-US" sz="4400" b="1">
                <a:solidFill>
                  <a:srgbClr val="241452"/>
                </a:solidFill>
                <a:latin typeface="Montserrat" panose="00000500000000000000" pitchFamily="2" charset="-52"/>
              </a:rPr>
              <a:t>PIRLS 20</a:t>
            </a:r>
            <a:r>
              <a:rPr lang="ru-RU" sz="4400" b="1">
                <a:solidFill>
                  <a:srgbClr val="241452"/>
                </a:solidFill>
                <a:latin typeface="Montserrat" panose="00000500000000000000" pitchFamily="2" charset="-52"/>
              </a:rPr>
              <a:t>21 </a:t>
            </a:r>
            <a:endParaRPr lang="en-US" sz="4400" b="1">
              <a:solidFill>
                <a:srgbClr val="241452"/>
              </a:solidFill>
              <a:latin typeface="Montserrat" panose="00000500000000000000" pitchFamily="2" charset="-5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8287998" cy="102860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/>
          <p:cNvGrpSpPr>
            <a:grpSpLocks noGrp="1" noUngrp="1" noRot="1" noChangeAspect="1" noMove="1" noResize="1"/>
          </p:cNvGrpSpPr>
          <p:nvPr/>
        </p:nvGrpSpPr>
        <p:grpSpPr>
          <a:xfrm rot="5400000">
            <a:off x="-2347088" y="2835702"/>
            <a:ext cx="8790076" cy="3118715"/>
            <a:chOff x="6081624" y="1998368"/>
            <a:chExt cx="5613457" cy="782175"/>
          </a:xfrm>
          <a:solidFill>
            <a:srgbClr val="002469"/>
          </a:solidFill>
        </p:grpSpPr>
        <p:sp>
          <p:nvSpPr>
            <p:cNvPr id="74" name="Rectangle 73"/>
            <p:cNvSpPr/>
            <p:nvPr/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69292" y="699516"/>
            <a:ext cx="16667593" cy="88767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Изображение выглядит как карта&#10;&#10;Автоматически созданное описа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28"/>
          <a:stretch>
            <a:fillRect/>
          </a:stretch>
        </p:blipFill>
        <p:spPr bwMode="auto">
          <a:xfrm>
            <a:off x="2376953" y="2255465"/>
            <a:ext cx="13467248" cy="689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970844" y="-127451"/>
            <a:ext cx="9144000" cy="1120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9000"/>
              </a:lnSpc>
            </a:pPr>
            <a:r>
              <a:rPr lang="ru-RU" altLang="ru-RU" sz="4800" b="1">
                <a:solidFill>
                  <a:srgbClr val="241452"/>
                </a:solidFill>
                <a:latin typeface="Montserrat" panose="00000500000000000000" pitchFamily="2" charset="-52"/>
              </a:rPr>
              <a:t>Участники </a:t>
            </a:r>
            <a:r>
              <a:rPr lang="en-US" altLang="ru-RU" sz="4800" b="1">
                <a:solidFill>
                  <a:srgbClr val="241452"/>
                </a:solidFill>
                <a:latin typeface="Montserrat" panose="00000500000000000000" pitchFamily="2" charset="-52"/>
              </a:rPr>
              <a:t>PIRLS-2021</a:t>
            </a:r>
            <a:endParaRPr lang="ru-RU" sz="4800" b="1">
              <a:solidFill>
                <a:srgbClr val="241452"/>
              </a:solidFill>
              <a:latin typeface="Montserrat" panose="00000500000000000000" pitchFamily="2" charset="-52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289" y="2170062"/>
            <a:ext cx="1524000" cy="128249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biLevel thresh="75000"/>
          </a:blip>
          <a:stretch>
            <a:fillRect/>
          </a:stretch>
        </p:blipFill>
        <p:spPr>
          <a:xfrm>
            <a:off x="15457548" y="2202856"/>
            <a:ext cx="1152253" cy="9546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3352610" y="2595416"/>
            <a:ext cx="3280331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002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400" b="1">
                <a:solidFill>
                  <a:srgbClr val="FF0000"/>
                </a:solidFill>
                <a:latin typeface="Montserrat" panose="020B0604020202020204" charset="-52"/>
                <a:cs typeface="Times New Roman" panose="02020603050405020304" pitchFamily="18" charset="0"/>
              </a:rPr>
              <a:t>Всего школ - 389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189435" y="3158616"/>
            <a:ext cx="6709134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002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400" b="1">
                <a:solidFill>
                  <a:srgbClr val="FF0000"/>
                </a:solidFill>
                <a:latin typeface="Montserrat" panose="020B0604020202020204" charset="-52"/>
                <a:cs typeface="Times New Roman" panose="02020603050405020304" pitchFamily="18" charset="0"/>
              </a:rPr>
              <a:t>Всего учащихся – более 11 тыс.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91926" y="4879329"/>
            <a:ext cx="807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rgbClr val="FFFF00"/>
                </a:solidFill>
              </a:rPr>
              <a:t>24</a:t>
            </a:r>
            <a:endParaRPr lang="ru-RU" sz="2400" b="1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01069" y="4479240"/>
            <a:ext cx="807719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>
                <a:solidFill>
                  <a:srgbClr val="FFFF00"/>
                </a:solidFill>
              </a:rPr>
              <a:t>23</a:t>
            </a:r>
            <a:endParaRPr lang="ru-RU" sz="2400" b="1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723167" y="4257804"/>
            <a:ext cx="807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rgbClr val="FFFF00"/>
                </a:solidFill>
              </a:rPr>
              <a:t>24</a:t>
            </a:r>
            <a:endParaRPr lang="ru-RU" sz="2400" b="1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914330" y="3210243"/>
            <a:ext cx="807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rgbClr val="FFFF00"/>
                </a:solidFill>
              </a:rPr>
              <a:t>24</a:t>
            </a:r>
            <a:endParaRPr lang="ru-RU" sz="2400" b="1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951350" y="6611329"/>
            <a:ext cx="807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rgbClr val="FFFF00"/>
                </a:solidFill>
              </a:rPr>
              <a:t>24</a:t>
            </a:r>
            <a:endParaRPr lang="ru-RU" sz="2400" b="1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654586" y="2250804"/>
            <a:ext cx="807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rgbClr val="FFFF00"/>
                </a:solidFill>
              </a:rPr>
              <a:t>24</a:t>
            </a:r>
            <a:endParaRPr lang="ru-RU" sz="2400" b="1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96941" y="3792382"/>
            <a:ext cx="807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rgbClr val="FFFF00"/>
                </a:solidFill>
              </a:rPr>
              <a:t>24</a:t>
            </a:r>
            <a:endParaRPr lang="ru-RU" sz="2400" b="1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47716" y="6256384"/>
            <a:ext cx="807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rgbClr val="FFFF00"/>
                </a:solidFill>
              </a:rPr>
              <a:t>24</a:t>
            </a:r>
            <a:endParaRPr lang="ru-RU" sz="2400" b="1"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18146" y="6537499"/>
            <a:ext cx="807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rgbClr val="FFFF00"/>
                </a:solidFill>
              </a:rPr>
              <a:t>24</a:t>
            </a:r>
            <a:endParaRPr lang="ru-RU" sz="2400" b="1">
              <a:solidFill>
                <a:srgbClr val="FFFF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65685" y="4997025"/>
            <a:ext cx="807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rgbClr val="FFFF00"/>
                </a:solidFill>
              </a:rPr>
              <a:t>24</a:t>
            </a:r>
            <a:endParaRPr lang="ru-RU" sz="2400" b="1">
              <a:solidFill>
                <a:srgbClr val="FFFF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984459" y="3052715"/>
            <a:ext cx="807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rgbClr val="FFFF00"/>
                </a:solidFill>
              </a:rPr>
              <a:t>24</a:t>
            </a:r>
            <a:endParaRPr lang="ru-RU" sz="2400" b="1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196609" y="3115143"/>
            <a:ext cx="807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rgbClr val="FFFF00"/>
                </a:solidFill>
              </a:rPr>
              <a:t>24</a:t>
            </a:r>
            <a:endParaRPr lang="ru-RU" sz="2400" b="1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748259" y="6075834"/>
            <a:ext cx="807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>
                <a:solidFill>
                  <a:srgbClr val="FFFF00"/>
                </a:solidFill>
              </a:rPr>
              <a:t>30</a:t>
            </a:r>
            <a:endParaRPr lang="ru-RU" sz="2400" b="1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563659" y="6651843"/>
            <a:ext cx="807719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kk-KZ" sz="2400" b="1">
                <a:solidFill>
                  <a:srgbClr val="FFFF00"/>
                </a:solidFill>
              </a:rPr>
              <a:t>31</a:t>
            </a:r>
            <a:endParaRPr lang="ru-RU" sz="2400" b="1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064101" y="6950737"/>
            <a:ext cx="807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>
                <a:solidFill>
                  <a:srgbClr val="FFFF00"/>
                </a:solidFill>
              </a:rPr>
              <a:t>16</a:t>
            </a:r>
            <a:endParaRPr lang="ru-RU" sz="2400" b="1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537248" y="3702691"/>
            <a:ext cx="807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rgbClr val="FFFF00"/>
                </a:solidFill>
              </a:rPr>
              <a:t>12</a:t>
            </a:r>
            <a:endParaRPr lang="ru-RU" sz="2400" b="1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707308" y="7467546"/>
            <a:ext cx="807719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kk-KZ" sz="2400" b="1">
                <a:solidFill>
                  <a:srgbClr val="FFFF00"/>
                </a:solidFill>
              </a:rPr>
              <a:t>13</a:t>
            </a:r>
            <a:endParaRPr lang="ru-RU" sz="2400" b="1">
              <a:solidFill>
                <a:srgbClr val="FFFF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522" y="7477632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4339859" y="8925432"/>
            <a:ext cx="2293082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002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400">
                <a:cs typeface="Times New Roman" panose="02020603050405020304" pitchFamily="18" charset="0"/>
              </a:rPr>
              <a:t>Город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397461" y="8698172"/>
            <a:ext cx="2293082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002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400">
                <a:cs typeface="Times New Roman" panose="02020603050405020304" pitchFamily="18" charset="0"/>
              </a:rPr>
              <a:t>Село</a:t>
            </a: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4118" y="7245623"/>
            <a:ext cx="1534728" cy="153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49" name="Прямая соединительная линия 2048"/>
          <p:cNvCxnSpPr/>
          <p:nvPr/>
        </p:nvCxnSpPr>
        <p:spPr>
          <a:xfrm flipV="1">
            <a:off x="6083122" y="7384751"/>
            <a:ext cx="695441" cy="10287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53" name="Прямая соединительная линия 2052"/>
          <p:cNvCxnSpPr/>
          <p:nvPr/>
        </p:nvCxnSpPr>
        <p:spPr>
          <a:xfrm>
            <a:off x="14252761" y="6492949"/>
            <a:ext cx="1130959" cy="12411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2055"/>
          <p:cNvSpPr txBox="1"/>
          <p:nvPr/>
        </p:nvSpPr>
        <p:spPr>
          <a:xfrm>
            <a:off x="14844460" y="6727585"/>
            <a:ext cx="93664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800" b="1">
                <a:solidFill>
                  <a:srgbClr val="002469"/>
                </a:solidFill>
                <a:latin typeface="Montserrat" panose="020B0604020202020204" charset="-52"/>
              </a:rPr>
              <a:t>180</a:t>
            </a:r>
          </a:p>
        </p:txBody>
      </p:sp>
      <p:sp>
        <p:nvSpPr>
          <p:cNvPr id="3" name="TextBox 2055"/>
          <p:cNvSpPr txBox="1"/>
          <p:nvPr/>
        </p:nvSpPr>
        <p:spPr>
          <a:xfrm>
            <a:off x="5877519" y="7311127"/>
            <a:ext cx="93664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800" b="1">
                <a:solidFill>
                  <a:srgbClr val="002469"/>
                </a:solidFill>
                <a:latin typeface="Montserrat" panose="020B0604020202020204" charset="-52"/>
              </a:rPr>
              <a:t>209</a:t>
            </a:r>
          </a:p>
        </p:txBody>
      </p:sp>
      <p:sp>
        <p:nvSpPr>
          <p:cNvPr id="42" name="TextBox 2055">
            <a:extLst>
              <a:ext uri="{FF2B5EF4-FFF2-40B4-BE49-F238E27FC236}">
                <a16:creationId xmlns:a16="http://schemas.microsoft.com/office/drawing/2014/main" id="{5BECBDC2-25CE-4E9D-82B0-429CB9686C13}"/>
              </a:ext>
            </a:extLst>
          </p:cNvPr>
          <p:cNvSpPr txBox="1"/>
          <p:nvPr/>
        </p:nvSpPr>
        <p:spPr>
          <a:xfrm>
            <a:off x="12325032" y="8012987"/>
            <a:ext cx="846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altLang="en-US" sz="2800" b="1">
                <a:solidFill>
                  <a:srgbClr val="C00000"/>
                </a:solidFill>
                <a:latin typeface="Montserrat" panose="020B0604020202020204" charset="-52"/>
              </a:rPr>
              <a:t>166</a:t>
            </a:r>
            <a:endParaRPr lang="en-GB" altLang="en-US" sz="2800" b="1">
              <a:solidFill>
                <a:srgbClr val="C00000"/>
              </a:solidFill>
              <a:latin typeface="Montserrat" panose="020B0604020202020204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72729D7-A081-4CDA-AF74-F94374CCE9CA}"/>
              </a:ext>
            </a:extLst>
          </p:cNvPr>
          <p:cNvSpPr txBox="1"/>
          <p:nvPr/>
        </p:nvSpPr>
        <p:spPr>
          <a:xfrm>
            <a:off x="11111191" y="8715440"/>
            <a:ext cx="2941814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002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400">
                <a:cs typeface="Times New Roman" panose="02020603050405020304" pitchFamily="18" charset="0"/>
              </a:rPr>
              <a:t>С казахским языком обучения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78623D2-E6F7-4D8B-9C9B-065988705449}"/>
              </a:ext>
            </a:extLst>
          </p:cNvPr>
          <p:cNvSpPr txBox="1"/>
          <p:nvPr/>
        </p:nvSpPr>
        <p:spPr>
          <a:xfrm>
            <a:off x="984123" y="8699206"/>
            <a:ext cx="3343080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002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400">
                <a:cs typeface="Times New Roman" panose="02020603050405020304" pitchFamily="18" charset="0"/>
              </a:rPr>
              <a:t>С русским языком обучения </a:t>
            </a:r>
          </a:p>
        </p:txBody>
      </p:sp>
      <p:sp>
        <p:nvSpPr>
          <p:cNvPr id="45" name="TextBox 2055">
            <a:extLst>
              <a:ext uri="{FF2B5EF4-FFF2-40B4-BE49-F238E27FC236}">
                <a16:creationId xmlns:a16="http://schemas.microsoft.com/office/drawing/2014/main" id="{7FA478DB-DC28-430B-8E90-150621AC6189}"/>
              </a:ext>
            </a:extLst>
          </p:cNvPr>
          <p:cNvSpPr txBox="1"/>
          <p:nvPr/>
        </p:nvSpPr>
        <p:spPr>
          <a:xfrm>
            <a:off x="2360051" y="8052328"/>
            <a:ext cx="846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altLang="en-US" sz="2800" b="1">
                <a:solidFill>
                  <a:srgbClr val="C00000"/>
                </a:solidFill>
                <a:latin typeface="Montserrat" panose="020B0604020202020204" charset="-52"/>
              </a:rPr>
              <a:t>62</a:t>
            </a:r>
            <a:endParaRPr lang="en-GB" altLang="en-US" sz="2800" b="1">
              <a:solidFill>
                <a:srgbClr val="C00000"/>
              </a:solidFill>
              <a:latin typeface="Montserrat" panose="020B0604020202020204" charset="-52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DB57CD5-35C3-4789-BC4B-47FFA796C4C5}"/>
              </a:ext>
            </a:extLst>
          </p:cNvPr>
          <p:cNvSpPr txBox="1"/>
          <p:nvPr/>
        </p:nvSpPr>
        <p:spPr>
          <a:xfrm>
            <a:off x="14844460" y="5583387"/>
            <a:ext cx="2771535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002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40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Со смешанным языком обучения </a:t>
            </a:r>
          </a:p>
        </p:txBody>
      </p:sp>
      <p:sp>
        <p:nvSpPr>
          <p:cNvPr id="47" name="TextBox 2055">
            <a:extLst>
              <a:ext uri="{FF2B5EF4-FFF2-40B4-BE49-F238E27FC236}">
                <a16:creationId xmlns:a16="http://schemas.microsoft.com/office/drawing/2014/main" id="{B10464F1-5500-400E-B0CD-6F23309CB009}"/>
              </a:ext>
            </a:extLst>
          </p:cNvPr>
          <p:cNvSpPr txBox="1"/>
          <p:nvPr/>
        </p:nvSpPr>
        <p:spPr>
          <a:xfrm>
            <a:off x="15690676" y="4779699"/>
            <a:ext cx="846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altLang="en-US" sz="2800" b="1">
                <a:solidFill>
                  <a:srgbClr val="C00000"/>
                </a:solidFill>
                <a:latin typeface="Montserrat" panose="020B0604020202020204" charset="-52"/>
              </a:rPr>
              <a:t>161</a:t>
            </a:r>
            <a:endParaRPr lang="en-GB" altLang="en-US" sz="2800" b="1">
              <a:solidFill>
                <a:srgbClr val="C00000"/>
              </a:solidFill>
              <a:latin typeface="Montserrat" panose="020B0604020202020204" charset="-52"/>
            </a:endParaRPr>
          </a:p>
        </p:txBody>
      </p: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D54C0B4A-7BFD-4A5D-A617-10C8951BE36C}"/>
              </a:ext>
            </a:extLst>
          </p:cNvPr>
          <p:cNvCxnSpPr>
            <a:cxnSpLocks/>
          </p:cNvCxnSpPr>
          <p:nvPr/>
        </p:nvCxnSpPr>
        <p:spPr>
          <a:xfrm flipV="1">
            <a:off x="3062320" y="7914673"/>
            <a:ext cx="589669" cy="8754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C91D9258-BDCC-43EC-B52E-6C5A13E41301}"/>
              </a:ext>
            </a:extLst>
          </p:cNvPr>
          <p:cNvCxnSpPr>
            <a:cxnSpLocks/>
          </p:cNvCxnSpPr>
          <p:nvPr/>
        </p:nvCxnSpPr>
        <p:spPr>
          <a:xfrm flipH="1" flipV="1">
            <a:off x="11803478" y="7684530"/>
            <a:ext cx="944781" cy="11623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66D1BA3D-1122-4D0C-840D-E4124FA7783E}"/>
              </a:ext>
            </a:extLst>
          </p:cNvPr>
          <p:cNvCxnSpPr>
            <a:cxnSpLocks/>
          </p:cNvCxnSpPr>
          <p:nvPr/>
        </p:nvCxnSpPr>
        <p:spPr>
          <a:xfrm>
            <a:off x="15312783" y="4829076"/>
            <a:ext cx="777240" cy="7871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2" name="Picture 2" descr="Информационно-Аналитический центр logo">
            <a:extLst>
              <a:ext uri="{FF2B5EF4-FFF2-40B4-BE49-F238E27FC236}">
                <a16:creationId xmlns:a16="http://schemas.microsoft.com/office/drawing/2014/main" id="{20B6EAB9-B0C0-4C47-9871-8DE1AC0AF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58" y="35263"/>
            <a:ext cx="2844884" cy="104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2">
            <a:extLst>
              <a:ext uri="{FF2B5EF4-FFF2-40B4-BE49-F238E27FC236}">
                <a16:creationId xmlns:a16="http://schemas.microsoft.com/office/drawing/2014/main" id="{962AB172-79A0-4C89-8F7D-290F46C0A788}"/>
              </a:ext>
            </a:extLst>
          </p:cNvPr>
          <p:cNvSpPr txBox="1"/>
          <p:nvPr/>
        </p:nvSpPr>
        <p:spPr>
          <a:xfrm>
            <a:off x="989007" y="979714"/>
            <a:ext cx="17149304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>
                <a:latin typeface="Montserrat" panose="00000500000000000000" pitchFamily="2" charset="-52"/>
              </a:rPr>
              <a:t>На основе списка школ, выгруженного из НОБД, Канадским</a:t>
            </a:r>
            <a:r>
              <a:rPr lang="kk-KZ" sz="2400">
                <a:latin typeface="Montserrat" panose="00000500000000000000" pitchFamily="2" charset="-52"/>
              </a:rPr>
              <a:t> </a:t>
            </a:r>
            <a:r>
              <a:rPr lang="ru-RU" sz="2400">
                <a:latin typeface="Montserrat" panose="00000500000000000000" pitchFamily="2" charset="-52"/>
              </a:rPr>
              <a:t>центр</a:t>
            </a:r>
            <a:r>
              <a:rPr lang="kk-KZ" sz="2400">
                <a:latin typeface="Montserrat" panose="00000500000000000000" pitchFamily="2" charset="-52"/>
              </a:rPr>
              <a:t>ом</a:t>
            </a:r>
            <a:r>
              <a:rPr lang="ru-RU" sz="2400">
                <a:latin typeface="Montserrat" panose="00000500000000000000" pitchFamily="2" charset="-52"/>
              </a:rPr>
              <a:t> статистики </a:t>
            </a:r>
            <a:r>
              <a:rPr lang="ru-RU" sz="2400" b="0" i="0" u="none" strike="noStrike">
                <a:solidFill>
                  <a:srgbClr val="000000"/>
                </a:solidFill>
                <a:effectLst/>
                <a:latin typeface="Montserrat" panose="020B0604020202020204" charset="-52"/>
              </a:rPr>
              <a:t>отобраны </a:t>
            </a:r>
            <a:r>
              <a:rPr lang="ru-RU" sz="2400" b="1" i="0" u="none" strike="noStrike">
                <a:solidFill>
                  <a:srgbClr val="002469"/>
                </a:solidFill>
                <a:effectLst/>
                <a:latin typeface="Montserrat" panose="020B0604020202020204" charset="-52"/>
              </a:rPr>
              <a:t>389 школ с участием более 11 тыс. школьников и 500 учителей.</a:t>
            </a:r>
            <a:r>
              <a:rPr lang="ru-RU" sz="2400">
                <a:latin typeface="Montserrat" panose="00000500000000000000" pitchFamily="2" charset="-52"/>
              </a:rPr>
              <a:t> </a:t>
            </a:r>
            <a:endParaRPr lang="en-US" sz="2400" b="1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018958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583640" y="128047"/>
            <a:ext cx="8790147" cy="10281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ru-RU" sz="4800" b="1">
                <a:solidFill>
                  <a:srgbClr val="241452"/>
                </a:solidFill>
                <a:latin typeface="Montserrat" panose="00000500000000000000" pitchFamily="2" charset="-52"/>
              </a:rPr>
              <a:t>Участники исследования</a:t>
            </a:r>
            <a:endParaRPr lang="en-US" sz="4800" b="1">
              <a:solidFill>
                <a:srgbClr val="241452"/>
              </a:solidFill>
              <a:latin typeface="Montserrat" panose="00000500000000000000" pitchFamily="2" charset="-52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783220" y="5418256"/>
            <a:ext cx="7771026" cy="2995305"/>
            <a:chOff x="-127602" y="-439101"/>
            <a:chExt cx="4039430" cy="1556979"/>
          </a:xfrm>
          <a:solidFill>
            <a:schemeClr val="bg1"/>
          </a:solidFill>
        </p:grpSpPr>
        <p:sp>
          <p:nvSpPr>
            <p:cNvPr id="10" name="Freeform 10"/>
            <p:cNvSpPr/>
            <p:nvPr/>
          </p:nvSpPr>
          <p:spPr>
            <a:xfrm>
              <a:off x="-127602" y="-439101"/>
              <a:ext cx="4039430" cy="1556979"/>
            </a:xfrm>
            <a:custGeom>
              <a:avLst/>
              <a:gdLst/>
              <a:ahLst/>
              <a:cxnLst/>
              <a:rect l="l" t="t" r="r" b="b"/>
              <a:pathLst>
                <a:path w="4039430" h="1556979">
                  <a:moveTo>
                    <a:pt x="3914970" y="1556979"/>
                  </a:moveTo>
                  <a:lnTo>
                    <a:pt x="124460" y="1556979"/>
                  </a:lnTo>
                  <a:cubicBezTo>
                    <a:pt x="55880" y="1556979"/>
                    <a:pt x="0" y="1501099"/>
                    <a:pt x="0" y="143251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914970" y="0"/>
                  </a:lnTo>
                  <a:cubicBezTo>
                    <a:pt x="3983550" y="0"/>
                    <a:pt x="4039430" y="55880"/>
                    <a:pt x="4039430" y="124460"/>
                  </a:cubicBezTo>
                  <a:lnTo>
                    <a:pt x="4039430" y="1432519"/>
                  </a:lnTo>
                  <a:cubicBezTo>
                    <a:pt x="4039430" y="1501099"/>
                    <a:pt x="3983550" y="1556979"/>
                    <a:pt x="3914970" y="1556979"/>
                  </a:cubicBezTo>
                  <a:close/>
                </a:path>
              </a:pathLst>
            </a:custGeom>
            <a:grpFill/>
            <a:ln>
              <a:solidFill>
                <a:srgbClr val="123B8C"/>
              </a:solidFill>
            </a:ln>
          </p:spPr>
          <p:txBody>
            <a:bodyPr lIns="91440" tIns="45720" rIns="91440" bIns="45720" anchor="t"/>
            <a:lstStyle/>
            <a:p>
              <a:pPr algn="ctr"/>
              <a:r>
                <a:rPr lang="ru-RU" sz="2400" b="1" cap="all">
                  <a:latin typeface="Montserrat"/>
                  <a:ea typeface="Cooper Hewitt Bold" charset="0"/>
                  <a:cs typeface="Times New Roman"/>
                </a:rPr>
                <a:t>Родители</a:t>
              </a:r>
            </a:p>
            <a:p>
              <a:pPr algn="ctr"/>
              <a:endParaRPr lang="en-GB" sz="2400" b="1" cap="all">
                <a:latin typeface="Montserrat" panose="00000500000000000000" pitchFamily="2" charset="-52"/>
                <a:ea typeface="Cooper Hewitt Bold" charset="0"/>
                <a:cs typeface="Times New Roman" panose="02020603050405020304" pitchFamily="18" charset="0"/>
              </a:endParaRPr>
            </a:p>
            <a:p>
              <a:r>
                <a:rPr lang="ru-RU" sz="2400">
                  <a:latin typeface="Montserrat"/>
                  <a:ea typeface="Cooper Hewitt Bold" charset="0"/>
                  <a:cs typeface="Times New Roman"/>
                </a:rPr>
                <a:t>В анкетировании для родителя примет участие родитель ребенка либо опекун.</a:t>
              </a:r>
              <a:endParaRPr lang="ru-RU" sz="2400">
                <a:latin typeface="Montserrat" panose="00000500000000000000" pitchFamily="2" charset="-52"/>
                <a:ea typeface="Cooper Hewitt Bold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98127" y="1592182"/>
            <a:ext cx="7771026" cy="3390040"/>
            <a:chOff x="-171834" y="-308072"/>
            <a:chExt cx="4039430" cy="1762165"/>
          </a:xfrm>
          <a:solidFill>
            <a:schemeClr val="bg1"/>
          </a:solidFill>
        </p:grpSpPr>
        <p:sp>
          <p:nvSpPr>
            <p:cNvPr id="12" name="Freeform 12"/>
            <p:cNvSpPr/>
            <p:nvPr/>
          </p:nvSpPr>
          <p:spPr>
            <a:xfrm>
              <a:off x="-171834" y="-308072"/>
              <a:ext cx="4039430" cy="1762165"/>
            </a:xfrm>
            <a:custGeom>
              <a:avLst/>
              <a:gdLst/>
              <a:ahLst/>
              <a:cxnLst/>
              <a:rect l="l" t="t" r="r" b="b"/>
              <a:pathLst>
                <a:path w="4039430" h="1537926">
                  <a:moveTo>
                    <a:pt x="3914970" y="1537926"/>
                  </a:moveTo>
                  <a:lnTo>
                    <a:pt x="124460" y="1537926"/>
                  </a:lnTo>
                  <a:cubicBezTo>
                    <a:pt x="55880" y="1537926"/>
                    <a:pt x="0" y="1482046"/>
                    <a:pt x="0" y="141346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914970" y="0"/>
                  </a:lnTo>
                  <a:cubicBezTo>
                    <a:pt x="3983550" y="0"/>
                    <a:pt x="4039430" y="55880"/>
                    <a:pt x="4039430" y="124460"/>
                  </a:cubicBezTo>
                  <a:lnTo>
                    <a:pt x="4039430" y="1413466"/>
                  </a:lnTo>
                  <a:cubicBezTo>
                    <a:pt x="4039430" y="1482046"/>
                    <a:pt x="3983550" y="1537926"/>
                    <a:pt x="3914970" y="1537926"/>
                  </a:cubicBezTo>
                  <a:close/>
                </a:path>
              </a:pathLst>
            </a:custGeom>
            <a:grpFill/>
            <a:ln>
              <a:solidFill>
                <a:srgbClr val="123B8C"/>
              </a:solidFill>
            </a:ln>
          </p:spPr>
          <p:txBody>
            <a:bodyPr lIns="91440" tIns="45720" rIns="91440" bIns="45720" anchor="t"/>
            <a:lstStyle/>
            <a:p>
              <a:pPr algn="ctr"/>
              <a:r>
                <a:rPr lang="ru-RU" sz="2400" b="1" cap="all">
                  <a:latin typeface="Montserrat" panose="00000500000000000000" pitchFamily="2" charset="-52"/>
                  <a:cs typeface="Times New Roman" panose="02020603050405020304" pitchFamily="18" charset="0"/>
                </a:rPr>
                <a:t>Ученики </a:t>
              </a:r>
              <a:r>
                <a:rPr lang="en-GB" sz="2400" b="1" cap="all">
                  <a:latin typeface="Montserrat" panose="00000500000000000000" pitchFamily="2" charset="-52"/>
                  <a:cs typeface="Times New Roman" panose="02020603050405020304" pitchFamily="18" charset="0"/>
                </a:rPr>
                <a:t>5-</a:t>
              </a:r>
              <a:r>
                <a:rPr lang="ru-RU" sz="2400" b="1" cap="all">
                  <a:latin typeface="Montserrat" panose="00000500000000000000" pitchFamily="2" charset="-52"/>
                  <a:cs typeface="Times New Roman" panose="02020603050405020304" pitchFamily="18" charset="0"/>
                </a:rPr>
                <a:t>х классов</a:t>
              </a:r>
            </a:p>
            <a:p>
              <a:pPr algn="ctr"/>
              <a:endParaRPr lang="ru-RU" sz="2400" b="1" cap="all">
                <a:latin typeface="Montserrat" panose="00000500000000000000" pitchFamily="2" charset="-52"/>
                <a:cs typeface="Times New Roman" panose="02020603050405020304" pitchFamily="18" charset="0"/>
              </a:endParaRPr>
            </a:p>
            <a:p>
              <a:r>
                <a:rPr lang="ru-RU" sz="2400">
                  <a:latin typeface="Montserrat"/>
                  <a:cs typeface="Times New Roman"/>
                </a:rPr>
                <a:t>Исследование PIRLS предназначено для учащихся, заканчивающих четвертый класс</a:t>
              </a:r>
              <a:r>
                <a:rPr lang="en-GB" sz="2400">
                  <a:latin typeface="Montserrat"/>
                  <a:cs typeface="Times New Roman"/>
                </a:rPr>
                <a:t> </a:t>
              </a:r>
              <a:r>
                <a:rPr lang="ru-RU" sz="2400">
                  <a:latin typeface="Montserrat"/>
                  <a:cs typeface="Times New Roman"/>
                </a:rPr>
                <a:t>начальной школы, </a:t>
              </a:r>
              <a:r>
                <a:rPr lang="ru-RU" sz="2400" b="1">
                  <a:latin typeface="Montserrat"/>
                  <a:cs typeface="Times New Roman"/>
                </a:rPr>
                <a:t>ОДНАКО</a:t>
              </a:r>
              <a:r>
                <a:rPr lang="ru-RU" sz="2400">
                  <a:latin typeface="Montserrat"/>
                  <a:cs typeface="Times New Roman"/>
                </a:rPr>
                <a:t>, в связи с переносом срока проведения исследования с апреля на сентябрь-октябрь 2021 года ввиду пандемии, в тестировании примут участие учащиеся </a:t>
              </a:r>
              <a:r>
                <a:rPr lang="ru-RU" sz="2400" b="1" cap="all">
                  <a:latin typeface="Montserrat"/>
                  <a:cs typeface="Times New Roman"/>
                </a:rPr>
                <a:t>пятых классов</a:t>
              </a:r>
              <a:r>
                <a:rPr lang="ru-RU" sz="2400">
                  <a:latin typeface="Montserrat"/>
                  <a:cs typeface="Times New Roman"/>
                </a:rPr>
                <a:t>. </a:t>
              </a:r>
              <a:endParaRPr lang="ru-RU" sz="2400">
                <a:latin typeface="Montserrat" panose="00000500000000000000" pitchFamily="2" charset="-5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047074" y="5418255"/>
            <a:ext cx="7771026" cy="2995305"/>
            <a:chOff x="290468" y="-439101"/>
            <a:chExt cx="4039430" cy="1556979"/>
          </a:xfrm>
        </p:grpSpPr>
        <p:sp>
          <p:nvSpPr>
            <p:cNvPr id="14" name="Freeform 14"/>
            <p:cNvSpPr/>
            <p:nvPr/>
          </p:nvSpPr>
          <p:spPr>
            <a:xfrm>
              <a:off x="290468" y="-439101"/>
              <a:ext cx="4039430" cy="1556979"/>
            </a:xfrm>
            <a:custGeom>
              <a:avLst/>
              <a:gdLst/>
              <a:ahLst/>
              <a:cxnLst/>
              <a:rect l="l" t="t" r="r" b="b"/>
              <a:pathLst>
                <a:path w="4039430" h="1556979">
                  <a:moveTo>
                    <a:pt x="3914970" y="1556979"/>
                  </a:moveTo>
                  <a:lnTo>
                    <a:pt x="124460" y="1556979"/>
                  </a:lnTo>
                  <a:cubicBezTo>
                    <a:pt x="55880" y="1556979"/>
                    <a:pt x="0" y="1501099"/>
                    <a:pt x="0" y="143251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914970" y="0"/>
                  </a:lnTo>
                  <a:cubicBezTo>
                    <a:pt x="3983550" y="0"/>
                    <a:pt x="4039430" y="55880"/>
                    <a:pt x="4039430" y="124460"/>
                  </a:cubicBezTo>
                  <a:lnTo>
                    <a:pt x="4039430" y="1432519"/>
                  </a:lnTo>
                  <a:cubicBezTo>
                    <a:pt x="4039430" y="1501099"/>
                    <a:pt x="3983550" y="1556979"/>
                    <a:pt x="3914970" y="1556979"/>
                  </a:cubicBezTo>
                  <a:close/>
                </a:path>
              </a:pathLst>
            </a:custGeom>
            <a:noFill/>
            <a:ln>
              <a:solidFill>
                <a:srgbClr val="123B8C"/>
              </a:solidFill>
            </a:ln>
          </p:spPr>
          <p:txBody>
            <a:bodyPr/>
            <a:lstStyle/>
            <a:p>
              <a:pPr algn="ctr"/>
              <a:r>
                <a:rPr lang="ru-RU" sz="2400" b="1" cap="all">
                  <a:latin typeface="Montserrat" panose="00000500000000000000" pitchFamily="2" charset="-52"/>
                  <a:cs typeface="Times New Roman" panose="02020603050405020304" pitchFamily="18" charset="0"/>
                </a:rPr>
                <a:t>Администрация школы</a:t>
              </a:r>
            </a:p>
            <a:p>
              <a:pPr algn="ctr"/>
              <a:endParaRPr lang="ru-RU" sz="2400" b="1" cap="all">
                <a:latin typeface="Montserrat" panose="00000500000000000000" pitchFamily="2" charset="-52"/>
                <a:cs typeface="Times New Roman" panose="02020603050405020304" pitchFamily="18" charset="0"/>
              </a:endParaRPr>
            </a:p>
            <a:p>
              <a:r>
                <a:rPr lang="ru-RU" sz="2400">
                  <a:latin typeface="Montserrat" panose="00000500000000000000" pitchFamily="2" charset="-52"/>
                  <a:ea typeface="Cooper Hewitt Bold" charset="0"/>
                  <a:cs typeface="Times New Roman" panose="02020603050405020304" pitchFamily="18" charset="0"/>
                </a:rPr>
                <a:t>В анкетировании для а</a:t>
              </a:r>
              <a:r>
                <a:rPr lang="ru-RU" sz="2400">
                  <a:latin typeface="Montserrat" panose="00000500000000000000" pitchFamily="2" charset="-52"/>
                  <a:cs typeface="Times New Roman" panose="02020603050405020304" pitchFamily="18" charset="0"/>
                </a:rPr>
                <a:t>дминистрации школы </a:t>
              </a:r>
              <a:r>
                <a:rPr lang="ru-RU" sz="2400">
                  <a:latin typeface="Montserrat" panose="00000500000000000000" pitchFamily="2" charset="-52"/>
                  <a:ea typeface="Cooper Hewitt Bold" charset="0"/>
                  <a:cs typeface="Times New Roman" panose="02020603050405020304" pitchFamily="18" charset="0"/>
                </a:rPr>
                <a:t>примут участие </a:t>
              </a:r>
              <a:r>
                <a:rPr lang="ru-RU" sz="2400" b="0" i="0">
                  <a:effectLst/>
                  <a:latin typeface="Montserrat" panose="00000500000000000000" pitchFamily="2" charset="-52"/>
                  <a:cs typeface="Times New Roman" panose="02020603050405020304" pitchFamily="18" charset="0"/>
                </a:rPr>
                <a:t>директора школ или их заместители.</a:t>
              </a:r>
              <a:endParaRPr lang="ru-RU" sz="2400">
                <a:latin typeface="Montserrat" panose="00000500000000000000" pitchFamily="2" charset="-5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047074" y="1636320"/>
            <a:ext cx="7771026" cy="3390038"/>
            <a:chOff x="0" y="-542018"/>
            <a:chExt cx="4039430" cy="1762164"/>
          </a:xfrm>
          <a:solidFill>
            <a:schemeClr val="bg1"/>
          </a:solidFill>
        </p:grpSpPr>
        <p:sp>
          <p:nvSpPr>
            <p:cNvPr id="16" name="Freeform 16"/>
            <p:cNvSpPr/>
            <p:nvPr/>
          </p:nvSpPr>
          <p:spPr>
            <a:xfrm>
              <a:off x="0" y="-542018"/>
              <a:ext cx="4039430" cy="1762164"/>
            </a:xfrm>
            <a:custGeom>
              <a:avLst/>
              <a:gdLst/>
              <a:ahLst/>
              <a:cxnLst/>
              <a:rect l="l" t="t" r="r" b="b"/>
              <a:pathLst>
                <a:path w="4039430" h="1537926">
                  <a:moveTo>
                    <a:pt x="3914970" y="1537926"/>
                  </a:moveTo>
                  <a:lnTo>
                    <a:pt x="124460" y="1537926"/>
                  </a:lnTo>
                  <a:cubicBezTo>
                    <a:pt x="55880" y="1537926"/>
                    <a:pt x="0" y="1482046"/>
                    <a:pt x="0" y="141346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914970" y="0"/>
                  </a:lnTo>
                  <a:cubicBezTo>
                    <a:pt x="3983550" y="0"/>
                    <a:pt x="4039430" y="55880"/>
                    <a:pt x="4039430" y="124460"/>
                  </a:cubicBezTo>
                  <a:lnTo>
                    <a:pt x="4039430" y="1413466"/>
                  </a:lnTo>
                  <a:cubicBezTo>
                    <a:pt x="4039430" y="1482046"/>
                    <a:pt x="3983550" y="1537926"/>
                    <a:pt x="3914970" y="1537926"/>
                  </a:cubicBezTo>
                  <a:close/>
                </a:path>
              </a:pathLst>
            </a:custGeom>
            <a:grpFill/>
            <a:ln>
              <a:solidFill>
                <a:srgbClr val="123B8C"/>
              </a:solidFill>
            </a:ln>
          </p:spPr>
          <p:txBody>
            <a:bodyPr/>
            <a:lstStyle/>
            <a:p>
              <a:pPr algn="ctr"/>
              <a:r>
                <a:rPr lang="ru-RU" sz="2400" b="1" cap="all">
                  <a:latin typeface="Montserrat" panose="00000500000000000000" pitchFamily="2" charset="-52"/>
                  <a:cs typeface="Times New Roman" panose="02020603050405020304" pitchFamily="18" charset="0"/>
                </a:rPr>
                <a:t>Учителя 4-Х Классов</a:t>
              </a:r>
            </a:p>
            <a:p>
              <a:pPr algn="ctr"/>
              <a:endParaRPr lang="ru-RU" sz="2400" b="1" cap="all">
                <a:latin typeface="Montserrat" panose="00000500000000000000" pitchFamily="2" charset="-52"/>
                <a:cs typeface="Times New Roman" panose="02020603050405020304" pitchFamily="18" charset="0"/>
              </a:endParaRPr>
            </a:p>
            <a:p>
              <a:r>
                <a:rPr lang="ru-RU" sz="2400">
                  <a:latin typeface="Montserrat" panose="00000500000000000000" pitchFamily="2" charset="-52"/>
                  <a:cs typeface="Times New Roman" panose="02020603050405020304" pitchFamily="18" charset="0"/>
                </a:rPr>
                <a:t>В анкетировании примут участие учителя</a:t>
              </a:r>
              <a:r>
                <a:rPr lang="ru-RU" sz="2400" b="1" cap="all">
                  <a:latin typeface="Montserrat" panose="00000500000000000000" pitchFamily="2" charset="-52"/>
                  <a:cs typeface="Times New Roman" panose="02020603050405020304" pitchFamily="18" charset="0"/>
                </a:rPr>
                <a:t> начальных классов</a:t>
              </a:r>
              <a:r>
                <a:rPr lang="ru-RU" sz="2400">
                  <a:latin typeface="Montserrat" panose="00000500000000000000" pitchFamily="2" charset="-52"/>
                  <a:cs typeface="Times New Roman" panose="02020603050405020304" pitchFamily="18" charset="0"/>
                </a:rPr>
                <a:t>, которые преподавали </a:t>
              </a:r>
              <a:r>
                <a:rPr lang="ru-RU" sz="2400" b="0" i="0">
                  <a:solidFill>
                    <a:srgbClr val="000000"/>
                  </a:solidFill>
                  <a:effectLst/>
                  <a:latin typeface="Montserrat" panose="00000500000000000000" pitchFamily="2" charset="-52"/>
                  <a:cs typeface="Times New Roman" panose="02020603050405020304" pitchFamily="18" charset="0"/>
                </a:rPr>
                <a:t>учащимся </a:t>
              </a:r>
              <a:r>
                <a:rPr lang="en-GB" sz="2400">
                  <a:solidFill>
                    <a:srgbClr val="000000"/>
                  </a:solidFill>
                  <a:latin typeface="Montserrat" panose="00000500000000000000" pitchFamily="2" charset="-52"/>
                  <a:cs typeface="Times New Roman" panose="02020603050405020304" pitchFamily="18" charset="0"/>
                </a:rPr>
                <a:t>5-</a:t>
              </a:r>
              <a:r>
                <a:rPr lang="ru-RU" sz="2400">
                  <a:solidFill>
                    <a:srgbClr val="000000"/>
                  </a:solidFill>
                  <a:latin typeface="Montserrat" panose="00000500000000000000" pitchFamily="2" charset="-52"/>
                  <a:cs typeface="Times New Roman" panose="02020603050405020304" pitchFamily="18" charset="0"/>
                </a:rPr>
                <a:t>х классов </a:t>
              </a:r>
              <a:r>
                <a:rPr lang="ru-RU" sz="2400" b="0" i="0">
                  <a:solidFill>
                    <a:srgbClr val="000000"/>
                  </a:solidFill>
                  <a:effectLst/>
                  <a:latin typeface="Montserrat" panose="00000500000000000000" pitchFamily="2" charset="-52"/>
                  <a:cs typeface="Times New Roman" panose="02020603050405020304" pitchFamily="18" charset="0"/>
                </a:rPr>
                <a:t>в 2020-2021 учебном году</a:t>
              </a:r>
              <a:r>
                <a:rPr lang="en-US" sz="2400" b="0" i="0">
                  <a:solidFill>
                    <a:srgbClr val="000000"/>
                  </a:solidFill>
                  <a:effectLst/>
                  <a:latin typeface="Montserrat" panose="00000500000000000000" pitchFamily="2" charset="-52"/>
                  <a:cs typeface="Times New Roman" panose="02020603050405020304" pitchFamily="18" charset="0"/>
                </a:rPr>
                <a:t>. </a:t>
              </a:r>
              <a:endParaRPr lang="ru-RU" sz="2400">
                <a:latin typeface="Montserrat" panose="00000500000000000000" pitchFamily="2" charset="-52"/>
                <a:cs typeface="Times New Roman" panose="02020603050405020304" pitchFamily="18" charset="0"/>
              </a:endParaRPr>
            </a:p>
          </p:txBody>
        </p:sp>
      </p:grpSp>
      <p:pic>
        <p:nvPicPr>
          <p:cNvPr id="2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642959" y="2565940"/>
            <a:ext cx="1527247" cy="3853146"/>
          </a:xfrm>
          <a:prstGeom prst="rect">
            <a:avLst/>
          </a:prstGeom>
        </p:spPr>
      </p:pic>
      <p:pic>
        <p:nvPicPr>
          <p:cNvPr id="17" name="Picture 2" descr="Информационно-Аналитический центр logo">
            <a:extLst>
              <a:ext uri="{FF2B5EF4-FFF2-40B4-BE49-F238E27FC236}">
                <a16:creationId xmlns:a16="http://schemas.microsoft.com/office/drawing/2014/main" id="{7EFDDA98-9A44-447E-BF70-8F83B9F38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5" y="185409"/>
            <a:ext cx="2844884" cy="104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971861" y="3788328"/>
            <a:ext cx="7279013" cy="5795116"/>
            <a:chOff x="-235146" y="-328318"/>
            <a:chExt cx="4152565" cy="4965091"/>
          </a:xfrm>
        </p:grpSpPr>
        <p:sp>
          <p:nvSpPr>
            <p:cNvPr id="7" name="Freeform 7"/>
            <p:cNvSpPr/>
            <p:nvPr/>
          </p:nvSpPr>
          <p:spPr>
            <a:xfrm>
              <a:off x="-235146" y="-328318"/>
              <a:ext cx="4152565" cy="4965091"/>
            </a:xfrm>
            <a:custGeom>
              <a:avLst/>
              <a:gdLst/>
              <a:ahLst/>
              <a:cxnLst/>
              <a:rect l="l" t="t" r="r" b="b"/>
              <a:pathLst>
                <a:path w="3673411" h="2686723">
                  <a:moveTo>
                    <a:pt x="3548951" y="2686723"/>
                  </a:moveTo>
                  <a:lnTo>
                    <a:pt x="124460" y="2686723"/>
                  </a:lnTo>
                  <a:cubicBezTo>
                    <a:pt x="55880" y="2686723"/>
                    <a:pt x="0" y="2630843"/>
                    <a:pt x="0" y="256226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48951" y="0"/>
                  </a:lnTo>
                  <a:cubicBezTo>
                    <a:pt x="3617531" y="0"/>
                    <a:pt x="3673411" y="55880"/>
                    <a:pt x="3673411" y="124460"/>
                  </a:cubicBezTo>
                  <a:lnTo>
                    <a:pt x="3673411" y="2562263"/>
                  </a:lnTo>
                  <a:cubicBezTo>
                    <a:pt x="3673411" y="2630843"/>
                    <a:pt x="3617531" y="2686723"/>
                    <a:pt x="3548951" y="26867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40" tIns="45720" rIns="91440" bIns="45720" anchor="t"/>
            <a:lstStyle/>
            <a:p>
              <a:r>
                <a:rPr lang="ru-RU" sz="3200" b="1">
                  <a:latin typeface="Montserrat"/>
                  <a:cs typeface="Times New Roman"/>
                </a:rPr>
                <a:t>Тест (</a:t>
              </a:r>
              <a:r>
                <a:rPr lang="ru-RU" sz="3200" b="1" spc="-100">
                  <a:latin typeface="Montserrat"/>
                  <a:cs typeface="Times New Roman"/>
                </a:rPr>
                <a:t>в специальной программе</a:t>
              </a:r>
              <a:r>
                <a:rPr lang="ru-RU" sz="3200" b="1">
                  <a:latin typeface="Montserrat"/>
                  <a:cs typeface="Times New Roman"/>
                </a:rPr>
                <a:t>)</a:t>
              </a:r>
              <a:endParaRPr lang="en-US" sz="3200" b="1">
                <a:cs typeface="Calibri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ru-RU" sz="3200">
                  <a:latin typeface="Montserrat"/>
                  <a:cs typeface="Times New Roman"/>
                </a:rPr>
                <a:t>2 текста/проект </a:t>
              </a:r>
              <a:r>
                <a:rPr lang="ru-RU" sz="3200" err="1">
                  <a:latin typeface="Montserrat"/>
                  <a:cs typeface="Times New Roman"/>
                </a:rPr>
                <a:t>ePIRLS</a:t>
              </a:r>
              <a:endParaRPr lang="ru-RU" sz="3200">
                <a:latin typeface="Calibri"/>
                <a:cs typeface="Calibri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ru-RU" sz="3200">
                  <a:latin typeface="Montserrat"/>
                  <a:cs typeface="Times New Roman"/>
                </a:rPr>
                <a:t>15-17 вопросов</a:t>
              </a:r>
            </a:p>
            <a:p>
              <a:r>
                <a:rPr lang="ru-RU" sz="3200" b="1">
                  <a:latin typeface="Montserrat"/>
                  <a:cs typeface="Times New Roman"/>
                </a:rPr>
                <a:t>Анкетирование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ru-RU" sz="3200">
                  <a:latin typeface="Montserrat"/>
                  <a:cs typeface="Times New Roman"/>
                </a:rPr>
                <a:t>Анкета для ученика (в специальной программе)</a:t>
              </a:r>
              <a:endParaRPr lang="ru-RU" sz="3200">
                <a:cs typeface="Calibri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3200">
                  <a:latin typeface="Montserrat"/>
                  <a:cs typeface="Times New Roman"/>
                </a:rPr>
                <a:t>Анкета для учителя (онлайн)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3200">
                  <a:latin typeface="Montserrat"/>
                  <a:cs typeface="Times New Roman"/>
                </a:rPr>
                <a:t>Анкета для родителя (онлайн)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3200">
                  <a:latin typeface="Montserrat"/>
                  <a:cs typeface="Times New Roman"/>
                </a:rPr>
                <a:t>Анкета для администрации школы (онлайн)</a:t>
              </a:r>
            </a:p>
            <a:p>
              <a:endParaRPr lang="ru-RU" sz="3600">
                <a:latin typeface="Montserrat" panose="00000500000000000000" pitchFamily="2" charset="-52"/>
                <a:cs typeface="Times New Roman" panose="02020603050405020304" pitchFamily="18" charset="0"/>
              </a:endParaRPr>
            </a:p>
            <a:p>
              <a:endParaRPr lang="ru-RU" sz="3600">
                <a:latin typeface="Montserrat" panose="00000500000000000000" pitchFamily="2" charset="-5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933525" y="3766140"/>
            <a:ext cx="8155006" cy="6303936"/>
            <a:chOff x="1472" y="-559972"/>
            <a:chExt cx="5103190" cy="1833232"/>
          </a:xfrm>
        </p:grpSpPr>
        <p:sp>
          <p:nvSpPr>
            <p:cNvPr id="9" name="Freeform 9"/>
            <p:cNvSpPr/>
            <p:nvPr/>
          </p:nvSpPr>
          <p:spPr>
            <a:xfrm>
              <a:off x="1472" y="-559972"/>
              <a:ext cx="5103190" cy="1833232"/>
            </a:xfrm>
            <a:custGeom>
              <a:avLst/>
              <a:gdLst/>
              <a:ahLst/>
              <a:cxnLst/>
              <a:rect l="l" t="t" r="r" b="b"/>
              <a:pathLst>
                <a:path w="3673411" h="2686723">
                  <a:moveTo>
                    <a:pt x="3548951" y="2686723"/>
                  </a:moveTo>
                  <a:lnTo>
                    <a:pt x="124460" y="2686723"/>
                  </a:lnTo>
                  <a:cubicBezTo>
                    <a:pt x="55880" y="2686723"/>
                    <a:pt x="0" y="2630843"/>
                    <a:pt x="0" y="256226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48951" y="0"/>
                  </a:lnTo>
                  <a:cubicBezTo>
                    <a:pt x="3617531" y="0"/>
                    <a:pt x="3673411" y="55880"/>
                    <a:pt x="3673411" y="124460"/>
                  </a:cubicBezTo>
                  <a:lnTo>
                    <a:pt x="3673411" y="2562263"/>
                  </a:lnTo>
                  <a:cubicBezTo>
                    <a:pt x="3673411" y="2630843"/>
                    <a:pt x="3617531" y="2686723"/>
                    <a:pt x="3548951" y="26867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40" tIns="45720" rIns="91440" bIns="45720" anchor="t"/>
            <a:lstStyle/>
            <a:p>
              <a:r>
                <a:rPr lang="ru-RU" sz="3200" b="1">
                  <a:latin typeface="Montserrat"/>
                  <a:cs typeface="Times New Roman"/>
                </a:rPr>
                <a:t>Тестовые буклеты </a:t>
              </a:r>
              <a:endParaRPr lang="en-US" sz="3200" b="1">
                <a:latin typeface="Calibri"/>
                <a:cs typeface="Calibri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ru-RU" sz="3200">
                  <a:latin typeface="Montserrat"/>
                  <a:cs typeface="Times New Roman"/>
                </a:rPr>
                <a:t>2 текста (литературный/ информационный)</a:t>
              </a:r>
              <a:endParaRPr lang="en-US" sz="3200">
                <a:latin typeface="Calibri"/>
                <a:cs typeface="Calibri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ru-RU" sz="3200">
                  <a:latin typeface="Montserrat"/>
                  <a:cs typeface="Times New Roman"/>
                </a:rPr>
                <a:t>25-30 вопросов</a:t>
              </a:r>
            </a:p>
            <a:p>
              <a:r>
                <a:rPr lang="ru-RU" sz="3200" b="1">
                  <a:latin typeface="Montserrat"/>
                  <a:ea typeface="+mn-lt"/>
                  <a:cs typeface="Times New Roman"/>
                </a:rPr>
                <a:t>Анкетирование</a:t>
              </a:r>
              <a:endParaRPr lang="en-US" sz="3200" b="1">
                <a:ea typeface="+mn-lt"/>
                <a:cs typeface="+mn-lt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ru-RU" sz="3200">
                  <a:latin typeface="Montserrat"/>
                  <a:cs typeface="Times New Roman"/>
                </a:rPr>
                <a:t>Анкета для ученика </a:t>
              </a:r>
              <a:endParaRPr lang="ru-RU" sz="3200">
                <a:latin typeface="Montserrat" panose="00000500000000000000" pitchFamily="2" charset="-52"/>
                <a:cs typeface="Times New Roman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ru-RU" sz="3200">
                  <a:latin typeface="Montserrat"/>
                  <a:cs typeface="Times New Roman"/>
                </a:rPr>
                <a:t>Анкета для учителя </a:t>
              </a:r>
              <a:r>
                <a:rPr lang="ru-RU" sz="3200">
                  <a:latin typeface="Montserrat"/>
                  <a:ea typeface="+mn-lt"/>
                  <a:cs typeface="+mn-lt"/>
                </a:rPr>
                <a:t>(онлайн)</a:t>
              </a:r>
              <a:endParaRPr lang="ru-RU" sz="3200">
                <a:latin typeface="Montserrat"/>
                <a:cs typeface="Times New Roman" panose="02020603050405020304" pitchFamily="18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ru-RU" sz="3200">
                  <a:latin typeface="Montserrat"/>
                  <a:cs typeface="Times New Roman"/>
                </a:rPr>
                <a:t>Анкета для родителя</a:t>
              </a:r>
              <a:r>
                <a:rPr lang="ru-RU" sz="3200">
                  <a:latin typeface="Montserrat"/>
                  <a:ea typeface="+mn-lt"/>
                  <a:cs typeface="+mn-lt"/>
                </a:rPr>
                <a:t>(онлайн)</a:t>
              </a:r>
              <a:endParaRPr lang="ru-RU" sz="3200">
                <a:latin typeface="Montserrat"/>
                <a:cs typeface="Times New Roman" panose="02020603050405020304" pitchFamily="18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ru-RU" sz="3200">
                  <a:latin typeface="Montserrat"/>
                  <a:cs typeface="Times New Roman"/>
                </a:rPr>
                <a:t>Анкета для администрации школы</a:t>
              </a:r>
              <a:r>
                <a:rPr lang="ru-RU" sz="3200">
                  <a:latin typeface="Montserrat"/>
                  <a:ea typeface="+mn-lt"/>
                  <a:cs typeface="+mn-lt"/>
                </a:rPr>
                <a:t>(онлайн)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ru-RU" sz="3600">
                <a:latin typeface="Montserrat" panose="00000500000000000000" pitchFamily="2" charset="-52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619553" y="1034615"/>
            <a:ext cx="7631321" cy="23955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84250" algn="r">
              <a:lnSpc>
                <a:spcPts val="6720"/>
              </a:lnSpc>
              <a:tabLst>
                <a:tab pos="8064500" algn="l"/>
              </a:tabLst>
            </a:pPr>
            <a:r>
              <a:rPr lang="en-US" sz="4000" b="1" err="1">
                <a:solidFill>
                  <a:srgbClr val="960000"/>
                </a:solidFill>
                <a:latin typeface="Montserrat"/>
              </a:rPr>
              <a:t>digitalPIRLS</a:t>
            </a:r>
            <a:endParaRPr lang="ru-RU" sz="4000" b="1">
              <a:solidFill>
                <a:srgbClr val="960000"/>
              </a:solidFill>
              <a:latin typeface="Montserrat"/>
            </a:endParaRPr>
          </a:p>
          <a:p>
            <a:pPr marL="984250" algn="r">
              <a:lnSpc>
                <a:spcPts val="6720"/>
              </a:lnSpc>
              <a:tabLst>
                <a:tab pos="8064500" algn="l"/>
              </a:tabLst>
            </a:pPr>
            <a:r>
              <a:rPr lang="ru-RU" sz="4000">
                <a:solidFill>
                  <a:srgbClr val="960000"/>
                </a:solidFill>
                <a:latin typeface="Montserrat"/>
              </a:rPr>
              <a:t>Цифровой формат</a:t>
            </a:r>
          </a:p>
          <a:p>
            <a:pPr marL="984250" algn="r">
              <a:tabLst>
                <a:tab pos="8064500" algn="l"/>
              </a:tabLst>
            </a:pPr>
            <a:r>
              <a:rPr lang="ru-RU" sz="4000">
                <a:solidFill>
                  <a:srgbClr val="960000"/>
                </a:solidFill>
                <a:latin typeface="Montserrat"/>
                <a:ea typeface="+mn-lt"/>
                <a:cs typeface="+mn-lt"/>
              </a:rPr>
              <a:t>(26</a:t>
            </a:r>
            <a:r>
              <a:rPr lang="en-US" sz="4000">
                <a:solidFill>
                  <a:srgbClr val="960000"/>
                </a:solidFill>
                <a:latin typeface="Montserrat"/>
                <a:ea typeface="+mn-lt"/>
                <a:cs typeface="+mn-lt"/>
              </a:rPr>
              <a:t>7</a:t>
            </a:r>
            <a:r>
              <a:rPr lang="ru-RU" sz="4000">
                <a:solidFill>
                  <a:srgbClr val="960000"/>
                </a:solidFill>
                <a:latin typeface="Montserrat"/>
                <a:ea typeface="+mn-lt"/>
                <a:cs typeface="+mn-lt"/>
              </a:rPr>
              <a:t> школ)</a:t>
            </a:r>
            <a:endParaRPr lang="ru-RU" sz="4000">
              <a:solidFill>
                <a:srgbClr val="960000"/>
              </a:solidFill>
              <a:latin typeface="Montserra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144000" y="1037774"/>
            <a:ext cx="9144000" cy="23955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84250">
              <a:lnSpc>
                <a:spcPts val="6720"/>
              </a:lnSpc>
            </a:pPr>
            <a:r>
              <a:rPr lang="en-GB" sz="4000" b="1">
                <a:solidFill>
                  <a:srgbClr val="002469"/>
                </a:solidFill>
                <a:latin typeface="Montserrat"/>
              </a:rPr>
              <a:t>paper</a:t>
            </a:r>
            <a:r>
              <a:rPr lang="en-US" sz="4000" b="1">
                <a:solidFill>
                  <a:srgbClr val="002469"/>
                </a:solidFill>
                <a:latin typeface="Montserrat"/>
              </a:rPr>
              <a:t>PIRLS</a:t>
            </a:r>
            <a:endParaRPr lang="ru-RU" sz="4000" b="1">
              <a:solidFill>
                <a:srgbClr val="002469"/>
              </a:solidFill>
              <a:latin typeface="Montserrat"/>
            </a:endParaRPr>
          </a:p>
          <a:p>
            <a:pPr marL="984250">
              <a:lnSpc>
                <a:spcPts val="6720"/>
              </a:lnSpc>
            </a:pPr>
            <a:r>
              <a:rPr lang="ru-RU" sz="4000">
                <a:solidFill>
                  <a:srgbClr val="002469"/>
                </a:solidFill>
                <a:latin typeface="Montserrat"/>
              </a:rPr>
              <a:t>Бумажный формат</a:t>
            </a:r>
            <a:endParaRPr lang="en-US" sz="4000">
              <a:solidFill>
                <a:srgbClr val="002469"/>
              </a:solidFill>
              <a:latin typeface="Montserrat"/>
            </a:endParaRPr>
          </a:p>
          <a:p>
            <a:pPr marL="984250"/>
            <a:r>
              <a:rPr lang="en-US" sz="4000">
                <a:solidFill>
                  <a:srgbClr val="002469"/>
                </a:solidFill>
                <a:latin typeface="Montserrat"/>
                <a:ea typeface="+mn-lt"/>
                <a:cs typeface="+mn-lt"/>
              </a:rPr>
              <a:t>(122 </a:t>
            </a:r>
            <a:r>
              <a:rPr lang="en-US" sz="4000" err="1">
                <a:solidFill>
                  <a:srgbClr val="002469"/>
                </a:solidFill>
                <a:latin typeface="Montserrat"/>
                <a:ea typeface="+mn-lt"/>
                <a:cs typeface="+mn-lt"/>
              </a:rPr>
              <a:t>школы</a:t>
            </a:r>
            <a:r>
              <a:rPr lang="en-US" sz="4000">
                <a:solidFill>
                  <a:srgbClr val="002469"/>
                </a:solidFill>
                <a:latin typeface="Montserrat"/>
                <a:ea typeface="+mn-lt"/>
                <a:cs typeface="+mn-lt"/>
              </a:rPr>
              <a:t>)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E78F362-48FD-4340-A93F-8AFBBE74FE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84" t="29259" r="44167" b="28519"/>
          <a:stretch>
            <a:fillRect/>
          </a:stretch>
        </p:blipFill>
        <p:spPr>
          <a:xfrm>
            <a:off x="263205" y="1321693"/>
            <a:ext cx="2864847" cy="204719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B844B16-A62A-478F-B306-A57440CBE0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591" t="23335" r="36388" b="20842"/>
          <a:stretch>
            <a:fillRect/>
          </a:stretch>
        </p:blipFill>
        <p:spPr>
          <a:xfrm>
            <a:off x="15807887" y="432306"/>
            <a:ext cx="2280644" cy="2936587"/>
          </a:xfrm>
          <a:prstGeom prst="rect">
            <a:avLst/>
          </a:prstGeom>
        </p:spPr>
      </p:pic>
      <p:pic>
        <p:nvPicPr>
          <p:cNvPr id="13" name="Picture 2" descr="Информационно-Аналитический центр logo">
            <a:extLst>
              <a:ext uri="{FF2B5EF4-FFF2-40B4-BE49-F238E27FC236}">
                <a16:creationId xmlns:a16="http://schemas.microsoft.com/office/drawing/2014/main" id="{D26E86BD-7CD4-4B53-B58B-B7212484E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5" y="185409"/>
            <a:ext cx="2844884" cy="104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B2FDB1-233E-491E-B64B-C48AA5E64AB2}"/>
              </a:ext>
            </a:extLst>
          </p:cNvPr>
          <p:cNvSpPr txBox="1"/>
          <p:nvPr/>
        </p:nvSpPr>
        <p:spPr>
          <a:xfrm>
            <a:off x="4714970" y="325694"/>
            <a:ext cx="9765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>
                <a:solidFill>
                  <a:srgbClr val="002469"/>
                </a:solidFill>
                <a:latin typeface="Montserrat" panose="00000500000000000000" pitchFamily="2" charset="-52"/>
              </a:rPr>
              <a:t>ИНСТРУМЕНТАРИЙ ИССЛЕДОВАНИЯ</a:t>
            </a:r>
            <a:endParaRPr lang="ru-KZ" sz="3600" b="1">
              <a:solidFill>
                <a:srgbClr val="002469"/>
              </a:solidFill>
              <a:latin typeface="Montserrat" panose="00000500000000000000" pitchFamily="2" charset="-5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12B6B0BD-DB61-42CE-9344-ACD918953DD6}"/>
              </a:ext>
            </a:extLst>
          </p:cNvPr>
          <p:cNvSpPr txBox="1"/>
          <p:nvPr/>
        </p:nvSpPr>
        <p:spPr>
          <a:xfrm>
            <a:off x="2808821" y="188695"/>
            <a:ext cx="13705243" cy="1166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00"/>
              </a:lnSpc>
            </a:pPr>
            <a:r>
              <a:rPr lang="ru-RU" sz="4000" b="1">
                <a:solidFill>
                  <a:srgbClr val="C00000"/>
                </a:solidFill>
                <a:latin typeface="Montserrat"/>
              </a:rPr>
              <a:t>ИКТ навыки, необходимые ученикам</a:t>
            </a:r>
          </a:p>
          <a:p>
            <a:pPr algn="ctr"/>
            <a:r>
              <a:rPr lang="ru-RU" sz="4000" b="1">
                <a:solidFill>
                  <a:srgbClr val="241452"/>
                </a:solidFill>
                <a:latin typeface="Montserrat"/>
              </a:rPr>
              <a:t>для прохождения теста  </a:t>
            </a:r>
            <a:r>
              <a:rPr lang="en-US" sz="4000" b="1" err="1">
                <a:solidFill>
                  <a:srgbClr val="241452"/>
                </a:solidFill>
                <a:latin typeface="Montserrat"/>
              </a:rPr>
              <a:t>digitalPIRLS</a:t>
            </a:r>
            <a:endParaRPr lang="ru-RU" sz="1400">
              <a:solidFill>
                <a:srgbClr val="C40000"/>
              </a:solidFill>
              <a:cs typeface="Calibri"/>
            </a:endParaRPr>
          </a:p>
        </p:txBody>
      </p:sp>
      <p:pic>
        <p:nvPicPr>
          <p:cNvPr id="3" name="Picture 2" descr="Информационно-Аналитический центр logo">
            <a:extLst>
              <a:ext uri="{FF2B5EF4-FFF2-40B4-BE49-F238E27FC236}">
                <a16:creationId xmlns:a16="http://schemas.microsoft.com/office/drawing/2014/main" id="{7ACDE9A5-2124-4118-8082-FB97FC795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5" y="185409"/>
            <a:ext cx="2844884" cy="104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6EEA8F-DC42-4622-9822-756B68691845}"/>
              </a:ext>
            </a:extLst>
          </p:cNvPr>
          <p:cNvSpPr txBox="1"/>
          <p:nvPr/>
        </p:nvSpPr>
        <p:spPr>
          <a:xfrm>
            <a:off x="263205" y="3572791"/>
            <a:ext cx="11505456" cy="65556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2800" b="1">
                <a:latin typeface="Montserrat"/>
              </a:rPr>
              <a:t>Д</a:t>
            </a:r>
            <a:r>
              <a:rPr lang="LID4096" sz="2800" b="1" err="1">
                <a:latin typeface="Montserrat"/>
              </a:rPr>
              <a:t>ля</a:t>
            </a:r>
            <a:r>
              <a:rPr lang="LID4096" sz="2800" b="1">
                <a:latin typeface="Montserrat"/>
              </a:rPr>
              <a:t> </a:t>
            </a:r>
            <a:r>
              <a:rPr lang="LID4096" sz="2800" b="1" err="1">
                <a:latin typeface="Montserrat"/>
              </a:rPr>
              <a:t>выполнения</a:t>
            </a:r>
            <a:r>
              <a:rPr lang="LID4096" sz="2800" b="1">
                <a:latin typeface="Montserrat"/>
              </a:rPr>
              <a:t> </a:t>
            </a:r>
            <a:r>
              <a:rPr lang="LID4096" sz="2800" b="1" err="1">
                <a:latin typeface="Montserrat"/>
              </a:rPr>
              <a:t>задани</a:t>
            </a:r>
            <a:r>
              <a:rPr lang="ru-RU" sz="2800" b="1">
                <a:latin typeface="Montserrat"/>
              </a:rPr>
              <a:t>й</a:t>
            </a:r>
            <a:r>
              <a:rPr lang="LID4096" sz="2800" b="1">
                <a:latin typeface="Montserrat"/>
              </a:rPr>
              <a:t> </a:t>
            </a:r>
            <a:r>
              <a:rPr lang="en-US" sz="2800" b="1">
                <a:latin typeface="Montserrat"/>
              </a:rPr>
              <a:t>PIRLS </a:t>
            </a:r>
            <a:r>
              <a:rPr lang="ru-RU" sz="2800" b="1">
                <a:latin typeface="Montserrat"/>
              </a:rPr>
              <a:t>в компьютерном формате </a:t>
            </a:r>
            <a:r>
              <a:rPr lang="LID4096" sz="2800" b="1" err="1">
                <a:latin typeface="Montserrat"/>
              </a:rPr>
              <a:t>ученик</a:t>
            </a:r>
            <a:r>
              <a:rPr lang="LID4096" sz="2800" b="1">
                <a:latin typeface="Montserrat"/>
              </a:rPr>
              <a:t> </a:t>
            </a:r>
            <a:r>
              <a:rPr lang="LID4096" sz="2800" b="1" err="1">
                <a:latin typeface="Montserrat"/>
              </a:rPr>
              <a:t>должен</a:t>
            </a:r>
            <a:r>
              <a:rPr lang="LID4096" sz="2800" b="1">
                <a:latin typeface="Montserrat"/>
              </a:rPr>
              <a:t> </a:t>
            </a:r>
            <a:r>
              <a:rPr lang="LID4096" sz="2800" b="1" err="1">
                <a:latin typeface="Montserrat"/>
              </a:rPr>
              <a:t>уметь</a:t>
            </a:r>
            <a:r>
              <a:rPr lang="ru-RU" sz="2800" b="1">
                <a:latin typeface="Montserrat"/>
              </a:rPr>
              <a:t>:</a:t>
            </a:r>
          </a:p>
          <a:p>
            <a:endParaRPr lang="ru-RU" sz="2800" b="1">
              <a:latin typeface="Montserrat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800" b="1">
                <a:solidFill>
                  <a:srgbClr val="002469"/>
                </a:solidFill>
                <a:latin typeface="Montserrat"/>
              </a:rPr>
              <a:t>Работать в нескольких вкладках</a:t>
            </a:r>
            <a:r>
              <a:rPr lang="ru-RU" sz="2800">
                <a:latin typeface="Montserrat"/>
              </a:rPr>
              <a:t>, переходить по ссылке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800">
                <a:latin typeface="Montserrat"/>
              </a:rPr>
              <a:t>Выполнять </a:t>
            </a:r>
            <a:r>
              <a:rPr lang="ru-RU" sz="2800" b="1">
                <a:solidFill>
                  <a:srgbClr val="002469"/>
                </a:solidFill>
                <a:latin typeface="Montserrat"/>
              </a:rPr>
              <a:t>базовые компьютерные команды </a:t>
            </a:r>
            <a:r>
              <a:rPr lang="ru-RU" sz="2800">
                <a:latin typeface="Montserrat"/>
              </a:rPr>
              <a:t>(авторизация, настройка языка клавиатуры)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800" b="1">
                <a:solidFill>
                  <a:srgbClr val="002469"/>
                </a:solidFill>
                <a:latin typeface="Montserrat"/>
              </a:rPr>
              <a:t>Печатать</a:t>
            </a:r>
            <a:r>
              <a:rPr lang="ru-RU" sz="2800">
                <a:latin typeface="Montserrat"/>
              </a:rPr>
              <a:t> свой ответ в указанную ячейку (наводить курсор, набирать и удалять текст)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800" b="1">
                <a:solidFill>
                  <a:srgbClr val="002469"/>
                </a:solidFill>
                <a:latin typeface="Montserrat"/>
              </a:rPr>
              <a:t>Прокручивать</a:t>
            </a:r>
            <a:r>
              <a:rPr lang="ru-RU" sz="2800">
                <a:latin typeface="Montserrat"/>
              </a:rPr>
              <a:t> с помощью джойстика на мышке или используя полосу прокрутки </a:t>
            </a:r>
            <a:endParaRPr lang="ru-RU" sz="200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800" b="1">
                <a:solidFill>
                  <a:srgbClr val="002469"/>
                </a:solidFill>
                <a:latin typeface="Montserrat"/>
                <a:ea typeface="+mn-lt"/>
                <a:cs typeface="+mn-lt"/>
              </a:rPr>
              <a:t>Отслеживать оставшееся время </a:t>
            </a:r>
            <a:r>
              <a:rPr lang="ru-RU" sz="2800">
                <a:latin typeface="Montserrat"/>
                <a:ea typeface="+mn-lt"/>
                <a:cs typeface="+mn-lt"/>
              </a:rPr>
              <a:t>с помощью экранных часов</a:t>
            </a:r>
            <a:endParaRPr lang="ru-RU" sz="2000">
              <a:latin typeface="Montserrat"/>
              <a:ea typeface="+mn-lt"/>
              <a:cs typeface="+mn-lt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800" b="1">
                <a:solidFill>
                  <a:srgbClr val="002469"/>
                </a:solidFill>
                <a:latin typeface="Montserrat"/>
                <a:ea typeface="+mn-lt"/>
                <a:cs typeface="+mn-lt"/>
              </a:rPr>
              <a:t>Переходить</a:t>
            </a:r>
            <a:r>
              <a:rPr lang="ru-RU" sz="2800" b="1">
                <a:solidFill>
                  <a:srgbClr val="002469"/>
                </a:solidFill>
                <a:latin typeface="Montserrat"/>
                <a:cs typeface="Calibri"/>
              </a:rPr>
              <a:t> от страницы к странице </a:t>
            </a:r>
            <a:r>
              <a:rPr lang="ru-RU" sz="2800">
                <a:latin typeface="Montserrat"/>
                <a:cs typeface="Calibri"/>
              </a:rPr>
              <a:t>или к нужным разделам с помощью стрелки; кликать на вариант(-ы) ответа, который считает верным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EF7EDF-1356-4C21-A98B-38A6857AD073}"/>
              </a:ext>
            </a:extLst>
          </p:cNvPr>
          <p:cNvSpPr txBox="1"/>
          <p:nvPr/>
        </p:nvSpPr>
        <p:spPr>
          <a:xfrm>
            <a:off x="263205" y="1554177"/>
            <a:ext cx="17622459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ru-RU" sz="2800">
                <a:latin typeface="Montserrat"/>
                <a:ea typeface="+mn-lt"/>
                <a:cs typeface="+mn-lt"/>
              </a:rPr>
              <a:t>Основным изменением в </a:t>
            </a:r>
            <a:r>
              <a:rPr lang="en-US" sz="2800">
                <a:latin typeface="Montserrat"/>
                <a:ea typeface="+mn-lt"/>
                <a:cs typeface="+mn-lt"/>
              </a:rPr>
              <a:t>PIRLS-2021 </a:t>
            </a:r>
            <a:r>
              <a:rPr lang="en-US" sz="2800" err="1">
                <a:latin typeface="Montserrat"/>
                <a:ea typeface="+mn-lt"/>
                <a:cs typeface="+mn-lt"/>
              </a:rPr>
              <a:t>является</a:t>
            </a:r>
            <a:r>
              <a:rPr lang="en-US" sz="2800">
                <a:latin typeface="Montserrat"/>
                <a:ea typeface="+mn-lt"/>
                <a:cs typeface="+mn-lt"/>
              </a:rPr>
              <a:t> </a:t>
            </a:r>
            <a:r>
              <a:rPr lang="en-US" sz="2800" b="1" err="1">
                <a:solidFill>
                  <a:srgbClr val="C00000"/>
                </a:solidFill>
                <a:latin typeface="Montserrat"/>
                <a:ea typeface="+mn-lt"/>
                <a:cs typeface="+mn-lt"/>
              </a:rPr>
              <a:t>переход</a:t>
            </a:r>
            <a:r>
              <a:rPr lang="en-US" sz="2800" b="1">
                <a:solidFill>
                  <a:srgbClr val="C00000"/>
                </a:solidFill>
                <a:latin typeface="Montserrat"/>
                <a:ea typeface="+mn-lt"/>
                <a:cs typeface="+mn-lt"/>
              </a:rPr>
              <a:t> </a:t>
            </a:r>
            <a:r>
              <a:rPr lang="en-US" sz="2800" b="1" err="1">
                <a:solidFill>
                  <a:srgbClr val="C00000"/>
                </a:solidFill>
                <a:latin typeface="Montserrat"/>
                <a:ea typeface="+mn-lt"/>
                <a:cs typeface="+mn-lt"/>
              </a:rPr>
              <a:t>на</a:t>
            </a:r>
            <a:r>
              <a:rPr lang="en-US" sz="2800" b="1">
                <a:solidFill>
                  <a:srgbClr val="C00000"/>
                </a:solidFill>
                <a:latin typeface="Montserrat"/>
                <a:ea typeface="+mn-lt"/>
                <a:cs typeface="+mn-lt"/>
              </a:rPr>
              <a:t> </a:t>
            </a:r>
            <a:r>
              <a:rPr lang="en-US" sz="2800" b="1" err="1">
                <a:solidFill>
                  <a:srgbClr val="C00000"/>
                </a:solidFill>
                <a:latin typeface="Montserrat"/>
                <a:ea typeface="+mn-lt"/>
                <a:cs typeface="+mn-lt"/>
              </a:rPr>
              <a:t>цифровой</a:t>
            </a:r>
            <a:r>
              <a:rPr lang="en-US" sz="2800" b="1">
                <a:solidFill>
                  <a:srgbClr val="C00000"/>
                </a:solidFill>
                <a:latin typeface="Montserrat"/>
                <a:ea typeface="+mn-lt"/>
                <a:cs typeface="+mn-lt"/>
              </a:rPr>
              <a:t> </a:t>
            </a:r>
            <a:r>
              <a:rPr lang="en-US" sz="2800" b="1" err="1">
                <a:solidFill>
                  <a:srgbClr val="C00000"/>
                </a:solidFill>
                <a:latin typeface="Montserrat"/>
                <a:ea typeface="+mn-lt"/>
                <a:cs typeface="+mn-lt"/>
              </a:rPr>
              <a:t>формат</a:t>
            </a:r>
            <a:r>
              <a:rPr lang="en-US" sz="2800" b="1">
                <a:solidFill>
                  <a:srgbClr val="C00000"/>
                </a:solidFill>
                <a:latin typeface="Montserrat"/>
                <a:ea typeface="+mn-lt"/>
                <a:cs typeface="+mn-lt"/>
              </a:rPr>
              <a:t> </a:t>
            </a:r>
            <a:r>
              <a:rPr lang="en-US" sz="2800">
                <a:latin typeface="Montserrat"/>
                <a:ea typeface="+mn-lt"/>
                <a:cs typeface="+mn-lt"/>
              </a:rPr>
              <a:t>(</a:t>
            </a:r>
            <a:r>
              <a:rPr lang="en-US" sz="2800" err="1">
                <a:latin typeface="Montserrat"/>
                <a:ea typeface="+mn-lt"/>
                <a:cs typeface="+mn-lt"/>
              </a:rPr>
              <a:t>digitalPIRLS</a:t>
            </a:r>
            <a:r>
              <a:rPr lang="en-US" sz="2800">
                <a:latin typeface="Montserrat"/>
                <a:ea typeface="+mn-lt"/>
                <a:cs typeface="+mn-lt"/>
              </a:rPr>
              <a:t>). </a:t>
            </a:r>
            <a:r>
              <a:rPr lang="en-US" sz="2800" err="1">
                <a:latin typeface="Montserrat"/>
                <a:ea typeface="+mn-lt"/>
                <a:cs typeface="+mn-lt"/>
              </a:rPr>
              <a:t>Задания</a:t>
            </a:r>
            <a:r>
              <a:rPr lang="en-US" sz="2800">
                <a:latin typeface="Montserrat"/>
                <a:ea typeface="+mn-lt"/>
                <a:cs typeface="+mn-lt"/>
              </a:rPr>
              <a:t> </a:t>
            </a:r>
            <a:r>
              <a:rPr lang="en-US" sz="2800" err="1">
                <a:latin typeface="Montserrat"/>
                <a:ea typeface="+mn-lt"/>
                <a:cs typeface="+mn-lt"/>
              </a:rPr>
              <a:t>digitalPIRLS</a:t>
            </a:r>
            <a:r>
              <a:rPr lang="en-US" sz="2800">
                <a:latin typeface="Montserrat"/>
                <a:ea typeface="+mn-lt"/>
                <a:cs typeface="+mn-lt"/>
              </a:rPr>
              <a:t> </a:t>
            </a:r>
            <a:r>
              <a:rPr lang="en-US" sz="2800" err="1">
                <a:latin typeface="Montserrat"/>
                <a:ea typeface="+mn-lt"/>
                <a:cs typeface="+mn-lt"/>
              </a:rPr>
              <a:t>включа</a:t>
            </a:r>
            <a:r>
              <a:rPr lang="ru-RU" sz="2800">
                <a:latin typeface="Montserrat"/>
                <a:ea typeface="+mn-lt"/>
                <a:cs typeface="+mn-lt"/>
              </a:rPr>
              <a:t>ю</a:t>
            </a:r>
            <a:r>
              <a:rPr lang="en-US" sz="2800" err="1">
                <a:latin typeface="Montserrat"/>
                <a:ea typeface="+mn-lt"/>
                <a:cs typeface="+mn-lt"/>
              </a:rPr>
              <a:t>т</a:t>
            </a:r>
            <a:r>
              <a:rPr lang="en-US" sz="2800">
                <a:latin typeface="Montserrat"/>
                <a:ea typeface="+mn-lt"/>
                <a:cs typeface="+mn-lt"/>
              </a:rPr>
              <a:t> </a:t>
            </a:r>
            <a:r>
              <a:rPr lang="en-US" sz="2800" err="1">
                <a:latin typeface="Montserrat"/>
                <a:ea typeface="+mn-lt"/>
                <a:cs typeface="+mn-lt"/>
              </a:rPr>
              <a:t>множество</a:t>
            </a:r>
            <a:r>
              <a:rPr lang="en-US" sz="2800">
                <a:latin typeface="Montserrat"/>
                <a:ea typeface="+mn-lt"/>
                <a:cs typeface="+mn-lt"/>
              </a:rPr>
              <a:t> </a:t>
            </a:r>
            <a:r>
              <a:rPr lang="en-US" sz="2800" err="1">
                <a:latin typeface="Montserrat"/>
                <a:ea typeface="+mn-lt"/>
                <a:cs typeface="+mn-lt"/>
              </a:rPr>
              <a:t>увлекательных</a:t>
            </a:r>
            <a:r>
              <a:rPr lang="en-US" sz="2800">
                <a:latin typeface="Montserrat"/>
                <a:ea typeface="+mn-lt"/>
                <a:cs typeface="+mn-lt"/>
              </a:rPr>
              <a:t>, </a:t>
            </a:r>
            <a:r>
              <a:rPr lang="en-US" sz="2800" err="1">
                <a:latin typeface="Montserrat"/>
                <a:ea typeface="+mn-lt"/>
                <a:cs typeface="+mn-lt"/>
              </a:rPr>
              <a:t>визуально</a:t>
            </a:r>
            <a:r>
              <a:rPr lang="en-US" sz="2800">
                <a:latin typeface="Montserrat"/>
                <a:ea typeface="+mn-lt"/>
                <a:cs typeface="+mn-lt"/>
              </a:rPr>
              <a:t> </a:t>
            </a:r>
            <a:r>
              <a:rPr lang="en-US" sz="2800" err="1">
                <a:latin typeface="Montserrat"/>
                <a:ea typeface="+mn-lt"/>
                <a:cs typeface="+mn-lt"/>
              </a:rPr>
              <a:t>привлекательных</a:t>
            </a:r>
            <a:r>
              <a:rPr lang="en-US" sz="2800">
                <a:latin typeface="Montserrat"/>
                <a:ea typeface="+mn-lt"/>
                <a:cs typeface="+mn-lt"/>
              </a:rPr>
              <a:t> </a:t>
            </a:r>
            <a:r>
              <a:rPr lang="en-US" sz="2800" err="1">
                <a:latin typeface="Montserrat"/>
                <a:ea typeface="+mn-lt"/>
                <a:cs typeface="+mn-lt"/>
              </a:rPr>
              <a:t>текстов</a:t>
            </a:r>
            <a:r>
              <a:rPr lang="en-US" sz="2800">
                <a:latin typeface="Montserrat"/>
                <a:ea typeface="+mn-lt"/>
                <a:cs typeface="+mn-lt"/>
              </a:rPr>
              <a:t>, </a:t>
            </a:r>
            <a:r>
              <a:rPr lang="ru-RU" sz="2800">
                <a:latin typeface="Montserrat"/>
                <a:ea typeface="+mn-lt"/>
                <a:cs typeface="+mn-lt"/>
              </a:rPr>
              <a:t>а также компонент </a:t>
            </a:r>
            <a:r>
              <a:rPr lang="en" sz="2800" err="1">
                <a:latin typeface="Montserrat"/>
                <a:ea typeface="+mn-lt"/>
                <a:cs typeface="+mn-lt"/>
              </a:rPr>
              <a:t>ePIRLS</a:t>
            </a:r>
            <a:r>
              <a:rPr lang="en" sz="2800">
                <a:latin typeface="Montserrat"/>
                <a:ea typeface="+mn-lt"/>
                <a:cs typeface="+mn-lt"/>
              </a:rPr>
              <a:t> – </a:t>
            </a:r>
            <a:r>
              <a:rPr lang="ru-RU" sz="2800">
                <a:latin typeface="Montserrat"/>
                <a:ea typeface="+mn-lt"/>
                <a:cs typeface="+mn-lt"/>
              </a:rPr>
              <a:t>задания, оценивающие умение учащихся читать, интерпретировать и оценивать информацию в Интернет-среде.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F4FA44D-A987-C648-872C-2DB6DBDF13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84" t="29259" r="44167" b="28519"/>
          <a:stretch>
            <a:fillRect/>
          </a:stretch>
        </p:blipFill>
        <p:spPr>
          <a:xfrm>
            <a:off x="4569495" y="-806855"/>
            <a:ext cx="13316169" cy="953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751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>
            <a:extLst>
              <a:ext uri="{FF2B5EF4-FFF2-40B4-BE49-F238E27FC236}">
                <a16:creationId xmlns:a16="http://schemas.microsoft.com/office/drawing/2014/main" id="{FF652353-312D-417D-8AAB-9559AD8A6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2659" y="2248490"/>
            <a:ext cx="3339887" cy="7767180"/>
          </a:xfrm>
          <a:prstGeom prst="rect">
            <a:avLst/>
          </a:prstGeom>
        </p:spPr>
      </p:pic>
      <p:sp>
        <p:nvSpPr>
          <p:cNvPr id="5" name="TextBox 21">
            <a:extLst>
              <a:ext uri="{FF2B5EF4-FFF2-40B4-BE49-F238E27FC236}">
                <a16:creationId xmlns:a16="http://schemas.microsoft.com/office/drawing/2014/main" id="{B9FAD9CB-7879-49F7-ABD6-29A8508CCB5D}"/>
              </a:ext>
            </a:extLst>
          </p:cNvPr>
          <p:cNvSpPr txBox="1"/>
          <p:nvPr/>
        </p:nvSpPr>
        <p:spPr>
          <a:xfrm>
            <a:off x="1049866" y="281239"/>
            <a:ext cx="18287999" cy="7677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4400" b="1">
                <a:solidFill>
                  <a:srgbClr val="241452"/>
                </a:solidFill>
                <a:latin typeface="Montserrat" panose="00000500000000000000" pitchFamily="2" charset="-52"/>
              </a:rPr>
              <a:t>Ответственные за проведение исследования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B2B1FF4-4D6F-4B8C-8EAF-0E280E49D6B0}"/>
              </a:ext>
            </a:extLst>
          </p:cNvPr>
          <p:cNvSpPr/>
          <p:nvPr/>
        </p:nvSpPr>
        <p:spPr>
          <a:xfrm>
            <a:off x="13744634" y="2248490"/>
            <a:ext cx="3494673" cy="2387564"/>
          </a:xfrm>
          <a:prstGeom prst="rect">
            <a:avLst/>
          </a:prstGeom>
          <a:solidFill>
            <a:srgbClr val="002469"/>
          </a:solidFill>
          <a:ln>
            <a:solidFill>
              <a:srgbClr val="0024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>
                <a:latin typeface="Montserrat" panose="00000500000000000000" pitchFamily="2" charset="-52"/>
              </a:rPr>
              <a:t>Тест-администратор </a:t>
            </a:r>
            <a:endParaRPr lang="ru-KZ" sz="3000" b="1">
              <a:latin typeface="Montserrat" panose="00000500000000000000" pitchFamily="2" charset="-52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9E66EAB-7CA2-42AF-BF3C-34898A524C47}"/>
              </a:ext>
            </a:extLst>
          </p:cNvPr>
          <p:cNvSpPr/>
          <p:nvPr/>
        </p:nvSpPr>
        <p:spPr>
          <a:xfrm>
            <a:off x="2440444" y="6564394"/>
            <a:ext cx="3494674" cy="2387567"/>
          </a:xfrm>
          <a:prstGeom prst="rect">
            <a:avLst/>
          </a:prstGeom>
          <a:solidFill>
            <a:srgbClr val="C40000"/>
          </a:solidFill>
          <a:ln>
            <a:solidFill>
              <a:srgbClr val="C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>
                <a:latin typeface="Montserrat" panose="00000500000000000000" pitchFamily="2" charset="-52"/>
              </a:rPr>
              <a:t>АО «ИАЦ»</a:t>
            </a:r>
            <a:endParaRPr lang="ru-KZ" sz="2800" b="1">
              <a:latin typeface="Montserrat" panose="00000500000000000000" pitchFamily="2" charset="-52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1F05870-1A05-4FD4-A98A-C068F47B8E71}"/>
              </a:ext>
            </a:extLst>
          </p:cNvPr>
          <p:cNvSpPr/>
          <p:nvPr/>
        </p:nvSpPr>
        <p:spPr>
          <a:xfrm>
            <a:off x="6290702" y="6603304"/>
            <a:ext cx="3494674" cy="2387566"/>
          </a:xfrm>
          <a:prstGeom prst="rect">
            <a:avLst/>
          </a:prstGeom>
          <a:solidFill>
            <a:srgbClr val="C40000"/>
          </a:solidFill>
          <a:ln>
            <a:solidFill>
              <a:srgbClr val="C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>
                <a:latin typeface="Montserrat" panose="00000500000000000000" pitchFamily="2" charset="-52"/>
              </a:rPr>
              <a:t>Управление образования</a:t>
            </a:r>
            <a:endParaRPr lang="ru-KZ" sz="2800" b="1">
              <a:latin typeface="Montserrat" panose="00000500000000000000" pitchFamily="2" charset="-52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501E044-6F08-4715-A898-115ACD8E22B7}"/>
              </a:ext>
            </a:extLst>
          </p:cNvPr>
          <p:cNvSpPr/>
          <p:nvPr/>
        </p:nvSpPr>
        <p:spPr>
          <a:xfrm>
            <a:off x="10017667" y="6603304"/>
            <a:ext cx="3494674" cy="2387565"/>
          </a:xfrm>
          <a:prstGeom prst="rect">
            <a:avLst/>
          </a:prstGeom>
          <a:solidFill>
            <a:srgbClr val="C40000"/>
          </a:solidFill>
          <a:ln>
            <a:solidFill>
              <a:srgbClr val="C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>
                <a:latin typeface="Montserrat" panose="00000500000000000000" pitchFamily="2" charset="-52"/>
              </a:rPr>
              <a:t>Завуч школы</a:t>
            </a:r>
            <a:endParaRPr lang="ru-KZ" sz="2800" b="1">
              <a:latin typeface="Montserrat" panose="00000500000000000000" pitchFamily="2" charset="-52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F8B2EA9-BAB2-433B-9653-6CCF18A70607}"/>
              </a:ext>
            </a:extLst>
          </p:cNvPr>
          <p:cNvSpPr/>
          <p:nvPr/>
        </p:nvSpPr>
        <p:spPr>
          <a:xfrm>
            <a:off x="13744633" y="6603305"/>
            <a:ext cx="3494674" cy="2387564"/>
          </a:xfrm>
          <a:prstGeom prst="rect">
            <a:avLst/>
          </a:prstGeom>
          <a:solidFill>
            <a:srgbClr val="C40000"/>
          </a:solidFill>
          <a:ln>
            <a:solidFill>
              <a:srgbClr val="C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>
                <a:latin typeface="Montserrat" panose="00000500000000000000" pitchFamily="2" charset="-52"/>
              </a:rPr>
              <a:t>Сотрудники управления образования или учителя, не преподающие в школах-участниках</a:t>
            </a:r>
            <a:endParaRPr lang="ru-KZ" sz="2200" b="1">
              <a:latin typeface="Montserrat" panose="00000500000000000000" pitchFamily="2" charset="-52"/>
            </a:endParaRPr>
          </a:p>
        </p:txBody>
      </p:sp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id="{4C28F7ED-9F30-40DD-A1FC-E373F8FBA058}"/>
              </a:ext>
            </a:extLst>
          </p:cNvPr>
          <p:cNvSpPr/>
          <p:nvPr/>
        </p:nvSpPr>
        <p:spPr>
          <a:xfrm>
            <a:off x="3818130" y="5191662"/>
            <a:ext cx="739302" cy="817124"/>
          </a:xfrm>
          <a:prstGeom prst="downArrow">
            <a:avLst/>
          </a:prstGeom>
          <a:solidFill>
            <a:srgbClr val="AFAFAF"/>
          </a:solidFill>
          <a:ln>
            <a:solidFill>
              <a:srgbClr val="AFA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id="{CDE180B6-8448-485E-9818-E05E539B7F0C}"/>
              </a:ext>
            </a:extLst>
          </p:cNvPr>
          <p:cNvSpPr/>
          <p:nvPr/>
        </p:nvSpPr>
        <p:spPr>
          <a:xfrm>
            <a:off x="7668387" y="5205061"/>
            <a:ext cx="739302" cy="817124"/>
          </a:xfrm>
          <a:prstGeom prst="downArrow">
            <a:avLst/>
          </a:prstGeom>
          <a:solidFill>
            <a:srgbClr val="AFAFAF"/>
          </a:solidFill>
          <a:ln>
            <a:solidFill>
              <a:srgbClr val="AFA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7" name="Стрелка: вниз 16">
            <a:extLst>
              <a:ext uri="{FF2B5EF4-FFF2-40B4-BE49-F238E27FC236}">
                <a16:creationId xmlns:a16="http://schemas.microsoft.com/office/drawing/2014/main" id="{596870FA-85DB-49EE-9B16-F1777817762A}"/>
              </a:ext>
            </a:extLst>
          </p:cNvPr>
          <p:cNvSpPr/>
          <p:nvPr/>
        </p:nvSpPr>
        <p:spPr>
          <a:xfrm>
            <a:off x="11395353" y="5242032"/>
            <a:ext cx="739302" cy="817124"/>
          </a:xfrm>
          <a:prstGeom prst="downArrow">
            <a:avLst/>
          </a:prstGeom>
          <a:solidFill>
            <a:srgbClr val="AFAFAF"/>
          </a:solidFill>
          <a:ln>
            <a:solidFill>
              <a:srgbClr val="AFA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id="{03887FBA-A2BC-44CB-87F7-CF29935E8886}"/>
              </a:ext>
            </a:extLst>
          </p:cNvPr>
          <p:cNvSpPr/>
          <p:nvPr/>
        </p:nvSpPr>
        <p:spPr>
          <a:xfrm>
            <a:off x="15122319" y="5143500"/>
            <a:ext cx="739302" cy="817124"/>
          </a:xfrm>
          <a:prstGeom prst="downArrow">
            <a:avLst/>
          </a:prstGeom>
          <a:solidFill>
            <a:srgbClr val="AFAFAF"/>
          </a:solidFill>
          <a:ln>
            <a:solidFill>
              <a:srgbClr val="AFA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0D0FED1-C159-43BF-A941-8A18430A944E}"/>
              </a:ext>
            </a:extLst>
          </p:cNvPr>
          <p:cNvSpPr/>
          <p:nvPr/>
        </p:nvSpPr>
        <p:spPr>
          <a:xfrm>
            <a:off x="2443487" y="2248490"/>
            <a:ext cx="3494673" cy="2387564"/>
          </a:xfrm>
          <a:prstGeom prst="rect">
            <a:avLst/>
          </a:prstGeom>
          <a:solidFill>
            <a:srgbClr val="002469"/>
          </a:solidFill>
          <a:ln>
            <a:solidFill>
              <a:srgbClr val="0024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>
                <a:latin typeface="Montserrat" panose="00000500000000000000" pitchFamily="2" charset="-52"/>
              </a:rPr>
              <a:t>Национальный</a:t>
            </a:r>
            <a:r>
              <a:rPr lang="ru-RU" sz="3000">
                <a:latin typeface="Montserrat" panose="00000500000000000000" pitchFamily="2" charset="-52"/>
              </a:rPr>
              <a:t> </a:t>
            </a:r>
            <a:r>
              <a:rPr lang="ru-RU" sz="2800">
                <a:latin typeface="Montserrat" panose="00000500000000000000" pitchFamily="2" charset="-52"/>
              </a:rPr>
              <a:t>координатор</a:t>
            </a:r>
            <a:endParaRPr lang="ru-KZ" sz="3000">
              <a:latin typeface="Montserrat" panose="00000500000000000000" pitchFamily="2" charset="-52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41C81BD-3F53-4C5D-A148-A40D97D46993}"/>
              </a:ext>
            </a:extLst>
          </p:cNvPr>
          <p:cNvSpPr/>
          <p:nvPr/>
        </p:nvSpPr>
        <p:spPr>
          <a:xfrm>
            <a:off x="6290703" y="2248490"/>
            <a:ext cx="3494673" cy="2387564"/>
          </a:xfrm>
          <a:prstGeom prst="rect">
            <a:avLst/>
          </a:prstGeom>
          <a:solidFill>
            <a:srgbClr val="002469"/>
          </a:solidFill>
          <a:ln>
            <a:solidFill>
              <a:srgbClr val="0024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>
                <a:latin typeface="Montserrat" panose="00000500000000000000" pitchFamily="2" charset="-52"/>
              </a:rPr>
              <a:t>Областной </a:t>
            </a:r>
            <a:r>
              <a:rPr lang="ru-RU" sz="2800">
                <a:latin typeface="Montserrat" panose="00000500000000000000" pitchFamily="2" charset="-52"/>
              </a:rPr>
              <a:t>координатор</a:t>
            </a:r>
            <a:endParaRPr lang="ru-KZ" sz="3000">
              <a:latin typeface="Montserrat" panose="00000500000000000000" pitchFamily="2" charset="-52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72FED029-60A8-4F8E-A742-BBACEA5BD8FA}"/>
              </a:ext>
            </a:extLst>
          </p:cNvPr>
          <p:cNvSpPr/>
          <p:nvPr/>
        </p:nvSpPr>
        <p:spPr>
          <a:xfrm>
            <a:off x="10017668" y="2248490"/>
            <a:ext cx="3494673" cy="2387564"/>
          </a:xfrm>
          <a:prstGeom prst="rect">
            <a:avLst/>
          </a:prstGeom>
          <a:solidFill>
            <a:srgbClr val="002469"/>
          </a:solidFill>
          <a:ln>
            <a:solidFill>
              <a:srgbClr val="0024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>
                <a:latin typeface="Montserrat" panose="00000500000000000000" pitchFamily="2" charset="-52"/>
              </a:rPr>
              <a:t>Школьный </a:t>
            </a:r>
            <a:r>
              <a:rPr lang="ru-RU" sz="2800">
                <a:latin typeface="Montserrat" panose="00000500000000000000" pitchFamily="2" charset="-52"/>
              </a:rPr>
              <a:t>координатор</a:t>
            </a:r>
            <a:endParaRPr lang="ru-KZ" sz="3000">
              <a:latin typeface="Montserrat" panose="00000500000000000000" pitchFamily="2" charset="-52"/>
            </a:endParaRPr>
          </a:p>
        </p:txBody>
      </p:sp>
      <p:pic>
        <p:nvPicPr>
          <p:cNvPr id="22" name="Picture 2" descr="Информационно-Аналитический центр logo">
            <a:extLst>
              <a:ext uri="{FF2B5EF4-FFF2-40B4-BE49-F238E27FC236}">
                <a16:creationId xmlns:a16="http://schemas.microsoft.com/office/drawing/2014/main" id="{96823125-ED23-470D-99F2-E55F62EEB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59" y="144487"/>
            <a:ext cx="2844884" cy="104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195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06eeaaa-3f6e-4adf-a4f2-525bbb44651a">
      <UserInfo>
        <DisplayName/>
        <AccountId xsi:nil="true"/>
        <AccountType/>
      </UserInfo>
    </SharedWithUsers>
    <MediaLengthInSeconds xmlns="2a82387d-61fb-4b2f-9eff-ef815e45d6b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769B17AC1344D49B43DECC362824163" ma:contentTypeVersion="13" ma:contentTypeDescription="Создание документа." ma:contentTypeScope="" ma:versionID="b23939db882158bed35f5366ecf36979">
  <xsd:schema xmlns:xsd="http://www.w3.org/2001/XMLSchema" xmlns:xs="http://www.w3.org/2001/XMLSchema" xmlns:p="http://schemas.microsoft.com/office/2006/metadata/properties" xmlns:ns2="2a82387d-61fb-4b2f-9eff-ef815e45d6b6" xmlns:ns3="b06eeaaa-3f6e-4adf-a4f2-525bbb44651a" targetNamespace="http://schemas.microsoft.com/office/2006/metadata/properties" ma:root="true" ma:fieldsID="32dc3946a4aee83c5a206add7c8213c7" ns2:_="" ns3:_="">
    <xsd:import namespace="2a82387d-61fb-4b2f-9eff-ef815e45d6b6"/>
    <xsd:import namespace="b06eeaaa-3f6e-4adf-a4f2-525bbb4465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82387d-61fb-4b2f-9eff-ef815e45d6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6eeaaa-3f6e-4adf-a4f2-525bbb44651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D33C38-AF3A-4FFA-904D-531C39BDADD1}">
  <ds:schemaRefs>
    <ds:schemaRef ds:uri="2a82387d-61fb-4b2f-9eff-ef815e45d6b6"/>
    <ds:schemaRef ds:uri="b06eeaaa-3f6e-4adf-a4f2-525bbb44651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13613AE-6258-483E-A61C-4DE8A419EA68}">
  <ds:schemaRefs>
    <ds:schemaRef ds:uri="2a82387d-61fb-4b2f-9eff-ef815e45d6b6"/>
    <ds:schemaRef ds:uri="b06eeaaa-3f6e-4adf-a4f2-525bbb44651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E9F7F39-AFFF-4A5F-8216-4F1FA1F6A1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22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PISA для школ - исследование, основанное на международной рамке PISA </vt:lpstr>
      <vt:lpstr>PowerPoint Presentation</vt:lpstr>
      <vt:lpstr>PowerPoint Presentation</vt:lpstr>
      <vt:lpstr>PowerPoint Presentation</vt:lpstr>
      <vt:lpstr>ТРУДНОСТИ, С КОТОРЫМИ СТАЛКИВАЮТСЯ КАЗАХСТАНСКИЕ ОБУЧАЮЩИЕСЯ ПРИ ВЫПОЛНЕНИИ ЗАДАНИЙ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Major sections of this thesis defense presentation</dc:title>
  <dc:creator>Назым Назым</dc:creator>
  <cp:revision>4</cp:revision>
  <dcterms:created xsi:type="dcterms:W3CDTF">2006-08-16T00:00:00Z</dcterms:created>
  <dcterms:modified xsi:type="dcterms:W3CDTF">2021-09-23T04:56:36Z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0x010100C769B17AC1344D49B43DECC362824163</vt:lpwstr>
  </property>
  <property fmtid="{D5CDD505-2E9C-101B-9397-08002B2CF9AE}" pid="3" name="KSOProductBuildVer">
    <vt:lpwstr>2057-11.2.0.10223</vt:lpwstr>
  </property>
  <property fmtid="{D5CDD505-2E9C-101B-9397-08002B2CF9AE}" pid="4" name="Order">
    <vt:r8>9882700</vt:r8>
  </property>
  <property fmtid="{D5CDD505-2E9C-101B-9397-08002B2CF9AE}" pid="5" name="ComplianceAssetId">
    <vt:lpwstr/>
  </property>
  <property fmtid="{D5CDD505-2E9C-101B-9397-08002B2CF9AE}" pid="6" name="_ExtendedDescription">
    <vt:lpwstr/>
  </property>
</Properties>
</file>