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307" r:id="rId6"/>
    <p:sldId id="277" r:id="rId7"/>
    <p:sldId id="691" r:id="rId8"/>
    <p:sldId id="548" r:id="rId9"/>
    <p:sldId id="692" r:id="rId10"/>
    <p:sldId id="609" r:id="rId11"/>
    <p:sldId id="684" r:id="rId12"/>
    <p:sldId id="677" r:id="rId13"/>
    <p:sldId id="365" r:id="rId14"/>
    <p:sldId id="575" r:id="rId15"/>
    <p:sldId id="694" r:id="rId16"/>
    <p:sldId id="576" r:id="rId17"/>
    <p:sldId id="695" r:id="rId18"/>
    <p:sldId id="688" r:id="rId19"/>
    <p:sldId id="262" r:id="rId20"/>
    <p:sldId id="693" r:id="rId21"/>
    <p:sldId id="678" r:id="rId22"/>
    <p:sldId id="681" r:id="rId23"/>
    <p:sldId id="280" r:id="rId24"/>
    <p:sldId id="685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Wingdings 2" panose="05020102010507070707" pitchFamily="18" charset="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ina Tynybayeva" initials="MT" lastIdx="5" clrIdx="0">
    <p:extLst>
      <p:ext uri="{19B8F6BF-5375-455C-9EA6-DF929625EA0E}">
        <p15:presenceInfo xmlns:p15="http://schemas.microsoft.com/office/powerpoint/2012/main" userId="S::madina.tynybayeva@iac.kz::169959e7-b89f-4191-9d3f-21b7d15105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69"/>
    <a:srgbClr val="C40000"/>
    <a:srgbClr val="960000"/>
    <a:srgbClr val="E02A2A"/>
    <a:srgbClr val="AFAFAF"/>
    <a:srgbClr val="E3E3E3"/>
    <a:srgbClr val="123B8C"/>
    <a:srgbClr val="4E73BD"/>
    <a:srgbClr val="F4F4F4"/>
    <a:srgbClr val="927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5F98CE-0A3A-085E-5E8C-534F7E3F7D24}" v="39" dt="2021-08-22T14:23:53.583"/>
    <p1510:client id="{29652A6C-AFED-487C-AFF5-2907A8D0027E}" v="1" dt="2021-09-03T12:26:17.419"/>
    <p1510:client id="{2B273F45-5CAF-43C6-B3D4-02085C7F27A6}" v="249" dt="2021-08-22T14:05:02.240"/>
    <p1510:client id="{4C00EAC3-6C5F-3C03-827B-D080ABC864CA}" v="1" dt="2021-09-04T05:11:55.044"/>
    <p1510:client id="{52F4888B-5475-E59C-FDC1-9787156A2B64}" v="47" dt="2021-08-22T14:06:40.416"/>
    <p1510:client id="{92EFCDEE-A796-0137-D743-C57299F11C09}" v="2" dt="2021-09-02T05:12:34.845"/>
    <p1510:client id="{96C3C384-0E3E-6385-A428-9B19E330F5D0}" v="1" dt="2021-09-07T02:18:50.861"/>
    <p1510:client id="{98F0C36F-68EE-7EF3-25F2-125FCBC86737}" v="47" dt="2021-08-23T03:04:58.103"/>
    <p1510:client id="{9B76F186-D51C-250D-9E37-FF4CE655278D}" v="1" dt="2021-09-16T03:15:35.658"/>
    <p1510:client id="{A172FD9A-D508-5DF3-7509-DA498418616A}" v="1" dt="2021-09-06T12:19:13.422"/>
    <p1510:client id="{A8CAC173-538C-EA4A-3024-CB4E35946E5D}" v="4" dt="2021-09-16T06:19:43.521"/>
    <p1510:client id="{B8758395-9DA0-B294-7750-6190C5A40055}" v="8" dt="2021-08-22T13:01:27.684"/>
    <p1510:client id="{D2176F64-918A-4DC3-AF3A-CCCCDB7667F2}" v="36" dt="2021-08-22T13:05:12.834"/>
    <p1510:client id="{D34531E2-501D-E769-D9FC-45377A6A7A97}" v="1" dt="2021-09-07T16:28:06.714"/>
    <p1510:client id="{D8F746BB-84A5-92E1-78BB-C3621BB175F9}" v="4" dt="2021-08-26T07:51:17.694"/>
    <p1510:client id="{DD7FF77D-1974-9185-C891-D0B8AB3FEE88}" v="64" dt="2021-08-22T13:06:16.259"/>
    <p1510:client id="{E0A4CF83-93AC-2E1A-A41B-CA748DFEBE20}" v="3" dt="2021-08-22T13:12:52.345"/>
    <p1510:client id="{E2B51A5D-5F09-0FB0-11A4-74D2C5809C33}" v="1" dt="2021-08-26T14:09:40.086"/>
    <p1510:client id="{F7875008-7146-4441-8620-3CE9EA4980AC}" v="521" dt="2021-08-23T05:32:49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67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сть" userId="S::urn:spo:anon#c67756a73734accdd563bd5fa8a767c9330f765c75217a6690af0725413dc900::" providerId="AD" clId="Web-{96C3C384-0E3E-6385-A428-9B19E330F5D0}"/>
    <pc:docChg chg="sldOrd">
      <pc:chgData name="Гость" userId="S::urn:spo:anon#c67756a73734accdd563bd5fa8a767c9330f765c75217a6690af0725413dc900::" providerId="AD" clId="Web-{96C3C384-0E3E-6385-A428-9B19E330F5D0}" dt="2021-09-07T02:18:50.861" v="0"/>
      <pc:docMkLst>
        <pc:docMk/>
      </pc:docMkLst>
      <pc:sldChg chg="ord">
        <pc:chgData name="Гость" userId="S::urn:spo:anon#c67756a73734accdd563bd5fa8a767c9330f765c75217a6690af0725413dc900::" providerId="AD" clId="Web-{96C3C384-0E3E-6385-A428-9B19E330F5D0}" dt="2021-09-07T02:18:50.861" v="0"/>
        <pc:sldMkLst>
          <pc:docMk/>
          <pc:sldMk cId="0" sldId="280"/>
        </pc:sldMkLst>
      </pc:sldChg>
    </pc:docChg>
  </pc:docChgLst>
  <pc:docChgLst>
    <pc:chgData name="Гость" userId="S::urn:spo:anon#c67756a73734accdd563bd5fa8a767c9330f765c75217a6690af0725413dc900::" providerId="AD" clId="Web-{92EFCDEE-A796-0137-D743-C57299F11C09}"/>
    <pc:docChg chg="modSld">
      <pc:chgData name="Гость" userId="S::urn:spo:anon#c67756a73734accdd563bd5fa8a767c9330f765c75217a6690af0725413dc900::" providerId="AD" clId="Web-{92EFCDEE-A796-0137-D743-C57299F11C09}" dt="2021-09-02T05:12:34.845" v="1" actId="1076"/>
      <pc:docMkLst>
        <pc:docMk/>
      </pc:docMkLst>
      <pc:sldChg chg="modSp">
        <pc:chgData name="Гость" userId="S::urn:spo:anon#c67756a73734accdd563bd5fa8a767c9330f765c75217a6690af0725413dc900::" providerId="AD" clId="Web-{92EFCDEE-A796-0137-D743-C57299F11C09}" dt="2021-09-02T05:12:34.845" v="1" actId="1076"/>
        <pc:sldMkLst>
          <pc:docMk/>
          <pc:sldMk cId="3028019987" sldId="678"/>
        </pc:sldMkLst>
        <pc:spChg chg="mod">
          <ac:chgData name="Гость" userId="S::urn:spo:anon#c67756a73734accdd563bd5fa8a767c9330f765c75217a6690af0725413dc900::" providerId="AD" clId="Web-{92EFCDEE-A796-0137-D743-C57299F11C09}" dt="2021-09-02T05:12:34.845" v="1" actId="1076"/>
          <ac:spMkLst>
            <pc:docMk/>
            <pc:sldMk cId="3028019987" sldId="678"/>
            <ac:spMk id="2" creationId="{DC457ABB-5556-42F2-B183-5C3D6AF80807}"/>
          </ac:spMkLst>
        </pc:spChg>
      </pc:sldChg>
      <pc:sldChg chg="modSp">
        <pc:chgData name="Гость" userId="S::urn:spo:anon#c67756a73734accdd563bd5fa8a767c9330f765c75217a6690af0725413dc900::" providerId="AD" clId="Web-{92EFCDEE-A796-0137-D743-C57299F11C09}" dt="2021-09-02T05:09:00.840" v="0" actId="1076"/>
        <pc:sldMkLst>
          <pc:docMk/>
          <pc:sldMk cId="4166855793" sldId="695"/>
        </pc:sldMkLst>
        <pc:picChg chg="mod">
          <ac:chgData name="Гость" userId="S::urn:spo:anon#c67756a73734accdd563bd5fa8a767c9330f765c75217a6690af0725413dc900::" providerId="AD" clId="Web-{92EFCDEE-A796-0137-D743-C57299F11C09}" dt="2021-09-02T05:09:00.840" v="0" actId="1076"/>
          <ac:picMkLst>
            <pc:docMk/>
            <pc:sldMk cId="4166855793" sldId="695"/>
            <ac:picMk id="4" creationId="{0F3CDFE2-8097-4B46-A83C-668A9CBCC4E3}"/>
          </ac:picMkLst>
        </pc:picChg>
      </pc:sldChg>
    </pc:docChg>
  </pc:docChgLst>
  <pc:docChgLst>
    <pc:chgData name="Гость" userId="S::urn:spo:anon#c67756a73734accdd563bd5fa8a767c9330f765c75217a6690af0725413dc900::" providerId="AD" clId="Web-{A8CAC173-538C-EA4A-3024-CB4E35946E5D}"/>
    <pc:docChg chg="modSld">
      <pc:chgData name="Гость" userId="S::urn:spo:anon#c67756a73734accdd563bd5fa8a767c9330f765c75217a6690af0725413dc900::" providerId="AD" clId="Web-{A8CAC173-538C-EA4A-3024-CB4E35946E5D}" dt="2021-09-16T06:19:43.521" v="1" actId="20577"/>
      <pc:docMkLst>
        <pc:docMk/>
      </pc:docMkLst>
      <pc:sldChg chg="modSp">
        <pc:chgData name="Гость" userId="S::urn:spo:anon#c67756a73734accdd563bd5fa8a767c9330f765c75217a6690af0725413dc900::" providerId="AD" clId="Web-{A8CAC173-538C-EA4A-3024-CB4E35946E5D}" dt="2021-09-16T06:19:43.521" v="1" actId="20577"/>
        <pc:sldMkLst>
          <pc:docMk/>
          <pc:sldMk cId="4060120958" sldId="677"/>
        </pc:sldMkLst>
        <pc:spChg chg="mod">
          <ac:chgData name="Гость" userId="S::urn:spo:anon#c67756a73734accdd563bd5fa8a767c9330f765c75217a6690af0725413dc900::" providerId="AD" clId="Web-{A8CAC173-538C-EA4A-3024-CB4E35946E5D}" dt="2021-09-16T06:19:43.521" v="1" actId="20577"/>
          <ac:spMkLst>
            <pc:docMk/>
            <pc:sldMk cId="4060120958" sldId="677"/>
            <ac:spMk id="3" creationId="{19F15E16-A781-4DB0-BAA4-9CAA51748930}"/>
          </ac:spMkLst>
        </pc:spChg>
      </pc:sldChg>
    </pc:docChg>
  </pc:docChgLst>
  <pc:docChgLst>
    <pc:chgData name="Гость" userId="S::urn:spo:anon#c67756a73734accdd563bd5fa8a767c9330f765c75217a6690af0725413dc900::" providerId="AD" clId="Web-{4C00EAC3-6C5F-3C03-827B-D080ABC864CA}"/>
    <pc:docChg chg="modSld">
      <pc:chgData name="Гость" userId="S::urn:spo:anon#c67756a73734accdd563bd5fa8a767c9330f765c75217a6690af0725413dc900::" providerId="AD" clId="Web-{4C00EAC3-6C5F-3C03-827B-D080ABC864CA}" dt="2021-09-04T05:11:55.044" v="0" actId="1076"/>
      <pc:docMkLst>
        <pc:docMk/>
      </pc:docMkLst>
      <pc:sldChg chg="modSp">
        <pc:chgData name="Гость" userId="S::urn:spo:anon#c67756a73734accdd563bd5fa8a767c9330f765c75217a6690af0725413dc900::" providerId="AD" clId="Web-{4C00EAC3-6C5F-3C03-827B-D080ABC864CA}" dt="2021-09-04T05:11:55.044" v="0" actId="1076"/>
        <pc:sldMkLst>
          <pc:docMk/>
          <pc:sldMk cId="800352941" sldId="685"/>
        </pc:sldMkLst>
        <pc:spChg chg="mod">
          <ac:chgData name="Гость" userId="S::urn:spo:anon#c67756a73734accdd563bd5fa8a767c9330f765c75217a6690af0725413dc900::" providerId="AD" clId="Web-{4C00EAC3-6C5F-3C03-827B-D080ABC864CA}" dt="2021-09-04T05:11:55.044" v="0" actId="1076"/>
          <ac:spMkLst>
            <pc:docMk/>
            <pc:sldMk cId="800352941" sldId="685"/>
            <ac:spMk id="2" creationId="{60272FCD-B687-4636-A711-B61037228AC4}"/>
          </ac:spMkLst>
        </pc:spChg>
      </pc:sldChg>
    </pc:docChg>
  </pc:docChgLst>
  <pc:docChgLst>
    <pc:chgData name="Гость" userId="S::urn:spo:anon#00020eb5f0b25ea174960af7c09dc4906f3526f85fc1f8a798fc17cfaad39852::" providerId="AD" clId="Web-{D34531E2-501D-E769-D9FC-45377A6A7A97}"/>
    <pc:docChg chg="modSld">
      <pc:chgData name="Гость" userId="S::urn:spo:anon#00020eb5f0b25ea174960af7c09dc4906f3526f85fc1f8a798fc17cfaad39852::" providerId="AD" clId="Web-{D34531E2-501D-E769-D9FC-45377A6A7A97}" dt="2021-09-07T16:28:06.714" v="0" actId="1076"/>
      <pc:docMkLst>
        <pc:docMk/>
      </pc:docMkLst>
      <pc:sldChg chg="modSp">
        <pc:chgData name="Гость" userId="S::urn:spo:anon#00020eb5f0b25ea174960af7c09dc4906f3526f85fc1f8a798fc17cfaad39852::" providerId="AD" clId="Web-{D34531E2-501D-E769-D9FC-45377A6A7A97}" dt="2021-09-07T16:28:06.714" v="0" actId="1076"/>
        <pc:sldMkLst>
          <pc:docMk/>
          <pc:sldMk cId="800352941" sldId="685"/>
        </pc:sldMkLst>
        <pc:spChg chg="mod">
          <ac:chgData name="Гость" userId="S::urn:spo:anon#00020eb5f0b25ea174960af7c09dc4906f3526f85fc1f8a798fc17cfaad39852::" providerId="AD" clId="Web-{D34531E2-501D-E769-D9FC-45377A6A7A97}" dt="2021-09-07T16:28:06.714" v="0" actId="1076"/>
          <ac:spMkLst>
            <pc:docMk/>
            <pc:sldMk cId="800352941" sldId="685"/>
            <ac:spMk id="2" creationId="{60272FCD-B687-4636-A711-B61037228AC4}"/>
          </ac:spMkLst>
        </pc:spChg>
      </pc:sldChg>
    </pc:docChg>
  </pc:docChgLst>
  <pc:docChgLst>
    <pc:chgData name="Гость" userId="S::urn:spo:anon#c67756a73734accdd563bd5fa8a767c9330f765c75217a6690af0725413dc900::" providerId="AD" clId="Web-{9B76F186-D51C-250D-9E37-FF4CE655278D}"/>
    <pc:docChg chg="modSld">
      <pc:chgData name="Гость" userId="S::urn:spo:anon#c67756a73734accdd563bd5fa8a767c9330f765c75217a6690af0725413dc900::" providerId="AD" clId="Web-{9B76F186-D51C-250D-9E37-FF4CE655278D}" dt="2021-09-16T03:15:35.658" v="0" actId="1076"/>
      <pc:docMkLst>
        <pc:docMk/>
      </pc:docMkLst>
      <pc:sldChg chg="modSp">
        <pc:chgData name="Гость" userId="S::urn:spo:anon#c67756a73734accdd563bd5fa8a767c9330f765c75217a6690af0725413dc900::" providerId="AD" clId="Web-{9B76F186-D51C-250D-9E37-FF4CE655278D}" dt="2021-09-16T03:15:35.658" v="0" actId="1076"/>
        <pc:sldMkLst>
          <pc:docMk/>
          <pc:sldMk cId="0" sldId="575"/>
        </pc:sldMkLst>
        <pc:picChg chg="mod">
          <ac:chgData name="Гость" userId="S::urn:spo:anon#c67756a73734accdd563bd5fa8a767c9330f765c75217a6690af0725413dc900::" providerId="AD" clId="Web-{9B76F186-D51C-250D-9E37-FF4CE655278D}" dt="2021-09-16T03:15:35.658" v="0" actId="1076"/>
          <ac:picMkLst>
            <pc:docMk/>
            <pc:sldMk cId="0" sldId="575"/>
            <ac:picMk id="4" creationId="{76C5DF52-4212-476E-99D9-B9DE503C85AB}"/>
          </ac:picMkLst>
        </pc:picChg>
      </pc:sldChg>
    </pc:docChg>
  </pc:docChgLst>
  <pc:docChgLst>
    <pc:chgData name="Гость" userId="S::urn:spo:anon#c67756a73734accdd563bd5fa8a767c9330f765c75217a6690af0725413dc900::" providerId="AD" clId="Web-{29652A6C-AFED-487C-AFF5-2907A8D0027E}"/>
    <pc:docChg chg="modSld">
      <pc:chgData name="Гость" userId="S::urn:spo:anon#c67756a73734accdd563bd5fa8a767c9330f765c75217a6690af0725413dc900::" providerId="AD" clId="Web-{29652A6C-AFED-487C-AFF5-2907A8D0027E}" dt="2021-09-03T12:26:17.419" v="0" actId="1076"/>
      <pc:docMkLst>
        <pc:docMk/>
      </pc:docMkLst>
      <pc:sldChg chg="modSp">
        <pc:chgData name="Гость" userId="S::urn:spo:anon#c67756a73734accdd563bd5fa8a767c9330f765c75217a6690af0725413dc900::" providerId="AD" clId="Web-{29652A6C-AFED-487C-AFF5-2907A8D0027E}" dt="2021-09-03T12:26:17.419" v="0" actId="1076"/>
        <pc:sldMkLst>
          <pc:docMk/>
          <pc:sldMk cId="2279032040" sldId="307"/>
        </pc:sldMkLst>
        <pc:spChg chg="mod">
          <ac:chgData name="Гость" userId="S::urn:spo:anon#c67756a73734accdd563bd5fa8a767c9330f765c75217a6690af0725413dc900::" providerId="AD" clId="Web-{29652A6C-AFED-487C-AFF5-2907A8D0027E}" dt="2021-09-03T12:26:17.419" v="0" actId="1076"/>
          <ac:spMkLst>
            <pc:docMk/>
            <pc:sldMk cId="2279032040" sldId="307"/>
            <ac:spMk id="15" creationId="{D172841C-D330-4B91-821D-D577FEBCC0EC}"/>
          </ac:spMkLst>
        </pc:spChg>
      </pc:sldChg>
    </pc:docChg>
  </pc:docChgLst>
  <pc:docChgLst>
    <pc:chgData name="Гость" userId="S::urn:spo:anon#c67756a73734accdd563bd5fa8a767c9330f765c75217a6690af0725413dc900::" providerId="AD" clId="Web-{D8F746BB-84A5-92E1-78BB-C3621BB175F9}"/>
    <pc:docChg chg="modSld">
      <pc:chgData name="Гость" userId="S::urn:spo:anon#c67756a73734accdd563bd5fa8a767c9330f765c75217a6690af0725413dc900::" providerId="AD" clId="Web-{D8F746BB-84A5-92E1-78BB-C3621BB175F9}" dt="2021-08-26T07:51:13.179" v="0" actId="20577"/>
      <pc:docMkLst>
        <pc:docMk/>
      </pc:docMkLst>
      <pc:sldChg chg="modSp">
        <pc:chgData name="Гость" userId="S::urn:spo:anon#c67756a73734accdd563bd5fa8a767c9330f765c75217a6690af0725413dc900::" providerId="AD" clId="Web-{D8F746BB-84A5-92E1-78BB-C3621BB175F9}" dt="2021-08-26T07:51:13.179" v="0" actId="20577"/>
        <pc:sldMkLst>
          <pc:docMk/>
          <pc:sldMk cId="3706258405" sldId="576"/>
        </pc:sldMkLst>
        <pc:spChg chg="mod">
          <ac:chgData name="Гость" userId="S::urn:spo:anon#c67756a73734accdd563bd5fa8a767c9330f765c75217a6690af0725413dc900::" providerId="AD" clId="Web-{D8F746BB-84A5-92E1-78BB-C3621BB175F9}" dt="2021-08-26T07:51:13.179" v="0" actId="20577"/>
          <ac:spMkLst>
            <pc:docMk/>
            <pc:sldMk cId="3706258405" sldId="576"/>
            <ac:spMk id="21507" creationId="{6477D717-B8CD-46DA-8026-A6050B5DB5F1}"/>
          </ac:spMkLst>
        </pc:spChg>
      </pc:sldChg>
    </pc:docChg>
  </pc:docChgLst>
  <pc:docChgLst>
    <pc:chgData name="Гость" userId="S::urn:spo:anon#c67756a73734accdd563bd5fa8a767c9330f765c75217a6690af0725413dc900::" providerId="AD" clId="Web-{A172FD9A-D508-5DF3-7509-DA498418616A}"/>
    <pc:docChg chg="modSld">
      <pc:chgData name="Гость" userId="S::urn:spo:anon#c67756a73734accdd563bd5fa8a767c9330f765c75217a6690af0725413dc900::" providerId="AD" clId="Web-{A172FD9A-D508-5DF3-7509-DA498418616A}" dt="2021-09-06T12:19:13.422" v="0"/>
      <pc:docMkLst>
        <pc:docMk/>
      </pc:docMkLst>
      <pc:sldChg chg="addSp">
        <pc:chgData name="Гость" userId="S::urn:spo:anon#c67756a73734accdd563bd5fa8a767c9330f765c75217a6690af0725413dc900::" providerId="AD" clId="Web-{A172FD9A-D508-5DF3-7509-DA498418616A}" dt="2021-09-06T12:19:13.422" v="0"/>
        <pc:sldMkLst>
          <pc:docMk/>
          <pc:sldMk cId="0" sldId="256"/>
        </pc:sldMkLst>
        <pc:spChg chg="add">
          <ac:chgData name="Гость" userId="S::urn:spo:anon#c67756a73734accdd563bd5fa8a767c9330f765c75217a6690af0725413dc900::" providerId="AD" clId="Web-{A172FD9A-D508-5DF3-7509-DA498418616A}" dt="2021-09-06T12:19:13.422" v="0"/>
          <ac:spMkLst>
            <pc:docMk/>
            <pc:sldMk cId="0" sldId="256"/>
            <ac:spMk id="5" creationId="{12C49575-216C-4ED4-88E1-0430AF1AEEE7}"/>
          </ac:spMkLst>
        </pc:spChg>
      </pc:sldChg>
    </pc:docChg>
  </pc:docChgLst>
  <pc:docChgLst>
    <pc:chgData name="Гость" userId="S::urn:spo:anon#c67756a73734accdd563bd5fa8a767c9330f765c75217a6690af0725413dc900::" providerId="AD" clId="Web-{E2B51A5D-5F09-0FB0-11A4-74D2C5809C33}"/>
    <pc:docChg chg="modSld">
      <pc:chgData name="Гость" userId="S::urn:spo:anon#c67756a73734accdd563bd5fa8a767c9330f765c75217a6690af0725413dc900::" providerId="AD" clId="Web-{E2B51A5D-5F09-0FB0-11A4-74D2C5809C33}" dt="2021-08-26T14:09:40.086" v="0"/>
      <pc:docMkLst>
        <pc:docMk/>
      </pc:docMkLst>
      <pc:sldChg chg="addSp">
        <pc:chgData name="Гость" userId="S::urn:spo:anon#c67756a73734accdd563bd5fa8a767c9330f765c75217a6690af0725413dc900::" providerId="AD" clId="Web-{E2B51A5D-5F09-0FB0-11A4-74D2C5809C33}" dt="2021-08-26T14:09:40.086" v="0"/>
        <pc:sldMkLst>
          <pc:docMk/>
          <pc:sldMk cId="800352941" sldId="685"/>
        </pc:sldMkLst>
        <pc:spChg chg="add">
          <ac:chgData name="Гость" userId="S::urn:spo:anon#c67756a73734accdd563bd5fa8a767c9330f765c75217a6690af0725413dc900::" providerId="AD" clId="Web-{E2B51A5D-5F09-0FB0-11A4-74D2C5809C33}" dt="2021-08-26T14:09:40.086" v="0"/>
          <ac:spMkLst>
            <pc:docMk/>
            <pc:sldMk cId="800352941" sldId="685"/>
            <ac:spMk id="3" creationId="{23A1FF84-8D0B-4913-9D75-CB0EB51EDB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A9A9-22A4-4F79-B8B8-5C009BF55BE7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1AC51-AF50-441E-AAAF-56B88D9285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7E5F-A4BD-493B-8298-41B4447E7D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9127-5D6B-4754-A9B1-8753CC9A3B8B}" type="datetimeFigureOut">
              <a:rPr lang="ru-RU"/>
              <a:pPr>
                <a:defRPr/>
              </a:pPr>
              <a:t>15.09.2021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649D-3FDB-4A2E-B365-71023E0E9C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FD148-1141-4B8B-859E-28AE63404B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2FA6E75-325E-4751-AE3A-0ECDE540EE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99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ac.kz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irls2021.testoko.ru/test/" TargetMode="External"/><Relationship Id="rId2" Type="http://schemas.openxmlformats.org/officeDocument/2006/relationships/hyperlink" Target="http://pi.testoko.ru/test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5109" y="2483549"/>
            <a:ext cx="9321835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4400">
                <a:solidFill>
                  <a:srgbClr val="123B8C"/>
                </a:solidFill>
                <a:latin typeface="Montserrat" panose="00000500000000000000" pitchFamily="2" charset="-52"/>
              </a:rPr>
              <a:t>Международное исследование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4400">
                <a:solidFill>
                  <a:srgbClr val="123B8C"/>
                </a:solidFill>
                <a:latin typeface="Montserrat" panose="00000500000000000000" pitchFamily="2" charset="-52"/>
              </a:rPr>
              <a:t>по оценке читательской грамотности младших школьников </a:t>
            </a:r>
            <a:r>
              <a:rPr lang="en-GB" sz="4400" b="1">
                <a:solidFill>
                  <a:srgbClr val="FF0000"/>
                </a:solidFill>
                <a:latin typeface="Montserrat" panose="00000500000000000000" pitchFamily="2" charset="-52"/>
              </a:rPr>
              <a:t>PIRLS 2021</a:t>
            </a:r>
            <a:r>
              <a:rPr lang="ru-RU" sz="4400" b="1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  <a:endParaRPr lang="en-US" sz="4400" b="1">
              <a:solidFill>
                <a:srgbClr val="FF0000"/>
              </a:solidFill>
              <a:latin typeface="Montserrat" panose="00000500000000000000" pitchFamily="2" charset="-5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4400" b="1">
              <a:solidFill>
                <a:srgbClr val="123B8C"/>
              </a:solidFill>
              <a:latin typeface="Montserrat" panose="00000500000000000000" pitchFamily="2" charset="-5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3200" b="1">
                <a:solidFill>
                  <a:srgbClr val="123B8C"/>
                </a:solidFill>
                <a:latin typeface="Montserrat" panose="00000500000000000000" pitchFamily="2" charset="-52"/>
              </a:rPr>
              <a:t>Семинар №3 по формату исследования (по руководству для координаторов)</a:t>
            </a:r>
            <a:endParaRPr lang="en-US" sz="3200" b="1">
              <a:solidFill>
                <a:srgbClr val="123B8C"/>
              </a:solidFill>
              <a:latin typeface="Montserrat" panose="00000500000000000000" pitchFamily="2" charset="-5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3200">
              <a:solidFill>
                <a:srgbClr val="C00000"/>
              </a:solidFill>
            </a:endParaRPr>
          </a:p>
          <a:p>
            <a:endParaRPr lang="en-US" sz="4400">
              <a:solidFill>
                <a:srgbClr val="123B8C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8552816"/>
            <a:ext cx="18288000" cy="1886584"/>
          </a:xfrm>
          <a:prstGeom prst="rect">
            <a:avLst/>
          </a:prstGeom>
          <a:solidFill>
            <a:srgbClr val="0024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01809" y="2250393"/>
            <a:ext cx="5056006" cy="610997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8552815"/>
            <a:ext cx="5662712" cy="5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endParaRPr lang="ru-RU" sz="240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pic>
        <p:nvPicPr>
          <p:cNvPr id="8" name="Picture 2" descr="Информационно-Аналитический центр logo">
            <a:extLst>
              <a:ext uri="{FF2B5EF4-FFF2-40B4-BE49-F238E27FC236}">
                <a16:creationId xmlns:a16="http://schemas.microsoft.com/office/drawing/2014/main" id="{2436D4A0-6BED-428C-902D-640BD5FA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5" y="185409"/>
            <a:ext cx="2844884" cy="10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C49575-216C-4ED4-88E1-0430AF1AEEE7}"/>
              </a:ext>
            </a:extLst>
          </p:cNvPr>
          <p:cNvSpPr txBox="1"/>
          <p:nvPr/>
        </p:nvSpPr>
        <p:spPr>
          <a:xfrm>
            <a:off x="7772400" y="49148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1">
            <a:extLst>
              <a:ext uri="{FF2B5EF4-FFF2-40B4-BE49-F238E27FC236}">
                <a16:creationId xmlns:a16="http://schemas.microsoft.com/office/drawing/2014/main" id="{8C40B6AF-DB90-4A21-A04C-19D5AF03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320" y="390526"/>
            <a:ext cx="12313443" cy="1388270"/>
          </a:xfrm>
        </p:spPr>
        <p:txBody>
          <a:bodyPr>
            <a:normAutofit/>
          </a:bodyPr>
          <a:lstStyle/>
          <a:p>
            <a:pPr marL="480060" indent="-48006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4000" b="1">
                <a:solidFill>
                  <a:srgbClr val="C00000"/>
                </a:solidFill>
                <a:latin typeface="Montserrat"/>
                <a:ea typeface="+mn-ea"/>
                <a:cs typeface="+mn-cs"/>
              </a:rPr>
              <a:t>Особенности формата заданий </a:t>
            </a:r>
            <a:br>
              <a:rPr lang="ru-RU" altLang="ru-RU" sz="4000" b="1">
                <a:solidFill>
                  <a:srgbClr val="C00000"/>
                </a:solidFill>
                <a:latin typeface="Montserrat"/>
                <a:ea typeface="+mn-ea"/>
                <a:cs typeface="+mn-cs"/>
              </a:rPr>
            </a:br>
            <a:r>
              <a:rPr lang="ru-RU" altLang="ru-RU" sz="4000" b="1">
                <a:solidFill>
                  <a:srgbClr val="C00000"/>
                </a:solidFill>
                <a:latin typeface="Montserrat"/>
                <a:ea typeface="+mn-ea"/>
                <a:cs typeface="+mn-cs"/>
              </a:rPr>
              <a:t>в </a:t>
            </a:r>
            <a:r>
              <a:rPr lang="en-US" altLang="ru-RU" sz="4000" b="1">
                <a:solidFill>
                  <a:srgbClr val="C00000"/>
                </a:solidFill>
                <a:latin typeface="Montserrat"/>
                <a:ea typeface="+mn-ea"/>
                <a:cs typeface="+mn-cs"/>
              </a:rPr>
              <a:t>e-PIRLS </a:t>
            </a:r>
            <a:r>
              <a:rPr lang="ru-RU" altLang="ru-RU" sz="4000" b="1">
                <a:solidFill>
                  <a:srgbClr val="C00000"/>
                </a:solidFill>
                <a:latin typeface="Montserrat"/>
                <a:ea typeface="+mn-ea"/>
                <a:cs typeface="+mn-cs"/>
              </a:rPr>
              <a:t>2</a:t>
            </a:r>
            <a:r>
              <a:rPr lang="en-US" altLang="ru-RU" sz="4000" b="1">
                <a:solidFill>
                  <a:srgbClr val="C00000"/>
                </a:solidFill>
                <a:latin typeface="Montserrat"/>
                <a:ea typeface="+mn-ea"/>
                <a:cs typeface="+mn-cs"/>
              </a:rPr>
              <a:t>021</a:t>
            </a:r>
            <a:endParaRPr lang="ru-RU" altLang="ru-RU" sz="4000" b="1">
              <a:solidFill>
                <a:srgbClr val="C00000"/>
              </a:solidFill>
              <a:latin typeface="Montserrat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F9802B-9866-42D4-A213-C5DCB66410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71775" y="2709863"/>
            <a:ext cx="11715750" cy="6079332"/>
          </a:xfrm>
        </p:spPr>
        <p:txBody>
          <a:bodyPr rtlCol="0">
            <a:normAutofit/>
          </a:bodyPr>
          <a:lstStyle/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>
                <a:latin typeface="Montserrat"/>
              </a:rPr>
              <a:t>Нажмите сюда, чтобы узнать больше о …… 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>
                <a:latin typeface="Montserrat"/>
              </a:rPr>
              <a:t>А сейчас нажмите на «…………………….» (указывается на часть страницы)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>
                <a:latin typeface="Montserrat"/>
              </a:rPr>
              <a:t>Далее мы будем знакомиться с ….. 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>
                <a:latin typeface="Montserrat"/>
              </a:rPr>
              <a:t>Посмотрите на результаты поиска в Google,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>
                <a:latin typeface="Montserrat"/>
              </a:rPr>
              <a:t>нажмите на ссылку, которая может включать информацию о ………………………</a:t>
            </a:r>
          </a:p>
          <a:p>
            <a:pPr indent="-274320">
              <a:buClr>
                <a:schemeClr val="accent6">
                  <a:lumMod val="75000"/>
                </a:schemeClr>
              </a:buClr>
              <a:buFont typeface="Wingdings 2" charset="2"/>
              <a:buChar char=""/>
              <a:defRPr/>
            </a:pPr>
            <a:endParaRPr lang="ru-RU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E5F86320-FAB9-41B8-B604-26750551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867" y="3762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000" b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Два типа заданий</a:t>
            </a:r>
          </a:p>
        </p:txBody>
      </p:sp>
      <p:sp>
        <p:nvSpPr>
          <p:cNvPr id="34819" name="Объект 2">
            <a:extLst>
              <a:ext uri="{FF2B5EF4-FFF2-40B4-BE49-F238E27FC236}">
                <a16:creationId xmlns:a16="http://schemas.microsoft.com/office/drawing/2014/main" id="{71EABBE5-3CAA-4BEE-B4FA-F240BC5A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267" y="1651000"/>
            <a:ext cx="13715999" cy="1769533"/>
          </a:xfrm>
        </p:spPr>
        <p:txBody>
          <a:bodyPr/>
          <a:lstStyle/>
          <a:p>
            <a:pPr eaLnBrk="1" hangingPunct="1"/>
            <a:r>
              <a:rPr lang="ru-RU" altLang="ru-RU"/>
              <a:t>Задания с выбором ответа</a:t>
            </a:r>
          </a:p>
          <a:p>
            <a:pPr eaLnBrk="1" hangingPunct="1"/>
            <a:r>
              <a:rPr lang="ru-RU" altLang="ru-RU"/>
              <a:t>Задания со свободно-конструируемым ответом (кратким, развернутым)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C5DF52-4212-476E-99D9-B9DE503C8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1" t="24667" r="37192" b="14616"/>
          <a:stretch/>
        </p:blipFill>
        <p:spPr>
          <a:xfrm>
            <a:off x="717586" y="3853023"/>
            <a:ext cx="8077044" cy="60834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F8D4C2-CBF6-45F0-BF20-BE1FE9FB5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6" t="24257" r="37077" b="14820"/>
          <a:stretch/>
        </p:blipFill>
        <p:spPr>
          <a:xfrm>
            <a:off x="9144000" y="3863181"/>
            <a:ext cx="8077044" cy="60731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BD4C8A-2709-4EF5-B87D-3E591F8E1B1C}"/>
              </a:ext>
            </a:extLst>
          </p:cNvPr>
          <p:cNvSpPr txBox="1"/>
          <p:nvPr/>
        </p:nvSpPr>
        <p:spPr>
          <a:xfrm>
            <a:off x="2838398" y="4035504"/>
            <a:ext cx="126112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>
                <a:solidFill>
                  <a:srgbClr val="123B8C"/>
                </a:solidFill>
              </a:rPr>
              <a:t>Информация об анкетировании </a:t>
            </a:r>
            <a:endParaRPr lang="LID4096" sz="6600" b="1">
              <a:solidFill>
                <a:srgbClr val="123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5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BDEA5774-944C-461A-A446-915A3A4B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366" y="427039"/>
            <a:ext cx="1144693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АНКЕТА ДЛЯ УЧЕНИКА</a:t>
            </a:r>
            <a:r>
              <a:rPr lang="ru-RU" b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 </a:t>
            </a:r>
            <a:r>
              <a:rPr lang="en-US" b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(19 ВОПРОСОВ)</a:t>
            </a:r>
            <a:endParaRPr lang="ru-RU" altLang="ru-RU" b="1">
              <a:solidFill>
                <a:srgbClr val="002469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21507" name="Объект 2">
            <a:extLst>
              <a:ext uri="{FF2B5EF4-FFF2-40B4-BE49-F238E27FC236}">
                <a16:creationId xmlns:a16="http://schemas.microsoft.com/office/drawing/2014/main" id="{6477D717-B8CD-46DA-8026-A6050B5DB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5" y="2919046"/>
            <a:ext cx="11658600" cy="5484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О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себе</a:t>
            </a:r>
            <a:r>
              <a:rPr lang="en-US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Ваша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школа</a:t>
            </a:r>
            <a:r>
              <a:rPr lang="en-US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Чтение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в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школе</a:t>
            </a:r>
            <a:r>
              <a:rPr lang="en-US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latin typeface="Montserrat"/>
              </a:rPr>
              <a:t>Использование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/>
              </a:rPr>
              <a:t>библиотеки</a:t>
            </a:r>
            <a:r>
              <a:rPr lang="en-US" b="0" i="0">
                <a:solidFill>
                  <a:srgbClr val="000000"/>
                </a:solidFill>
                <a:effectLst/>
                <a:latin typeface="Montserra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Чтение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вне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школы</a:t>
            </a:r>
            <a:r>
              <a:rPr lang="en-US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Что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вы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r>
              <a:rPr lang="ru-RU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д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умаете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 о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Montserrat" panose="020B0604020202020204" charset="-52"/>
              </a:rPr>
              <a:t>чтении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.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ru-RU" alt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D25C5-6CAD-4DAE-A317-D32BD48CF63D}"/>
              </a:ext>
            </a:extLst>
          </p:cNvPr>
          <p:cNvSpPr txBox="1"/>
          <p:nvPr/>
        </p:nvSpPr>
        <p:spPr>
          <a:xfrm>
            <a:off x="4572000" y="496306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060E6A-F38E-4A2C-9619-0474D9B9C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1" t="13795" r="35000" b="5180"/>
          <a:stretch/>
        </p:blipFill>
        <p:spPr>
          <a:xfrm>
            <a:off x="11104684" y="1670538"/>
            <a:ext cx="5222631" cy="69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50BC3-4173-4AD6-AF75-F5B8DD5F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26F26-A04F-4372-BA4C-91A5FD6B7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F3CDFE2-8097-4B46-A83C-668A9CBC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8" t="16256" r="17231" b="10103"/>
          <a:stretch/>
        </p:blipFill>
        <p:spPr>
          <a:xfrm>
            <a:off x="2029859" y="886479"/>
            <a:ext cx="13797976" cy="82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55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1B21F-20D8-496C-81CC-C6BE9CC2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6D392-F820-4BD4-833E-E8EEB3FE1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5B6724-7DE0-4FC7-A982-FBE1A2D36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3" t="18718" r="17346" b="8666"/>
          <a:stretch/>
        </p:blipFill>
        <p:spPr>
          <a:xfrm>
            <a:off x="2427979" y="846138"/>
            <a:ext cx="14102862" cy="83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28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789332"/>
            <a:ext cx="18406016" cy="2497667"/>
          </a:xfrm>
          <a:prstGeom prst="rect">
            <a:avLst/>
          </a:prstGeom>
          <a:solidFill>
            <a:srgbClr val="123B8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78985" y="5579407"/>
            <a:ext cx="4797549" cy="37780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22879" y="6127329"/>
            <a:ext cx="2047989" cy="22474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59930" y="5579407"/>
            <a:ext cx="8478423" cy="66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endParaRPr lang="en-US" sz="4200">
              <a:solidFill>
                <a:srgbClr val="241452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1166" y="6353793"/>
            <a:ext cx="1459625" cy="2806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53C3C-543F-4CE9-BB4B-0B819697D2BF}"/>
              </a:ext>
            </a:extLst>
          </p:cNvPr>
          <p:cNvSpPr txBox="1"/>
          <p:nvPr/>
        </p:nvSpPr>
        <p:spPr>
          <a:xfrm>
            <a:off x="2804527" y="2660536"/>
            <a:ext cx="12678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>
                <a:solidFill>
                  <a:srgbClr val="241452"/>
                </a:solidFill>
                <a:latin typeface="Montserrat" panose="00000500000000000000" pitchFamily="2" charset="-52"/>
              </a:rPr>
              <a:t>Требуемые IT-навыки учащихся по использованию компьютеров </a:t>
            </a:r>
            <a:br>
              <a:rPr lang="kk-KZ" sz="4800" b="1">
                <a:solidFill>
                  <a:srgbClr val="C00000"/>
                </a:solidFill>
                <a:latin typeface="Montserrat" panose="00000500000000000000" pitchFamily="2" charset="-52"/>
              </a:rPr>
            </a:br>
            <a:br>
              <a:rPr lang="ru-RU" sz="4800" b="1">
                <a:solidFill>
                  <a:srgbClr val="0070C0"/>
                </a:solidFill>
                <a:latin typeface="Montserrat" panose="00000500000000000000" pitchFamily="2" charset="-52"/>
              </a:rPr>
            </a:br>
            <a:endParaRPr lang="ru-KZ" sz="4800" b="1"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2B6B0BD-DB61-42CE-9344-ACD918953DD6}"/>
              </a:ext>
            </a:extLst>
          </p:cNvPr>
          <p:cNvSpPr txBox="1"/>
          <p:nvPr/>
        </p:nvSpPr>
        <p:spPr>
          <a:xfrm>
            <a:off x="2808821" y="188695"/>
            <a:ext cx="13705243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ru-RU" sz="4000" b="1">
                <a:solidFill>
                  <a:srgbClr val="C00000"/>
                </a:solidFill>
                <a:latin typeface="Montserrat"/>
              </a:rPr>
              <a:t>ИКТ навыки, необходимые ученикам</a:t>
            </a:r>
          </a:p>
          <a:p>
            <a:pPr algn="ctr"/>
            <a:r>
              <a:rPr lang="ru-RU" sz="4000" b="1">
                <a:solidFill>
                  <a:srgbClr val="241452"/>
                </a:solidFill>
                <a:latin typeface="Montserrat"/>
              </a:rPr>
              <a:t>для прохождения теста  </a:t>
            </a:r>
            <a:r>
              <a:rPr lang="en-US" sz="4000" b="1" err="1">
                <a:solidFill>
                  <a:srgbClr val="241452"/>
                </a:solidFill>
                <a:latin typeface="Montserrat"/>
              </a:rPr>
              <a:t>digitalPIRLS</a:t>
            </a:r>
            <a:endParaRPr lang="ru-RU" sz="1400">
              <a:solidFill>
                <a:srgbClr val="C40000"/>
              </a:solidFill>
              <a:cs typeface="Calibri"/>
            </a:endParaRPr>
          </a:p>
        </p:txBody>
      </p:sp>
      <p:pic>
        <p:nvPicPr>
          <p:cNvPr id="3" name="Picture 2" descr="Информационно-Аналитический центр logo">
            <a:extLst>
              <a:ext uri="{FF2B5EF4-FFF2-40B4-BE49-F238E27FC236}">
                <a16:creationId xmlns:a16="http://schemas.microsoft.com/office/drawing/2014/main" id="{7ACDE9A5-2124-4118-8082-FB97FC79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5" y="185409"/>
            <a:ext cx="2844884" cy="10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EEA8F-DC42-4622-9822-756B68691845}"/>
              </a:ext>
            </a:extLst>
          </p:cNvPr>
          <p:cNvSpPr txBox="1"/>
          <p:nvPr/>
        </p:nvSpPr>
        <p:spPr>
          <a:xfrm>
            <a:off x="1969477" y="2341869"/>
            <a:ext cx="14086217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800" b="1">
                <a:latin typeface="Montserrat"/>
              </a:rPr>
              <a:t>Д</a:t>
            </a:r>
            <a:r>
              <a:rPr lang="LID4096" sz="2800" b="1">
                <a:latin typeface="Montserrat"/>
              </a:rPr>
              <a:t>ля выполнения задани</a:t>
            </a:r>
            <a:r>
              <a:rPr lang="ru-RU" sz="2800" b="1">
                <a:latin typeface="Montserrat"/>
              </a:rPr>
              <a:t>й</a:t>
            </a:r>
            <a:r>
              <a:rPr lang="LID4096" sz="2800" b="1">
                <a:latin typeface="Montserrat"/>
              </a:rPr>
              <a:t> </a:t>
            </a:r>
            <a:r>
              <a:rPr lang="en-US" sz="2800" b="1">
                <a:latin typeface="Montserrat"/>
              </a:rPr>
              <a:t>PIRLS </a:t>
            </a:r>
            <a:r>
              <a:rPr lang="ru-RU" sz="2800" b="1">
                <a:latin typeface="Montserrat"/>
              </a:rPr>
              <a:t>в компьютерном формате </a:t>
            </a:r>
            <a:r>
              <a:rPr lang="LID4096" sz="2800" b="1">
                <a:latin typeface="Montserrat"/>
              </a:rPr>
              <a:t>ученик должен уметь</a:t>
            </a:r>
            <a:r>
              <a:rPr lang="ru-RU" sz="2800" b="1">
                <a:latin typeface="Montserrat"/>
              </a:rPr>
              <a:t>:</a:t>
            </a:r>
          </a:p>
          <a:p>
            <a:endParaRPr lang="ru-RU" sz="2800" b="1">
              <a:latin typeface="Montserra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800">
                <a:latin typeface="Montserrat"/>
              </a:rPr>
              <a:t>Выполнять </a:t>
            </a:r>
            <a:r>
              <a:rPr lang="ru-RU" sz="2800" b="1">
                <a:solidFill>
                  <a:srgbClr val="002469"/>
                </a:solidFill>
                <a:latin typeface="Montserrat"/>
              </a:rPr>
              <a:t>базовые компьютерные команды </a:t>
            </a:r>
            <a:r>
              <a:rPr lang="ru-RU" sz="2800">
                <a:latin typeface="Montserrat"/>
              </a:rPr>
              <a:t>(авторизация, настройка языка клавиатуры)</a:t>
            </a:r>
            <a:endParaRPr lang="en-US" sz="2800">
              <a:latin typeface="Montserra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kk-KZ" sz="2800" b="1">
                <a:solidFill>
                  <a:srgbClr val="002469"/>
                </a:solidFill>
                <a:latin typeface="Montserrat"/>
              </a:rPr>
              <a:t>П</a:t>
            </a:r>
            <a:r>
              <a:rPr lang="ru-RU" sz="2800" b="1" err="1">
                <a:solidFill>
                  <a:srgbClr val="002469"/>
                </a:solidFill>
                <a:latin typeface="Montserrat"/>
              </a:rPr>
              <a:t>ользоваться</a:t>
            </a:r>
            <a:r>
              <a:rPr lang="ru-RU" sz="2800" b="1">
                <a:solidFill>
                  <a:srgbClr val="002469"/>
                </a:solidFill>
                <a:latin typeface="Montserrat"/>
              </a:rPr>
              <a:t> </a:t>
            </a:r>
            <a:r>
              <a:rPr lang="ru-RU" sz="2800">
                <a:latin typeface="Montserrat"/>
              </a:rPr>
              <a:t>полосой прокрутки, ссылками,  навигационной панелью, графическими символами,  вкладками и всплывающими  окнами.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800" b="1">
                <a:solidFill>
                  <a:srgbClr val="002469"/>
                </a:solidFill>
                <a:latin typeface="Montserrat"/>
              </a:rPr>
              <a:t>Печатать</a:t>
            </a:r>
            <a:r>
              <a:rPr lang="ru-RU" sz="2800">
                <a:latin typeface="Montserrat"/>
              </a:rPr>
              <a:t> свой ответ в указанную ячейку (наводить курсор, набирать и удалять текст)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800" b="1">
                <a:solidFill>
                  <a:srgbClr val="002469"/>
                </a:solidFill>
                <a:latin typeface="Montserrat"/>
                <a:ea typeface="+mn-lt"/>
                <a:cs typeface="+mn-lt"/>
              </a:rPr>
              <a:t>Переходить</a:t>
            </a:r>
            <a:r>
              <a:rPr lang="ru-RU" sz="2800" b="1">
                <a:solidFill>
                  <a:srgbClr val="002469"/>
                </a:solidFill>
                <a:latin typeface="Montserrat"/>
                <a:cs typeface="Calibri"/>
              </a:rPr>
              <a:t> от страницы к странице </a:t>
            </a:r>
            <a:r>
              <a:rPr lang="ru-RU" sz="2800">
                <a:latin typeface="Montserrat"/>
                <a:cs typeface="Calibri"/>
              </a:rPr>
              <a:t>или к нужным разделам с помощью стрелки;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800" b="1">
                <a:solidFill>
                  <a:srgbClr val="002469"/>
                </a:solidFill>
                <a:latin typeface="Montserrat"/>
                <a:cs typeface="Calibri"/>
              </a:rPr>
              <a:t>Кликать</a:t>
            </a:r>
            <a:r>
              <a:rPr lang="ru-RU" sz="2800">
                <a:latin typeface="Montserrat"/>
                <a:cs typeface="Calibri"/>
              </a:rPr>
              <a:t> на вариант(-ы) ответа, который считает верным.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A3C71E-00B2-4D3A-BB51-75E3E363CA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520" y="2572824"/>
            <a:ext cx="3910592" cy="36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67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57ABB-5556-42F2-B183-5C3D6AF8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924" y="621030"/>
            <a:ext cx="11377247" cy="1143000"/>
          </a:xfrm>
        </p:spPr>
        <p:txBody>
          <a:bodyPr>
            <a:normAutofit fontScale="90000"/>
          </a:bodyPr>
          <a:lstStyle/>
          <a:p>
            <a:r>
              <a:rPr lang="ru-RU" sz="4400" b="1">
                <a:solidFill>
                  <a:srgbClr val="002469"/>
                </a:solidFill>
                <a:latin typeface="Montserrat"/>
              </a:rPr>
              <a:t>Работать в нескольких вкладках</a:t>
            </a:r>
            <a:r>
              <a:rPr lang="ru-RU" sz="4400">
                <a:latin typeface="Montserrat"/>
              </a:rPr>
              <a:t>, переходить по ссылке</a:t>
            </a:r>
            <a:br>
              <a:rPr lang="ru-RU" sz="4400">
                <a:latin typeface="Montserrat"/>
              </a:rPr>
            </a:br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83350-4626-423D-883A-CC99A5FA2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5" t="26718" r="24269" b="20769"/>
          <a:stretch/>
        </p:blipFill>
        <p:spPr>
          <a:xfrm>
            <a:off x="1582615" y="1325359"/>
            <a:ext cx="15122769" cy="8961641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5B3F84A-A1AB-449C-A6ED-1F3D8262478E}"/>
              </a:ext>
            </a:extLst>
          </p:cNvPr>
          <p:cNvCxnSpPr>
            <a:cxnSpLocks/>
          </p:cNvCxnSpPr>
          <p:nvPr/>
        </p:nvCxnSpPr>
        <p:spPr>
          <a:xfrm flipV="1">
            <a:off x="2672862" y="2990187"/>
            <a:ext cx="2798559" cy="11949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FD4F00-EEB3-4FB6-8F50-73D77A24F17B}"/>
              </a:ext>
            </a:extLst>
          </p:cNvPr>
          <p:cNvSpPr txBox="1"/>
          <p:nvPr/>
        </p:nvSpPr>
        <p:spPr>
          <a:xfrm>
            <a:off x="0" y="4020115"/>
            <a:ext cx="33019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>
                <a:solidFill>
                  <a:srgbClr val="002469"/>
                </a:solidFill>
                <a:latin typeface="Montserrat"/>
                <a:ea typeface="+mn-lt"/>
                <a:cs typeface="+mn-lt"/>
              </a:rPr>
              <a:t>Отслеживать оставшееся время </a:t>
            </a:r>
            <a:r>
              <a:rPr lang="ru-RU" sz="2800">
                <a:latin typeface="Montserrat"/>
                <a:ea typeface="+mn-lt"/>
                <a:cs typeface="+mn-lt"/>
              </a:rPr>
              <a:t>с помощью экранных часов</a:t>
            </a:r>
          </a:p>
        </p:txBody>
      </p:sp>
    </p:spTree>
    <p:extLst>
      <p:ext uri="{BB962C8B-B14F-4D97-AF65-F5344CB8AC3E}">
        <p14:creationId xmlns:p14="http://schemas.microsoft.com/office/powerpoint/2010/main" val="3028019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B175B-5A95-4BF7-A40D-D2F68CDA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63966-4D47-4ABA-8D0B-A2379E511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1E56FB-597E-4FEF-A409-DF1B74067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5" t="25897" r="37308" b="15025"/>
          <a:stretch/>
        </p:blipFill>
        <p:spPr>
          <a:xfrm>
            <a:off x="2241711" y="210429"/>
            <a:ext cx="13531687" cy="98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5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723506"/>
            <a:ext cx="18288000" cy="1715894"/>
          </a:xfrm>
          <a:prstGeom prst="rect">
            <a:avLst/>
          </a:prstGeom>
          <a:solidFill>
            <a:srgbClr val="123B8C"/>
          </a:solid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C834489C-BBEC-45EC-A19B-80B5D77190C9}"/>
              </a:ext>
            </a:extLst>
          </p:cNvPr>
          <p:cNvSpPr txBox="1"/>
          <p:nvPr/>
        </p:nvSpPr>
        <p:spPr>
          <a:xfrm>
            <a:off x="531866" y="929824"/>
            <a:ext cx="7722336" cy="1017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ru-RU" sz="4800" b="1">
                <a:solidFill>
                  <a:srgbClr val="241452"/>
                </a:solidFill>
                <a:latin typeface="Montserrat" panose="00000500000000000000" pitchFamily="2" charset="-52"/>
              </a:rPr>
              <a:t>Правила участия</a:t>
            </a:r>
            <a:r>
              <a:rPr lang="ru-RU" sz="4800">
                <a:solidFill>
                  <a:srgbClr val="241452"/>
                </a:solidFill>
                <a:latin typeface="Montserrat" panose="00000500000000000000" pitchFamily="2" charset="-52"/>
              </a:rPr>
              <a:t>: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095811F2-F004-43B2-BD95-6BB4E93462F7}"/>
              </a:ext>
            </a:extLst>
          </p:cNvPr>
          <p:cNvSpPr txBox="1"/>
          <p:nvPr/>
        </p:nvSpPr>
        <p:spPr>
          <a:xfrm>
            <a:off x="8610600" y="8663588"/>
            <a:ext cx="967740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>
              <a:latin typeface="Montserrat" panose="00000500000000000000" pitchFamily="2" charset="-52"/>
              <a:cs typeface="Calibri"/>
            </a:endParaRPr>
          </a:p>
          <a:p>
            <a:r>
              <a:rPr lang="ru-RU" sz="2400">
                <a:solidFill>
                  <a:schemeClr val="bg1"/>
                </a:solidFill>
                <a:latin typeface="Montserrat" panose="00000500000000000000" pitchFamily="2" charset="-52"/>
                <a:cs typeface="Calibri"/>
              </a:rPr>
              <a:t>Если вдруг у Вас возникнут проблемы с </a:t>
            </a:r>
            <a:r>
              <a:rPr lang="ru-RU" sz="2800">
                <a:solidFill>
                  <a:schemeClr val="bg1"/>
                </a:solidFill>
                <a:latin typeface="Montserrat" panose="00000500000000000000" pitchFamily="2" charset="-52"/>
                <a:cs typeface="Calibri"/>
              </a:rPr>
              <a:t>подключением</a:t>
            </a:r>
            <a:r>
              <a:rPr lang="ru-RU" sz="2400">
                <a:solidFill>
                  <a:schemeClr val="bg1"/>
                </a:solidFill>
                <a:latin typeface="Montserrat" panose="00000500000000000000" pitchFamily="2" charset="-52"/>
                <a:cs typeface="Calibri"/>
              </a:rPr>
              <a:t>, пожалуйста, напишите </a:t>
            </a:r>
            <a:r>
              <a:rPr lang="ru-RU" sz="2400" u="sng">
                <a:solidFill>
                  <a:schemeClr val="bg1"/>
                </a:solidFill>
                <a:latin typeface="Montserrat" panose="00000500000000000000" pitchFamily="2" charset="-52"/>
                <a:cs typeface="Calibri"/>
              </a:rPr>
              <a:t>nazym.smanova@iac.kz</a:t>
            </a:r>
          </a:p>
        </p:txBody>
      </p:sp>
      <p:pic>
        <p:nvPicPr>
          <p:cNvPr id="5" name="Picture 22" descr="Изображение выглядит как текст, ноутбук, компьютер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2F1FCE3-1724-4116-8FFD-7499D698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67" y="7415470"/>
            <a:ext cx="3605849" cy="2837261"/>
          </a:xfrm>
          <a:prstGeom prst="rect">
            <a:avLst/>
          </a:prstGeom>
        </p:spPr>
      </p:pic>
      <p:pic>
        <p:nvPicPr>
          <p:cNvPr id="7" name="Picture 29" descr="Изображение выглядит как канцелярские 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FDA118DE-B8B0-443C-9C0D-E53700B933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36979" y="7234618"/>
            <a:ext cx="2241802" cy="2683460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DA1708F0-27DD-4A4B-9159-8333AF1BAC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0000">
            <a:off x="2438340" y="8337459"/>
            <a:ext cx="1726153" cy="1900863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67FDB37-7B08-4AF1-B50D-1BC6EBCFE493}"/>
              </a:ext>
            </a:extLst>
          </p:cNvPr>
          <p:cNvGrpSpPr/>
          <p:nvPr/>
        </p:nvGrpSpPr>
        <p:grpSpPr>
          <a:xfrm>
            <a:off x="1469138" y="-65271"/>
            <a:ext cx="15375623" cy="6736297"/>
            <a:chOff x="2685759" y="1414049"/>
            <a:chExt cx="9828318" cy="67362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72841C-D330-4B91-821D-D577FEBCC0EC}"/>
                </a:ext>
              </a:extLst>
            </p:cNvPr>
            <p:cNvSpPr txBox="1"/>
            <p:nvPr/>
          </p:nvSpPr>
          <p:spPr>
            <a:xfrm>
              <a:off x="3264743" y="1414049"/>
              <a:ext cx="924933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>
                <a:latin typeface="Montserrat" panose="00000500000000000000" pitchFamily="2" charset="-52"/>
                <a:ea typeface="+mn-lt"/>
                <a:cs typeface="+mn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3200" b="0" i="0" u="none" strike="noStrike">
                  <a:solidFill>
                    <a:srgbClr val="000000"/>
                  </a:solidFill>
                  <a:effectLst/>
                  <a:latin typeface="Montserrat" panose="020B0604020202020204" charset="-52"/>
                </a:rPr>
                <a:t>Если у вас есть вопросы, можете написать их в </a:t>
              </a:r>
              <a:r>
                <a:rPr lang="ru-RU" sz="3200">
                  <a:solidFill>
                    <a:srgbClr val="000000"/>
                  </a:solidFill>
                  <a:latin typeface="Montserrat" panose="020B0604020202020204" charset="-52"/>
                </a:rPr>
                <a:t>чат собрания</a:t>
              </a:r>
              <a:endParaRPr lang="ru-RU" sz="3200">
                <a:latin typeface="Montserrat" panose="00000500000000000000" pitchFamily="2" charset="-52"/>
                <a:ea typeface="+mn-lt"/>
                <a:cs typeface="+mn-lt"/>
                <a:sym typeface="Lora"/>
              </a:endParaRPr>
            </a:p>
            <a:p>
              <a:endParaRPr lang="ru-KZ" sz="2800">
                <a:latin typeface="Montserrat" panose="00000500000000000000" pitchFamily="2" charset="-5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2B5EC13-A8D2-4765-AECB-BCA39698CBE5}"/>
                </a:ext>
              </a:extLst>
            </p:cNvPr>
            <p:cNvSpPr txBox="1"/>
            <p:nvPr/>
          </p:nvSpPr>
          <p:spPr>
            <a:xfrm>
              <a:off x="2685759" y="6211354"/>
              <a:ext cx="93467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3200">
                  <a:latin typeface="Montserrat" panose="00000500000000000000" pitchFamily="2" charset="-52"/>
                  <a:ea typeface="+mn-lt"/>
                  <a:cs typeface="+mn-lt"/>
                  <a:sym typeface="Lora"/>
                </a:rPr>
                <a:t>Семинар будет записываться и будет доступным для всех участников</a:t>
              </a:r>
              <a:endParaRPr lang="en-US" sz="3200">
                <a:latin typeface="Montserrat" panose="00000500000000000000" pitchFamily="2" charset="-52"/>
                <a:ea typeface="+mn-lt"/>
                <a:cs typeface="+mn-lt"/>
                <a:sym typeface="Lora"/>
              </a:endParaRPr>
            </a:p>
            <a:p>
              <a:endParaRPr lang="ru-RU" sz="2800">
                <a:latin typeface="Montserrat" panose="00000500000000000000" pitchFamily="2" charset="-52"/>
                <a:ea typeface="+mn-lt"/>
                <a:cs typeface="+mn-lt"/>
              </a:endParaRPr>
            </a:p>
            <a:p>
              <a:endParaRPr lang="ru-KZ" sz="2800">
                <a:latin typeface="Montserrat" panose="00000500000000000000" pitchFamily="2" charset="-52"/>
              </a:endParaRPr>
            </a:p>
          </p:txBody>
        </p:sp>
      </p:grp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10CDB72-B4B6-4E2B-9E93-BF2F6B45818C}"/>
              </a:ext>
            </a:extLst>
          </p:cNvPr>
          <p:cNvSpPr/>
          <p:nvPr/>
        </p:nvSpPr>
        <p:spPr>
          <a:xfrm>
            <a:off x="1276349" y="2457450"/>
            <a:ext cx="15403299" cy="44425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79032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7362" y="8504022"/>
            <a:ext cx="18649922" cy="1782977"/>
          </a:xfrm>
          <a:prstGeom prst="rect">
            <a:avLst/>
          </a:prstGeom>
          <a:solidFill>
            <a:srgbClr val="123B8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5335" y="3370602"/>
            <a:ext cx="8954888" cy="44685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47136" y="1782977"/>
            <a:ext cx="12973439" cy="1308778"/>
            <a:chOff x="-69065" y="605054"/>
            <a:chExt cx="17297918" cy="1745037"/>
          </a:xfrm>
        </p:grpSpPr>
        <p:sp>
          <p:nvSpPr>
            <p:cNvPr id="5" name="TextBox 5"/>
            <p:cNvSpPr txBox="1"/>
            <p:nvPr/>
          </p:nvSpPr>
          <p:spPr>
            <a:xfrm>
              <a:off x="-69065" y="605054"/>
              <a:ext cx="16747411" cy="1381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ru-RU" sz="4800" b="1">
                  <a:solidFill>
                    <a:srgbClr val="241452"/>
                  </a:solidFill>
                  <a:latin typeface="Montserrat" panose="00000500000000000000" pitchFamily="2" charset="-52"/>
                </a:rPr>
                <a:t>Спасибо за внимание</a:t>
              </a:r>
              <a:r>
                <a:rPr lang="ru-RU" sz="4800" b="1">
                  <a:solidFill>
                    <a:srgbClr val="241452"/>
                  </a:solidFill>
                  <a:latin typeface="Montserrat" panose="00000500000000000000" pitchFamily="2" charset="-52"/>
                  <a:cs typeface="Times New Roman" panose="02020603050405020304" pitchFamily="18" charset="0"/>
                </a:rPr>
                <a:t>!</a:t>
              </a:r>
              <a:endParaRPr lang="ru-RU" sz="4800" b="1">
                <a:solidFill>
                  <a:srgbClr val="241452"/>
                </a:solidFill>
                <a:latin typeface="Montserrat" panose="00000500000000000000" pitchFamily="2" charset="-52"/>
                <a:ea typeface="Cooper Hewitt Bold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81441" y="1358367"/>
              <a:ext cx="16747412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endParaRPr lang="en-US" sz="4800">
                <a:solidFill>
                  <a:srgbClr val="24145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5" name="Объект 2"/>
          <p:cNvSpPr txBox="1"/>
          <p:nvPr/>
        </p:nvSpPr>
        <p:spPr>
          <a:xfrm>
            <a:off x="457200" y="8493114"/>
            <a:ext cx="7886700" cy="873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400" err="1">
                <a:solidFill>
                  <a:schemeClr val="bg1"/>
                </a:solidFill>
                <a:latin typeface="Montserrat" panose="00000500000000000000" pitchFamily="2" charset="-52"/>
              </a:rPr>
              <a:t>Сманова</a:t>
            </a:r>
            <a:r>
              <a:rPr lang="ru-RU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 Н. Қ.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ru-RU" altLang="ru-RU" sz="2400" i="1">
                <a:solidFill>
                  <a:schemeClr val="bg1"/>
                </a:solidFill>
                <a:latin typeface="Montserrat" panose="00000500000000000000" pitchFamily="2" charset="-52"/>
              </a:rPr>
              <a:t>Менеджер ДМСИ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ru-RU" sz="2400" i="1">
                <a:solidFill>
                  <a:schemeClr val="bg1"/>
                </a:solidFill>
                <a:latin typeface="Montserrat" panose="00000500000000000000" pitchFamily="2" charset="-52"/>
              </a:rPr>
              <a:t>87770899986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ru-RU" sz="2400" i="1" err="1">
                <a:solidFill>
                  <a:schemeClr val="bg1"/>
                </a:solidFill>
                <a:latin typeface="Montserrat" panose="00000500000000000000" pitchFamily="2" charset="-52"/>
              </a:rPr>
              <a:t>nazym.smanova</a:t>
            </a:r>
            <a:r>
              <a:rPr lang="en-US" altLang="zh-CN" sz="2400" i="1">
                <a:solidFill>
                  <a:schemeClr val="bg1"/>
                </a:solidFill>
                <a:latin typeface="Montserrat" panose="00000500000000000000" pitchFamily="2" charset="-52"/>
              </a:rPr>
              <a:t>@</a:t>
            </a:r>
            <a:r>
              <a:rPr lang="en-GB" altLang="zh-CN" sz="2400" i="1">
                <a:solidFill>
                  <a:schemeClr val="bg1"/>
                </a:solidFill>
                <a:latin typeface="Montserrat" panose="00000500000000000000" pitchFamily="2" charset="-52"/>
              </a:rPr>
              <a:t>iac.kz</a:t>
            </a:r>
            <a:r>
              <a:rPr lang="en-GB" altLang="ru-RU" sz="2400" i="1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endParaRPr lang="ru-RU" altLang="ru-RU" sz="2400" i="1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endParaRPr lang="ru-RU" altLang="ru-RU" sz="2400" i="1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i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41741" y="8493114"/>
            <a:ext cx="7451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АО «Информационно-аналитический центр»</a:t>
            </a:r>
            <a:endParaRPr lang="en-US" altLang="ru-RU" sz="240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Республика Казахстан, </a:t>
            </a:r>
            <a:r>
              <a:rPr lang="ru-RU" altLang="ru-RU" sz="2400" err="1">
                <a:solidFill>
                  <a:schemeClr val="bg1"/>
                </a:solidFill>
                <a:latin typeface="Montserrat" panose="00000500000000000000" pitchFamily="2" charset="-52"/>
              </a:rPr>
              <a:t>г.Нур</a:t>
            </a:r>
            <a:r>
              <a:rPr lang="ru-RU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-Султан,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ул. Алматы, д.</a:t>
            </a:r>
            <a:r>
              <a:rPr lang="en-GB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7</a:t>
            </a:r>
            <a:r>
              <a:rPr lang="ru-RU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, Бизнес-центр </a:t>
            </a:r>
            <a:r>
              <a:rPr lang="en-GB" altLang="ru-RU" sz="2400">
                <a:solidFill>
                  <a:schemeClr val="bg1"/>
                </a:solidFill>
                <a:latin typeface="Montserrat" panose="00000500000000000000" pitchFamily="2" charset="-52"/>
              </a:rPr>
              <a:t>Seven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ru-RU" sz="2400" u="sng">
                <a:solidFill>
                  <a:schemeClr val="bg1"/>
                </a:solidFill>
                <a:latin typeface="Montserrat" panose="00000500000000000000" pitchFamily="2" charset="-52"/>
                <a:hlinkClick r:id="rId3"/>
              </a:rPr>
              <a:t>http://iac.kz/</a:t>
            </a:r>
            <a:r>
              <a:rPr lang="en-US" altLang="ru-RU" sz="2400" u="sng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endParaRPr lang="ru-RU" altLang="ru-RU" sz="240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7E642-C531-499B-BB0D-43B0583B1B03}"/>
              </a:ext>
            </a:extLst>
          </p:cNvPr>
          <p:cNvSpPr txBox="1"/>
          <p:nvPr/>
        </p:nvSpPr>
        <p:spPr>
          <a:xfrm>
            <a:off x="4838678" y="3120765"/>
            <a:ext cx="8610644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pPr algn="just"/>
            <a:endParaRPr lang="ru-KZ" sz="2400"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272FCD-B687-4636-A711-B61037228AC4}"/>
              </a:ext>
            </a:extLst>
          </p:cNvPr>
          <p:cNvSpPr/>
          <p:nvPr/>
        </p:nvSpPr>
        <p:spPr>
          <a:xfrm>
            <a:off x="1379677" y="1926684"/>
            <a:ext cx="86083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>
                <a:latin typeface="Montserrat"/>
              </a:rPr>
              <a:t>Ссылки на демонстрационный тест  </a:t>
            </a:r>
            <a:r>
              <a:rPr lang="en-US" sz="2800">
                <a:latin typeface="Montserrat"/>
              </a:rPr>
              <a:t>PIRLS</a:t>
            </a:r>
            <a:r>
              <a:rPr lang="kk-KZ" sz="2800">
                <a:latin typeface="Montserrat"/>
              </a:rPr>
              <a:t>:</a:t>
            </a:r>
          </a:p>
          <a:p>
            <a:r>
              <a:rPr lang="ru-RU" sz="3200"/>
              <a:t> </a:t>
            </a:r>
            <a:r>
              <a:rPr lang="en-US" sz="3200">
                <a:hlinkClick r:id="rId2"/>
              </a:rPr>
              <a:t>http://pi.testoko.ru/test/</a:t>
            </a:r>
            <a:endParaRPr lang="kk-KZ" sz="3200"/>
          </a:p>
          <a:p>
            <a:r>
              <a:rPr lang="en-US" sz="3200">
                <a:hlinkClick r:id="rId3"/>
              </a:rPr>
              <a:t>http://pirls2021.testoko.ru/test/</a:t>
            </a:r>
            <a:endParaRPr lang="kk-KZ" sz="3200"/>
          </a:p>
          <a:p>
            <a:endParaRPr lang="kk-KZ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1FF84-8D0B-4913-9D75-CB0EB51EDB5C}"/>
              </a:ext>
            </a:extLst>
          </p:cNvPr>
          <p:cNvSpPr txBox="1"/>
          <p:nvPr/>
        </p:nvSpPr>
        <p:spPr>
          <a:xfrm>
            <a:off x="7772400" y="49149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80035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32209" y="6181208"/>
            <a:ext cx="8223582" cy="5307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81388" y="5143500"/>
            <a:ext cx="3525224" cy="71545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68172" y="2549732"/>
            <a:ext cx="995165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ru-RU" sz="5400" b="1">
                <a:solidFill>
                  <a:srgbClr val="241452"/>
                </a:solidFill>
                <a:latin typeface="Montserrat" panose="00000500000000000000" pitchFamily="2" charset="-52"/>
              </a:rPr>
              <a:t>Информация о формате исследования </a:t>
            </a:r>
            <a:r>
              <a:rPr lang="en-US" sz="5400" b="1">
                <a:solidFill>
                  <a:srgbClr val="241452"/>
                </a:solidFill>
                <a:latin typeface="Montserrat" panose="00000500000000000000" pitchFamily="2" charset="-52"/>
              </a:rPr>
              <a:t>PIRLS-2021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25403" y="-882519"/>
            <a:ext cx="2437194" cy="23945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4BC490-E742-4AF2-8FF7-606DB2523E81}"/>
              </a:ext>
            </a:extLst>
          </p:cNvPr>
          <p:cNvSpPr txBox="1"/>
          <p:nvPr/>
        </p:nvSpPr>
        <p:spPr>
          <a:xfrm>
            <a:off x="861868" y="2040382"/>
            <a:ext cx="6543185" cy="67710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800" b="1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Основные </a:t>
            </a:r>
            <a:r>
              <a:rPr lang="ru-RU" sz="2800" b="1" i="0">
                <a:solidFill>
                  <a:srgbClr val="C40000"/>
                </a:solidFill>
                <a:effectLst/>
                <a:latin typeface="Montserrat" panose="020B0604020202020204" charset="-52"/>
              </a:rPr>
              <a:t>цели</a:t>
            </a:r>
            <a:r>
              <a:rPr lang="ru-RU" sz="2800" b="1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r>
              <a:rPr lang="ru-RU" sz="2800" b="1" i="0" u="none" strike="noStrike">
                <a:effectLst/>
                <a:latin typeface="Montserrat" panose="020B0604020202020204" charset="-52"/>
              </a:rPr>
              <a:t>оценки грамотности чтения</a:t>
            </a:r>
            <a:r>
              <a:rPr lang="ru-RU" sz="28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​</a:t>
            </a:r>
            <a:r>
              <a:rPr lang="en-GB" sz="2800" b="1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:</a:t>
            </a:r>
          </a:p>
          <a:p>
            <a:endParaRPr lang="ru-RU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>
                <a:latin typeface="Montserrat" panose="020B0604020202020204" charset="-52"/>
              </a:rPr>
              <a:t>П</a:t>
            </a:r>
            <a:r>
              <a:rPr lang="ru-RU" sz="2400" i="0">
                <a:effectLst/>
                <a:latin typeface="Montserrat" panose="020B0604020202020204" charset="-52"/>
              </a:rPr>
              <a:t>риобретение читательского литературного опыта</a:t>
            </a:r>
            <a:r>
              <a:rPr lang="en-US" sz="2400" i="0">
                <a:effectLst/>
                <a:latin typeface="Montserrat" panose="020B0604020202020204" charset="-52"/>
              </a:rPr>
              <a:t> (</a:t>
            </a:r>
            <a:r>
              <a:rPr lang="ru-RU" sz="2400" i="0">
                <a:effectLst/>
                <a:latin typeface="Montserrat" panose="020B0604020202020204" charset="-52"/>
              </a:rPr>
              <a:t>короткие рассказы или отрывки художественных произведений)</a:t>
            </a:r>
            <a:r>
              <a:rPr lang="en-US" sz="2400" i="0">
                <a:effectLst/>
                <a:latin typeface="Montserrat" panose="020B0604020202020204" charset="-52"/>
              </a:rPr>
              <a:t> – 50%;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i="0">
              <a:effectLst/>
              <a:latin typeface="Montserr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0">
                <a:effectLst/>
                <a:latin typeface="Montserrat" panose="020B0604020202020204" charset="-52"/>
              </a:rPr>
              <a:t>Освоение и использование информации</a:t>
            </a:r>
            <a:r>
              <a:rPr lang="en-US" sz="2400" i="0">
                <a:effectLst/>
                <a:latin typeface="Montserrat" panose="020B0604020202020204" charset="-52"/>
              </a:rPr>
              <a:t> (</a:t>
            </a:r>
            <a:r>
              <a:rPr lang="ru-RU" sz="2400" i="0">
                <a:effectLst/>
                <a:latin typeface="Montserrat" panose="020B0604020202020204" charset="-52"/>
              </a:rPr>
              <a:t>инструкции, брошюры, биографии, журналы, газеты, документы</a:t>
            </a:r>
            <a:r>
              <a:rPr lang="en-US" sz="2400" i="0">
                <a:effectLst/>
                <a:latin typeface="Montserrat" panose="020B0604020202020204" charset="-52"/>
              </a:rPr>
              <a:t>) – 50%</a:t>
            </a:r>
            <a:r>
              <a:rPr lang="ru-RU" sz="2400" i="0">
                <a:effectLst/>
                <a:latin typeface="Montserrat" panose="020B0604020202020204" charset="-52"/>
              </a:rPr>
              <a:t>; </a:t>
            </a:r>
            <a:endParaRPr lang="en-US" sz="2400" i="0">
              <a:effectLst/>
              <a:latin typeface="Montserr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i="0">
              <a:effectLst/>
              <a:latin typeface="Montserr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>
                <a:latin typeface="Montserrat" panose="020B0604020202020204" charset="-52"/>
              </a:rPr>
              <a:t>П</a:t>
            </a:r>
            <a:r>
              <a:rPr lang="ru-RU" sz="2400" i="0">
                <a:effectLst/>
                <a:latin typeface="Montserrat" panose="020B0604020202020204" charset="-52"/>
              </a:rPr>
              <a:t>олучения и использования информации</a:t>
            </a:r>
            <a:r>
              <a:rPr lang="en-GB" sz="2400" i="0">
                <a:effectLst/>
                <a:latin typeface="Montserrat" panose="020B0604020202020204" charset="-52"/>
              </a:rPr>
              <a:t> </a:t>
            </a:r>
            <a:r>
              <a:rPr lang="ru-RU" sz="2400" i="0">
                <a:effectLst/>
                <a:latin typeface="Montserrat" panose="020B0604020202020204" charset="-52"/>
              </a:rPr>
              <a:t> в Интернете</a:t>
            </a:r>
            <a:r>
              <a:rPr lang="en-US" sz="2400" i="0">
                <a:effectLst/>
                <a:latin typeface="Montserrat" panose="020B0604020202020204" charset="-52"/>
              </a:rPr>
              <a:t> </a:t>
            </a:r>
            <a:r>
              <a:rPr lang="en-US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(</a:t>
            </a: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многочисленные способы общения через Интернет (форум, чат, блог) и веб-сайты</a:t>
            </a:r>
            <a:r>
              <a:rPr lang="en-US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) – 100%</a:t>
            </a: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. </a:t>
            </a:r>
            <a:endParaRPr lang="ru-RU" sz="2400">
              <a:latin typeface="Montserrat" panose="020B0604020202020204" charset="-5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11DEB79-D039-4803-9F63-A13B462AE583}"/>
              </a:ext>
            </a:extLst>
          </p:cNvPr>
          <p:cNvSpPr txBox="1"/>
          <p:nvPr/>
        </p:nvSpPr>
        <p:spPr>
          <a:xfrm>
            <a:off x="1563600" y="221674"/>
            <a:ext cx="14075094" cy="103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ru-RU" sz="4400" b="1">
                <a:solidFill>
                  <a:srgbClr val="241452"/>
                </a:solidFill>
                <a:latin typeface="Montserrat" panose="00000500000000000000" pitchFamily="2" charset="-52"/>
              </a:rPr>
              <a:t>Что оценивает </a:t>
            </a:r>
            <a:r>
              <a:rPr lang="en-GB" sz="4400" b="1">
                <a:solidFill>
                  <a:srgbClr val="241452"/>
                </a:solidFill>
                <a:latin typeface="Montserrat" panose="00000500000000000000" pitchFamily="2" charset="-52"/>
              </a:rPr>
              <a:t>PIRLS?</a:t>
            </a:r>
            <a:r>
              <a:rPr lang="ru-RU" sz="4400" b="1">
                <a:solidFill>
                  <a:srgbClr val="241452"/>
                </a:solidFill>
                <a:latin typeface="Montserrat" panose="00000500000000000000" pitchFamily="2" charset="-52"/>
              </a:rPr>
              <a:t> </a:t>
            </a:r>
            <a:endParaRPr lang="en-US" sz="4400" b="1">
              <a:solidFill>
                <a:srgbClr val="241452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Picture 2" descr="Информационно-Аналитический центр logo">
            <a:extLst>
              <a:ext uri="{FF2B5EF4-FFF2-40B4-BE49-F238E27FC236}">
                <a16:creationId xmlns:a16="http://schemas.microsoft.com/office/drawing/2014/main" id="{9E71DF61-080B-44A3-B43F-3CB1DD19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5" y="185409"/>
            <a:ext cx="2844884" cy="10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3038621C-445C-42C7-BE15-F395668C6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647" y="576780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74C54C-AC27-4B47-BA79-3A9ACCD10390}"/>
              </a:ext>
            </a:extLst>
          </p:cNvPr>
          <p:cNvSpPr txBox="1"/>
          <p:nvPr/>
        </p:nvSpPr>
        <p:spPr>
          <a:xfrm>
            <a:off x="10955859" y="2040382"/>
            <a:ext cx="573618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ru-RU" sz="2800" b="1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Оценивае</a:t>
            </a:r>
            <a:r>
              <a:rPr lang="ru-RU" sz="2800" b="1">
                <a:solidFill>
                  <a:srgbClr val="000000"/>
                </a:solidFill>
                <a:latin typeface="Montserrat" panose="020B0604020202020204" charset="-52"/>
              </a:rPr>
              <a:t>мые </a:t>
            </a:r>
            <a:r>
              <a:rPr lang="ru-RU" sz="2800" b="1" i="0">
                <a:solidFill>
                  <a:srgbClr val="C40000"/>
                </a:solidFill>
                <a:effectLst/>
                <a:latin typeface="Montserrat" panose="020B0604020202020204" charset="-52"/>
              </a:rPr>
              <a:t>умения</a:t>
            </a:r>
            <a:r>
              <a:rPr lang="ru-RU" sz="2800" b="1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: </a:t>
            </a:r>
            <a:r>
              <a:rPr lang="ru-RU" sz="28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 </a:t>
            </a:r>
            <a:endParaRPr lang="en-US" sz="28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algn="just" rtl="0" fontAlgn="base"/>
            <a:endParaRPr lang="ru-RU" sz="28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Нахождение информации, заданной в явном виде – 20%</a:t>
            </a:r>
            <a:r>
              <a:rPr lang="en-US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;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endParaRPr lang="ru-RU" sz="24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Формулирование </a:t>
            </a:r>
            <a:r>
              <a:rPr lang="ru-RU" sz="2400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прямых</a:t>
            </a: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 выводов – 30%;  </a:t>
            </a:r>
            <a:endParaRPr lang="en-US" sz="24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endParaRPr lang="ru-RU" sz="24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Интерпретация и обобщение информации – 30%;  </a:t>
            </a:r>
            <a:endParaRPr lang="en-US" sz="24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endParaRPr lang="ru-RU" sz="2400" b="0" i="0">
              <a:solidFill>
                <a:srgbClr val="000000"/>
              </a:solidFill>
              <a:effectLst/>
              <a:latin typeface="Montserrat" panose="020B0604020202020204" charset="-52"/>
            </a:endParaRP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ru-RU" sz="2400" b="0" i="0" u="none" strike="noStrike">
                <a:solidFill>
                  <a:srgbClr val="000000"/>
                </a:solidFill>
                <a:effectLst/>
                <a:latin typeface="Montserrat" panose="020B0604020202020204" charset="-52"/>
              </a:rPr>
              <a:t>Анализ и оценка содержания, языковых особенностей и структуры текста </a:t>
            </a:r>
            <a:r>
              <a:rPr lang="ru-RU" sz="2400" b="0" i="0">
                <a:solidFill>
                  <a:srgbClr val="000000"/>
                </a:solidFill>
                <a:effectLst/>
                <a:latin typeface="Montserrat" panose="020B0604020202020204" charset="-52"/>
              </a:rPr>
              <a:t>– 20%.</a:t>
            </a:r>
          </a:p>
        </p:txBody>
      </p:sp>
      <p:sp>
        <p:nvSpPr>
          <p:cNvPr id="21" name="Скругленный прямоугольник 6">
            <a:extLst>
              <a:ext uri="{FF2B5EF4-FFF2-40B4-BE49-F238E27FC236}">
                <a16:creationId xmlns:a16="http://schemas.microsoft.com/office/drawing/2014/main" id="{20B77740-3D6A-4819-A151-D2250CE73BD8}"/>
              </a:ext>
            </a:extLst>
          </p:cNvPr>
          <p:cNvSpPr/>
          <p:nvPr/>
        </p:nvSpPr>
        <p:spPr>
          <a:xfrm>
            <a:off x="4102978" y="2042160"/>
            <a:ext cx="7255568" cy="3101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539750" eaLnBrk="0" hangingPunct="0">
              <a:lnSpc>
                <a:spcPct val="150000"/>
              </a:lnSpc>
            </a:pPr>
            <a:endParaRPr lang="ru-RU" sz="30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24EEB8A3-B38B-4121-8C01-1B839E2AA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255" y="3002996"/>
            <a:ext cx="2743200" cy="37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9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70D3B82B-9C58-4AF4-A52A-F628A451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266" y="643467"/>
            <a:ext cx="10295467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Основные изменения в </a:t>
            </a:r>
            <a:r>
              <a:rPr lang="en-US" altLang="ru-RU" sz="4000" b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PIRLS-2021</a:t>
            </a:r>
            <a:endParaRPr lang="ru-RU" altLang="ru-RU" sz="4000" b="1">
              <a:solidFill>
                <a:srgbClr val="002469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32771" name="Объект 2">
            <a:extLst>
              <a:ext uri="{FF2B5EF4-FFF2-40B4-BE49-F238E27FC236}">
                <a16:creationId xmlns:a16="http://schemas.microsoft.com/office/drawing/2014/main" id="{A69A826B-8C71-4C79-95F7-35789A59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133" y="2247900"/>
            <a:ext cx="14020799" cy="579119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Переход на </a:t>
            </a:r>
            <a:r>
              <a:rPr lang="ru-RU" altLang="ru-RU" sz="3100" b="1">
                <a:solidFill>
                  <a:srgbClr val="C40000"/>
                </a:solidFill>
                <a:latin typeface="Montserrat" panose="020B0604020202020204" charset="-52"/>
              </a:rPr>
              <a:t>цифровой формат </a:t>
            </a:r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(но также будет предлагаться в традиционном бумажном формате);</a:t>
            </a:r>
          </a:p>
          <a:p>
            <a:pPr eaLnBrk="1" hangingPunct="1"/>
            <a:endParaRPr lang="en-US" altLang="ru-RU" sz="31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3100" b="1" err="1">
                <a:solidFill>
                  <a:srgbClr val="C40000"/>
                </a:solidFill>
                <a:latin typeface="Montserrat" panose="020B0604020202020204" charset="-52"/>
              </a:rPr>
              <a:t>ePIRLS</a:t>
            </a:r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 – компьютерная оценка онлайн-чтения в моделируемой интернет-среде, которая была начата в 2016 году;</a:t>
            </a:r>
            <a:r>
              <a:rPr lang="en-US" altLang="ru-RU" sz="3100">
                <a:solidFill>
                  <a:srgbClr val="000000"/>
                </a:solidFill>
                <a:latin typeface="Montserrat" panose="020B0604020202020204" charset="-52"/>
              </a:rPr>
              <a:t> </a:t>
            </a:r>
            <a:endParaRPr lang="kk-KZ" altLang="ru-RU" sz="31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endParaRPr lang="kk-KZ" altLang="ru-RU" sz="31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Изменение </a:t>
            </a:r>
            <a:r>
              <a:rPr lang="ru-RU" altLang="ru-RU" sz="3100" b="1">
                <a:solidFill>
                  <a:srgbClr val="C40000"/>
                </a:solidFill>
                <a:latin typeface="Montserrat" panose="020B0604020202020204" charset="-52"/>
              </a:rPr>
              <a:t>инструментария</a:t>
            </a:r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;</a:t>
            </a:r>
          </a:p>
          <a:p>
            <a:pPr eaLnBrk="1" hangingPunct="1"/>
            <a:endParaRPr lang="ru-RU" altLang="ru-RU" sz="31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Изменение </a:t>
            </a:r>
            <a:r>
              <a:rPr lang="ru-RU" altLang="ru-RU" sz="3100" b="1">
                <a:solidFill>
                  <a:srgbClr val="C40000"/>
                </a:solidFill>
                <a:latin typeface="Montserrat" panose="020B0604020202020204" charset="-52"/>
              </a:rPr>
              <a:t>формата ответа</a:t>
            </a:r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:</a:t>
            </a:r>
          </a:p>
          <a:p>
            <a:pPr marL="0" indent="0" eaLnBrk="1" hangingPunct="1">
              <a:buNone/>
            </a:pPr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    - набор текста ответа на компьютере; </a:t>
            </a:r>
          </a:p>
          <a:p>
            <a:pPr marL="0" indent="0" eaLnBrk="1" hangingPunct="1">
              <a:buNone/>
            </a:pPr>
            <a:r>
              <a:rPr lang="ru-RU" altLang="ru-RU" sz="3100">
                <a:solidFill>
                  <a:srgbClr val="000000"/>
                </a:solidFill>
                <a:latin typeface="Montserrat" panose="020B0604020202020204" charset="-52"/>
              </a:rPr>
              <a:t>    - введение блоков заданий, которые имитируют работу в    Интернете и предполагают переход с сайта на сайт.</a:t>
            </a:r>
          </a:p>
          <a:p>
            <a:pPr eaLnBrk="1" hangingPunct="1"/>
            <a:endParaRPr lang="ru-RU" altLang="ru-RU" sz="31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endParaRPr lang="ru-RU" altLang="ru-RU" sz="31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71861" y="3788328"/>
            <a:ext cx="7913058" cy="5795116"/>
            <a:chOff x="-235146" y="-328318"/>
            <a:chExt cx="4514278" cy="4965091"/>
          </a:xfrm>
        </p:grpSpPr>
        <p:sp>
          <p:nvSpPr>
            <p:cNvPr id="7" name="Freeform 7"/>
            <p:cNvSpPr/>
            <p:nvPr/>
          </p:nvSpPr>
          <p:spPr>
            <a:xfrm>
              <a:off x="-235146" y="-328318"/>
              <a:ext cx="4514278" cy="4965091"/>
            </a:xfrm>
            <a:custGeom>
              <a:avLst/>
              <a:gdLst/>
              <a:ahLst/>
              <a:cxnLst/>
              <a:rect l="l" t="t" r="r" b="b"/>
              <a:pathLst>
                <a:path w="3673411" h="2686723">
                  <a:moveTo>
                    <a:pt x="3548951" y="2686723"/>
                  </a:moveTo>
                  <a:lnTo>
                    <a:pt x="124460" y="2686723"/>
                  </a:lnTo>
                  <a:cubicBezTo>
                    <a:pt x="55880" y="2686723"/>
                    <a:pt x="0" y="2630843"/>
                    <a:pt x="0" y="25622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8951" y="0"/>
                  </a:lnTo>
                  <a:cubicBezTo>
                    <a:pt x="3617531" y="0"/>
                    <a:pt x="3673411" y="55880"/>
                    <a:pt x="3673411" y="124460"/>
                  </a:cubicBezTo>
                  <a:lnTo>
                    <a:pt x="3673411" y="2562263"/>
                  </a:lnTo>
                  <a:cubicBezTo>
                    <a:pt x="3673411" y="2630843"/>
                    <a:pt x="3617531" y="2686723"/>
                    <a:pt x="3548951" y="26867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40" tIns="45720" rIns="91440" bIns="45720" anchor="t"/>
            <a:lstStyle/>
            <a:p>
              <a:pPr algn="just"/>
              <a:r>
                <a:rPr lang="ru-RU" sz="2400" b="0" i="0" u="none" strike="noStrike">
                  <a:solidFill>
                    <a:srgbClr val="000000"/>
                  </a:solidFill>
                  <a:effectLst/>
                  <a:latin typeface="Montserrat" panose="020B0604020202020204" charset="-52"/>
                </a:rPr>
                <a:t>В 2021 году исследование PIRLS впервые пройдет в компьютерном формате. Помимо навыков литературного и информационного чтения, будут оцениваться навыки онлайн-чтения в Интернете в информационных целях.</a:t>
              </a:r>
              <a:endParaRPr lang="ru-RU" sz="2400" b="1">
                <a:latin typeface="Montserrat"/>
                <a:cs typeface="Times New Roman"/>
              </a:endParaRPr>
            </a:p>
            <a:p>
              <a:endParaRPr lang="ru-RU" sz="2400" b="1">
                <a:latin typeface="Montserrat"/>
                <a:cs typeface="Times New Roman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400" b="1">
                  <a:latin typeface="Montserrat"/>
                  <a:cs typeface="Times New Roman"/>
                </a:rPr>
                <a:t>Тест </a:t>
              </a:r>
              <a:r>
                <a:rPr lang="ru-RU" sz="2400" b="1" spc="-100">
                  <a:latin typeface="Montserrat"/>
                  <a:cs typeface="Times New Roman"/>
                </a:rPr>
                <a:t>в специальной программе (</a:t>
              </a:r>
              <a:r>
                <a:rPr lang="ru-RU" sz="2400" b="0" i="0" u="none" strike="noStrike" baseline="0">
                  <a:latin typeface="Verdana" panose="020B0604030504040204" pitchFamily="34" charset="0"/>
                </a:rPr>
                <a:t>Плеер)</a:t>
              </a:r>
              <a:r>
                <a:rPr lang="en-GB" sz="2400" b="1" spc="-100">
                  <a:latin typeface="Montserrat"/>
                  <a:cs typeface="Times New Roman"/>
                </a:rPr>
                <a:t>, </a:t>
              </a:r>
              <a:r>
                <a:rPr lang="ru-RU" sz="2400">
                  <a:latin typeface="Montserrat"/>
                  <a:cs typeface="Times New Roman"/>
                </a:rPr>
                <a:t>включающий 2 текста и к ним 15-17 интерактивных заданий, </a:t>
              </a:r>
              <a:r>
                <a:rPr lang="en-US" sz="2400" err="1">
                  <a:latin typeface="Montserrat"/>
                  <a:cs typeface="Times New Roman"/>
                </a:rPr>
                <a:t>ePIRLS</a:t>
              </a:r>
              <a:endParaRPr lang="ru-RU" sz="2400">
                <a:latin typeface="Montserrat"/>
                <a:cs typeface="Times New Roman"/>
              </a:endParaRPr>
            </a:p>
            <a:p>
              <a:endParaRPr lang="ru-RU" sz="2400">
                <a:latin typeface="Montserrat"/>
                <a:cs typeface="Times New Roman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400" b="1">
                  <a:latin typeface="Montserrat"/>
                  <a:cs typeface="Times New Roman"/>
                </a:rPr>
                <a:t>Анкетирование</a:t>
              </a:r>
              <a:r>
                <a:rPr lang="en-GB" sz="2400" b="1">
                  <a:latin typeface="Montserrat"/>
                  <a:cs typeface="Times New Roman"/>
                </a:rPr>
                <a:t>:</a:t>
              </a:r>
              <a:endParaRPr lang="ru-RU" sz="2400" b="1">
                <a:latin typeface="Montserrat"/>
                <a:cs typeface="Times New Roman"/>
              </a:endParaRPr>
            </a:p>
            <a:p>
              <a:r>
                <a:rPr lang="ru-RU" sz="2400">
                  <a:latin typeface="Montserrat"/>
                  <a:cs typeface="Times New Roman"/>
                </a:rPr>
                <a:t>    Анкета для ученика (в специальной     программе)</a:t>
              </a:r>
              <a:endParaRPr lang="ru-RU" sz="2400">
                <a:cs typeface="Calibri"/>
              </a:endParaRPr>
            </a:p>
            <a:p>
              <a:r>
                <a:rPr lang="ru-RU" sz="2400">
                  <a:latin typeface="Montserrat"/>
                  <a:cs typeface="Calibri"/>
                </a:rPr>
                <a:t>    </a:t>
              </a:r>
              <a:r>
                <a:rPr lang="ru-RU" sz="2400">
                  <a:latin typeface="Montserrat"/>
                  <a:cs typeface="Times New Roman"/>
                </a:rPr>
                <a:t>Анкета для учителя (онлайн)</a:t>
              </a:r>
            </a:p>
            <a:p>
              <a:r>
                <a:rPr lang="ru-RU" sz="2400">
                  <a:latin typeface="Montserrat"/>
                  <a:cs typeface="Times New Roman"/>
                </a:rPr>
                <a:t>    Анкета для родителя (онлайн)</a:t>
              </a:r>
            </a:p>
            <a:p>
              <a:r>
                <a:rPr lang="ru-RU" sz="2400">
                  <a:latin typeface="Montserrat"/>
                  <a:cs typeface="Times New Roman"/>
                </a:rPr>
                <a:t>    Анкета для администрации школы (онлайн)</a:t>
              </a:r>
            </a:p>
            <a:p>
              <a:endParaRPr lang="ru-RU" sz="2400">
                <a:latin typeface="Montserrat" panose="00000500000000000000" pitchFamily="2" charset="-52"/>
                <a:cs typeface="Times New Roman" panose="02020603050405020304" pitchFamily="18" charset="0"/>
              </a:endParaRPr>
            </a:p>
            <a:p>
              <a:endParaRPr lang="ru-RU" sz="2400">
                <a:latin typeface="Montserrat" panose="00000500000000000000" pitchFamily="2" charset="-5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59471" y="3788329"/>
            <a:ext cx="7913058" cy="6303936"/>
            <a:chOff x="-107446" y="-559972"/>
            <a:chExt cx="4728765" cy="1833232"/>
          </a:xfrm>
        </p:grpSpPr>
        <p:sp>
          <p:nvSpPr>
            <p:cNvPr id="9" name="Freeform 9"/>
            <p:cNvSpPr/>
            <p:nvPr/>
          </p:nvSpPr>
          <p:spPr>
            <a:xfrm>
              <a:off x="-107446" y="-559972"/>
              <a:ext cx="4728765" cy="1833232"/>
            </a:xfrm>
            <a:custGeom>
              <a:avLst/>
              <a:gdLst/>
              <a:ahLst/>
              <a:cxnLst/>
              <a:rect l="l" t="t" r="r" b="b"/>
              <a:pathLst>
                <a:path w="3673411" h="2686723">
                  <a:moveTo>
                    <a:pt x="3548951" y="2686723"/>
                  </a:moveTo>
                  <a:lnTo>
                    <a:pt x="124460" y="2686723"/>
                  </a:lnTo>
                  <a:cubicBezTo>
                    <a:pt x="55880" y="2686723"/>
                    <a:pt x="0" y="2630843"/>
                    <a:pt x="0" y="25622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8951" y="0"/>
                  </a:lnTo>
                  <a:cubicBezTo>
                    <a:pt x="3617531" y="0"/>
                    <a:pt x="3673411" y="55880"/>
                    <a:pt x="3673411" y="124460"/>
                  </a:cubicBezTo>
                  <a:lnTo>
                    <a:pt x="3673411" y="2562263"/>
                  </a:lnTo>
                  <a:cubicBezTo>
                    <a:pt x="3673411" y="2630843"/>
                    <a:pt x="3617531" y="2686723"/>
                    <a:pt x="3548951" y="26867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40" tIns="45720" rIns="91440" bIns="45720" anchor="t"/>
            <a:lstStyle/>
            <a:p>
              <a:pPr algn="just"/>
              <a:r>
                <a:rPr lang="ru-RU" sz="2400" b="0" i="0" u="none" strike="noStrike">
                  <a:solidFill>
                    <a:srgbClr val="000000"/>
                  </a:solidFill>
                  <a:effectLst/>
                  <a:latin typeface="Montserrat" panose="020B0604020202020204" charset="-52"/>
                </a:rPr>
                <a:t>Для обеспечения сопоставимости с предыдущими циклами исследования, согласно стандартам IEA 122 школы примут участие в бумажном формате.</a:t>
              </a:r>
            </a:p>
            <a:p>
              <a:endParaRPr lang="ru-RU" sz="2400" b="1">
                <a:latin typeface="Montserrat"/>
                <a:cs typeface="Times New Roman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400">
                  <a:latin typeface="Montserrat"/>
                  <a:cs typeface="Times New Roman"/>
                </a:rPr>
                <a:t>8 вариантов </a:t>
              </a:r>
              <a:r>
                <a:rPr lang="ru-RU" sz="2400" b="1">
                  <a:latin typeface="Montserrat"/>
                  <a:cs typeface="Times New Roman"/>
                </a:rPr>
                <a:t>тестовых</a:t>
              </a:r>
              <a:r>
                <a:rPr lang="ru-RU" sz="2400">
                  <a:latin typeface="Montserrat"/>
                  <a:cs typeface="Times New Roman"/>
                </a:rPr>
                <a:t> </a:t>
              </a:r>
              <a:r>
                <a:rPr lang="ru-RU" sz="2400" b="1">
                  <a:latin typeface="Montserrat"/>
                  <a:cs typeface="Times New Roman"/>
                </a:rPr>
                <a:t>буклетов, </a:t>
              </a:r>
              <a:r>
                <a:rPr lang="ru-RU" sz="2400">
                  <a:latin typeface="Montserrat"/>
                  <a:cs typeface="Times New Roman"/>
                </a:rPr>
                <a:t>включающих по 2 текста </a:t>
              </a:r>
              <a:r>
                <a:rPr lang="en-US" sz="2400">
                  <a:latin typeface="Montserrat"/>
                  <a:cs typeface="Times New Roman"/>
                </a:rPr>
                <a:t>(600-800 </a:t>
              </a:r>
              <a:r>
                <a:rPr lang="kk-KZ" sz="2400">
                  <a:latin typeface="Montserrat"/>
                  <a:cs typeface="Times New Roman"/>
                </a:rPr>
                <a:t>слов) </a:t>
              </a:r>
              <a:r>
                <a:rPr lang="ru-RU" sz="2400">
                  <a:latin typeface="Montserrat"/>
                  <a:cs typeface="Times New Roman"/>
                </a:rPr>
                <a:t>и к ним 25-30 заданий.     </a:t>
              </a:r>
            </a:p>
            <a:p>
              <a:pPr marL="457200" indent="-457200">
                <a:buFont typeface="+mj-lt"/>
                <a:buAutoNum type="arabicPeriod"/>
              </a:pPr>
              <a:endParaRPr lang="en-GB" sz="2400" b="1">
                <a:latin typeface="Montserrat"/>
                <a:ea typeface="+mn-lt"/>
                <a:cs typeface="Times New Roman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400">
                  <a:latin typeface="Montserrat"/>
                  <a:ea typeface="+mn-lt"/>
                  <a:cs typeface="Times New Roman"/>
                </a:rPr>
                <a:t> </a:t>
              </a:r>
              <a:r>
                <a:rPr lang="ru-RU" sz="2400" b="1">
                  <a:latin typeface="Montserrat"/>
                  <a:ea typeface="+mn-lt"/>
                  <a:cs typeface="Times New Roman"/>
                </a:rPr>
                <a:t>Анкетирование</a:t>
              </a:r>
              <a:r>
                <a:rPr lang="en-GB" sz="2400" b="1">
                  <a:latin typeface="Montserrat"/>
                  <a:ea typeface="+mn-lt"/>
                  <a:cs typeface="Times New Roman"/>
                </a:rPr>
                <a:t>:</a:t>
              </a:r>
              <a:endParaRPr lang="en-US" sz="2400" b="1">
                <a:ea typeface="+mn-lt"/>
                <a:cs typeface="+mn-lt"/>
              </a:endParaRPr>
            </a:p>
            <a:p>
              <a:r>
                <a:rPr lang="en-GB" sz="2400">
                  <a:latin typeface="Montserrat"/>
                  <a:cs typeface="Times New Roman"/>
                </a:rPr>
                <a:t>       </a:t>
              </a:r>
              <a:r>
                <a:rPr lang="ru-RU" sz="2400">
                  <a:latin typeface="Montserrat"/>
                  <a:cs typeface="Times New Roman"/>
                </a:rPr>
                <a:t>Анкета для ученика </a:t>
              </a:r>
              <a:endParaRPr lang="ru-RU" sz="2400">
                <a:latin typeface="Montserrat" panose="00000500000000000000" pitchFamily="2" charset="-52"/>
                <a:cs typeface="Times New Roman"/>
              </a:endParaRPr>
            </a:p>
            <a:p>
              <a:r>
                <a:rPr lang="en-GB" sz="2400">
                  <a:latin typeface="Montserrat"/>
                  <a:cs typeface="Times New Roman"/>
                </a:rPr>
                <a:t>       </a:t>
              </a:r>
              <a:r>
                <a:rPr lang="ru-RU" sz="2400">
                  <a:latin typeface="Montserrat"/>
                  <a:cs typeface="Times New Roman"/>
                </a:rPr>
                <a:t>Анкета для учителя </a:t>
              </a:r>
              <a:r>
                <a:rPr lang="ru-RU" sz="2400">
                  <a:latin typeface="Montserrat"/>
                  <a:ea typeface="+mn-lt"/>
                  <a:cs typeface="+mn-lt"/>
                </a:rPr>
                <a:t>(онлайн)</a:t>
              </a:r>
              <a:endParaRPr lang="ru-RU" sz="2400">
                <a:latin typeface="Montserrat"/>
                <a:cs typeface="Times New Roman" panose="02020603050405020304" pitchFamily="18" charset="0"/>
              </a:endParaRPr>
            </a:p>
            <a:p>
              <a:r>
                <a:rPr lang="en-GB" sz="2400">
                  <a:latin typeface="Montserrat"/>
                  <a:cs typeface="Times New Roman"/>
                </a:rPr>
                <a:t>       </a:t>
              </a:r>
              <a:r>
                <a:rPr lang="ru-RU" sz="2400">
                  <a:latin typeface="Montserrat"/>
                  <a:cs typeface="Times New Roman"/>
                </a:rPr>
                <a:t>Анкета для родителя</a:t>
              </a:r>
              <a:r>
                <a:rPr lang="en-GB" sz="2400">
                  <a:latin typeface="Montserrat"/>
                  <a:cs typeface="Times New Roman"/>
                </a:rPr>
                <a:t> </a:t>
              </a:r>
              <a:r>
                <a:rPr lang="ru-RU" sz="2400">
                  <a:latin typeface="Montserrat"/>
                  <a:ea typeface="+mn-lt"/>
                  <a:cs typeface="+mn-lt"/>
                </a:rPr>
                <a:t>(онлайн)</a:t>
              </a:r>
              <a:endParaRPr lang="ru-RU" sz="2400">
                <a:latin typeface="Montserrat"/>
                <a:cs typeface="Times New Roman" panose="02020603050405020304" pitchFamily="18" charset="0"/>
              </a:endParaRPr>
            </a:p>
            <a:p>
              <a:r>
                <a:rPr lang="en-GB" sz="2400">
                  <a:latin typeface="Montserrat"/>
                  <a:cs typeface="Times New Roman"/>
                </a:rPr>
                <a:t>       </a:t>
              </a:r>
              <a:r>
                <a:rPr lang="ru-RU" sz="2400">
                  <a:latin typeface="Montserrat"/>
                  <a:cs typeface="Times New Roman"/>
                </a:rPr>
                <a:t>Анкета для администрации</a:t>
              </a:r>
              <a:r>
                <a:rPr lang="en-GB" sz="2400">
                  <a:latin typeface="Montserrat"/>
                  <a:cs typeface="Times New Roman"/>
                </a:rPr>
                <a:t> </a:t>
              </a:r>
              <a:r>
                <a:rPr lang="ru-RU" sz="2400">
                  <a:latin typeface="Montserrat"/>
                  <a:cs typeface="Times New Roman"/>
                </a:rPr>
                <a:t>школы</a:t>
              </a:r>
              <a:r>
                <a:rPr lang="en-GB" sz="2400">
                  <a:latin typeface="Montserrat"/>
                  <a:cs typeface="Times New Roman"/>
                </a:rPr>
                <a:t> </a:t>
              </a:r>
              <a:r>
                <a:rPr lang="ru-RU" sz="2400">
                  <a:latin typeface="Montserrat"/>
                  <a:ea typeface="+mn-lt"/>
                  <a:cs typeface="+mn-lt"/>
                </a:rPr>
                <a:t>(онлайн)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ru-RU" sz="2400">
                <a:latin typeface="Montserrat" panose="00000500000000000000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9553" y="1034615"/>
            <a:ext cx="7631321" cy="2395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84250" algn="r">
              <a:lnSpc>
                <a:spcPts val="6720"/>
              </a:lnSpc>
              <a:tabLst>
                <a:tab pos="8064500" algn="l"/>
              </a:tabLst>
            </a:pPr>
            <a:r>
              <a:rPr lang="en-US" sz="4000" b="1" err="1">
                <a:solidFill>
                  <a:srgbClr val="960000"/>
                </a:solidFill>
                <a:latin typeface="Montserrat"/>
              </a:rPr>
              <a:t>digitalPIRLS</a:t>
            </a:r>
            <a:endParaRPr lang="ru-RU" sz="4000" b="1">
              <a:solidFill>
                <a:srgbClr val="960000"/>
              </a:solidFill>
              <a:latin typeface="Montserrat"/>
            </a:endParaRPr>
          </a:p>
          <a:p>
            <a:pPr marL="984250" algn="r">
              <a:lnSpc>
                <a:spcPts val="6720"/>
              </a:lnSpc>
              <a:tabLst>
                <a:tab pos="8064500" algn="l"/>
              </a:tabLst>
            </a:pPr>
            <a:r>
              <a:rPr lang="ru-RU" sz="4000">
                <a:solidFill>
                  <a:srgbClr val="960000"/>
                </a:solidFill>
                <a:latin typeface="Montserrat"/>
              </a:rPr>
              <a:t>Цифровой формат</a:t>
            </a:r>
          </a:p>
          <a:p>
            <a:pPr marL="984250" algn="r">
              <a:tabLst>
                <a:tab pos="8064500" algn="l"/>
              </a:tabLst>
            </a:pPr>
            <a:r>
              <a:rPr lang="ru-RU" sz="4000">
                <a:solidFill>
                  <a:srgbClr val="960000"/>
                </a:solidFill>
                <a:latin typeface="Montserrat"/>
                <a:ea typeface="+mn-lt"/>
                <a:cs typeface="+mn-lt"/>
              </a:rPr>
              <a:t>(26</a:t>
            </a:r>
            <a:r>
              <a:rPr lang="en-US" sz="4000">
                <a:solidFill>
                  <a:srgbClr val="960000"/>
                </a:solidFill>
                <a:latin typeface="Montserrat"/>
                <a:ea typeface="+mn-lt"/>
                <a:cs typeface="+mn-lt"/>
              </a:rPr>
              <a:t>7</a:t>
            </a:r>
            <a:r>
              <a:rPr lang="ru-RU" sz="4000">
                <a:solidFill>
                  <a:srgbClr val="960000"/>
                </a:solidFill>
                <a:latin typeface="Montserrat"/>
                <a:ea typeface="+mn-lt"/>
                <a:cs typeface="+mn-lt"/>
              </a:rPr>
              <a:t> школ)</a:t>
            </a:r>
            <a:endParaRPr lang="ru-RU" sz="4000">
              <a:solidFill>
                <a:srgbClr val="960000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44000" y="1037774"/>
            <a:ext cx="9144000" cy="2395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84250">
              <a:lnSpc>
                <a:spcPts val="6720"/>
              </a:lnSpc>
            </a:pPr>
            <a:r>
              <a:rPr lang="en-GB" sz="4000" b="1">
                <a:solidFill>
                  <a:srgbClr val="002469"/>
                </a:solidFill>
                <a:latin typeface="Montserrat"/>
              </a:rPr>
              <a:t>paper</a:t>
            </a:r>
            <a:r>
              <a:rPr lang="en-US" sz="4000" b="1">
                <a:solidFill>
                  <a:srgbClr val="002469"/>
                </a:solidFill>
                <a:latin typeface="Montserrat"/>
              </a:rPr>
              <a:t>PIRLS</a:t>
            </a:r>
            <a:endParaRPr lang="ru-RU" sz="4000" b="1">
              <a:solidFill>
                <a:srgbClr val="002469"/>
              </a:solidFill>
              <a:latin typeface="Montserrat"/>
            </a:endParaRPr>
          </a:p>
          <a:p>
            <a:pPr marL="984250">
              <a:lnSpc>
                <a:spcPts val="6720"/>
              </a:lnSpc>
            </a:pPr>
            <a:r>
              <a:rPr lang="ru-RU" sz="4000">
                <a:solidFill>
                  <a:srgbClr val="002469"/>
                </a:solidFill>
                <a:latin typeface="Montserrat"/>
              </a:rPr>
              <a:t>Бумажный формат</a:t>
            </a:r>
            <a:endParaRPr lang="en-US" sz="4000">
              <a:solidFill>
                <a:srgbClr val="002469"/>
              </a:solidFill>
              <a:latin typeface="Montserrat"/>
            </a:endParaRPr>
          </a:p>
          <a:p>
            <a:pPr marL="984250"/>
            <a:r>
              <a:rPr lang="en-US" sz="4000">
                <a:solidFill>
                  <a:srgbClr val="002469"/>
                </a:solidFill>
                <a:latin typeface="Montserrat"/>
                <a:ea typeface="+mn-lt"/>
                <a:cs typeface="+mn-lt"/>
              </a:rPr>
              <a:t>(122 </a:t>
            </a:r>
            <a:r>
              <a:rPr lang="en-US" sz="4000" err="1">
                <a:solidFill>
                  <a:srgbClr val="002469"/>
                </a:solidFill>
                <a:latin typeface="Montserrat"/>
                <a:ea typeface="+mn-lt"/>
                <a:cs typeface="+mn-lt"/>
              </a:rPr>
              <a:t>школы</a:t>
            </a:r>
            <a:r>
              <a:rPr lang="en-US" sz="4000">
                <a:solidFill>
                  <a:srgbClr val="002469"/>
                </a:solidFill>
                <a:latin typeface="Montserrat"/>
                <a:ea typeface="+mn-lt"/>
                <a:cs typeface="+mn-lt"/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78F362-48FD-4340-A93F-8AFBBE74F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4" t="29259" r="44167" b="28519"/>
          <a:stretch>
            <a:fillRect/>
          </a:stretch>
        </p:blipFill>
        <p:spPr>
          <a:xfrm>
            <a:off x="263205" y="1321693"/>
            <a:ext cx="2864847" cy="2047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44B16-A62A-478F-B306-A57440CBE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91" t="23335" r="36388" b="20842"/>
          <a:stretch>
            <a:fillRect/>
          </a:stretch>
        </p:blipFill>
        <p:spPr>
          <a:xfrm>
            <a:off x="15807887" y="432306"/>
            <a:ext cx="2280644" cy="2936587"/>
          </a:xfrm>
          <a:prstGeom prst="rect">
            <a:avLst/>
          </a:prstGeom>
        </p:spPr>
      </p:pic>
      <p:pic>
        <p:nvPicPr>
          <p:cNvPr id="13" name="Picture 2" descr="Информационно-Аналитический центр logo">
            <a:extLst>
              <a:ext uri="{FF2B5EF4-FFF2-40B4-BE49-F238E27FC236}">
                <a16:creationId xmlns:a16="http://schemas.microsoft.com/office/drawing/2014/main" id="{D26E86BD-7CD4-4B53-B58B-B7212484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5" y="185409"/>
            <a:ext cx="2844884" cy="10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2FDB1-233E-491E-B64B-C48AA5E64AB2}"/>
              </a:ext>
            </a:extLst>
          </p:cNvPr>
          <p:cNvSpPr txBox="1"/>
          <p:nvPr/>
        </p:nvSpPr>
        <p:spPr>
          <a:xfrm>
            <a:off x="4714970" y="325694"/>
            <a:ext cx="976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>
                <a:solidFill>
                  <a:srgbClr val="002469"/>
                </a:solidFill>
                <a:latin typeface="Montserrat" panose="00000500000000000000" pitchFamily="2" charset="-52"/>
              </a:rPr>
              <a:t>ФОРМАТ ИССЛЕДОВАНИЯ</a:t>
            </a:r>
            <a:endParaRPr lang="ru-KZ" sz="3600" b="1">
              <a:solidFill>
                <a:srgbClr val="002469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13410170" y="9654671"/>
            <a:ext cx="4267200" cy="547688"/>
          </a:xfrm>
        </p:spPr>
        <p:txBody>
          <a:bodyPr/>
          <a:lstStyle/>
          <a:p>
            <a:pPr>
              <a:defRPr/>
            </a:pPr>
            <a:fld id="{6EB63B95-C837-4E83-919F-EB0ECBE1787B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25244" y="477230"/>
            <a:ext cx="15162756" cy="112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3870" marR="4030980" algn="ctr">
              <a:lnSpc>
                <a:spcPts val="3983"/>
              </a:lnSpc>
              <a:spcBef>
                <a:spcPts val="270"/>
              </a:spcBef>
            </a:pPr>
            <a:r>
              <a:rPr lang="ru-RU" sz="4000" b="1">
                <a:solidFill>
                  <a:srgbClr val="002469"/>
                </a:solidFill>
                <a:latin typeface="Montserrat" panose="00000500000000000000" pitchFamily="2" charset="-52"/>
              </a:rPr>
              <a:t>Литературный текст</a:t>
            </a:r>
          </a:p>
          <a:p>
            <a:pPr marL="483870" marR="4030980" algn="ctr">
              <a:lnSpc>
                <a:spcPts val="3983"/>
              </a:lnSpc>
              <a:spcBef>
                <a:spcPts val="270"/>
              </a:spcBef>
            </a:pPr>
            <a:r>
              <a:rPr lang="ru-RU" sz="3300" b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«</a:t>
            </a:r>
            <a:r>
              <a:rPr lang="ru-RU" sz="3300" b="1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Майра</a:t>
            </a:r>
            <a:r>
              <a:rPr lang="ru-RU" sz="3300" b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красная курица» </a:t>
            </a:r>
            <a:endParaRPr lang="ru-RU" sz="375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8490" y="2083456"/>
            <a:ext cx="35930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Автор Прю Андерсон</a:t>
            </a:r>
            <a:endParaRPr lang="ru-RU" sz="4200"/>
          </a:p>
        </p:txBody>
      </p:sp>
      <p:sp>
        <p:nvSpPr>
          <p:cNvPr id="5" name="Прямоугольник 4"/>
          <p:cNvSpPr/>
          <p:nvPr/>
        </p:nvSpPr>
        <p:spPr>
          <a:xfrm>
            <a:off x="354146" y="2934927"/>
            <a:ext cx="117342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marR="1757363" indent="419100" algn="just">
              <a:spcBef>
                <a:spcPts val="1403"/>
              </a:spcBef>
            </a:pPr>
            <a:r>
              <a:rPr lang="en-US" sz="2700">
                <a:solidFill>
                  <a:srgbClr val="231F20"/>
                </a:solidFill>
                <a:ea typeface="Times New Roman" panose="02020603050405020304" pitchFamily="18" charset="0"/>
              </a:rPr>
              <a:t>M</a:t>
            </a:r>
            <a:r>
              <a:rPr lang="ru-RU" sz="2700" err="1">
                <a:solidFill>
                  <a:srgbClr val="231F20"/>
                </a:solidFill>
                <a:ea typeface="Times New Roman" panose="02020603050405020304" pitchFamily="18" charset="0"/>
              </a:rPr>
              <a:t>айра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 открыла дверцу клетки. Она потянула её, чтобы открыть, и улыбнулась тому, как множество кур ворвались во двор. Сильно хлопая крыльями и кудахча, они разбрелись, чтобы съесть корм, который </a:t>
            </a:r>
            <a:r>
              <a:rPr lang="ru-RU" sz="2700" err="1">
                <a:solidFill>
                  <a:srgbClr val="231F20"/>
                </a:solidFill>
                <a:ea typeface="Times New Roman" panose="02020603050405020304" pitchFamily="18" charset="0"/>
              </a:rPr>
              <a:t>Майра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 рассыпала для них. Как обычно, красная курица</a:t>
            </a:r>
            <a:r>
              <a:rPr lang="ru-RU" sz="2700">
                <a:ea typeface="Times New Roman" panose="02020603050405020304" pitchFamily="18" charset="0"/>
              </a:rPr>
              <a:t> 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была главной, она захватывала лучшие куски, заклевывая любую курицу, которая осмелилась встать на ее пути, взмахивая и наводя суету. «Почему другие куры позволяют красной курице управлять так ими?» - спросила свою маму </a:t>
            </a:r>
            <a:r>
              <a:rPr lang="ru-RU" sz="2700" err="1">
                <a:solidFill>
                  <a:srgbClr val="231F20"/>
                </a:solidFill>
                <a:ea typeface="Times New Roman" panose="02020603050405020304" pitchFamily="18" charset="0"/>
              </a:rPr>
              <a:t>Майра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.</a:t>
            </a:r>
            <a:r>
              <a:rPr lang="ru-RU" sz="2700">
                <a:ea typeface="Times New Roman" panose="02020603050405020304" pitchFamily="18" charset="0"/>
              </a:rPr>
              <a:t>  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«Куры имеют иерархию», - объяснила ее мать - Самая смелая и сильная курица возглавляет. Она может клевать всех других кур, но никто не может клевать ее. Следующая курица в иерархии может клевать всех, кроме верхней курицы и так идет до нижней ступени, так что ты почувствуешь большую жалость к самой нижней курице. Куры любят властного лидера».</a:t>
            </a:r>
            <a:endParaRPr lang="ru-RU" sz="2700">
              <a:ea typeface="Times New Roman" panose="02020603050405020304" pitchFamily="18" charset="0"/>
            </a:endParaRPr>
          </a:p>
        </p:txBody>
      </p:sp>
      <p:pic>
        <p:nvPicPr>
          <p:cNvPr id="6" name="image2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47848" y="1604333"/>
            <a:ext cx="6229523" cy="81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29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3784580" y="9702194"/>
            <a:ext cx="4114800" cy="547688"/>
          </a:xfrm>
        </p:spPr>
        <p:txBody>
          <a:bodyPr/>
          <a:lstStyle/>
          <a:p>
            <a:pPr>
              <a:defRPr/>
            </a:pPr>
            <a:fld id="{46C1C10F-E122-4408-804B-D1B0C37ECF21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08867" y="392990"/>
            <a:ext cx="16347468" cy="161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3870">
              <a:lnSpc>
                <a:spcPts val="6338"/>
              </a:lnSpc>
            </a:pPr>
            <a:r>
              <a:rPr lang="ru-RU" sz="3300" b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</a:t>
            </a:r>
            <a:r>
              <a:rPr lang="ru-RU" sz="4000" b="1">
                <a:solidFill>
                  <a:srgbClr val="002469"/>
                </a:solidFill>
                <a:latin typeface="Montserrat" panose="00000500000000000000" pitchFamily="2" charset="-52"/>
              </a:rPr>
              <a:t>Информационный текст   </a:t>
            </a:r>
          </a:p>
          <a:p>
            <a:pPr marL="483870">
              <a:lnSpc>
                <a:spcPts val="6338"/>
              </a:lnSpc>
            </a:pPr>
            <a:r>
              <a:rPr lang="ru-RU" sz="3300" b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</a:t>
            </a:r>
            <a:r>
              <a:rPr lang="ru-RU" sz="3600" b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Путешествие зеленой морской</a:t>
            </a:r>
            <a:r>
              <a:rPr lang="ru-RU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черепахи длиною в жизнь»</a:t>
            </a:r>
            <a:endParaRPr lang="ru-RU" sz="3750" b="1" u="sng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982238"/>
            <a:ext cx="10767060" cy="591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50" marR="1470660">
              <a:lnSpc>
                <a:spcPct val="150000"/>
              </a:lnSpc>
              <a:spcBef>
                <a:spcPts val="1305"/>
              </a:spcBef>
            </a:pPr>
            <a:r>
              <a:rPr lang="ru-RU" sz="2700" b="1">
                <a:solidFill>
                  <a:srgbClr val="231F20"/>
                </a:solidFill>
                <a:ea typeface="Times New Roman" panose="02020603050405020304" pitchFamily="18" charset="0"/>
              </a:rPr>
              <a:t>Выход из песка</a:t>
            </a:r>
            <a:endParaRPr lang="ru-RU" sz="2700" b="1">
              <a:ea typeface="Times New Roman" panose="02020603050405020304" pitchFamily="18" charset="0"/>
            </a:endParaRPr>
          </a:p>
          <a:p>
            <a:pPr marL="666750" marR="1470660">
              <a:spcBef>
                <a:spcPts val="1650"/>
              </a:spcBef>
            </a:pP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Звездная ночь в августе. Гнездо с яйцами зарыто на глубине более 60 сантиметров в песке пляжа Коста-Рики. В гнезде более 100 яиц зеленых морских черепах, размер каждого напоминает мячик для гольфа.</a:t>
            </a:r>
            <a:r>
              <a:rPr lang="ru-RU" sz="2700">
                <a:ea typeface="Times New Roman" panose="02020603050405020304" pitchFamily="18" charset="0"/>
              </a:rPr>
              <a:t> 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Один из детенышей морской черепахи начинает шевелиться и вылупляться из своего яйца. Детеныш пробивает скорлупу своего яйца острым клювом. Детеныш морской черепахи вырывается на свободу, хоть и зарыт под песком. Вскоре все гнездо оживает и начинает двигаться.</a:t>
            </a:r>
            <a:r>
              <a:rPr lang="ru-RU" sz="2700">
                <a:ea typeface="Times New Roman" panose="02020603050405020304" pitchFamily="18" charset="0"/>
              </a:rPr>
              <a:t> </a:t>
            </a:r>
            <a:r>
              <a:rPr lang="ru-RU" sz="2700">
                <a:solidFill>
                  <a:srgbClr val="231F20"/>
                </a:solidFill>
                <a:ea typeface="Times New Roman" panose="02020603050405020304" pitchFamily="18" charset="0"/>
              </a:rPr>
              <a:t>Плавники помогают детенышу черепахи подняться выше. Может потребоваться больше дня, прежде чем детеныш достигнет поверхности песка.</a:t>
            </a:r>
            <a:endParaRPr lang="ru-RU" sz="2700">
              <a:ea typeface="Times New Roman" panose="02020603050405020304" pitchFamily="18" charset="0"/>
            </a:endParaRPr>
          </a:p>
        </p:txBody>
      </p:sp>
      <p:pic>
        <p:nvPicPr>
          <p:cNvPr id="5" name="image3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617" y="2907950"/>
            <a:ext cx="7316630" cy="603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4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0C55C-4CD7-471B-BD94-3E31C7FE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393171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4000" b="1" err="1">
                <a:solidFill>
                  <a:srgbClr val="002469"/>
                </a:solidFill>
                <a:latin typeface="Montserrat" panose="00000500000000000000" pitchFamily="2" charset="-52"/>
                <a:ea typeface="+mn-ea"/>
                <a:cs typeface="+mn-cs"/>
              </a:rPr>
              <a:t>ePIRLS</a:t>
            </a:r>
            <a:endParaRPr lang="ru-KZ" sz="4000" b="1">
              <a:solidFill>
                <a:srgbClr val="002469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15E16-A781-4DB0-BAA4-9CAA517489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085892"/>
            <a:ext cx="7162800" cy="690570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ru-RU" altLang="ru-RU" sz="2600" dirty="0" err="1">
                <a:solidFill>
                  <a:srgbClr val="000000"/>
                </a:solidFill>
                <a:latin typeface="Montserrat"/>
              </a:rPr>
              <a:t>ePIRLS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-это компьютерная оценка, в которой используется моделируемая имитация </a:t>
            </a:r>
            <a:r>
              <a:rPr lang="ru-RU" altLang="ru-RU" sz="2600" b="1" dirty="0">
                <a:solidFill>
                  <a:srgbClr val="C40000"/>
                </a:solidFill>
                <a:latin typeface="Montserrat"/>
              </a:rPr>
              <a:t>интернет-среды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.</a:t>
            </a:r>
            <a:r>
              <a:rPr lang="en-US" altLang="ru-RU" sz="2600" dirty="0">
                <a:solidFill>
                  <a:srgbClr val="000000"/>
                </a:solidFill>
                <a:latin typeface="Montserrat"/>
              </a:rPr>
              <a:t> </a:t>
            </a:r>
            <a:endParaRPr lang="en-US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endParaRPr lang="en-US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5 «текстов», представленных как </a:t>
            </a:r>
            <a:r>
              <a:rPr lang="ru-RU" altLang="ru-RU" sz="2600" b="1" dirty="0">
                <a:solidFill>
                  <a:srgbClr val="C40000"/>
                </a:solidFill>
                <a:latin typeface="Montserrat"/>
              </a:rPr>
              <a:t>учебные проекты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. </a:t>
            </a:r>
            <a:endParaRPr lang="en-US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endParaRPr lang="en-US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Только </a:t>
            </a:r>
            <a:r>
              <a:rPr lang="ru-RU" altLang="ru-RU" sz="2600" b="1" dirty="0">
                <a:solidFill>
                  <a:srgbClr val="C40000"/>
                </a:solidFill>
                <a:latin typeface="Montserrat"/>
              </a:rPr>
              <a:t>информационные тексты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.</a:t>
            </a:r>
            <a:endParaRPr lang="en-US" altLang="ru-RU" sz="2600" dirty="0">
              <a:solidFill>
                <a:srgbClr val="000000"/>
              </a:solidFill>
              <a:latin typeface="Montserrat"/>
            </a:endParaRPr>
          </a:p>
          <a:p>
            <a:pPr eaLnBrk="1" hangingPunct="1"/>
            <a:endParaRPr lang="en-US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Длительность работы с одним текстом –</a:t>
            </a:r>
            <a:r>
              <a:rPr lang="en-US" altLang="ru-RU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altLang="ru-RU" sz="2600" b="1" dirty="0">
                <a:solidFill>
                  <a:srgbClr val="C40000"/>
                </a:solidFill>
                <a:latin typeface="Montserrat"/>
              </a:rPr>
              <a:t>40 минут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.</a:t>
            </a:r>
            <a:endParaRPr lang="en-US" altLang="ru-RU" sz="2600" dirty="0">
              <a:solidFill>
                <a:srgbClr val="000000"/>
              </a:solidFill>
              <a:latin typeface="Montserrat"/>
            </a:endParaRPr>
          </a:p>
          <a:p>
            <a:pPr eaLnBrk="1" hangingPunct="1"/>
            <a:endParaRPr lang="ru-RU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Каждый проект предполагает работу с несколькими </a:t>
            </a:r>
            <a:r>
              <a:rPr lang="ru-RU" altLang="ru-RU" sz="2600" b="1" dirty="0">
                <a:solidFill>
                  <a:srgbClr val="C40000"/>
                </a:solidFill>
                <a:latin typeface="Montserrat"/>
              </a:rPr>
              <a:t>сайтами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 – не менее 3.</a:t>
            </a:r>
            <a:endParaRPr lang="en-US" altLang="ru-RU" sz="2600" dirty="0">
              <a:solidFill>
                <a:srgbClr val="000000"/>
              </a:solidFill>
              <a:latin typeface="Montserrat"/>
            </a:endParaRPr>
          </a:p>
          <a:p>
            <a:pPr eaLnBrk="1" hangingPunct="1"/>
            <a:endParaRPr lang="ru-RU" altLang="ru-RU" sz="2600">
              <a:solidFill>
                <a:srgbClr val="000000"/>
              </a:solidFill>
              <a:latin typeface="Montserrat" panose="020B0604020202020204" charset="-52"/>
            </a:endParaRPr>
          </a:p>
          <a:p>
            <a:pPr eaLnBrk="1" hangingPunct="1"/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О</a:t>
            </a:r>
            <a:r>
              <a:rPr lang="ru-RU" altLang="ru-RU" sz="2600" dirty="0">
                <a:solidFill>
                  <a:srgbClr val="FF0000"/>
                </a:solidFill>
                <a:latin typeface="Montserrat"/>
              </a:rPr>
              <a:t>бщее количество слов –</a:t>
            </a:r>
            <a:r>
              <a:rPr lang="en-US" altLang="ru-RU" sz="260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ru-RU" altLang="ru-RU" sz="2600" b="1" dirty="0">
                <a:solidFill>
                  <a:srgbClr val="FF0000"/>
                </a:solidFill>
                <a:latin typeface="Montserrat"/>
              </a:rPr>
              <a:t>не менее 1000</a:t>
            </a:r>
            <a:r>
              <a:rPr lang="ru-RU" altLang="ru-RU" sz="2600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ru-KZ" sz="2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A4DA2-C97C-49DD-A397-CB97988A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6" t="24783" r="28435" b="12877"/>
          <a:stretch/>
        </p:blipFill>
        <p:spPr>
          <a:xfrm>
            <a:off x="7978858" y="1896005"/>
            <a:ext cx="9970476" cy="77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769B17AC1344D49B43DECC362824163" ma:contentTypeVersion="13" ma:contentTypeDescription="Создание документа." ma:contentTypeScope="" ma:versionID="b23939db882158bed35f5366ecf36979">
  <xsd:schema xmlns:xsd="http://www.w3.org/2001/XMLSchema" xmlns:xs="http://www.w3.org/2001/XMLSchema" xmlns:p="http://schemas.microsoft.com/office/2006/metadata/properties" xmlns:ns2="2a82387d-61fb-4b2f-9eff-ef815e45d6b6" xmlns:ns3="b06eeaaa-3f6e-4adf-a4f2-525bbb44651a" targetNamespace="http://schemas.microsoft.com/office/2006/metadata/properties" ma:root="true" ma:fieldsID="32dc3946a4aee83c5a206add7c8213c7" ns2:_="" ns3:_="">
    <xsd:import namespace="2a82387d-61fb-4b2f-9eff-ef815e45d6b6"/>
    <xsd:import namespace="b06eeaaa-3f6e-4adf-a4f2-525bbb4465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2387d-61fb-4b2f-9eff-ef815e45d6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eeaaa-3f6e-4adf-a4f2-525bbb4465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6eeaaa-3f6e-4adf-a4f2-525bbb44651a">
      <UserInfo>
        <DisplayName/>
        <AccountId xsi:nil="true"/>
        <AccountType/>
      </UserInfo>
    </SharedWithUsers>
    <MediaLengthInSeconds xmlns="2a82387d-61fb-4b2f-9eff-ef815e45d6b6" xsi:nil="true"/>
  </documentManagement>
</p:properties>
</file>

<file path=customXml/itemProps1.xml><?xml version="1.0" encoding="utf-8"?>
<ds:datastoreItem xmlns:ds="http://schemas.openxmlformats.org/officeDocument/2006/customXml" ds:itemID="{7E9F7F39-AFFF-4A5F-8216-4F1FA1F6A1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3613AE-6258-483E-A61C-4DE8A419EA68}">
  <ds:schemaRefs>
    <ds:schemaRef ds:uri="2a82387d-61fb-4b2f-9eff-ef815e45d6b6"/>
    <ds:schemaRef ds:uri="b06eeaaa-3f6e-4adf-a4f2-525bbb4465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D33C38-AF3A-4FFA-904D-531C39BDADD1}">
  <ds:schemaRefs>
    <ds:schemaRef ds:uri="2a82387d-61fb-4b2f-9eff-ef815e45d6b6"/>
    <ds:schemaRef ds:uri="b06eeaaa-3f6e-4adf-a4f2-525bbb4465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Произвольный</PresentationFormat>
  <Slides>21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изменения в PIRLS-2021</vt:lpstr>
      <vt:lpstr>Презентация PowerPoint</vt:lpstr>
      <vt:lpstr>Презентация PowerPoint</vt:lpstr>
      <vt:lpstr>Презентация PowerPoint</vt:lpstr>
      <vt:lpstr>ePIRLS</vt:lpstr>
      <vt:lpstr>Особенности формата заданий  в e-PIRLS 2021</vt:lpstr>
      <vt:lpstr>Два типа заданий</vt:lpstr>
      <vt:lpstr>Презентация PowerPoint</vt:lpstr>
      <vt:lpstr>АНКЕТА ДЛЯ УЧЕНИКА (19 ВОПРОСОВ)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Работать в нескольких вкладках, переходить по ссылке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Major sections of this thesis defense presentation</dc:title>
  <dc:creator>Назым Назым</dc:creator>
  <cp:revision>4</cp:revision>
  <dcterms:created xsi:type="dcterms:W3CDTF">2006-08-16T00:00:00Z</dcterms:created>
  <dcterms:modified xsi:type="dcterms:W3CDTF">2021-09-16T06:19:50Z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0x010100C769B17AC1344D49B43DECC362824163</vt:lpwstr>
  </property>
  <property fmtid="{D5CDD505-2E9C-101B-9397-08002B2CF9AE}" pid="3" name="KSOProductBuildVer">
    <vt:lpwstr>2057-11.2.0.10223</vt:lpwstr>
  </property>
  <property fmtid="{D5CDD505-2E9C-101B-9397-08002B2CF9AE}" pid="4" name="Order">
    <vt:r8>9882700</vt:r8>
  </property>
  <property fmtid="{D5CDD505-2E9C-101B-9397-08002B2CF9AE}" pid="5" name="ComplianceAssetId">
    <vt:lpwstr/>
  </property>
  <property fmtid="{D5CDD505-2E9C-101B-9397-08002B2CF9AE}" pid="6" name="_ExtendedDescription">
    <vt:lpwstr/>
  </property>
</Properties>
</file>