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5" r:id="rId2"/>
  </p:sldMasterIdLst>
  <p:sldIdLst>
    <p:sldId id="280" r:id="rId3"/>
    <p:sldId id="261" r:id="rId4"/>
    <p:sldId id="262" r:id="rId5"/>
    <p:sldId id="263" r:id="rId6"/>
    <p:sldId id="495" r:id="rId7"/>
    <p:sldId id="277" r:id="rId8"/>
    <p:sldId id="285" r:id="rId9"/>
    <p:sldId id="264" r:id="rId10"/>
    <p:sldId id="281" r:id="rId11"/>
    <p:sldId id="267" r:id="rId12"/>
    <p:sldId id="268" r:id="rId13"/>
    <p:sldId id="258" r:id="rId14"/>
    <p:sldId id="282" r:id="rId15"/>
    <p:sldId id="275" r:id="rId16"/>
    <p:sldId id="272" r:id="rId17"/>
    <p:sldId id="273" r:id="rId18"/>
    <p:sldId id="279" r:id="rId19"/>
    <p:sldId id="283" r:id="rId20"/>
    <p:sldId id="496" r:id="rId21"/>
    <p:sldId id="494" r:id="rId22"/>
    <p:sldId id="284" r:id="rId23"/>
    <p:sldId id="49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022C-618F-4911-A461-EFDD3A2CD838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7D688F7-C1D2-4B4E-A07B-F8EDDA9BF2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249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022C-618F-4911-A461-EFDD3A2CD838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7D688F7-C1D2-4B4E-A07B-F8EDDA9BF2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54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022C-618F-4911-A461-EFDD3A2CD838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7D688F7-C1D2-4B4E-A07B-F8EDDA9BF2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2056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022C-618F-4911-A461-EFDD3A2CD838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7D688F7-C1D2-4B4E-A07B-F8EDDA9BF2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511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022C-618F-4911-A461-EFDD3A2CD838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7D688F7-C1D2-4B4E-A07B-F8EDDA9BF2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2624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022C-618F-4911-A461-EFDD3A2CD838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7D688F7-C1D2-4B4E-A07B-F8EDDA9BF2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94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022C-618F-4911-A461-EFDD3A2CD838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688F7-C1D2-4B4E-A07B-F8EDDA9BF2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976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022C-618F-4911-A461-EFDD3A2CD838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688F7-C1D2-4B4E-A07B-F8EDDA9BF2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998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762709-CAE5-4904-A61A-8D6E1B293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216CE4-3BB5-4609-9887-4285C4AA5AA9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239AE7-F684-43C8-AE57-D23AD0FB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B85D1C-B1AF-4E97-8EB3-0F23E4F3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BD53CE-5706-4D52-8B3B-5D3EF32C75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3522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759C82-0EC9-4798-AC6E-F76FD6093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B8CE5FC-1E02-40E2-9966-35949D8D2F9A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1E690D-23D9-4B03-A4A0-B565E8B49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6D1C5C-CEEA-4306-A409-8F0DE0BCD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69DB61-2CA6-45B6-802A-F0F58087BC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5227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B45B6C-960C-40B3-A695-E57F371FE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5FDF1AB-BCA1-4563-9B62-CB2E81F7F96B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1DF3E8-9AFB-441F-991B-4B7895E8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E2EA3-BD67-4DF3-A773-2BECFDF72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2F2C0D-FE49-4658-AC0B-E57F4A9A79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5067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022C-618F-4911-A461-EFDD3A2CD838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688F7-C1D2-4B4E-A07B-F8EDDA9BF2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627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ABA313-95B1-4B98-8353-5CE03317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2BE88A9-0868-4622-A6EC-DFD55E42071D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42DA84-04D1-4258-AA55-FF3D266D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A808CF-42DC-4652-BA0E-33752D81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B68DBC-3F17-4C85-B836-C5EDA98C75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8817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D67639-9B8D-4942-9F24-8E3AC464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CF95515-FFD7-479D-954B-1904C9D79209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30ADCF-A607-4CBE-8FBD-FAAB3B5D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D6686B-5683-4041-9312-CB349A541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A6BB2F-C7D5-4808-842F-5AC4C3595B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2415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BFF22F9-00F8-4FB6-9B7C-7ABF3386C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F836933-3F2E-499F-955D-864627E15F56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B60EC5-643C-4465-8675-D9682FBD3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DB3921-B29A-4333-93E0-3A22900C2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1ADBFF-626E-4C5C-BEDA-E8675A83FC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6965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30CB6B-1C8B-4C2E-869D-4101C7BAF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FF0CB9F-BBD0-4164-9F8D-8B9D00475ADD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95CEFB4-6465-4F65-9DF0-D0953F55C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461DA4-394B-4451-83AC-2A788734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702678-7669-4AA9-84D7-AA279D8AA1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2393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7F6D84-607C-48C9-9D17-CB7B3ABD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A6175BC-847A-4258-8BB1-0D5016869A38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0F2C8F-65E5-44AC-90B3-142216600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D924E8-B84E-458D-A729-DE9E27DB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795EE7-9624-478A-83C2-876C5BB0EB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3262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1795C6-C2E6-494D-AB1A-4EECDE1C7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4EF9282-9846-4F92-A881-0E9D9D5F49F0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75B67C-A1B0-4010-99B6-A938BDF8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704E0F-9FD9-4268-AEB1-43DDD8375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EC2CE8-2BD0-4550-8CBE-2BDFE2453C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7399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89CA2-0731-4D9C-A718-2271B4F02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77BFB10-BCCC-49BF-85F0-659768AB9375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66CA9C-EE4C-47DC-BA5F-7DA761FC9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143F-6540-4A86-A9B2-2A23F4A1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7C0F27-E9B8-4345-8C4C-60785434A0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7321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F6FAC7-493E-4375-98A8-22AC3F99F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B86B594-D743-41F1-9954-B70BB3F20475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7AC037-49E0-44C1-84EB-4018B296D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4D6647-6363-4427-B204-186C2640B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8A30F8-EA9C-4408-9F90-EE2C09B939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399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022C-618F-4911-A461-EFDD3A2CD838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7D688F7-C1D2-4B4E-A07B-F8EDDA9BF2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936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022C-618F-4911-A461-EFDD3A2CD838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7D688F7-C1D2-4B4E-A07B-F8EDDA9BF2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748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022C-618F-4911-A461-EFDD3A2CD838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7D688F7-C1D2-4B4E-A07B-F8EDDA9BF2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115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022C-618F-4911-A461-EFDD3A2CD838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688F7-C1D2-4B4E-A07B-F8EDDA9BF2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079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022C-618F-4911-A461-EFDD3A2CD838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688F7-C1D2-4B4E-A07B-F8EDDA9BF2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302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022C-618F-4911-A461-EFDD3A2CD838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688F7-C1D2-4B4E-A07B-F8EDDA9BF2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769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022C-618F-4911-A461-EFDD3A2CD838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7D688F7-C1D2-4B4E-A07B-F8EDDA9BF2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89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3022C-618F-4911-A461-EFDD3A2CD838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7D688F7-C1D2-4B4E-A07B-F8EDDA9BF2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74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33FC3021-7FD4-47F5-8953-2C7B73DE6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5" name="Текст 2">
            <a:extLst>
              <a:ext uri="{FF2B5EF4-FFF2-40B4-BE49-F238E27FC236}">
                <a16:creationId xmlns:a16="http://schemas.microsoft.com/office/drawing/2014/main" id="{60B812FD-BC27-4B0D-B7FB-76E66BA86A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FC1D75-7B3A-4575-89E7-4787E792A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D827AA8-C6F6-4F7D-95E6-5ED3B05886CC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5D2EEC-B408-4455-B545-C7F35D00A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72B80A-680D-46E6-9A71-EABEA74A1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1F1227-6B8C-4E6C-B674-41819BE8C6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043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1.pn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l3w4UuGT2RA" TargetMode="External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hyperlink" Target="https://youtu.be/1zaGsaLPf2k" TargetMode="External"/><Relationship Id="rId4" Type="http://schemas.openxmlformats.org/officeDocument/2006/relationships/image" Target="../media/image47.jpeg"/><Relationship Id="rId9" Type="http://schemas.openxmlformats.org/officeDocument/2006/relationships/hyperlink" Target="https://makevt.com/media/tourmaker/deagthzlcs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.png"/><Relationship Id="rId7" Type="http://schemas.openxmlformats.org/officeDocument/2006/relationships/image" Target="../media/image66.jf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jfif"/><Relationship Id="rId5" Type="http://schemas.openxmlformats.org/officeDocument/2006/relationships/image" Target="../media/image70.jfif"/><Relationship Id="rId4" Type="http://schemas.openxmlformats.org/officeDocument/2006/relationships/image" Target="../media/image69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3w4UuGT2R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1zaGsaLPf2k" TargetMode="External"/><Relationship Id="rId4" Type="http://schemas.openxmlformats.org/officeDocument/2006/relationships/hyperlink" Target="https://makevt.com/media/tourmaker/deagthzlc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openxmlformats.org/officeDocument/2006/relationships/image" Target="../media/image12.jpeg"/><Relationship Id="rId10" Type="http://schemas.openxmlformats.org/officeDocument/2006/relationships/image" Target="../media/image1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9107E1-5844-48C0-94DD-513C95ABC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733" y="657976"/>
            <a:ext cx="8271933" cy="2796424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1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Использование музейной педагогики в учебно-воспитательном процессе</a:t>
            </a:r>
            <a:br>
              <a:rPr lang="ru-RU" sz="31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1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КГУ «Карагандинский индустриально-технологический колледж»</a:t>
            </a:r>
            <a:b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b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b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b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b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b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2BF846-1112-4D30-97F7-6EEE91B0E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6418" y="4846834"/>
            <a:ext cx="7791593" cy="117296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sz="8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«Не зная прошлого,  невозможно понять подлинный  смысл настоящего и цели будущего»</a:t>
            </a:r>
            <a:br>
              <a:rPr lang="ru-RU" sz="8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  <a:r>
              <a:rPr lang="ru-RU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Максим Горький</a:t>
            </a:r>
            <a:endParaRPr lang="ru-RU" sz="8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логотип-КИТК-без фон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  <p:pic>
        <p:nvPicPr>
          <p:cNvPr id="6" name="Picture 2" descr="C:\Users\Лицей\Desktop\буклеты\колледж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733" y="3824611"/>
            <a:ext cx="3900336" cy="2923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200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D3D685A-6DDB-4B73-8C5B-EDB4FCFD7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11" y="1560941"/>
            <a:ext cx="10895012" cy="455814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449580" algn="just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сновными направлениями деятельности руководителей музеев на современном этапе являются: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 музейной аудиторией, направленная на формирование ценностного отношения к культурному наследию и привитие вкуса к общению с музейными ценностями.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способности воспринимать музейную информацию, понимать язык музейной экспозиции.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Воспитание эмоций, развитие воображения и фантазии, творческой активности.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в музее условий, при которых работа с аудиторией протекала бы наиболее эффективно.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Использование и популяризация новых технологий музейного образования в форме отдельных проектов, на разных площадках, с привлечением различных партнёров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B6DE16-084F-4AB8-9648-71E774DA4788}"/>
              </a:ext>
            </a:extLst>
          </p:cNvPr>
          <p:cNvSpPr txBox="1"/>
          <p:nvPr/>
        </p:nvSpPr>
        <p:spPr>
          <a:xfrm>
            <a:off x="1669473" y="637309"/>
            <a:ext cx="8915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Музейная педагогика</a:t>
            </a:r>
            <a:r>
              <a:rPr lang="ru-RU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отрасль музееведения, на стыке музееведения, педагогики и психологии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логотип-КИТК-без фон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89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EF58BA7-D31B-4C1F-904E-CAD6321D0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690" y="1054506"/>
            <a:ext cx="10465521" cy="544791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449580" algn="just">
              <a:buFont typeface="Wingdings" pitchFamily="2" charset="2"/>
              <a:buChar char="Ø"/>
            </a:pP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Традиционные — нетрадиционные;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динамичные — статичные; групповые — индивидуальные; активные — пассивные; простые — комплексные; разовые — цикловые; коммерческие — некоммерческие </a:t>
            </a:r>
          </a:p>
          <a:p>
            <a:pPr indent="0" algn="just">
              <a:buNone/>
            </a:pP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 базовых традиционных форм</a:t>
            </a:r>
            <a:r>
              <a:rPr lang="ru-RU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лекция; обзорные и тематические экскурсии; консультация; научные чтения; кружки, студии, клубы; литературные вечера, киносеансы, концерты; встречи с интересными людьми; праздники; исторические игры; конкурсы и викторины; волонтерская помощь ветеранам и одиноким престарелым людям.</a:t>
            </a:r>
          </a:p>
          <a:p>
            <a:pPr indent="0" algn="just">
              <a:buNone/>
            </a:pPr>
            <a:r>
              <a:rPr lang="ru-RU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 этом важна </a:t>
            </a:r>
            <a:r>
              <a:rPr lang="ru-RU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самостоятельность, творческая инициатива студентов,</a:t>
            </a:r>
            <a:r>
              <a:rPr lang="ru-RU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выступающая важнейшим фактором создания и жизни музея.</a:t>
            </a:r>
          </a:p>
        </p:txBody>
      </p:sp>
      <p:pic>
        <p:nvPicPr>
          <p:cNvPr id="5" name="Рисунок 4" descr="логотип-КИТК-без фон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75093" y="68973"/>
            <a:ext cx="82151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Формы работы в музее</a:t>
            </a:r>
            <a:endParaRPr lang="ru-RU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0457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5B2CA-5E05-41CB-BF63-7E920B043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543" y="157705"/>
            <a:ext cx="9634248" cy="1257768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Научно-исследовательская конференция «Родные истоки»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41E05D13-E945-4098-955D-9255161E3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16" y="706676"/>
            <a:ext cx="27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823402-7240-4524-82C1-F7B5A5078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301" y="646638"/>
            <a:ext cx="2864029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логотип-КИТК-без фон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FCA1FB-A4C4-41BF-9764-4153B1619B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24047" b="21605"/>
          <a:stretch/>
        </p:blipFill>
        <p:spPr bwMode="auto">
          <a:xfrm>
            <a:off x="6673426" y="2487082"/>
            <a:ext cx="3643102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C:\Users\Админ\Downloads\WhatsApp Image 2022-02-10 at 09.42.23.jpeg"/>
          <p:cNvPicPr>
            <a:picLocks noChangeAspect="1" noChangeArrowheads="1"/>
          </p:cNvPicPr>
          <p:nvPr/>
        </p:nvPicPr>
        <p:blipFill>
          <a:blip r:embed="rId6" cstate="print"/>
          <a:srcRect l="6089" t="3024" r="2948" b="3427"/>
          <a:stretch>
            <a:fillRect/>
          </a:stretch>
        </p:blipFill>
        <p:spPr bwMode="auto">
          <a:xfrm>
            <a:off x="124601" y="686859"/>
            <a:ext cx="2525466" cy="3616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Админ\Downloads\WhatsApp Image 2022-02-10 at 09.43.15.jpeg"/>
          <p:cNvPicPr>
            <a:picLocks noChangeAspect="1" noChangeArrowheads="1"/>
          </p:cNvPicPr>
          <p:nvPr/>
        </p:nvPicPr>
        <p:blipFill>
          <a:blip r:embed="rId7" cstate="print"/>
          <a:srcRect l="9832" t="5751" r="5124" b="8145"/>
          <a:stretch>
            <a:fillRect/>
          </a:stretch>
        </p:blipFill>
        <p:spPr bwMode="auto">
          <a:xfrm>
            <a:off x="2743652" y="694266"/>
            <a:ext cx="2516798" cy="3598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Админ\Downloads\WhatsApp Image 2022-02-10 at 09.49.29.jpe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 l="7946" t="4247" r="5622" b="7529"/>
          <a:stretch>
            <a:fillRect/>
          </a:stretch>
        </p:blipFill>
        <p:spPr bwMode="auto">
          <a:xfrm>
            <a:off x="156902" y="4419600"/>
            <a:ext cx="1595697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Админ\Downloads\WhatsApp Image 2022-02-10 at 09.50.26.jpeg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 l="11089" t="3904" r="2111" b="7928"/>
          <a:stretch>
            <a:fillRect/>
          </a:stretch>
        </p:blipFill>
        <p:spPr bwMode="auto">
          <a:xfrm>
            <a:off x="2217414" y="4428065"/>
            <a:ext cx="1609519" cy="2298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Users\Админ\Downloads\WhatsApp Image 2022-02-10 at 09.52.07.jpeg"/>
          <p:cNvPicPr>
            <a:picLocks noChangeAspect="1" noChangeArrowheads="1"/>
          </p:cNvPicPr>
          <p:nvPr/>
        </p:nvPicPr>
        <p:blipFill>
          <a:blip r:embed="rId10" cstate="print"/>
          <a:srcRect l="13331" t="3819" r="2189" b="7015"/>
          <a:stretch>
            <a:fillRect/>
          </a:stretch>
        </p:blipFill>
        <p:spPr bwMode="auto">
          <a:xfrm>
            <a:off x="4284695" y="4420616"/>
            <a:ext cx="1494938" cy="2284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C:\Users\Админ\Downloads\WhatsApp Image 2022-02-10 at 09.52.47.jpeg"/>
          <p:cNvPicPr>
            <a:picLocks noChangeAspect="1" noChangeArrowheads="1"/>
          </p:cNvPicPr>
          <p:nvPr/>
        </p:nvPicPr>
        <p:blipFill>
          <a:blip r:embed="rId11" cstate="print"/>
          <a:srcRect l="6627" t="1802" r="2745" b="4768"/>
          <a:stretch>
            <a:fillRect/>
          </a:stretch>
        </p:blipFill>
        <p:spPr bwMode="auto">
          <a:xfrm>
            <a:off x="6248400" y="4454653"/>
            <a:ext cx="1562100" cy="2268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C:\Users\Админ\Downloads\WhatsApp Image 2022-02-10 at 09.53.26.jpeg"/>
          <p:cNvPicPr>
            <a:picLocks noChangeAspect="1" noChangeArrowheads="1"/>
          </p:cNvPicPr>
          <p:nvPr/>
        </p:nvPicPr>
        <p:blipFill>
          <a:blip r:embed="rId12" cstate="print">
            <a:lum bright="10000"/>
          </a:blip>
          <a:srcRect l="11338" t="4158" r="3219" b="4643"/>
          <a:stretch>
            <a:fillRect/>
          </a:stretch>
        </p:blipFill>
        <p:spPr bwMode="auto">
          <a:xfrm>
            <a:off x="8351379" y="4467224"/>
            <a:ext cx="1500646" cy="2254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7" name="Picture 9" descr="C:\Users\Админ\Downloads\WhatsApp Image 2022-02-10 at 09.53.59.jpeg"/>
          <p:cNvPicPr>
            <a:picLocks noChangeAspect="1" noChangeArrowheads="1"/>
          </p:cNvPicPr>
          <p:nvPr/>
        </p:nvPicPr>
        <p:blipFill>
          <a:blip r:embed="rId13" cstate="print"/>
          <a:srcRect l="8833" t="5333" r="3789" b="5098"/>
          <a:stretch>
            <a:fillRect/>
          </a:stretch>
        </p:blipFill>
        <p:spPr bwMode="auto">
          <a:xfrm>
            <a:off x="10303465" y="4429125"/>
            <a:ext cx="1545635" cy="2251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329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DA346-90CB-4364-9AE7-E63CA3410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658" y="276977"/>
            <a:ext cx="8911687" cy="128089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Формы работы в музее</a:t>
            </a:r>
            <a:b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2623F-EC17-4543-933B-1F6F28BAE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878" y="1350213"/>
            <a:ext cx="10146867" cy="128089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Нетрадиционные (новые) формы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уроки, он-лайн экскурсии, </a:t>
            </a:r>
            <a:r>
              <a:rPr lang="ru-RU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видеоэкскурсии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использование 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QR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-кодов, поисковая и проектная деятельность; при этом    выдвижение на первый план диалогических методов общения, совместный поиск истины, развитие через создание воспитывающих ситуаций, разнообразную творческую деятельность.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5400" dirty="0"/>
          </a:p>
          <a:p>
            <a:endParaRPr lang="ru-RU" dirty="0"/>
          </a:p>
        </p:txBody>
      </p:sp>
      <p:pic>
        <p:nvPicPr>
          <p:cNvPr id="4" name="Рисунок 3" descr="логотип-КИТК-без фона.png">
            <a:extLst>
              <a:ext uri="{FF2B5EF4-FFF2-40B4-BE49-F238E27FC236}">
                <a16:creationId xmlns:a16="http://schemas.microsoft.com/office/drawing/2014/main" id="{5B3601FC-4584-4DBA-AF5F-C52F7D6517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A1738E-4BF5-4A96-8723-B0636EB273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4" t="67416" r="4863" b="9101"/>
          <a:stretch/>
        </p:blipFill>
        <p:spPr>
          <a:xfrm>
            <a:off x="7722060" y="2995281"/>
            <a:ext cx="1662631" cy="176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BEEB80-69FA-4B98-9925-E83553B8B1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7" t="56855" b="6263"/>
          <a:stretch/>
        </p:blipFill>
        <p:spPr>
          <a:xfrm>
            <a:off x="2590436" y="3562707"/>
            <a:ext cx="1846416" cy="2531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4D0080-C185-43BB-A0EC-7B29C1EDE0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57684" r="51833" b="18141"/>
          <a:stretch/>
        </p:blipFill>
        <p:spPr>
          <a:xfrm>
            <a:off x="9779406" y="3046752"/>
            <a:ext cx="2286001" cy="1657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24BF19-9DB7-4450-88D4-459B09ABF6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7" t="63117" b="3768"/>
          <a:stretch/>
        </p:blipFill>
        <p:spPr>
          <a:xfrm>
            <a:off x="200298" y="2741123"/>
            <a:ext cx="2077076" cy="2556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107219-8226-453C-A0B7-889B66051D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2" t="23639" r="2323" b="52186"/>
          <a:stretch/>
        </p:blipFill>
        <p:spPr>
          <a:xfrm>
            <a:off x="4841721" y="3095221"/>
            <a:ext cx="2286000" cy="1657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480814" y="5354767"/>
          <a:ext cx="6607674" cy="139799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32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5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9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040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effectLst/>
                        </a:rPr>
                        <a:t>Видео экскурсия по музею</a:t>
                      </a:r>
                      <a:endParaRPr lang="ru-RU" sz="1400" b="0" i="0" kern="1200" dirty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8"/>
                        </a:rPr>
                        <a:t>https://youtu.be/l3w4UuGT2RA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43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Виртуальный</a:t>
                      </a:r>
                      <a:r>
                        <a:rPr lang="ru-RU" sz="14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музей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  <a:hlinkClick r:id="rId9"/>
                        </a:rPr>
                        <a:t>https://makevt.com/media/tourmaker/deagthzlcs/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44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Экскурсия по музею КГУ КИТК «Место подвига — Чернобыль»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  <a:hlinkClick r:id="rId10"/>
                        </a:rPr>
                        <a:t>https://youtu.be/1zaGsaLPf2k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400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20D405-830A-4219-BA6D-6898C29A8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672" y="1137621"/>
            <a:ext cx="9925194" cy="555952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lvl="0" indent="-342900" algn="just">
              <a:buFont typeface="+mj-lt"/>
              <a:buAutoNum type="arabicPeriod"/>
              <a:tabLst>
                <a:tab pos="90170" algn="l"/>
              </a:tabLst>
            </a:pPr>
            <a:r>
              <a:rPr lang="ru-RU" sz="20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Образовательно-воспитательная деятельность: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метапредметных и личностных компетенций, воспитание духовности и высокой нравственности на гуманистических идеалах; развитие интеллектуальной, эмоциональной и коммуникативной сферы студентов; обучение научно-исследовательской деятельности, самостоятельным и коллективным исследованиям;  реализация системы факультативных занятий по изучению истории родного края, культуры и традиций. </a:t>
            </a:r>
          </a:p>
          <a:p>
            <a:pPr marL="342900" lvl="0" indent="-342900" algn="just">
              <a:buFont typeface="+mj-lt"/>
              <a:buAutoNum type="arabicPeriod"/>
              <a:tabLst>
                <a:tab pos="90170" algn="l"/>
              </a:tabLst>
            </a:pPr>
            <a:r>
              <a:rPr lang="ru-RU" sz="20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Научно-исследовательская деятельность: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документирование истории колледжа и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Майкудука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поисково-исследовательской работы студентов, участие их в походах, археологических раскопках; создание условий для хранения музейных экспонатов. Эта деятельность осуществляется силами актива музея, в который входят студенты и педагоги, члены Попечительского  совета колледжа.</a:t>
            </a:r>
          </a:p>
          <a:p>
            <a:pPr marL="342900" lvl="0" indent="-342900" algn="just">
              <a:buFont typeface="+mj-lt"/>
              <a:buAutoNum type="arabicPeriod"/>
              <a:tabLst>
                <a:tab pos="90170" algn="l"/>
              </a:tabLst>
            </a:pPr>
            <a:r>
              <a:rPr lang="ru-RU" sz="20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Культурно-просветительская деятельность</a:t>
            </a:r>
            <a:r>
              <a:rPr lang="ru-RU" sz="20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внеклассных мероприятий, уроков,</a:t>
            </a:r>
            <a:r>
              <a:rPr lang="ru-RU" sz="200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встреч и пр. на базе музея; осуществление виде и аудио записи воспоминаний старожилов; популяризация истории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Майкудука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охрана памятников истории и культуры; охрана природы; организация экскурсионно-туристической деятельности.</a:t>
            </a:r>
          </a:p>
          <a:p>
            <a:endParaRPr lang="ru-RU" dirty="0"/>
          </a:p>
        </p:txBody>
      </p:sp>
      <p:pic>
        <p:nvPicPr>
          <p:cNvPr id="5" name="Рисунок 4" descr="логотип-КИТК-без фон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51751" y="189152"/>
            <a:ext cx="83563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indent="450215" algn="ctr"/>
            <a: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 музея «Истории </a:t>
            </a:r>
            <a:r>
              <a:rPr lang="ru-RU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Майкудука</a:t>
            </a:r>
            <a: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indent="450215" algn="ctr"/>
            <a: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осуществляется по 3-м основным направлениям:</a:t>
            </a:r>
          </a:p>
        </p:txBody>
      </p:sp>
    </p:spTree>
    <p:extLst>
      <p:ext uri="{BB962C8B-B14F-4D97-AF65-F5344CB8AC3E}">
        <p14:creationId xmlns:p14="http://schemas.microsoft.com/office/powerpoint/2010/main" val="2209399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6884660-DFA0-45A7-ADEF-AB8B3D897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460" y="1263962"/>
            <a:ext cx="8805560" cy="471414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исторические музеи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краеведческие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военно-исторические (боевой и трудовой славы)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археологические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этнографические 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литературно-художественные 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технические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музеи истории организации образования</a:t>
            </a:r>
          </a:p>
          <a:p>
            <a:endParaRPr lang="ru-RU" dirty="0"/>
          </a:p>
        </p:txBody>
      </p:sp>
      <p:pic>
        <p:nvPicPr>
          <p:cNvPr id="5" name="Рисунок 4" descr="логотип-КИТК-без фон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2944" y="203208"/>
            <a:ext cx="100374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Профили работы музеев в организациях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4247424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CE8EB4-C132-4646-903F-FC48FEBBA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2436" y="1116083"/>
            <a:ext cx="10022176" cy="564880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0" algn="just">
              <a:buNone/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Музей организации образования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имея общие черты с государственными музеями, отличается от последних некоторыми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своими особенностями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его экспозиции больше материалов, связанных с историей организации образования;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экспонаты, изготовленные руками обучающихся, служат учебно-наглядными пособиями для уроков (поэтому экспозиция в наших музеях располагается так, чтобы можно было в нём проводить учебную работу);</a:t>
            </a:r>
          </a:p>
          <a:p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музее показаны пути и методы, какими ведётся поисковая работа в организации образования: собраны всевозможные описания экспедиций, походов, экскурсий, встреч, вечеров, слётов, дневники походов, сведения по истории школы(колледжа) и родного края, различные призы и награды, полученные организацией образования.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логотип-КИТК-без фон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99901" y="198735"/>
            <a:ext cx="51040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Отличия музеев</a:t>
            </a:r>
          </a:p>
        </p:txBody>
      </p:sp>
    </p:spTree>
    <p:extLst>
      <p:ext uri="{BB962C8B-B14F-4D97-AF65-F5344CB8AC3E}">
        <p14:creationId xmlns:p14="http://schemas.microsoft.com/office/powerpoint/2010/main" val="3792895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37061FD-F02E-42FF-9C32-93DA59E4D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80" y="1106487"/>
            <a:ext cx="10372436" cy="288977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формированию у студентов гражданско-патриотических качеств</a:t>
            </a:r>
          </a:p>
          <a:p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расширению кругозора и воспитанию познавательных интересов и способностей </a:t>
            </a:r>
          </a:p>
          <a:p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овладению обучающимися практическими навыками поисковой, исследовательской деятельности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овершенствованию образовательного процесса средствами дополнительного обучения и оживляют учебный процесс, наполняя его более конкретным содержанием.</a:t>
            </a:r>
          </a:p>
          <a:p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прочному овладению знаниями,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оказывая  большое эмоциональное воздействие на студентов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174BD2-254E-45F0-8443-2D57C90A6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5209">
            <a:off x="2095357" y="4208091"/>
            <a:ext cx="3255546" cy="25239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A1A9CE-274E-4C3E-AAAE-6B35439F3B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t="20000" r="3280" b="44958"/>
          <a:stretch/>
        </p:blipFill>
        <p:spPr>
          <a:xfrm rot="20941088">
            <a:off x="6845412" y="4238459"/>
            <a:ext cx="2847173" cy="23700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6A8085-5240-4282-AA7E-9BB0F482369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5000"/>
          </a:blip>
          <a:stretch>
            <a:fillRect/>
          </a:stretch>
        </p:blipFill>
        <p:spPr>
          <a:xfrm>
            <a:off x="4334216" y="3937763"/>
            <a:ext cx="3438442" cy="29202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F8A3CA-C890-4E1D-9E9A-E9F9ED5CF8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15960" r="17318" b="28889"/>
          <a:stretch/>
        </p:blipFill>
        <p:spPr>
          <a:xfrm rot="4588599">
            <a:off x="9249767" y="3592450"/>
            <a:ext cx="2322584" cy="3104847"/>
          </a:xfrm>
          <a:prstGeom prst="rect">
            <a:avLst/>
          </a:prstGeom>
        </p:spPr>
      </p:pic>
      <p:pic>
        <p:nvPicPr>
          <p:cNvPr id="10" name="Рисунок 9" descr="логотип-КИТК-без фон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9BB9F56-598C-4E9E-B987-0633CDA5D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630" y="338385"/>
            <a:ext cx="8911687" cy="263657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МУЗЕЙ СПОСОБСТВУЕТ</a:t>
            </a:r>
            <a:b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B3B3B0-56C1-4ADA-AF8E-BBA703F125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7" t="13342" r="16099" b="11305"/>
          <a:stretch/>
        </p:blipFill>
        <p:spPr>
          <a:xfrm>
            <a:off x="219075" y="3953453"/>
            <a:ext cx="1962150" cy="2831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9395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09336F63-0531-48C3-B2A3-7CBDE8AA1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14769" r="-1871" b="42795"/>
          <a:stretch/>
        </p:blipFill>
        <p:spPr>
          <a:xfrm rot="987091">
            <a:off x="956138" y="3933646"/>
            <a:ext cx="2358102" cy="2518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227766-382B-463C-8CB2-D3580F6EA3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1" b="41238"/>
          <a:stretch/>
        </p:blipFill>
        <p:spPr>
          <a:xfrm rot="1208768">
            <a:off x="2886780" y="1492010"/>
            <a:ext cx="3254030" cy="3290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247C741-F58C-48E5-AE70-6590AED74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3043" r="9071" b="35459"/>
          <a:stretch/>
        </p:blipFill>
        <p:spPr>
          <a:xfrm rot="1251100">
            <a:off x="7962181" y="1504122"/>
            <a:ext cx="2700068" cy="3008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658B38B-D771-48A5-914D-ED5C1902EC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0" b="18265"/>
          <a:stretch/>
        </p:blipFill>
        <p:spPr>
          <a:xfrm rot="1139632">
            <a:off x="4792489" y="3320439"/>
            <a:ext cx="3153549" cy="3109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104381A-E254-4642-8FEF-787C1D03E2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8" b="37005"/>
          <a:stretch/>
        </p:blipFill>
        <p:spPr>
          <a:xfrm rot="1138002">
            <a:off x="8416240" y="3734004"/>
            <a:ext cx="3309934" cy="2763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831CB2C-B169-40FE-8CA2-8D6E0C5FDD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3" r="5593"/>
          <a:stretch/>
        </p:blipFill>
        <p:spPr>
          <a:xfrm rot="1108560">
            <a:off x="281667" y="1509622"/>
            <a:ext cx="2598620" cy="2167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247F58F-FAEC-47B2-B8AD-F35D17CD00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5" b="18261"/>
          <a:stretch/>
        </p:blipFill>
        <p:spPr>
          <a:xfrm rot="1169626">
            <a:off x="6393516" y="1356008"/>
            <a:ext cx="1796290" cy="2267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99BB9F56-598C-4E9E-B987-0633CDA5D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630" y="338385"/>
            <a:ext cx="8911687" cy="263657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Отзывы о музее</a:t>
            </a:r>
            <a:b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" name="Рисунок 9" descr="логотип-КИТК-без фон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95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WhatsApp Image 2021-10-29 at 10.45.04.jpeg">
            <a:extLst>
              <a:ext uri="{FF2B5EF4-FFF2-40B4-BE49-F238E27FC236}">
                <a16:creationId xmlns:a16="http://schemas.microsoft.com/office/drawing/2014/main" id="{52F0675D-40BD-4809-9DAC-22B8BD6F5F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52" y="5087955"/>
            <a:ext cx="2643447" cy="1649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3DF939-3117-45F0-9858-498B756CDD04}"/>
              </a:ext>
            </a:extLst>
          </p:cNvPr>
          <p:cNvSpPr txBox="1"/>
          <p:nvPr/>
        </p:nvSpPr>
        <p:spPr>
          <a:xfrm>
            <a:off x="2093845" y="212035"/>
            <a:ext cx="7673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400" b="1" cap="all" dirty="0" err="1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РЕЗУЛЬТАТов</a:t>
            </a:r>
            <a:r>
              <a:rPr lang="ru-RU" sz="2400" b="1" cap="all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 err="1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АНКЕТИРОВАНИя</a:t>
            </a:r>
            <a:r>
              <a:rPr lang="ru-RU" sz="2400" b="1" cap="all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7" name="Рисунок 6" descr="логотип-КИТК-без фона.png">
            <a:extLst>
              <a:ext uri="{FF2B5EF4-FFF2-40B4-BE49-F238E27FC236}">
                <a16:creationId xmlns:a16="http://schemas.microsoft.com/office/drawing/2014/main" id="{FCCC4DBD-4EDE-4FBF-BD3C-D0BB964BDAB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  <p:pic>
        <p:nvPicPr>
          <p:cNvPr id="8" name="Picture 4" descr="C:\Users\admin\Downloads\WhatsApp Image 2021-10-29 at 10.45.03.jpeg">
            <a:extLst>
              <a:ext uri="{FF2B5EF4-FFF2-40B4-BE49-F238E27FC236}">
                <a16:creationId xmlns:a16="http://schemas.microsoft.com/office/drawing/2014/main" id="{7FBA9F4D-CF67-4FC8-AE44-CEF7346DB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92421" y="5315986"/>
            <a:ext cx="2738429" cy="15166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6" descr="C:\Users\admin\Downloads\WhatsApp Image 2021-10-29 at 11.06.38 (1).jpeg">
            <a:extLst>
              <a:ext uri="{FF2B5EF4-FFF2-40B4-BE49-F238E27FC236}">
                <a16:creationId xmlns:a16="http://schemas.microsoft.com/office/drawing/2014/main" id="{F690D292-9730-4311-87D5-100D5E6A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92421" y="1406145"/>
            <a:ext cx="2571768" cy="15580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7" descr="C:\Users\admin\Downloads\WhatsApp Image 2021-10-29 at 11.06.38.jpeg">
            <a:extLst>
              <a:ext uri="{FF2B5EF4-FFF2-40B4-BE49-F238E27FC236}">
                <a16:creationId xmlns:a16="http://schemas.microsoft.com/office/drawing/2014/main" id="{90E62204-604C-49EF-9EE2-05570F36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7811" y="1504768"/>
            <a:ext cx="2500330" cy="15580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371123-C54D-4920-9F88-7C2B2053F822}"/>
              </a:ext>
            </a:extLst>
          </p:cNvPr>
          <p:cNvSpPr txBox="1"/>
          <p:nvPr/>
        </p:nvSpPr>
        <p:spPr>
          <a:xfrm>
            <a:off x="2871258" y="808383"/>
            <a:ext cx="6352253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нкета на тему: «Музей и я» </a:t>
            </a: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участников:  125 студентов 1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курса  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3473C8-74DA-461D-A161-0DED71E80DE0}"/>
              </a:ext>
            </a:extLst>
          </p:cNvPr>
          <p:cNvSpPr txBox="1"/>
          <p:nvPr/>
        </p:nvSpPr>
        <p:spPr>
          <a:xfrm>
            <a:off x="3074912" y="1504769"/>
            <a:ext cx="642381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90 %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знают  о функциях музея и   направлении деятельности музея.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80 %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отметили, что много узнали интересного о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Майкудуке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и что  преподаватель истории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Нуртазин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С.К. замечательный  лектор, его очень интересно слушать.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34 %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отметили, что никогда не были в других музеях.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27 %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студентов  были в государственном музее.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% 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готовы пополнить наш музей реликвиями  семьи.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40 % 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проявляют интерес к работе актива музея и  желают  попробовать себя в качестве лектора.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80 %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отметили необходимость музеев.</a:t>
            </a:r>
            <a:endParaRPr lang="ru-RU" sz="2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0D69F6-A3CB-4D0A-BC44-9AFEEA4BB7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0" b="15750"/>
          <a:stretch/>
        </p:blipFill>
        <p:spPr>
          <a:xfrm>
            <a:off x="9569874" y="3428254"/>
            <a:ext cx="2560975" cy="16597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C0E1DA9-499D-4BDE-8949-A4F3E0F67A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2" y="3428254"/>
            <a:ext cx="2812236" cy="15710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3114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7178994-2426-4193-9C81-EEB14BAAA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849" y="629607"/>
            <a:ext cx="9886764" cy="1343891"/>
          </a:xfrm>
        </p:spPr>
        <p:txBody>
          <a:bodyPr>
            <a:normAutofit fontScale="62500" lnSpcReduction="20000"/>
          </a:bodyPr>
          <a:lstStyle/>
          <a:p>
            <a:r>
              <a:rPr lang="ru-RU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</a:t>
            </a:r>
            <a:r>
              <a:rPr lang="ru-RU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 центр учебно-воспитательной  работы  в организации образовании.</a:t>
            </a:r>
          </a:p>
          <a:p>
            <a:r>
              <a:rPr lang="ru-RU" sz="36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национального самосознания, готовности сохранять и развивать национальное наследие – наша важнейшая задача.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CF3DE-3CFF-426C-93DD-55444609D7D6}"/>
              </a:ext>
            </a:extLst>
          </p:cNvPr>
          <p:cNvSpPr txBox="1"/>
          <p:nvPr/>
        </p:nvSpPr>
        <p:spPr>
          <a:xfrm>
            <a:off x="1183023" y="2042668"/>
            <a:ext cx="97312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Историко-краеведческий музей КГУ КИТК является частью учебно-воспитательной системы и Комплексной программы воспитания и социализации студентов </a:t>
            </a:r>
            <a:r>
              <a:rPr lang="kk-KZ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«Біз –тәуелсіз елдің ұланымыз»-</a:t>
            </a:r>
            <a:r>
              <a:rPr lang="ru-RU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kk-KZ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 –поколение независимого Казахстана</a:t>
            </a:r>
            <a:r>
              <a:rPr lang="ru-RU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51DB61-05A0-498E-BADF-0F1C65A3C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4445" r="9416" b="32121"/>
          <a:stretch/>
        </p:blipFill>
        <p:spPr>
          <a:xfrm>
            <a:off x="4563672" y="3127028"/>
            <a:ext cx="2662203" cy="3219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логотип-КИТК-без фон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 l="19981" t="12633" r="13052" b="18417"/>
          <a:stretch>
            <a:fillRect/>
          </a:stretch>
        </p:blipFill>
        <p:spPr bwMode="auto">
          <a:xfrm>
            <a:off x="7467601" y="3161771"/>
            <a:ext cx="4572000" cy="3032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2"/>
          <p:cNvPicPr>
            <a:picLocks noChangeAspect="1" noChangeArrowheads="1"/>
          </p:cNvPicPr>
          <p:nvPr/>
        </p:nvPicPr>
        <p:blipFill>
          <a:blip r:embed="rId5" cstate="print"/>
          <a:srcRect r="4289"/>
          <a:stretch>
            <a:fillRect/>
          </a:stretch>
        </p:blipFill>
        <p:spPr bwMode="auto">
          <a:xfrm>
            <a:off x="236539" y="3212042"/>
            <a:ext cx="4157662" cy="3032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5850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7">
            <a:extLst>
              <a:ext uri="{FF2B5EF4-FFF2-40B4-BE49-F238E27FC236}">
                <a16:creationId xmlns:a16="http://schemas.microsoft.com/office/drawing/2014/main" id="{524462C8-F593-49A9-A752-35684CEA4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675" y="1557338"/>
            <a:ext cx="1943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36" name="Text Box 9">
            <a:extLst>
              <a:ext uri="{FF2B5EF4-FFF2-40B4-BE49-F238E27FC236}">
                <a16:creationId xmlns:a16="http://schemas.microsoft.com/office/drawing/2014/main" id="{B190B864-B649-48D4-B528-BF9341A0D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2387601"/>
            <a:ext cx="1944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38" name="Text Box 20">
            <a:extLst>
              <a:ext uri="{FF2B5EF4-FFF2-40B4-BE49-F238E27FC236}">
                <a16:creationId xmlns:a16="http://schemas.microsoft.com/office/drawing/2014/main" id="{04896F9F-6253-4CCE-B05C-6320796B1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90" y="2728258"/>
            <a:ext cx="1636711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Для познания истории</a:t>
            </a:r>
          </a:p>
        </p:txBody>
      </p:sp>
      <p:sp>
        <p:nvSpPr>
          <p:cNvPr id="44039" name="Text Box 22">
            <a:extLst>
              <a:ext uri="{FF2B5EF4-FFF2-40B4-BE49-F238E27FC236}">
                <a16:creationId xmlns:a16="http://schemas.microsoft.com/office/drawing/2014/main" id="{6A0AAE0F-6318-41E4-AF89-3120F7442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8107" y="3893791"/>
            <a:ext cx="2178806" cy="10772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Показывать исторические вещи  и ощутить всю историю на себе </a:t>
            </a:r>
          </a:p>
        </p:txBody>
      </p:sp>
      <p:sp>
        <p:nvSpPr>
          <p:cNvPr id="44041" name="Text Box 26">
            <a:extLst>
              <a:ext uri="{FF2B5EF4-FFF2-40B4-BE49-F238E27FC236}">
                <a16:creationId xmlns:a16="http://schemas.microsoft.com/office/drawing/2014/main" id="{484F072E-FCA7-49FA-8FE8-C1326F109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114" y="5097464"/>
            <a:ext cx="2157413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Музей- одна из важнейших вещей в культуре </a:t>
            </a:r>
          </a:p>
        </p:txBody>
      </p:sp>
      <p:sp>
        <p:nvSpPr>
          <p:cNvPr id="44042" name="Text Box 29">
            <a:extLst>
              <a:ext uri="{FF2B5EF4-FFF2-40B4-BE49-F238E27FC236}">
                <a16:creationId xmlns:a16="http://schemas.microsoft.com/office/drawing/2014/main" id="{92F8BC43-15A3-4BE5-A5B1-D38F71A65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4073202"/>
            <a:ext cx="2245505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Музей способствует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сохранению истории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44" name="Text Box 32">
            <a:extLst>
              <a:ext uri="{FF2B5EF4-FFF2-40B4-BE49-F238E27FC236}">
                <a16:creationId xmlns:a16="http://schemas.microsoft.com/office/drawing/2014/main" id="{DD85E0A5-22E7-454E-BD07-C7BAF95BE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9226" y="2937067"/>
            <a:ext cx="2274480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Чтобы гордиться предками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D983435-5314-48AF-99FC-23189D43DF51}"/>
              </a:ext>
            </a:extLst>
          </p:cNvPr>
          <p:cNvSpPr/>
          <p:nvPr/>
        </p:nvSpPr>
        <p:spPr>
          <a:xfrm>
            <a:off x="6507164" y="882653"/>
            <a:ext cx="2103437" cy="12773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чтобы не забывать о своем прошлом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9E802DB-9EA7-4247-A684-9D1E8877E658}"/>
              </a:ext>
            </a:extLst>
          </p:cNvPr>
          <p:cNvSpPr/>
          <p:nvPr/>
        </p:nvSpPr>
        <p:spPr>
          <a:xfrm>
            <a:off x="3943473" y="5021241"/>
            <a:ext cx="2583438" cy="12552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Чтобы запечатлеть ценные материалы ушедших дней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0287EFB-AF1F-4EF8-BC23-6738EB02268C}"/>
              </a:ext>
            </a:extLst>
          </p:cNvPr>
          <p:cNvSpPr/>
          <p:nvPr/>
        </p:nvSpPr>
        <p:spPr>
          <a:xfrm>
            <a:off x="3215681" y="882652"/>
            <a:ext cx="2232620" cy="13223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Для  изучения истории, для сохранения культурного наследия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ACD77DA-5F3A-49AC-A8CC-8B6DE4224BF2}"/>
              </a:ext>
            </a:extLst>
          </p:cNvPr>
          <p:cNvCxnSpPr/>
          <p:nvPr/>
        </p:nvCxnSpPr>
        <p:spPr>
          <a:xfrm flipH="1" flipV="1">
            <a:off x="4800600" y="2205039"/>
            <a:ext cx="420688" cy="604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98602D4-9160-4608-8CC7-80742EA9D6E9}"/>
              </a:ext>
            </a:extLst>
          </p:cNvPr>
          <p:cNvCxnSpPr/>
          <p:nvPr/>
        </p:nvCxnSpPr>
        <p:spPr>
          <a:xfrm flipV="1">
            <a:off x="6816726" y="2205039"/>
            <a:ext cx="341313" cy="549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F8478D91-646A-4BF9-81D0-F463664BA98F}"/>
              </a:ext>
            </a:extLst>
          </p:cNvPr>
          <p:cNvCxnSpPr/>
          <p:nvPr/>
        </p:nvCxnSpPr>
        <p:spPr>
          <a:xfrm>
            <a:off x="7175501" y="4127501"/>
            <a:ext cx="504825" cy="309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798CE58A-EF9E-4A24-B66D-AA2FA679F92E}"/>
              </a:ext>
            </a:extLst>
          </p:cNvPr>
          <p:cNvCxnSpPr/>
          <p:nvPr/>
        </p:nvCxnSpPr>
        <p:spPr>
          <a:xfrm>
            <a:off x="7121525" y="3218295"/>
            <a:ext cx="558800" cy="15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D30D6CEE-05D9-40A0-95B6-6B9A69DCD911}"/>
              </a:ext>
            </a:extLst>
          </p:cNvPr>
          <p:cNvCxnSpPr/>
          <p:nvPr/>
        </p:nvCxnSpPr>
        <p:spPr>
          <a:xfrm flipH="1" flipV="1">
            <a:off x="4151314" y="3074988"/>
            <a:ext cx="858837" cy="13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8926C316-739E-4B82-9E71-BE9797B07622}"/>
              </a:ext>
            </a:extLst>
          </p:cNvPr>
          <p:cNvCxnSpPr/>
          <p:nvPr/>
        </p:nvCxnSpPr>
        <p:spPr>
          <a:xfrm flipH="1">
            <a:off x="4464050" y="4005263"/>
            <a:ext cx="623888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446A9B15-84AA-4D8C-9A0A-04EA79CAB924}"/>
              </a:ext>
            </a:extLst>
          </p:cNvPr>
          <p:cNvCxnSpPr/>
          <p:nvPr/>
        </p:nvCxnSpPr>
        <p:spPr>
          <a:xfrm flipH="1">
            <a:off x="5448300" y="4221164"/>
            <a:ext cx="215900" cy="720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F1C61C52-C6B3-4055-AF66-AF2AB542AFAC}"/>
              </a:ext>
            </a:extLst>
          </p:cNvPr>
          <p:cNvCxnSpPr/>
          <p:nvPr/>
        </p:nvCxnSpPr>
        <p:spPr>
          <a:xfrm>
            <a:off x="6816725" y="4283076"/>
            <a:ext cx="503238" cy="658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 descr="логотип-КИТК-без фона.png">
            <a:extLst>
              <a:ext uri="{FF2B5EF4-FFF2-40B4-BE49-F238E27FC236}">
                <a16:creationId xmlns:a16="http://schemas.microsoft.com/office/drawing/2014/main" id="{9F31D34F-60EC-4220-8382-72C9C1212B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D85DF29-6D69-42FB-AEB8-6D90407CAE93}"/>
              </a:ext>
            </a:extLst>
          </p:cNvPr>
          <p:cNvSpPr txBox="1"/>
          <p:nvPr/>
        </p:nvSpPr>
        <p:spPr>
          <a:xfrm>
            <a:off x="2340192" y="205160"/>
            <a:ext cx="765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из </a:t>
            </a:r>
            <a:r>
              <a:rPr lang="ru-RU" sz="2400" b="1" cap="all" dirty="0" err="1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РЕЗУЛЬТАТов</a:t>
            </a:r>
            <a:r>
              <a:rPr lang="ru-RU" sz="2400" b="1" cap="all" dirty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 err="1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АНКЕТИРОВАНИя</a:t>
            </a:r>
            <a:r>
              <a:rPr lang="ru-RU" sz="2400" b="1" cap="all" dirty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0F019B-2691-4559-A17E-2071C538F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5021241"/>
            <a:ext cx="2157413" cy="1895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3C7362-8951-4391-B339-7DD259F746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4" b="21410"/>
          <a:stretch/>
        </p:blipFill>
        <p:spPr>
          <a:xfrm>
            <a:off x="9300" y="25397"/>
            <a:ext cx="2081670" cy="2532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1070BB-13F3-4364-99B2-94A0D9F3B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706" y="1152426"/>
            <a:ext cx="2148294" cy="1945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2BD993-BCDF-411D-9197-CA8BF8D0F9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738" y="4808101"/>
            <a:ext cx="2699262" cy="2024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E89DACDF-949C-4A6B-B514-E2F5DC4271D6}"/>
              </a:ext>
            </a:extLst>
          </p:cNvPr>
          <p:cNvSpPr/>
          <p:nvPr/>
        </p:nvSpPr>
        <p:spPr>
          <a:xfrm>
            <a:off x="5027207" y="2728258"/>
            <a:ext cx="2022881" cy="149290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Для чего нужен музей?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2837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530E657-55A4-449A-AC76-09CCC9ED7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624" y="1378226"/>
            <a:ext cx="9649308" cy="453299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2800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«Независимость превыше всего» призываем, учим наших студентов ценить наш необъятный Казахстан, нашу священную Родину, беречь национальную память народа, что хранит человека от обезличивания, позволяет ему ощутить связь времен и поколений, получить духовную поддержку и жизненную опору.  </a:t>
            </a:r>
            <a:endParaRPr lang="ru-RU" sz="2800" i="1" dirty="0">
              <a:solidFill>
                <a:srgbClr val="00206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логотип-КИТК-без фон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799" y="440266"/>
            <a:ext cx="7451527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обращения  </a:t>
            </a:r>
            <a:r>
              <a:rPr lang="ru-RU" sz="2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Касым-Жомарта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Токаева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7" name="Picture 3" descr="C:\Users\Админ\Downloads\book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63050" y="3934890"/>
            <a:ext cx="1930398" cy="1930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4313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2FEC5D8-0D29-4C8A-98FF-E65F67054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3843" y="1524000"/>
            <a:ext cx="9410769" cy="4387222"/>
          </a:xfrm>
        </p:spPr>
        <p:txBody>
          <a:bodyPr/>
          <a:lstStyle/>
          <a:p>
            <a:pPr marL="0" indent="0" algn="ctr">
              <a:buNone/>
            </a:pPr>
            <a:endParaRPr lang="ru-RU" b="1" dirty="0"/>
          </a:p>
          <a:p>
            <a:pPr algn="ctr"/>
            <a:endParaRPr lang="ru-RU" dirty="0"/>
          </a:p>
          <a:p>
            <a:endParaRPr lang="ru-RU" dirty="0"/>
          </a:p>
        </p:txBody>
      </p:sp>
      <p:pic>
        <p:nvPicPr>
          <p:cNvPr id="4" name="Рисунок 3" descr="логотип-КИТК-без фона.png">
            <a:extLst>
              <a:ext uri="{FF2B5EF4-FFF2-40B4-BE49-F238E27FC236}">
                <a16:creationId xmlns:a16="http://schemas.microsoft.com/office/drawing/2014/main" id="{42C5A4F4-2FFB-4DCB-87F7-54BD338146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97E5FED-BA5B-498C-B96A-DBE38B504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794212"/>
              </p:ext>
            </p:extLst>
          </p:nvPr>
        </p:nvGraphicFramePr>
        <p:xfrm>
          <a:off x="1188720" y="1678675"/>
          <a:ext cx="10409026" cy="23948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8662">
                  <a:extLst>
                    <a:ext uri="{9D8B030D-6E8A-4147-A177-3AD203B41FA5}">
                      <a16:colId xmlns:a16="http://schemas.microsoft.com/office/drawing/2014/main" val="329015307"/>
                    </a:ext>
                  </a:extLst>
                </a:gridCol>
                <a:gridCol w="3381384">
                  <a:extLst>
                    <a:ext uri="{9D8B030D-6E8A-4147-A177-3AD203B41FA5}">
                      <a16:colId xmlns:a16="http://schemas.microsoft.com/office/drawing/2014/main" val="2675724670"/>
                    </a:ext>
                  </a:extLst>
                </a:gridCol>
                <a:gridCol w="4724878">
                  <a:extLst>
                    <a:ext uri="{9D8B030D-6E8A-4147-A177-3AD203B41FA5}">
                      <a16:colId xmlns:a16="http://schemas.microsoft.com/office/drawing/2014/main" val="507854416"/>
                    </a:ext>
                  </a:extLst>
                </a:gridCol>
                <a:gridCol w="1864102">
                  <a:extLst>
                    <a:ext uri="{9D8B030D-6E8A-4147-A177-3AD203B41FA5}">
                      <a16:colId xmlns:a16="http://schemas.microsoft.com/office/drawing/2014/main" val="1628668905"/>
                    </a:ext>
                  </a:extLst>
                </a:gridCol>
              </a:tblGrid>
              <a:tr h="2186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№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Ф.И.О.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Должность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Телефоны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3529525"/>
                  </a:ext>
                </a:extLst>
              </a:tr>
              <a:tr h="4735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Киселева Ирина </a:t>
                      </a: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Болеславовна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 КГУ КИТК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8-701-44-43-974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0866472"/>
                  </a:ext>
                </a:extLst>
              </a:tr>
              <a:tr h="48383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Нуртазин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Сакен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Касымович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Преподаватель истории, руководитель музея «История </a:t>
                      </a: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Майкудука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8-776-20-34-732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4521953"/>
                  </a:ext>
                </a:extLst>
              </a:tr>
              <a:tr h="39578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Тукубекова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Клара </a:t>
                      </a: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Файрузовна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Зам.дир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по профессиональному обучению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8-702-58-49-138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2369632"/>
                  </a:ext>
                </a:extLst>
              </a:tr>
              <a:tr h="6800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Жаркымбек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Алмас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Айдос</a:t>
                      </a:r>
                      <a:r>
                        <a:rPr lang="kk-KZ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ұлы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Зам.дир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по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-технологиям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8-707-82-94-944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084275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51FFDB96-C7E2-4793-8012-6380BD85E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29638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29569-2A3E-4022-A860-733BA8C63454}"/>
              </a:ext>
            </a:extLst>
          </p:cNvPr>
          <p:cNvSpPr txBox="1"/>
          <p:nvPr/>
        </p:nvSpPr>
        <p:spPr>
          <a:xfrm>
            <a:off x="2429301" y="345765"/>
            <a:ext cx="8391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СЕМИНАРА </a:t>
            </a:r>
            <a:endParaRPr lang="ru-RU" dirty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5BFACF9D-539C-4EC3-8286-04E9E7E05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222980"/>
              </p:ext>
            </p:extLst>
          </p:nvPr>
        </p:nvGraphicFramePr>
        <p:xfrm>
          <a:off x="5138928" y="5076967"/>
          <a:ext cx="7053072" cy="17556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053072">
                  <a:extLst>
                    <a:ext uri="{9D8B030D-6E8A-4147-A177-3AD203B41FA5}">
                      <a16:colId xmlns:a16="http://schemas.microsoft.com/office/drawing/2014/main" val="405338708"/>
                    </a:ext>
                  </a:extLst>
                </a:gridCol>
              </a:tblGrid>
              <a:tr h="58521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https://youtu.be/l3w4UuGT2RA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272864"/>
                  </a:ext>
                </a:extLst>
              </a:tr>
              <a:tr h="58521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https://makevt.com/media/tourmaker/deagthzlcs/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72765"/>
                  </a:ext>
                </a:extLst>
              </a:tr>
              <a:tr h="58521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https://youtu.be/1zaGsaLPf2k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813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329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B10C4EF-C20E-4602-B89C-8B366C70E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640" y="802798"/>
            <a:ext cx="8085715" cy="3469333"/>
          </a:xfrm>
        </p:spPr>
        <p:txBody>
          <a:bodyPr>
            <a:normAutofit/>
          </a:bodyPr>
          <a:lstStyle/>
          <a:p>
            <a:pPr indent="540385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Музей Истории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й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кудука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был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открыт в 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2017 году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накануне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80-летия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нашего Октябрьского района и ко Дню Независимости Республики Казахстан, паспортизирован.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Профиль      музея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– историко- краеведческий (комплексный)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Тип музея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учебно-просветительский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Площадь музея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зал -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16,4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кв. м. </a:t>
            </a:r>
          </a:p>
          <a:p>
            <a:pPr marL="0" indent="0">
              <a:buFont typeface="Wingdings" pitchFamily="2" charset="2"/>
              <a:buChar char="Ø"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экземпляров - 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230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В том числе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подлинных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189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э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кспозиций – 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97F520-C31A-4377-A8E0-841CB2369B27}"/>
              </a:ext>
            </a:extLst>
          </p:cNvPr>
          <p:cNvSpPr txBox="1"/>
          <p:nvPr/>
        </p:nvSpPr>
        <p:spPr>
          <a:xfrm>
            <a:off x="1389269" y="6140272"/>
            <a:ext cx="75282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</a:t>
            </a:r>
            <a:r>
              <a:rPr lang="ru-RU" sz="2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музея шло по классической схеме: </a:t>
            </a:r>
            <a:r>
              <a:rPr lang="ru-RU" sz="20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 для поиска – поиск - экспонаты – музей для хранения и экспонирования.</a:t>
            </a:r>
            <a:endParaRPr lang="ru-RU" sz="20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5153029"/>
            <a:ext cx="2725036" cy="1486922"/>
          </a:xfrm>
          <a:prstGeom prst="rect">
            <a:avLst/>
          </a:prstGeom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292" y="1185325"/>
            <a:ext cx="2727517" cy="4064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09421" y="184031"/>
            <a:ext cx="10034172" cy="4901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Краткая характеристика </a:t>
            </a:r>
            <a:r>
              <a:rPr lang="ru-RU" sz="2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МуЗЕЯ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8295BD-F501-44F0-884C-7DB78E187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71" y="3697895"/>
            <a:ext cx="3598333" cy="2495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Рисунок 13" descr="логотип-КИТК-без фон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585867D-A2FF-494B-A0FA-033FFE961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369" y="387927"/>
            <a:ext cx="9826336" cy="623454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ru-RU" sz="2200" b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>
                <a:ln w="0"/>
                <a:gradFill flip="none">
                  <a:gsLst>
                    <a:gs pos="0">
                      <a:srgbClr val="A53010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A53010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A53010">
                        <a:shade val="65000"/>
                        <a:satMod val="130000"/>
                      </a:srgbClr>
                    </a:gs>
                    <a:gs pos="92000">
                      <a:srgbClr val="A53010">
                        <a:shade val="50000"/>
                        <a:satMod val="120000"/>
                      </a:srgbClr>
                    </a:gs>
                    <a:gs pos="100000">
                      <a:srgbClr val="A53010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ЦЕЛЕПОЛАГАНИЕ </a:t>
            </a:r>
            <a:endParaRPr kumimoji="0" lang="ru-RU" sz="2400" b="1" i="0" u="none" strike="noStrike" kern="1200" cap="all" spc="0" normalizeH="0" baseline="0" noProof="0" dirty="0">
              <a:ln w="0"/>
              <a:gradFill flip="none">
                <a:gsLst>
                  <a:gs pos="0">
                    <a:srgbClr val="A53010">
                      <a:tint val="75000"/>
                      <a:shade val="75000"/>
                      <a:satMod val="170000"/>
                    </a:srgbClr>
                  </a:gs>
                  <a:gs pos="49000">
                    <a:srgbClr val="A53010">
                      <a:tint val="88000"/>
                      <a:shade val="65000"/>
                      <a:satMod val="172000"/>
                    </a:srgbClr>
                  </a:gs>
                  <a:gs pos="50000">
                    <a:srgbClr val="A53010">
                      <a:shade val="65000"/>
                      <a:satMod val="130000"/>
                    </a:srgbClr>
                  </a:gs>
                  <a:gs pos="92000">
                    <a:srgbClr val="A53010">
                      <a:shade val="50000"/>
                      <a:satMod val="120000"/>
                    </a:srgbClr>
                  </a:gs>
                  <a:gs pos="100000">
                    <a:srgbClr val="A53010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200" b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Колледж </a:t>
            </a:r>
            <a:r>
              <a:rPr lang="ru-RU" sz="28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поставил перед собой цель:</a:t>
            </a:r>
            <a:r>
              <a:rPr lang="ru-RU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систематизировать краеведческий и  архивный  материал о </a:t>
            </a:r>
            <a:r>
              <a:rPr lang="ru-RU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Майкудуке</a:t>
            </a:r>
            <a:r>
              <a:rPr lang="ru-RU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 его прошлом, настоящем и будущем; проследить историю возникновения и развития; рассмотреть культурное наследие </a:t>
            </a:r>
            <a:r>
              <a:rPr lang="ru-RU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Майкудука</a:t>
            </a:r>
            <a:r>
              <a:rPr lang="ru-RU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как части Октябрьского района; паспортизировать музей.</a:t>
            </a:r>
          </a:p>
          <a:p>
            <a:endParaRPr lang="ru-RU" dirty="0"/>
          </a:p>
        </p:txBody>
      </p:sp>
      <p:pic>
        <p:nvPicPr>
          <p:cNvPr id="5" name="Рисунок 4" descr="логотип-КИТК-без фон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93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2B9A48B-C6DB-405A-B029-E1F6D3FF2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453" y="1232452"/>
            <a:ext cx="10272160" cy="513521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endParaRPr lang="ru-RU" sz="2300" b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детальное изучение вопроса, касающегося особенностей музейной педагогики в организациях образования;</a:t>
            </a: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sz="1800" b="1" i="1" spc="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познавательных </a:t>
            </a:r>
            <a:r>
              <a:rPr lang="ru-RU" sz="1800" b="1" i="1" spc="1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интересов и способностей студентов; обучение практическим навыкам поисковой, </a:t>
            </a:r>
            <a:r>
              <a:rPr lang="ru-RU" sz="1800" b="1" i="1" spc="3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исследовательской работы; </a:t>
            </a:r>
            <a:endParaRPr lang="ru-RU" sz="18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sz="1800" b="1" i="1" spc="-1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пополнение фондов путем походов студентов по предприятиям </a:t>
            </a:r>
            <a:r>
              <a:rPr lang="ru-RU" sz="1800" b="1" i="1" spc="-15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Майкудука</a:t>
            </a:r>
            <a:r>
              <a:rPr lang="ru-RU" sz="1800" b="1" i="1" spc="-1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участие в археологических раскопках, встреч, видео-аудиозаписей после личных </a:t>
            </a:r>
            <a:r>
              <a:rPr lang="ru-RU" sz="1800" b="1" i="1" spc="-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контактов со старожилами </a:t>
            </a:r>
            <a:r>
              <a:rPr lang="ru-RU" sz="1800" b="1" i="1" spc="-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Майкудука</a:t>
            </a:r>
            <a:r>
              <a:rPr lang="ru-RU" sz="1800" b="1" i="1" spc="-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ветеранами, районным Советом ветеранов и др.; работы в архиве;</a:t>
            </a:r>
            <a:endParaRPr lang="ru-RU" sz="18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sz="1800" b="1" i="1" spc="-1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сбор необходимых материалов на основании предварительного изучения</a:t>
            </a:r>
            <a:br>
              <a:rPr lang="ru-RU" sz="1800" b="1" i="1" spc="-1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i="1" spc="-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СМИ, интернета и других источников по соответствующей тематике;</a:t>
            </a:r>
            <a:endParaRPr lang="ru-RU" sz="18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sz="1800" b="1" i="1" spc="-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изучение собранного материала и обеспечение его учета и хранения;</a:t>
            </a:r>
            <a:endParaRPr lang="ru-RU" sz="18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sz="1800" b="1" i="1" spc="-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экскурсий для своих студентов и учащихся школ города, населения, </a:t>
            </a:r>
            <a:br>
              <a:rPr lang="ru-RU" sz="1800" b="1" i="1" spc="-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i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родителей, </a:t>
            </a:r>
            <a:r>
              <a:rPr lang="ru-RU" sz="1800" b="1" i="1" spc="-1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гостей города;</a:t>
            </a:r>
            <a:endParaRPr lang="ru-RU" sz="18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оказание содействия преподавателям в использовании музейных материалов в</a:t>
            </a:r>
            <a:br>
              <a:rPr lang="ru-RU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учебном процессе (уроки истории, краеведения, литературы,</a:t>
            </a:r>
            <a:br>
              <a:rPr lang="ru-RU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i="1" spc="-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русского и иностранных языков и др.);</a:t>
            </a:r>
            <a:endParaRPr lang="ru-RU" sz="18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sz="1800" b="1" i="1" spc="-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активное внедрение музейной педагогики </a:t>
            </a:r>
            <a:r>
              <a:rPr lang="ru-RU" b="1" i="1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800" b="1" i="1" spc="-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УВП колледжа.</a:t>
            </a:r>
            <a:endParaRPr lang="ru-RU" dirty="0"/>
          </a:p>
        </p:txBody>
      </p:sp>
      <p:pic>
        <p:nvPicPr>
          <p:cNvPr id="4" name="Рисунок 3" descr="логотип-КИТК-без фона.png">
            <a:extLst>
              <a:ext uri="{FF2B5EF4-FFF2-40B4-BE49-F238E27FC236}">
                <a16:creationId xmlns:a16="http://schemas.microsoft.com/office/drawing/2014/main" id="{D6693537-BB0B-4890-B799-2136409E3A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03BA42-5CCB-4B8D-93AC-537DB8D0DFAC}"/>
              </a:ext>
            </a:extLst>
          </p:cNvPr>
          <p:cNvSpPr txBox="1"/>
          <p:nvPr/>
        </p:nvSpPr>
        <p:spPr>
          <a:xfrm>
            <a:off x="2589212" y="490330"/>
            <a:ext cx="7495692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РАЗВИТИЯ «МУЗЕЙНОГО ДЕЛА» В КОЛЛЕДЖЕ</a:t>
            </a:r>
            <a:endParaRPr lang="ru-RU" sz="1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068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дмин\Downloads\WhatsApp Image 2022-02-03 at 11.04.51.jpeg"/>
          <p:cNvPicPr>
            <a:picLocks noChangeAspect="1" noChangeArrowheads="1"/>
          </p:cNvPicPr>
          <p:nvPr/>
        </p:nvPicPr>
        <p:blipFill>
          <a:blip r:embed="rId2"/>
          <a:srcRect l="3632" t="3155" r="3462" b="7571"/>
          <a:stretch>
            <a:fillRect/>
          </a:stretch>
        </p:blipFill>
        <p:spPr bwMode="auto">
          <a:xfrm>
            <a:off x="476493" y="372540"/>
            <a:ext cx="2346016" cy="3191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C:\Users\Админ\Downloads\WhatsApp Image 2022-02-03 at 11.05.33.jpeg"/>
          <p:cNvPicPr>
            <a:picLocks noChangeAspect="1" noChangeArrowheads="1"/>
          </p:cNvPicPr>
          <p:nvPr/>
        </p:nvPicPr>
        <p:blipFill>
          <a:blip r:embed="rId3">
            <a:lum bright="15000"/>
          </a:blip>
          <a:srcRect l="3774" t="3704" r="3270" b="7407"/>
          <a:stretch>
            <a:fillRect/>
          </a:stretch>
        </p:blipFill>
        <p:spPr bwMode="auto">
          <a:xfrm>
            <a:off x="474123" y="3564474"/>
            <a:ext cx="2359133" cy="3187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C:\Users\Админ\Downloads\WhatsApp Image 2022-02-03 at 11.10.34.jpeg"/>
          <p:cNvPicPr>
            <a:picLocks noChangeAspect="1" noChangeArrowheads="1"/>
          </p:cNvPicPr>
          <p:nvPr/>
        </p:nvPicPr>
        <p:blipFill>
          <a:blip r:embed="rId4"/>
          <a:srcRect l="8569" t="2330" r="3107" b="6631"/>
          <a:stretch>
            <a:fillRect/>
          </a:stretch>
        </p:blipFill>
        <p:spPr bwMode="auto">
          <a:xfrm>
            <a:off x="8563847" y="406401"/>
            <a:ext cx="2189798" cy="3178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 descr="C:\Users\Админ\Downloads\WhatsApp Image 2022-02-03 at 11.11.48.jpeg"/>
          <p:cNvPicPr>
            <a:picLocks noChangeAspect="1" noChangeArrowheads="1"/>
          </p:cNvPicPr>
          <p:nvPr/>
        </p:nvPicPr>
        <p:blipFill>
          <a:blip r:embed="rId5"/>
          <a:srcRect l="4371" t="4839" r="2198" b="23297"/>
          <a:stretch>
            <a:fillRect/>
          </a:stretch>
        </p:blipFill>
        <p:spPr bwMode="auto">
          <a:xfrm>
            <a:off x="8571703" y="3572933"/>
            <a:ext cx="2204893" cy="2429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717931" y="-70359"/>
            <a:ext cx="40206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документирование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CBB88D-1172-4AE2-BD9E-5D6F4E3E53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5926" r="7375" b="12482"/>
          <a:stretch/>
        </p:blipFill>
        <p:spPr>
          <a:xfrm>
            <a:off x="10990805" y="2399446"/>
            <a:ext cx="1034303" cy="14633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4F5700-1B32-4F94-9CAB-608DF1BD81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b="5737"/>
          <a:stretch/>
        </p:blipFill>
        <p:spPr>
          <a:xfrm>
            <a:off x="10972289" y="922194"/>
            <a:ext cx="1034303" cy="13896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4014D2-F7B0-4F93-AE90-EEB59244F5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t="-3016" r="2270" b="6158"/>
          <a:stretch/>
        </p:blipFill>
        <p:spPr>
          <a:xfrm>
            <a:off x="10972289" y="5361961"/>
            <a:ext cx="1071337" cy="14576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DE29E6-E5C4-408A-A2B0-3AFA76EC0C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b="5737"/>
          <a:stretch/>
        </p:blipFill>
        <p:spPr>
          <a:xfrm>
            <a:off x="10972289" y="3904286"/>
            <a:ext cx="1071337" cy="1389685"/>
          </a:xfrm>
          <a:prstGeom prst="rect">
            <a:avLst/>
          </a:prstGeom>
        </p:spPr>
      </p:pic>
      <p:pic>
        <p:nvPicPr>
          <p:cNvPr id="7" name="Рисунок 6" descr="логотип-КИТК-без фона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4A578F-8B7A-4898-9A87-711F6E26B45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456" t="31101" r="27256" b="10706"/>
          <a:stretch/>
        </p:blipFill>
        <p:spPr>
          <a:xfrm>
            <a:off x="3220281" y="444802"/>
            <a:ext cx="5064520" cy="34314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1EB346-6501-4AA3-A8F1-98C4B0AB940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913" t="24071" r="27036" b="13863"/>
          <a:stretch/>
        </p:blipFill>
        <p:spPr>
          <a:xfrm>
            <a:off x="3273289" y="3564474"/>
            <a:ext cx="5064520" cy="3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45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54058A-FD3A-438D-B94E-791DFE1C3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956" y="217694"/>
            <a:ext cx="8911687" cy="5950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документирование</a:t>
            </a:r>
            <a:br>
              <a:rPr lang="ru-RU" sz="3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dirty="0"/>
          </a:p>
        </p:txBody>
      </p:sp>
      <p:pic>
        <p:nvPicPr>
          <p:cNvPr id="4" name="Рисунок 3" descr="логотип-КИТК-без фона.png">
            <a:extLst>
              <a:ext uri="{FF2B5EF4-FFF2-40B4-BE49-F238E27FC236}">
                <a16:creationId xmlns:a16="http://schemas.microsoft.com/office/drawing/2014/main" id="{A60317B2-19D1-4047-B757-412994A9AD1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  <p:pic>
        <p:nvPicPr>
          <p:cNvPr id="1026" name="Picture 2" descr="C:\Users\Админ\Downloads\WhatsApp Image 2022-02-10 at 09.16.54.jpeg"/>
          <p:cNvPicPr>
            <a:picLocks noChangeAspect="1" noChangeArrowheads="1"/>
          </p:cNvPicPr>
          <p:nvPr/>
        </p:nvPicPr>
        <p:blipFill>
          <a:blip r:embed="rId3"/>
          <a:srcRect l="8610" t="5066" r="7577" b="7734"/>
          <a:stretch>
            <a:fillRect/>
          </a:stretch>
        </p:blipFill>
        <p:spPr bwMode="auto">
          <a:xfrm>
            <a:off x="7947398" y="1074407"/>
            <a:ext cx="3892177" cy="288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Админ\Downloads\WhatsApp Image 2022-02-10 at 09.19.18.jpeg"/>
          <p:cNvPicPr>
            <a:picLocks noChangeAspect="1" noChangeArrowheads="1"/>
          </p:cNvPicPr>
          <p:nvPr/>
        </p:nvPicPr>
        <p:blipFill>
          <a:blip r:embed="rId4"/>
          <a:srcRect l="15495" t="9467" r="6166" b="3959"/>
          <a:stretch>
            <a:fillRect/>
          </a:stretch>
        </p:blipFill>
        <p:spPr bwMode="auto">
          <a:xfrm>
            <a:off x="83054" y="1238250"/>
            <a:ext cx="2374395" cy="368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Админ\Downloads\WhatsApp Image 2022-02-10 at 09.19.58.jpeg"/>
          <p:cNvPicPr>
            <a:picLocks noChangeAspect="1" noChangeArrowheads="1"/>
          </p:cNvPicPr>
          <p:nvPr/>
        </p:nvPicPr>
        <p:blipFill>
          <a:blip r:embed="rId5"/>
          <a:srcRect l="9446" t="4675" r="4815" b="4841"/>
          <a:stretch>
            <a:fillRect/>
          </a:stretch>
        </p:blipFill>
        <p:spPr bwMode="auto">
          <a:xfrm>
            <a:off x="5295900" y="1262502"/>
            <a:ext cx="2485392" cy="3690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Админ\Downloads\WhatsApp Image 2022-02-10 at 09.31.13.jpeg"/>
          <p:cNvPicPr>
            <a:picLocks noChangeAspect="1" noChangeArrowheads="1"/>
          </p:cNvPicPr>
          <p:nvPr/>
        </p:nvPicPr>
        <p:blipFill>
          <a:blip r:embed="rId6"/>
          <a:srcRect l="8104" t="3615" r="3688" b="7014"/>
          <a:stretch>
            <a:fillRect/>
          </a:stretch>
        </p:blipFill>
        <p:spPr bwMode="auto">
          <a:xfrm>
            <a:off x="2569161" y="1257299"/>
            <a:ext cx="2602914" cy="368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 l="28571" t="18624" r="28492" b="12099"/>
          <a:stretch>
            <a:fillRect/>
          </a:stretch>
        </p:blipFill>
        <p:spPr bwMode="auto">
          <a:xfrm>
            <a:off x="8382000" y="4025193"/>
            <a:ext cx="3067050" cy="2783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934325" y="1095375"/>
            <a:ext cx="3040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Выписка из плана работы музея </a:t>
            </a:r>
          </a:p>
        </p:txBody>
      </p:sp>
    </p:spTree>
    <p:extLst>
      <p:ext uri="{BB962C8B-B14F-4D97-AF65-F5344CB8AC3E}">
        <p14:creationId xmlns:p14="http://schemas.microsoft.com/office/powerpoint/2010/main" val="280066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3AF57E43-A301-4C35-833A-47AC9D1BC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" y="1270701"/>
            <a:ext cx="3520731" cy="198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E1E5E8-3069-4798-ABE5-4DFDD57CEB3F}"/>
              </a:ext>
            </a:extLst>
          </p:cNvPr>
          <p:cNvSpPr txBox="1"/>
          <p:nvPr/>
        </p:nvSpPr>
        <p:spPr>
          <a:xfrm>
            <a:off x="2022763" y="183944"/>
            <a:ext cx="7782791" cy="113877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торжественное открытие музея</a:t>
            </a:r>
          </a:p>
          <a:p>
            <a:pPr algn="ctr"/>
            <a:r>
              <a:rPr lang="ru-RU" sz="2000" b="1" i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Ноябрь 2017 г. </a:t>
            </a:r>
          </a:p>
          <a:p>
            <a:pPr algn="ctr"/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BE81A9-D6D8-46AD-943A-ABF70442D8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6" y="3605350"/>
            <a:ext cx="3522133" cy="1981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1D89B7-E0AC-4B60-87E3-7B507DF37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931" y="3681838"/>
            <a:ext cx="3876202" cy="2614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DE47695-0FEF-41AC-8EA3-50D4B884EF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06" y="3580777"/>
            <a:ext cx="3210183" cy="199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C896D07-14A7-4F5C-8F7E-D5D897A39A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67" y="1024243"/>
            <a:ext cx="3856736" cy="2556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2C87D59-870A-46A0-BBA4-EDD1624827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33" y="1261310"/>
            <a:ext cx="3174995" cy="201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логотип-КИТК-без фон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89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2BB80-5219-445F-8722-1486CD89B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929" y="547907"/>
            <a:ext cx="9828212" cy="1280890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 музейной деятельности </a:t>
            </a:r>
            <a:r>
              <a:rPr lang="ru-RU" sz="2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200" spc="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воспитание 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патриотического сознания у студентов, </a:t>
            </a:r>
            <a:r>
              <a:rPr lang="ru-RU" sz="2200" spc="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патриотов Казахстана через 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чувства ответственности и гордости за судьбу своей страны, ее культуру, за колледж, семью, а также чувства сопричастности к прошлому и настоящему малой Родины.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EDD8B2-249B-4540-9CA2-A661113C0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4265" y="1888057"/>
            <a:ext cx="4876800" cy="18426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 algn="just"/>
            <a:r>
              <a:rPr lang="ru-RU" sz="4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Музей, являясь частью открытого образовательного пространства, стал координатором краеведческой, поисковой и </a:t>
            </a:r>
            <a:r>
              <a:rPr lang="ru-RU" sz="45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военно</a:t>
            </a:r>
            <a:r>
              <a:rPr lang="ru-RU" sz="4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–патриотической деятельности колледжа, связующей нитью между нами и другими организациями образования, учреждениями- областным краеведческим музеем, областным архивом, просто населением.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929070-034F-47CD-A0F8-CEAE4D6EE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2" y="4073238"/>
            <a:ext cx="3408216" cy="2556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5385C3-55BC-431C-894F-DBEE24AD1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11" y="4063999"/>
            <a:ext cx="4500505" cy="2531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A8DDAD-A2FE-4E27-8A3B-DBAF0CB76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580" y="4073237"/>
            <a:ext cx="3374350" cy="253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047DAF-A4B4-40C7-AAF2-28DD6F63B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260" y="1885644"/>
            <a:ext cx="3275833" cy="1842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4098BB-8C26-4C19-9BB4-AB59DCF969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5" y="1856234"/>
            <a:ext cx="2680415" cy="1842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логотип-КИТК-без фон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086630" y="25397"/>
            <a:ext cx="1071502" cy="99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3878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1467</TotalTime>
  <Words>1439</Words>
  <Application>Microsoft Office PowerPoint</Application>
  <PresentationFormat>Широкоэкранный</PresentationFormat>
  <Paragraphs>135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1_Тема Office</vt:lpstr>
      <vt:lpstr>Использование музейной педагогики в учебно-воспитательном процессе КГУ «Карагандинский индустриально-технологический колледж»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документирование </vt:lpstr>
      <vt:lpstr>Презентация PowerPoint</vt:lpstr>
      <vt:lpstr>Цель музейной деятельности – воспитание патриотического сознания у студентов, патриотов Казахстана через формирование чувства ответственности и гордости за судьбу своей страны, ее культуру, за колледж, семью, а также чувства сопричастности к прошлому и настоящему малой Родины.  </vt:lpstr>
      <vt:lpstr>Презентация PowerPoint</vt:lpstr>
      <vt:lpstr>Презентация PowerPoint</vt:lpstr>
      <vt:lpstr>Научно-исследовательская конференция «Родные истоки»</vt:lpstr>
      <vt:lpstr>Формы работы в музее </vt:lpstr>
      <vt:lpstr>Презентация PowerPoint</vt:lpstr>
      <vt:lpstr>Презентация PowerPoint</vt:lpstr>
      <vt:lpstr>Презентация PowerPoint</vt:lpstr>
      <vt:lpstr>МУЗЕЙ СПОСОБСТВУЕТ </vt:lpstr>
      <vt:lpstr>Отзывы о музее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Формы деятельности  музея  и новые технологии музейного образования</dc:title>
  <dc:creator>0</dc:creator>
  <cp:lastModifiedBy>КИТК</cp:lastModifiedBy>
  <cp:revision>97</cp:revision>
  <cp:lastPrinted>2022-02-14T04:03:02Z</cp:lastPrinted>
  <dcterms:created xsi:type="dcterms:W3CDTF">2022-01-28T08:46:23Z</dcterms:created>
  <dcterms:modified xsi:type="dcterms:W3CDTF">2022-02-28T03:36:46Z</dcterms:modified>
</cp:coreProperties>
</file>