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9" r:id="rId2"/>
    <p:sldId id="258" r:id="rId3"/>
    <p:sldId id="256" r:id="rId4"/>
    <p:sldId id="257" r:id="rId5"/>
    <p:sldId id="260" r:id="rId6"/>
    <p:sldId id="274" r:id="rId7"/>
    <p:sldId id="261" r:id="rId8"/>
    <p:sldId id="262" r:id="rId9"/>
    <p:sldId id="263" r:id="rId10"/>
    <p:sldId id="264" r:id="rId11"/>
    <p:sldId id="273" r:id="rId12"/>
    <p:sldId id="270" r:id="rId13"/>
    <p:sldId id="268" r:id="rId14"/>
    <p:sldId id="269" r:id="rId15"/>
    <p:sldId id="271" r:id="rId16"/>
    <p:sldId id="272" r:id="rId17"/>
    <p:sldId id="266" r:id="rId18"/>
    <p:sldId id="277" r:id="rId19"/>
    <p:sldId id="276" r:id="rId20"/>
    <p:sldId id="278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38000">
              <a:schemeClr val="accent2">
                <a:lumMod val="60000"/>
                <a:lumOff val="4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988841"/>
            <a:ext cx="74168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нормативные правовые акты обеспечения учебно-воспитательного процесса в организациях среднего образования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88640"/>
            <a:ext cx="7776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КГКП «Учебно-методический центр развития образования Карагандинской области»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5733256"/>
            <a:ext cx="46085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65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548680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dirty="0"/>
              <a:t> 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Статья 44.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Управление организациями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</a:p>
          <a:p>
            <a:pPr algn="just" fontAlgn="base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9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В организациях образования создаются коллегиальные органы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управления.  </a:t>
            </a:r>
          </a:p>
          <a:p>
            <a:pPr algn="just" fontAlgn="base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Формами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коллегиального управления организацией образования могут быть совет (ученый совет) организации образования,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попечительский совет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педагогический, методический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(учебно-методический, научно-методический)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советы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и другие формы, типовые правила организации работы которых, включая порядок их избрания, утверждаются уполномоченным органом в области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311903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79928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утверждении Типовых правил организации работы Попечительского совета и порядок его избрания в организациях образования</a:t>
            </a:r>
          </a:p>
          <a:p>
            <a:pPr algn="ctr" fontAlgn="base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Министра образования и науки Республики Казахстан от 27 июля 2017 года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№355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76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Об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утверждении Положения о классном руководстве в организациях среднего образования</a:t>
            </a:r>
          </a:p>
          <a:p>
            <a:pPr algn="ctr" fontAlgn="base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Министра образования и науки Республики Казахстан от 12 января 2016 года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№18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916832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Положение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определяет функции, возложенные на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педагога,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координации деятельности обучающихся класса в рамках учебно-воспитательного процесса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Деятельность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классного руководителя – целенаправленный, системный, планируемый процесс, который строится на основе устава организации образования, личностно-ориентированного подхода к обучающимся с учетом актуальных задач, обновления содержания и методологии образования, а также форм воспитания.</a:t>
            </a:r>
          </a:p>
        </p:txBody>
      </p:sp>
    </p:spTree>
    <p:extLst>
      <p:ext uri="{BB962C8B-B14F-4D97-AF65-F5344CB8AC3E}">
        <p14:creationId xmlns:p14="http://schemas.microsoft.com/office/powerpoint/2010/main" val="327555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5"/>
            <a:ext cx="842493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Об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утверждении Типовых штатов работников государственных организаций образования и перечня должностей педагогических работников и приравненных к ним лиц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Постановление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Правительства Республики Казахстан от 30 января 2008 года №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77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924943"/>
            <a:ext cx="828092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Об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утверждении Типовых квалификационных характеристик должностей педагогических работников и приравненных к ним лиц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Министра образования и науки Республики Казахстан от 13 июля 2009 года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№338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4388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3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Приказ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Министра образования и науки Республики Казахстан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от 2 марта 2020 года №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79 Об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определении минимальных требований к программно-аппаратному комплексу 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прикладному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программному обеспечению, используемых в организациях образования</a:t>
            </a: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</a:rPr>
              <a:t>Цифровой портфель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содержит рекомендуемые минимальные требования к компьютерной и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периферийной технике, к сетям передачи данных, к системе контроля и управления доступом, видеонаблюдению, а также к информационным системам, программному обеспечению, которые устанавливаются и используются в организациях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26567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Об утверждении критериев оценки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организаций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</a:p>
          <a:p>
            <a:pPr algn="ctr" fontAlgn="base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Министра образования и науки Республики Казахстан от 2 февраля 2016 года №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124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136339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Критерии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оценки организаций образования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разработаны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соответствии с подпунктом 21-2) 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статьи 5 Закона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Республики Казахстан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«Об образовании»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целью использования при осуществлении государственного контроля и самооценки организаций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05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  В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настоящее время основу воспитательной работы составляет нравственное наследие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Елбасы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- программные статьи «Взгляд в будущее: модернизация общественного сознания» и «Семь граней Великой степи».</a:t>
            </a:r>
          </a:p>
          <a:p>
            <a:pPr algn="just"/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>
                <a:latin typeface="Arial" pitchFamily="34" charset="0"/>
                <a:cs typeface="Arial" pitchFamily="34" charset="0"/>
              </a:rPr>
              <a:t>     Воспитательная работа осуществляется согласно 8 приоритетным направлениям Концептуальных основ воспитания в условиях реализации программы «</a:t>
            </a:r>
            <a:r>
              <a:rPr lang="kk-KZ" sz="2400" dirty="0">
                <a:latin typeface="Arial" pitchFamily="34" charset="0"/>
                <a:cs typeface="Arial" pitchFamily="34" charset="0"/>
              </a:rPr>
              <a:t>Рухани жаңғыру».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68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352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Концептуальные основы воспитания в условиях реализации программы «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Рухани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жаңғыру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», утвержденные приказом Министра образования и науки Республики Казахстан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15 апреля 2019 года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№145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924943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План мероприятий  по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реализации Концептуальных основ воспитания в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условиях реализации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Программы «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Рухани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жа</a:t>
            </a:r>
            <a:r>
              <a:rPr lang="kk-KZ" sz="2200" b="1" dirty="0">
                <a:latin typeface="Arial" panose="020B0604020202020204" pitchFamily="34" charset="0"/>
                <a:cs typeface="Arial" panose="020B0604020202020204" pitchFamily="34" charset="0"/>
              </a:rPr>
              <a:t>ңғыру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» на 2019-2024 годы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2 к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приказу Министра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 и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науки Республики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Казахстан от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«15» апреля 2019 года №145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6631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980729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План воспитательной работы оформляется согласно Приказу Министра образования и науки Республики Казахстан от 16 сентября 2021 года №472 «О внесении изменений в некоторые приказы Министра образования и науки Республики Казахстан» (ранее Приказ МОН РК №130 от 06.04.2020 г.).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892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04664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Приказ Министра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образования и науки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Республики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Казахстан</a:t>
            </a: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от 16 сентября 2021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года №472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2204864"/>
            <a:ext cx="61926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itchFamily="34" charset="0"/>
                <a:cs typeface="Arial" pitchFamily="34" charset="0"/>
              </a:rPr>
              <a:t>Перечень документов, 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>
                <a:latin typeface="Arial" pitchFamily="34" charset="0"/>
                <a:cs typeface="Arial" pitchFamily="34" charset="0"/>
              </a:rPr>
              <a:t>обязательных для ведения педагогами организаций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среднего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образования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883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56895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Конвенция о правах ребенка</a:t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(Нью-Йорк, 20 ноября 1989 г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fontAlgn="base"/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ru-RU" sz="2400" i="1" dirty="0"/>
              <a:t>Конвенция – это международный юридический документ, признающий все права человека в отношении детей от 0 до 18 лет. Конвенция принята 20 ноября 1989 года. </a:t>
            </a:r>
            <a:endParaRPr lang="ru-RU" sz="2400" i="1" dirty="0" smtClean="0"/>
          </a:p>
          <a:p>
            <a:pPr algn="just" fontAlgn="base"/>
            <a:endParaRPr lang="ru-RU" sz="2400" i="1" dirty="0"/>
          </a:p>
          <a:p>
            <a:pPr algn="just" fontAlgn="base"/>
            <a:r>
              <a:rPr lang="ru-RU" sz="2400" i="1" dirty="0" smtClean="0"/>
              <a:t>На </a:t>
            </a:r>
            <a:r>
              <a:rPr lang="ru-RU" sz="2400" i="1" dirty="0"/>
              <a:t>территории </a:t>
            </a:r>
            <a:r>
              <a:rPr lang="ru-RU" sz="2400" i="1" dirty="0" smtClean="0"/>
              <a:t>Республики Казахстан Конвенция </a:t>
            </a:r>
            <a:r>
              <a:rPr lang="ru-RU" sz="2400" i="1" dirty="0"/>
              <a:t>о правах ребенка вступила в законную силу в 1994 году. </a:t>
            </a:r>
            <a:endParaRPr lang="ru-RU" sz="2400" i="1" dirty="0" smtClean="0"/>
          </a:p>
          <a:p>
            <a:pPr algn="just" fontAlgn="base"/>
            <a:endParaRPr 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kk-KZ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Статья 29. п. 1.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kk-KZ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Государства - участники </a:t>
            </a:r>
            <a:r>
              <a:rPr lang="kk-KZ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соглашаются в том, что образование ребенка должно быть направлено на развитие личности, талантов и умственных и физических способностей ребенка в их самом полном объеме </a:t>
            </a:r>
          </a:p>
          <a:p>
            <a:pPr algn="just" fontAlgn="base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93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51344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1.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Разрабатывать План работы на учебный год необходимо на основе анализа итогов работы за прошедший учебный год с указанием положительных и западающих зон.</a:t>
            </a:r>
          </a:p>
          <a:p>
            <a:pPr algn="just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2.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Осуществлять планирование воспитательной работы на основе 8 приоритетных направлений, спецпроектов Программы «</a:t>
            </a:r>
            <a:r>
              <a:rPr lang="kk-KZ" sz="2400" dirty="0">
                <a:latin typeface="Arial" pitchFamily="34" charset="0"/>
                <a:cs typeface="Arial" pitchFamily="34" charset="0"/>
              </a:rPr>
              <a:t>Рухани жаңғыру».</a:t>
            </a:r>
          </a:p>
          <a:p>
            <a:pPr algn="just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3.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Учитывать возрастные особенности и запросы воспитанников при выборе форм проведения мероприятий.</a:t>
            </a:r>
          </a:p>
          <a:p>
            <a:pPr algn="just"/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4. 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Использовать  методические рекомендации и материалы, разработанные учебно-методическим центром, размещенные на сайте https://umckrg.gov.kz/.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5409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Об утверждении Правил присвоения звания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«Лучший педагог»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Министра образования и науки Республики Казахстан от 16 января 2015 года №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274838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Портфолио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педагога – индивидуальная папка, в которой представлены его личные профессиональные достижения в образовательной деятельности, результаты обучения и воспитания и развития его учеников, вклад педагога в развитие системы образования за определенный период времени</a:t>
            </a:r>
          </a:p>
        </p:txBody>
      </p:sp>
    </p:spTree>
    <p:extLst>
      <p:ext uri="{BB962C8B-B14F-4D97-AF65-F5344CB8AC3E}">
        <p14:creationId xmlns:p14="http://schemas.microsoft.com/office/powerpoint/2010/main" val="199338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31640" y="260648"/>
            <a:ext cx="69847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Конституция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Республики Казахстан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980728"/>
            <a:ext cx="864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Конституция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принята на республиканском референдуме 30 августа 1995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Статья 30 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 Гражданам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гарантируется бесплатное среднее образование в государственных учебных заведениях. Среднее образование обязательно.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Гражданин имеет право на получение на конкурсной основе бесплатного высшего образования в государственном высшем учебном заведении.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Получение платного образования в частных учебных заведениях осуществляется на основаниях и в порядке, установленных законом.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 Государство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устанавливает общеобязательные стандарты образования. Деятельность любых учебных заведений должна соответствовать этим стандартам.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79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404664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браке (супружестве) и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семье»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Кодекс Республики Казахстан от 26 декабря 2011 года №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518-IV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700809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Кодекс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определяет цели, задачи, принципы и правовые основы регулирования брачно-семейных (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супружеско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-семейных) отношений, обеспечивает защиту прав и интересов семьи, определяя ее развитие приоритетным направлением государственной социальной политики Республики Казахстан.</a:t>
            </a:r>
          </a:p>
        </p:txBody>
      </p:sp>
    </p:spTree>
    <p:extLst>
      <p:ext uri="{BB962C8B-B14F-4D97-AF65-F5344CB8AC3E}">
        <p14:creationId xmlns:p14="http://schemas.microsoft.com/office/powerpoint/2010/main" val="310074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88640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Закон Республики Казахстан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 правах ребенка в Республике Казахстан»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kk-KZ" sz="2400" b="1" dirty="0">
                <a:latin typeface="Arial" panose="020B0604020202020204" pitchFamily="34" charset="0"/>
                <a:cs typeface="Arial" panose="020B0604020202020204" pitchFamily="34" charset="0"/>
              </a:rPr>
              <a:t> августа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2002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года №345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556792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Закон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регулирует отношения, возникающие в связи с реализацией основных прав и законных интересов ребенка, гарантированных Конституцией Республики Казахстан, исходя из принципов приоритетности подготовки детей к полноценной жизни в обществе, развития у них общественно значимой и творческой активности, воспитания в них высоких нравственных качеств, патриотизма и гражданственности, формирования национального самосознания на основе общечеловеческих ценностей мировой цивилизации.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280322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88640"/>
            <a:ext cx="74888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профилактике правонарушений среди несовершеннолетних и предупреждении детской безнадзорности и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беспризорности»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Закон Республики Казахстан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9 июля 2004 года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№591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276872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Закон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определяет правовые, экономические и социальные основы деятельности государственных органов по профилактике правонарушений среди несовершеннолетних и предупреждению детской безнадзорности и беспризорности.</a:t>
            </a:r>
          </a:p>
        </p:txBody>
      </p:sp>
    </p:spTree>
    <p:extLst>
      <p:ext uri="{BB962C8B-B14F-4D97-AF65-F5344CB8AC3E}">
        <p14:creationId xmlns:p14="http://schemas.microsoft.com/office/powerpoint/2010/main" val="280722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Закон Республики Казахстан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 профилактике бытового насилия»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4 декабря 2009 года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№214-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809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определяет правовые, экономические, социальные и организационные основы деятельности государственных органов, органов местного самоуправления, организаций и граждан Республики Казахстан по профилактике бытового насилия.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3284984"/>
            <a:ext cx="7992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dirty="0" smtClean="0"/>
              <a:t>  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Профилактика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бытового насилия - комплекс правовых, экономических, социальных и организационных мер, осуществляемых субъектами профилактики бытового насилия, направленных на защиту конституционных прав, свобод и законных интересов человека и гражданина в сфере семейно-бытовых отношений, предупреждение и пресечение бытового насилия, а также на выявление и устранение причин и условий, способствующих их совершению;</a:t>
            </a:r>
          </a:p>
        </p:txBody>
      </p:sp>
    </p:spTree>
    <p:extLst>
      <p:ext uri="{BB962C8B-B14F-4D97-AF65-F5344CB8AC3E}">
        <p14:creationId xmlns:p14="http://schemas.microsoft.com/office/powerpoint/2010/main" val="243656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Закон Республики Казахстан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 защите детей от информации, причиняющей вред их здоровью и развитию»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2 июля 2018 года №169-VI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060848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Закон </a:t>
            </a:r>
            <a:r>
              <a:rPr lang="ru-RU" dirty="0"/>
              <a:t>регулирует общественные отношения, возникающие в связи с реализацией прав детей на получение и распространение информации, соответствующей их возрасту, и направлен на защиту детей от информации, причиняющей вред их здоровью и развитию.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429000"/>
            <a:ext cx="85689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dirty="0" smtClean="0"/>
              <a:t>     Защита </a:t>
            </a:r>
            <a:r>
              <a:rPr lang="ru-RU" dirty="0"/>
              <a:t>детей от информации, причиняющей вред их здоровью и развитию, – совокупность правовых, организационных, технических и других мер, проводимых в целях информационной безопасности детей;</a:t>
            </a:r>
          </a:p>
          <a:p>
            <a:pPr algn="just" fontAlgn="base"/>
            <a:r>
              <a:rPr lang="ru-RU" dirty="0"/>
              <a:t>  </a:t>
            </a:r>
            <a:r>
              <a:rPr lang="ru-RU" dirty="0" smtClean="0"/>
              <a:t>Уполномоченный </a:t>
            </a:r>
            <a:r>
              <a:rPr lang="ru-RU" dirty="0"/>
              <a:t>орган в сфере защиты детей от информации, причиняющей вред их здоровью и </a:t>
            </a:r>
            <a:r>
              <a:rPr lang="ru-RU" dirty="0" smtClean="0"/>
              <a:t>развитию – </a:t>
            </a:r>
            <a:r>
              <a:rPr lang="ru-RU" dirty="0"/>
              <a:t>центральный исполнительный орган, осуществляющий руководство в сфере защиты детей от информации, причиняющей вред их здоровью и </a:t>
            </a:r>
            <a:r>
              <a:rPr lang="ru-RU" dirty="0" smtClean="0"/>
              <a:t>развитию.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365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88641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Закон Республики Казахстан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Об образовании»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27 июля 2007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года №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319-III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412776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Образование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– непрерывный процесс воспитания и обучения, осуществляемый в целях нравственного, интеллектуального, культурного, физического развития и формирования профессиональной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компетентности.</a:t>
            </a:r>
          </a:p>
          <a:p>
            <a:endParaRPr lang="ru-RU" sz="2400" b="1" u="sng" dirty="0" smtClean="0"/>
          </a:p>
          <a:p>
            <a:r>
              <a:rPr lang="ru-RU" sz="2400" b="1" u="sng" dirty="0" smtClean="0"/>
              <a:t>Статья </a:t>
            </a:r>
            <a:r>
              <a:rPr lang="ru-RU" sz="2400" b="1" u="sng" dirty="0"/>
              <a:t>28.</a:t>
            </a:r>
            <a:r>
              <a:rPr lang="ru-RU" sz="2400" dirty="0"/>
              <a:t> Организация учебно-воспитательного </a:t>
            </a:r>
            <a:r>
              <a:rPr lang="ru-RU" sz="2400" dirty="0" smtClean="0"/>
              <a:t>процесса</a:t>
            </a:r>
            <a:r>
              <a:rPr lang="ru-RU" sz="2400" dirty="0"/>
              <a:t> </a:t>
            </a:r>
            <a:endParaRPr lang="ru-RU" sz="2400" dirty="0" smtClean="0"/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Воспитательные программы в организациях образования являются составляющей частью образовательного процесса и направлены на формирование патриотизма, гражданственности, интернационализма, высокой морали и нравственности, а также на развитие разносторонних интересов и способностей обучающихся, воспитанников.</a:t>
            </a:r>
          </a:p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92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317</TotalTime>
  <Words>1078</Words>
  <Application>Microsoft Office PowerPoint</Application>
  <PresentationFormat>Экран (4:3)</PresentationFormat>
  <Paragraphs>96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Gulmira</dc:creator>
  <cp:lastModifiedBy>User</cp:lastModifiedBy>
  <cp:revision>51</cp:revision>
  <dcterms:created xsi:type="dcterms:W3CDTF">2021-03-24T15:41:58Z</dcterms:created>
  <dcterms:modified xsi:type="dcterms:W3CDTF">2022-01-11T04:06:14Z</dcterms:modified>
</cp:coreProperties>
</file>