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67" r:id="rId4"/>
    <p:sldId id="266" r:id="rId5"/>
    <p:sldId id="257" r:id="rId6"/>
    <p:sldId id="259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25.03.2022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1905000"/>
            <a:ext cx="7762056" cy="4260304"/>
          </a:xfrm>
        </p:spPr>
        <p:txBody>
          <a:bodyPr/>
          <a:lstStyle/>
          <a:p>
            <a:pPr algn="ctr"/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5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аутодеструктивного</a:t>
            </a: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 среди несовершеннолетних </a:t>
            </a:r>
            <a:b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организациях образования</a:t>
            </a:r>
            <a:endParaRPr lang="ru-RU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515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работы с проблемой </a:t>
            </a:r>
            <a:r>
              <a:rPr lang="ru-RU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Конфиденциальность. </a:t>
            </a:r>
          </a:p>
          <a:p>
            <a:pPr marL="11430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Поэтапность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1430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Отказ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обвинений кого-либо из взрослых в допущении случаев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1430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Категорический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запрет на любое насилие в учреждении («Скажи насилию нет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!»).</a:t>
            </a:r>
          </a:p>
          <a:p>
            <a:pPr marL="11430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Комплексность.</a:t>
            </a:r>
          </a:p>
          <a:p>
            <a:pPr marL="11430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Индивидуальный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 в каждом случае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114300" indent="0">
              <a:buNone/>
            </a:pP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Смещение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акцента с наказания обидчиков на их реабилитацию. </a:t>
            </a:r>
          </a:p>
          <a:p>
            <a:pPr marL="571500" indent="-4572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4489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/>
          <a:lstStyle/>
          <a:p>
            <a:pPr marL="11430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 по кругу: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я узнал…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интересно…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трудно…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понял, что…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я могу…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попробую…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меня удивило…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 дал мне…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мне захотелось…</a:t>
            </a:r>
          </a:p>
          <a:p>
            <a:endParaRPr lang="ru-RU" dirty="0"/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9935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algn="ctr">
              <a:buNone/>
            </a:pP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утодеструктивное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формой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(отклоняющегося)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 – это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действия, направленные на нанесение прямого или косвенного вреда собственному соматическому или психическому здоровью. 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7146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7620000" cy="5780112"/>
          </a:xfrm>
        </p:spPr>
        <p:txBody>
          <a:bodyPr>
            <a:normAutofit fontScale="92500" lnSpcReduction="10000"/>
          </a:bodyPr>
          <a:lstStyle/>
          <a:p>
            <a:pPr marL="11430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подростков – это проявление искажения процесса социализации подростков в виде системы поступков, противоречащих социальным нормам.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just">
              <a:buNone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утодеструктивное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 конкретного индивида  зависит, прежде всего, от психологических особенностей субъектов социального взаимодействия. Об этом говорят следующие факты: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в одной и той же социальной среде люди демонстрируют совершенно разное поведение; 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формируется не только в условиях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девиантной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субкультуры, но сплошь и рядом – в обычных социальных условиях; 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в одной и той же семье дети ведут себя по-разному; </a:t>
            </a:r>
          </a:p>
          <a:p>
            <a:pPr marL="11430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у людей с идентичными нервно-психическими расстройствами в одних случаях имеет место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поведение, в других – нет.</a:t>
            </a:r>
          </a:p>
          <a:p>
            <a:pPr marL="11430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361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/>
          <a:lstStyle/>
          <a:p>
            <a:pPr marL="114300" indent="0" algn="ctr">
              <a:buNone/>
            </a:pP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аутодеструктивного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поведения</a:t>
            </a: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 Суицидальное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поведение  </a:t>
            </a:r>
          </a:p>
          <a:p>
            <a:pPr marL="11430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  Пищевая  зависимость 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  Аддитивное  поведение 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  Фанатическое  поведение 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 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Виктимное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поведение 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  Деятельность  с  выраженным  риском 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для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 жизни  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1862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lnSpcReduction="10000"/>
          </a:bodyPr>
          <a:lstStyle/>
          <a:p>
            <a:pPr marL="11430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всех детей благоприятных условий жизни, развития, воспитания и получения образования наряду с их защитой от насилия и жестокого обращения является одной из главных задач социальной политики для любого государства. </a:t>
            </a:r>
          </a:p>
          <a:p>
            <a:pPr marL="11430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Особую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опасность представляет систематическое насилие – травля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 настоящее время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одно из распространенных явлений в школах всего мира.</a:t>
            </a:r>
          </a:p>
          <a:p>
            <a:pPr marL="11430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Школьное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насилие является серьезной проблемой современной образовательной системы. С травлей учащихся, или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буллингом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можно столкнуться, к сожалению, практически в любой школе.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4300" indent="0" fontAlgn="base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социально-психологическое явление создает угрозу безопасности участников образовательного процесса. Последствия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как непосредственные, так и отсроченные – негативно сказываются на интеллектуальном и личностном развитии обучающихся.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8621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7620000" cy="5996136"/>
          </a:xfrm>
        </p:spPr>
        <p:txBody>
          <a:bodyPr/>
          <a:lstStyle/>
          <a:p>
            <a:pPr marL="114300" indent="0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данным ЮНИСЕФ, 150 миллионов детей в мире свидетельствуют о том, что подвергались насилию со стороны сверстников в школе или за ее пределами. </a:t>
            </a:r>
          </a:p>
          <a:p>
            <a:pPr marL="114300" indent="0" fontAlgn="base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Для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Казахстана проблема насилия в школах не менее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актуальна. 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 году исследовательская группа ученых Национального центра общественного здравоохранения (НЦОЗ МЗ РК) провела опрос среди казахстанских школьников, чтобы изучить показатели здоровья и благополучия среди подростков.</a:t>
            </a:r>
          </a:p>
          <a:p>
            <a:pPr marL="11430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ходе опроса школьников просили ответить на вопросы, как часто они принимали участие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либо сами становились его жертвами в школе на протяжении последних двух месяцев.</a:t>
            </a:r>
          </a:p>
          <a:p>
            <a:pPr marL="114300" indent="0">
              <a:buNone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Как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выяснилось, 17% подростков 11-15 лет подвергались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школе один и более раз в месяц. </a:t>
            </a:r>
          </a:p>
        </p:txBody>
      </p:sp>
    </p:spTree>
    <p:extLst>
      <p:ext uri="{BB962C8B-B14F-4D97-AF65-F5344CB8AC3E}">
        <p14:creationId xmlns:p14="http://schemas.microsoft.com/office/powerpoint/2010/main" val="840174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7620000" cy="563609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Вербальный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Социально-психологический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Экономический </a:t>
            </a:r>
            <a:endParaRPr lang="ru-RU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709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>
            <a:normAutofit/>
          </a:bodyPr>
          <a:lstStyle/>
          <a:p>
            <a:pPr marL="114300" indent="0" algn="ctr" fontAlgn="base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буллинга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fontAlgn="base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Агрессор (</a:t>
            </a:r>
            <a:r>
              <a:rPr lang="ru-RU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буллер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 fontAlgn="base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Жертва</a:t>
            </a:r>
          </a:p>
          <a:p>
            <a:pPr lvl="0" fontAlgn="base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Наблюдатели</a:t>
            </a:r>
          </a:p>
          <a:p>
            <a:pPr lvl="0" fontAlgn="base"/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Защитник</a:t>
            </a:r>
          </a:p>
        </p:txBody>
      </p:sp>
    </p:spTree>
    <p:extLst>
      <p:ext uri="{BB962C8B-B14F-4D97-AF65-F5344CB8AC3E}">
        <p14:creationId xmlns:p14="http://schemas.microsoft.com/office/powerpoint/2010/main" val="42426792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Конституция Республки Казахстан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30 августа 1995 года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«Конвенция ООН о правах ребенка»;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от 8 августа 2002 года № 345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правах ребенка в Республике Казахстан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Республики Казахстан «О браке (супружестве) и семье» (с изменениями и дополнениями по состоянию на 01.04.2019 г.)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Казахстан «Об образовании» от 27 июля 2007 года (с изменениями и дополнениями по состоянию на 19.04.2019г.)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Кодекс Республики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 об административных правонарушениях от 5 июля 2014 года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«Правила педагогической этики», утвержденные  приказом  и. о Министра образования и науки Республики Казахстан от 8 января 2016 года № 9</a:t>
            </a:r>
          </a:p>
          <a:p>
            <a:pPr lvl="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 документы образовательных учреждений (устав, локальные акты, приказы, инструкции)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внутреннего распорядка,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регламентируют учебно-воспитательную деятельность и  поддержанию дисциплины и безопасности.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1895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148</TotalTime>
  <Words>318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Соседство</vt:lpstr>
      <vt:lpstr>        Профилактика аутодеструктивного поведения среди несовершеннолетних  в организациях образования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Профилактика буллинга среди несовершеннолетних  в организациях образования</dc:title>
  <dc:creator>Guldana</dc:creator>
  <cp:lastModifiedBy>Анара</cp:lastModifiedBy>
  <cp:revision>11</cp:revision>
  <dcterms:created xsi:type="dcterms:W3CDTF">2021-01-25T08:24:22Z</dcterms:created>
  <dcterms:modified xsi:type="dcterms:W3CDTF">2022-03-25T04:12:10Z</dcterms:modified>
</cp:coreProperties>
</file>