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C1BF27-4F5B-4306-A27D-33198F3B0842}" type="doc">
      <dgm:prSet loTypeId="urn:microsoft.com/office/officeart/2005/8/layout/hProcess9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670078E-2223-49BF-B136-80EAC598931D}">
      <dgm:prSet phldrT="[Текст]" custT="1"/>
      <dgm:spPr/>
      <dgm:t>
        <a:bodyPr/>
        <a:lstStyle/>
        <a:p>
          <a:pPr algn="ctr"/>
          <a:r>
            <a:rPr lang="ru-RU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Олимпиада пройдет в II этапа</a:t>
          </a:r>
          <a:r>
            <a:rPr lang="kk-KZ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: </a:t>
          </a:r>
          <a:endParaRPr lang="kk-KZ" sz="1100" b="1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  <a:p>
          <a:pPr algn="l"/>
          <a:r>
            <a:rPr lang="kk-KZ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I </a:t>
          </a:r>
          <a:r>
            <a:rPr lang="kk-KZ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этап: </a:t>
          </a:r>
          <a:r>
            <a:rPr lang="kk-KZ" sz="1100" b="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28 сентября </a:t>
          </a:r>
          <a:r>
            <a:rPr lang="kk-KZ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2022 г., 14:00-14:45 ч. (отборочный тур). </a:t>
          </a:r>
          <a:endParaRPr lang="ru-RU" sz="1100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  <a:p>
          <a:pPr algn="l"/>
          <a:r>
            <a:rPr lang="kk-KZ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II </a:t>
          </a:r>
          <a:r>
            <a:rPr lang="kk-KZ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этап: </a:t>
          </a:r>
          <a:r>
            <a:rPr lang="kk-KZ" sz="1100" b="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28 сентября </a:t>
          </a:r>
          <a:r>
            <a:rPr lang="kk-KZ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2022 г</a:t>
          </a:r>
          <a:r>
            <a:rPr lang="ru-RU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., </a:t>
          </a:r>
          <a:r>
            <a:rPr lang="kk-KZ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15.00-16.00</a:t>
          </a:r>
          <a:r>
            <a:rPr lang="ru-RU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ч</a:t>
          </a:r>
          <a:r>
            <a:rPr lang="kk-KZ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. </a:t>
          </a:r>
        </a:p>
        <a:p>
          <a:pPr algn="l"/>
          <a:r>
            <a:rPr lang="ru-RU" sz="11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Формат проведения: </a:t>
          </a:r>
          <a:r>
            <a:rPr lang="ru-RU" sz="11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онлайн</a:t>
          </a:r>
          <a:endParaRPr lang="kk-KZ" sz="1100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92E86233-83A0-4172-BF5F-35C94A4F713B}" type="parTrans" cxnId="{B3ABA75E-8FCD-4F5D-8201-23AD98C1BF4B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DFBD5C59-0A41-410F-8033-99276EA0ED56}" type="sibTrans" cxnId="{B3ABA75E-8FCD-4F5D-8201-23AD98C1BF4B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99940873-DB8B-4F09-8B5D-D2B6BD77C373}">
      <dgm:prSet phldrT="[Текст]" custT="1"/>
      <dgm:spPr/>
      <dgm:t>
        <a:bodyPr/>
        <a:lstStyle/>
        <a:p>
          <a:pPr algn="just"/>
          <a:r>
            <a:rPr lang="kk-KZ" sz="11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1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Продолжительность выполнения заданий контролируется системой и составляет один час (60 минут).
- Олимпиада проводится на казахском и русском языках . 
- В Олимпиаде могут принять участие учителя информатики со стажем работы до 5 лет.</a:t>
          </a:r>
          <a:endParaRPr lang="ru-RU" sz="700" dirty="0">
            <a:solidFill>
              <a:schemeClr val="bg2">
                <a:lumMod val="10000"/>
              </a:schemeClr>
            </a:solidFill>
          </a:endParaRPr>
        </a:p>
      </dgm:t>
    </dgm:pt>
    <dgm:pt modelId="{06207CAB-21E8-4F9B-A07C-B7AB47B9B371}" type="parTrans" cxnId="{E3C42E3B-A193-428E-9E56-8C2155F53DA3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1B95FF25-4C40-426B-9C89-27154038AB96}" type="sibTrans" cxnId="{E3C42E3B-A193-428E-9E56-8C2155F53DA3}">
      <dgm:prSet/>
      <dgm:spPr/>
      <dgm:t>
        <a:bodyPr/>
        <a:lstStyle/>
        <a:p>
          <a:endParaRPr lang="ru-RU">
            <a:solidFill>
              <a:schemeClr val="tx2"/>
            </a:solidFill>
          </a:endParaRPr>
        </a:p>
      </dgm:t>
    </dgm:pt>
    <dgm:pt modelId="{A1AD4CEF-E524-4579-BC0B-9F098A319F07}" type="pres">
      <dgm:prSet presAssocID="{9FC1BF27-4F5B-4306-A27D-33198F3B0842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36F867-FD9E-40E2-A43C-9824C06AFBA4}" type="pres">
      <dgm:prSet presAssocID="{9FC1BF27-4F5B-4306-A27D-33198F3B0842}" presName="arrow" presStyleLbl="bgShp" presStyleIdx="0" presStyleCnt="1" custLinFactNeighborX="589" custLinFactNeighborY="8708"/>
      <dgm:spPr/>
    </dgm:pt>
    <dgm:pt modelId="{3F716556-A27A-4C21-AF3E-D9B682A94D75}" type="pres">
      <dgm:prSet presAssocID="{9FC1BF27-4F5B-4306-A27D-33198F3B0842}" presName="linearProcess" presStyleCnt="0"/>
      <dgm:spPr/>
    </dgm:pt>
    <dgm:pt modelId="{D5F7C9B4-62C4-468B-968D-433B4F75B38A}" type="pres">
      <dgm:prSet presAssocID="{5670078E-2223-49BF-B136-80EAC598931D}" presName="textNode" presStyleLbl="node1" presStyleIdx="0" presStyleCnt="2" custScaleX="119426" custScaleY="165618" custLinFactNeighborX="-14507" custLinFactNeighborY="-6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A3E8C9-1E4C-42CB-ADD9-C2CC496BCC11}" type="pres">
      <dgm:prSet presAssocID="{DFBD5C59-0A41-410F-8033-99276EA0ED56}" presName="sibTrans" presStyleCnt="0"/>
      <dgm:spPr/>
    </dgm:pt>
    <dgm:pt modelId="{EE1D4D86-1914-4A48-8834-A6335B28C437}" type="pres">
      <dgm:prSet presAssocID="{99940873-DB8B-4F09-8B5D-D2B6BD77C373}" presName="textNode" presStyleLbl="node1" presStyleIdx="1" presStyleCnt="2" custScaleX="115431" custScaleY="157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D8F8AF-C796-43B8-AE4A-189249A51458}" type="presOf" srcId="{5670078E-2223-49BF-B136-80EAC598931D}" destId="{D5F7C9B4-62C4-468B-968D-433B4F75B38A}" srcOrd="0" destOrd="0" presId="urn:microsoft.com/office/officeart/2005/8/layout/hProcess9"/>
    <dgm:cxn modelId="{E3C42E3B-A193-428E-9E56-8C2155F53DA3}" srcId="{9FC1BF27-4F5B-4306-A27D-33198F3B0842}" destId="{99940873-DB8B-4F09-8B5D-D2B6BD77C373}" srcOrd="1" destOrd="0" parTransId="{06207CAB-21E8-4F9B-A07C-B7AB47B9B371}" sibTransId="{1B95FF25-4C40-426B-9C89-27154038AB96}"/>
    <dgm:cxn modelId="{B3ABA75E-8FCD-4F5D-8201-23AD98C1BF4B}" srcId="{9FC1BF27-4F5B-4306-A27D-33198F3B0842}" destId="{5670078E-2223-49BF-B136-80EAC598931D}" srcOrd="0" destOrd="0" parTransId="{92E86233-83A0-4172-BF5F-35C94A4F713B}" sibTransId="{DFBD5C59-0A41-410F-8033-99276EA0ED56}"/>
    <dgm:cxn modelId="{2EE6C369-B82D-4BE9-AE41-1FDA747194B0}" type="presOf" srcId="{99940873-DB8B-4F09-8B5D-D2B6BD77C373}" destId="{EE1D4D86-1914-4A48-8834-A6335B28C437}" srcOrd="0" destOrd="0" presId="urn:microsoft.com/office/officeart/2005/8/layout/hProcess9"/>
    <dgm:cxn modelId="{8254641C-5209-4C53-ADE7-CA4C1ADFF83F}" type="presOf" srcId="{9FC1BF27-4F5B-4306-A27D-33198F3B0842}" destId="{A1AD4CEF-E524-4579-BC0B-9F098A319F07}" srcOrd="0" destOrd="0" presId="urn:microsoft.com/office/officeart/2005/8/layout/hProcess9"/>
    <dgm:cxn modelId="{CCBCCD35-4383-46AE-AB37-75A3E317AD07}" type="presParOf" srcId="{A1AD4CEF-E524-4579-BC0B-9F098A319F07}" destId="{3E36F867-FD9E-40E2-A43C-9824C06AFBA4}" srcOrd="0" destOrd="0" presId="urn:microsoft.com/office/officeart/2005/8/layout/hProcess9"/>
    <dgm:cxn modelId="{2260E29B-F878-4804-81C7-66969C47BA31}" type="presParOf" srcId="{A1AD4CEF-E524-4579-BC0B-9F098A319F07}" destId="{3F716556-A27A-4C21-AF3E-D9B682A94D75}" srcOrd="1" destOrd="0" presId="urn:microsoft.com/office/officeart/2005/8/layout/hProcess9"/>
    <dgm:cxn modelId="{3740B5C1-3547-48FF-962A-EA3B2ADB49C5}" type="presParOf" srcId="{3F716556-A27A-4C21-AF3E-D9B682A94D75}" destId="{D5F7C9B4-62C4-468B-968D-433B4F75B38A}" srcOrd="0" destOrd="0" presId="urn:microsoft.com/office/officeart/2005/8/layout/hProcess9"/>
    <dgm:cxn modelId="{F4F68C8F-848D-4B3B-AEAA-9DB9657158C1}" type="presParOf" srcId="{3F716556-A27A-4C21-AF3E-D9B682A94D75}" destId="{EBA3E8C9-1E4C-42CB-ADD9-C2CC496BCC11}" srcOrd="1" destOrd="0" presId="urn:microsoft.com/office/officeart/2005/8/layout/hProcess9"/>
    <dgm:cxn modelId="{0FA9DFA8-BB9D-4C2A-A232-B9AE25E96BDB}" type="presParOf" srcId="{3F716556-A27A-4C21-AF3E-D9B682A94D75}" destId="{EE1D4D86-1914-4A48-8834-A6335B28C437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88D5F42-18EF-4C13-9EF4-5B263EA90BA2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46C55C-38E4-4FBE-B771-394DF0400353}">
      <dgm:prSet phldrT="[Текст]" custT="1"/>
      <dgm:spPr/>
      <dgm:t>
        <a:bodyPr/>
        <a:lstStyle/>
        <a:p>
          <a:r>
            <a:rPr lang="ru-RU" sz="1200" b="1" i="1" noProof="0" dirty="0" smtClean="0">
              <a:latin typeface="Arial" pitchFamily="34" charset="0"/>
              <a:cs typeface="Arial" pitchFamily="34" charset="0"/>
            </a:rPr>
            <a:t>Заявки
принимаются до 16 сентября 2022 года</a:t>
          </a:r>
        </a:p>
        <a:p>
          <a:r>
            <a:rPr lang="ru-RU" sz="1200" b="1" i="1" noProof="0" dirty="0" smtClean="0">
              <a:latin typeface="Arial" pitchFamily="34" charset="0"/>
              <a:cs typeface="Arial" pitchFamily="34" charset="0"/>
            </a:rPr>
            <a:t> по электронной почте 
umc-ro@umckrg.gov.kz</a:t>
          </a:r>
          <a:endParaRPr lang="kk-KZ" sz="1200" i="1" noProof="0" dirty="0"/>
        </a:p>
      </dgm:t>
    </dgm:pt>
    <dgm:pt modelId="{6652318B-2D38-4DAF-993A-3597A4E7F69F}" type="parTrans" cxnId="{613DF233-B358-4B00-91A0-051FBB189D61}">
      <dgm:prSet/>
      <dgm:spPr/>
      <dgm:t>
        <a:bodyPr/>
        <a:lstStyle/>
        <a:p>
          <a:endParaRPr lang="ru-RU" sz="1200">
            <a:solidFill>
              <a:schemeClr val="bg1"/>
            </a:solidFill>
          </a:endParaRPr>
        </a:p>
      </dgm:t>
    </dgm:pt>
    <dgm:pt modelId="{1B32A9BD-53EA-41C0-9C5E-856C024F2DA8}" type="sibTrans" cxnId="{613DF233-B358-4B00-91A0-051FBB189D61}">
      <dgm:prSet/>
      <dgm:spPr/>
      <dgm:t>
        <a:bodyPr/>
        <a:lstStyle/>
        <a:p>
          <a:endParaRPr lang="ru-RU" sz="1200">
            <a:solidFill>
              <a:schemeClr val="bg1"/>
            </a:solidFill>
          </a:endParaRPr>
        </a:p>
      </dgm:t>
    </dgm:pt>
    <dgm:pt modelId="{FFE9847C-3A11-4788-B4A3-FF778A553A83}" type="pres">
      <dgm:prSet presAssocID="{A88D5F42-18EF-4C13-9EF4-5B263EA90BA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BC352E-6D8F-48BA-BCDC-11730DE24BEB}" type="pres">
      <dgm:prSet presAssocID="{7A46C55C-38E4-4FBE-B771-394DF0400353}" presName="node" presStyleLbl="node1" presStyleIdx="0" presStyleCnt="1" custLinFactNeighborX="7056" custLinFactNeighborY="5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A0B04-7836-492D-BF87-537EF962C38F}" type="presOf" srcId="{A88D5F42-18EF-4C13-9EF4-5B263EA90BA2}" destId="{FFE9847C-3A11-4788-B4A3-FF778A553A83}" srcOrd="0" destOrd="0" presId="urn:microsoft.com/office/officeart/2005/8/layout/default"/>
    <dgm:cxn modelId="{B8DFC1D6-BA09-4C1B-8A89-C88BF05AC73F}" type="presOf" srcId="{7A46C55C-38E4-4FBE-B771-394DF0400353}" destId="{C6BC352E-6D8F-48BA-BCDC-11730DE24BEB}" srcOrd="0" destOrd="0" presId="urn:microsoft.com/office/officeart/2005/8/layout/default"/>
    <dgm:cxn modelId="{613DF233-B358-4B00-91A0-051FBB189D61}" srcId="{A88D5F42-18EF-4C13-9EF4-5B263EA90BA2}" destId="{7A46C55C-38E4-4FBE-B771-394DF0400353}" srcOrd="0" destOrd="0" parTransId="{6652318B-2D38-4DAF-993A-3597A4E7F69F}" sibTransId="{1B32A9BD-53EA-41C0-9C5E-856C024F2DA8}"/>
    <dgm:cxn modelId="{093C1EFB-B84C-4BF4-9642-469377C848EC}" type="presParOf" srcId="{FFE9847C-3A11-4788-B4A3-FF778A553A83}" destId="{C6BC352E-6D8F-48BA-BCDC-11730DE24BEB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6F867-FD9E-40E2-A43C-9824C06AFBA4}">
      <dsp:nvSpPr>
        <dsp:cNvPr id="0" name=""/>
        <dsp:cNvSpPr/>
      </dsp:nvSpPr>
      <dsp:spPr>
        <a:xfrm>
          <a:off x="504056" y="0"/>
          <a:ext cx="5355164" cy="2366628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5F7C9B4-62C4-468B-968D-433B4F75B38A}">
      <dsp:nvSpPr>
        <dsp:cNvPr id="0" name=""/>
        <dsp:cNvSpPr/>
      </dsp:nvSpPr>
      <dsp:spPr>
        <a:xfrm>
          <a:off x="6480" y="393314"/>
          <a:ext cx="3042095" cy="156782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Олимпиада пройдет в II этапа</a:t>
          </a:r>
          <a:r>
            <a:rPr lang="kk-KZ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: </a:t>
          </a:r>
          <a:endParaRPr lang="kk-KZ" sz="1100" b="1" kern="1200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I </a:t>
          </a:r>
          <a:r>
            <a:rPr lang="kk-KZ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этап: </a:t>
          </a:r>
          <a:r>
            <a:rPr lang="kk-KZ" sz="1100" b="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28 сентября </a:t>
          </a:r>
          <a:r>
            <a:rPr lang="kk-KZ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2022 г., 14:00-14:45 ч. (отборочный тур). </a:t>
          </a:r>
          <a:endParaRPr lang="ru-RU" sz="1100" kern="1200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II </a:t>
          </a:r>
          <a:r>
            <a:rPr lang="kk-KZ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этап: </a:t>
          </a:r>
          <a:r>
            <a:rPr lang="kk-KZ" sz="1100" b="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28 сентября </a:t>
          </a:r>
          <a:r>
            <a:rPr lang="kk-KZ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2022 г</a:t>
          </a:r>
          <a:r>
            <a:rPr lang="ru-RU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., </a:t>
          </a:r>
          <a:r>
            <a:rPr lang="kk-KZ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15.00-16.00</a:t>
          </a:r>
          <a:r>
            <a:rPr lang="ru-RU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ч</a:t>
          </a:r>
          <a:r>
            <a:rPr lang="kk-KZ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. 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Формат проведения: </a:t>
          </a:r>
          <a:r>
            <a:rPr lang="ru-RU" sz="1100" kern="1200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rPr>
            <a:t>онлайн</a:t>
          </a:r>
          <a:endParaRPr lang="kk-KZ" sz="1100" kern="1200" dirty="0" smtClean="0">
            <a:solidFill>
              <a:schemeClr val="bg2">
                <a:lumMod val="1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83015" y="469849"/>
        <a:ext cx="2889025" cy="1414755"/>
      </dsp:txXfrm>
    </dsp:sp>
    <dsp:sp modelId="{EE1D4D86-1914-4A48-8834-A6335B28C437}">
      <dsp:nvSpPr>
        <dsp:cNvPr id="0" name=""/>
        <dsp:cNvSpPr/>
      </dsp:nvSpPr>
      <dsp:spPr>
        <a:xfrm>
          <a:off x="3319106" y="435658"/>
          <a:ext cx="2940331" cy="149531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dk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1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ru-RU" sz="1100" kern="1200" dirty="0" smtClean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Продолжительность выполнения заданий контролируется системой и составляет один час (60 минут).
- Олимпиада проводится на казахском и русском языках . 
- В Олимпиаде могут принять участие учителя информатики со стажем работы до 5 лет.</a:t>
          </a:r>
          <a:endParaRPr lang="ru-RU" sz="700" kern="1200" dirty="0">
            <a:solidFill>
              <a:schemeClr val="bg2">
                <a:lumMod val="10000"/>
              </a:schemeClr>
            </a:solidFill>
          </a:endParaRPr>
        </a:p>
      </dsp:txBody>
      <dsp:txXfrm>
        <a:off x="3392101" y="508653"/>
        <a:ext cx="2794341" cy="1349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BC352E-6D8F-48BA-BCDC-11730DE24BEB}">
      <dsp:nvSpPr>
        <dsp:cNvPr id="0" name=""/>
        <dsp:cNvSpPr/>
      </dsp:nvSpPr>
      <dsp:spPr>
        <a:xfrm>
          <a:off x="0" y="105241"/>
          <a:ext cx="2543944" cy="15263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noProof="0" dirty="0" smtClean="0">
              <a:latin typeface="Arial" pitchFamily="34" charset="0"/>
              <a:cs typeface="Arial" pitchFamily="34" charset="0"/>
            </a:rPr>
            <a:t>Заявки
принимаются до 16 сентября 2022 года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noProof="0" dirty="0" smtClean="0">
              <a:latin typeface="Arial" pitchFamily="34" charset="0"/>
              <a:cs typeface="Arial" pitchFamily="34" charset="0"/>
            </a:rPr>
            <a:t> по электронной почте 
umc-ro@umckrg.gov.kz</a:t>
          </a:r>
          <a:endParaRPr lang="kk-KZ" sz="1200" i="1" kern="1200" noProof="0" dirty="0"/>
        </a:p>
      </dsp:txBody>
      <dsp:txXfrm>
        <a:off x="0" y="105241"/>
        <a:ext cx="2543944" cy="1526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19.09.2022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11" Type="http://schemas.openxmlformats.org/officeDocument/2006/relationships/diagramLayout" Target="../diagrams/layout2.xml"/><Relationship Id="rId5" Type="http://schemas.openxmlformats.org/officeDocument/2006/relationships/diagramData" Target="../diagrams/data1.xml"/><Relationship Id="rId15" Type="http://schemas.openxmlformats.org/officeDocument/2006/relationships/image" Target="../media/image4.png"/><Relationship Id="rId10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1.xml"/><Relationship Id="rId14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5208" y="479335"/>
            <a:ext cx="712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Олимпиада </a:t>
            </a:r>
            <a:r>
              <a:rPr lang="kk-KZ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«Жас-STAR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kk-KZ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ля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молодых педагогов </a:t>
            </a:r>
            <a:endParaRPr lang="ru-RU" sz="16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Карагандинской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области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предмету «Информатика»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 descr="C:\Users\Zhansaya\Desktop\raznocvetnie-treugolniki-po-uglam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69650"/>
          <a:stretch/>
        </p:blipFill>
        <p:spPr bwMode="auto">
          <a:xfrm rot="5400000">
            <a:off x="154417" y="-154417"/>
            <a:ext cx="1310837" cy="1619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Zhansaya\Desktop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271" y="356956"/>
            <a:ext cx="724338" cy="58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545221" y="1124744"/>
            <a:ext cx="72073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51" y="852684"/>
            <a:ext cx="460368" cy="399437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4806" y="3717032"/>
            <a:ext cx="5169538" cy="2492990"/>
          </a:xfrm>
          <a:prstGeom prst="rect">
            <a:avLst/>
          </a:prstGeom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2021-2022 учебном году в олимпиаде приняли участие 82 молодых педагога Карагандинской 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области.</a:t>
            </a:r>
            <a:endParaRPr lang="kk-KZ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Олимпиады в 2021-2022 учебном году</a:t>
            </a:r>
            <a:r>
              <a:rPr lang="ru-RU" sz="12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Номинация «Креативный подход к решению задач» - Федоров Юрий Владимирович, учитель информатики гимназии № 9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Осакаровского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района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место-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Токжанов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Мади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Бакытжанович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учитель информатики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Мурагерской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специализированной школы-интерната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место-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Уалкан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Еркебулан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учитель информатики образовательно-инновационного лицея №3</a:t>
            </a: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 algn="just"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место-Муслим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Ертуган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Махамбетович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учитель информатики специализированной школы-интерната имени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Ныгымет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Нурмакова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k-KZ" sz="1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458708796"/>
              </p:ext>
            </p:extLst>
          </p:nvPr>
        </p:nvGraphicFramePr>
        <p:xfrm>
          <a:off x="89996" y="1451505"/>
          <a:ext cx="6300193" cy="2366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2266977020"/>
              </p:ext>
            </p:extLst>
          </p:nvPr>
        </p:nvGraphicFramePr>
        <p:xfrm>
          <a:off x="6420544" y="1712929"/>
          <a:ext cx="2543944" cy="1631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5"/>
          <a:srcRect l="21656" t="23244" r="55728" b="45918"/>
          <a:stretch/>
        </p:blipFill>
        <p:spPr>
          <a:xfrm>
            <a:off x="5508104" y="3573016"/>
            <a:ext cx="3528392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7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143</Words>
  <Application>Microsoft Office PowerPoint</Application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Anel</dc:creator>
  <cp:lastModifiedBy>УМЦ</cp:lastModifiedBy>
  <cp:revision>44</cp:revision>
  <cp:lastPrinted>2022-09-08T05:21:42Z</cp:lastPrinted>
  <dcterms:created xsi:type="dcterms:W3CDTF">2022-08-27T06:51:54Z</dcterms:created>
  <dcterms:modified xsi:type="dcterms:W3CDTF">2022-09-19T11:56:26Z</dcterms:modified>
</cp:coreProperties>
</file>