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4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5" r:id="rId26"/>
    <p:sldId id="283" r:id="rId27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794" y="-33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2/22/2016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F54E0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F54E0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2/22/2016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784091" y="3998974"/>
            <a:ext cx="5359908" cy="28590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F54E0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2/22/2016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F54E0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2/22/2016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2/22/2016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8599" y="142875"/>
            <a:ext cx="8286800" cy="7143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F54E0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98472" y="1189990"/>
            <a:ext cx="6147054" cy="21240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54E0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2/22/2016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28650" y="3823461"/>
            <a:ext cx="8107045" cy="1654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</a:pPr>
            <a:r>
              <a:rPr sz="3600" spc="-5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PIRLS </a:t>
            </a:r>
            <a:r>
              <a:rPr sz="3600" spc="-15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технологиясы </a:t>
            </a:r>
            <a:r>
              <a:rPr sz="3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мен құрылымы</a:t>
            </a:r>
            <a:r>
              <a:rPr sz="3600" spc="-55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3600" spc="-5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–  мәтінді </a:t>
            </a:r>
            <a:r>
              <a:rPr sz="3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ОҚУ және </a:t>
            </a:r>
            <a:r>
              <a:rPr sz="3600" spc="-5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түсіну </a:t>
            </a:r>
            <a:r>
              <a:rPr sz="3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сапасын  </a:t>
            </a:r>
            <a:r>
              <a:rPr sz="3600" spc="-2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бағалау</a:t>
            </a:r>
            <a:endParaRPr sz="360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42987" y="6084620"/>
            <a:ext cx="5480266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sz="2000" b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4 қараша 2015 </a:t>
            </a:r>
            <a:r>
              <a:rPr sz="2000" b="1" dirty="0" err="1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жыл</a:t>
            </a:r>
            <a:r>
              <a:rPr lang="kk-KZ" sz="2000" b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Қарағанды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облысы</a:t>
            </a:r>
            <a:endParaRPr sz="2000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714500" y="1019047"/>
            <a:ext cx="5786501" cy="27861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42010" rIns="0" bIns="0" rtlCol="0">
            <a:spAutoFit/>
          </a:bodyPr>
          <a:lstStyle/>
          <a:p>
            <a:pPr marL="1993900">
              <a:lnSpc>
                <a:spcPct val="100000"/>
              </a:lnSpc>
            </a:pPr>
            <a:r>
              <a:rPr sz="2000" b="1" spc="-25" dirty="0">
                <a:solidFill>
                  <a:srgbClr val="17375E"/>
                </a:solidFill>
                <a:latin typeface="Arial"/>
                <a:cs typeface="Arial"/>
              </a:rPr>
              <a:t>АҚПАРАТТЫҚ-ТАЛДАУ</a:t>
            </a:r>
            <a:r>
              <a:rPr sz="2000" b="1" spc="-9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000" b="1" spc="-15" dirty="0">
                <a:solidFill>
                  <a:srgbClr val="17375E"/>
                </a:solidFill>
                <a:latin typeface="Arial"/>
                <a:cs typeface="Arial"/>
              </a:rPr>
              <a:t>ОРТАЛЫҒЫ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2849" y="269747"/>
            <a:ext cx="2200275" cy="22002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261732" y="434022"/>
            <a:ext cx="1584325" cy="11699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5445" y="535304"/>
            <a:ext cx="8974455" cy="862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68375" marR="5080" indent="-956310">
              <a:lnSpc>
                <a:spcPct val="100000"/>
              </a:lnSpc>
              <a:tabLst>
                <a:tab pos="6942455" algn="l"/>
                <a:tab pos="8446135" algn="l"/>
              </a:tabLst>
            </a:pPr>
            <a:r>
              <a:rPr sz="2800" spc="-5" dirty="0">
                <a:solidFill>
                  <a:schemeClr val="tx1"/>
                </a:solidFill>
              </a:rPr>
              <a:t>З</a:t>
            </a:r>
            <a:r>
              <a:rPr sz="2800" dirty="0">
                <a:solidFill>
                  <a:schemeClr val="tx1"/>
                </a:solidFill>
              </a:rPr>
              <a:t>е</a:t>
            </a:r>
            <a:r>
              <a:rPr sz="2800" spc="-65" dirty="0">
                <a:solidFill>
                  <a:schemeClr val="tx1"/>
                </a:solidFill>
              </a:rPr>
              <a:t>р</a:t>
            </a:r>
            <a:r>
              <a:rPr sz="2800" spc="-5" dirty="0">
                <a:solidFill>
                  <a:schemeClr val="tx1"/>
                </a:solidFill>
              </a:rPr>
              <a:t>т</a:t>
            </a:r>
            <a:r>
              <a:rPr sz="2800" spc="-35" dirty="0">
                <a:solidFill>
                  <a:schemeClr val="tx1"/>
                </a:solidFill>
              </a:rPr>
              <a:t>т</a:t>
            </a:r>
            <a:r>
              <a:rPr sz="2800" spc="-40" dirty="0">
                <a:solidFill>
                  <a:schemeClr val="tx1"/>
                </a:solidFill>
              </a:rPr>
              <a:t>е</a:t>
            </a:r>
            <a:r>
              <a:rPr sz="2800" spc="-95" dirty="0">
                <a:solidFill>
                  <a:schemeClr val="tx1"/>
                </a:solidFill>
              </a:rPr>
              <a:t>у</a:t>
            </a:r>
            <a:r>
              <a:rPr sz="2800" spc="-5" dirty="0">
                <a:solidFill>
                  <a:schemeClr val="tx1"/>
                </a:solidFill>
              </a:rPr>
              <a:t>де</a:t>
            </a:r>
            <a:r>
              <a:rPr sz="2800" spc="30" dirty="0">
                <a:solidFill>
                  <a:schemeClr val="tx1"/>
                </a:solidFill>
              </a:rPr>
              <a:t> </a:t>
            </a:r>
            <a:r>
              <a:rPr sz="2800" spc="-5" dirty="0">
                <a:solidFill>
                  <a:schemeClr val="tx1"/>
                </a:solidFill>
              </a:rPr>
              <a:t>ме</a:t>
            </a:r>
            <a:r>
              <a:rPr sz="2800" spc="25" dirty="0">
                <a:solidFill>
                  <a:schemeClr val="tx1"/>
                </a:solidFill>
              </a:rPr>
              <a:t>к</a:t>
            </a:r>
            <a:r>
              <a:rPr sz="2800" spc="-40" dirty="0">
                <a:solidFill>
                  <a:schemeClr val="tx1"/>
                </a:solidFill>
              </a:rPr>
              <a:t>т</a:t>
            </a:r>
            <a:r>
              <a:rPr sz="2800" spc="-5" dirty="0">
                <a:solidFill>
                  <a:schemeClr val="tx1"/>
                </a:solidFill>
              </a:rPr>
              <a:t>еп</a:t>
            </a:r>
            <a:r>
              <a:rPr sz="2800" spc="-40" dirty="0">
                <a:solidFill>
                  <a:schemeClr val="tx1"/>
                </a:solidFill>
              </a:rPr>
              <a:t>т</a:t>
            </a:r>
            <a:r>
              <a:rPr sz="2800" spc="-5" dirty="0">
                <a:solidFill>
                  <a:schemeClr val="tx1"/>
                </a:solidFill>
              </a:rPr>
              <a:t>е</a:t>
            </a:r>
            <a:r>
              <a:rPr sz="2800" spc="15" dirty="0">
                <a:solidFill>
                  <a:schemeClr val="tx1"/>
                </a:solidFill>
              </a:rPr>
              <a:t> </a:t>
            </a:r>
            <a:r>
              <a:rPr sz="2800" spc="-5" dirty="0">
                <a:solidFill>
                  <a:schemeClr val="tx1"/>
                </a:solidFill>
              </a:rPr>
              <a:t>жә</a:t>
            </a:r>
            <a:r>
              <a:rPr sz="2800" dirty="0">
                <a:solidFill>
                  <a:schemeClr val="tx1"/>
                </a:solidFill>
              </a:rPr>
              <a:t>н</a:t>
            </a:r>
            <a:r>
              <a:rPr sz="2800" spc="-5" dirty="0">
                <a:solidFill>
                  <a:schemeClr val="tx1"/>
                </a:solidFill>
              </a:rPr>
              <a:t>е</a:t>
            </a:r>
            <a:r>
              <a:rPr sz="2800" spc="40" dirty="0">
                <a:solidFill>
                  <a:schemeClr val="tx1"/>
                </a:solidFill>
              </a:rPr>
              <a:t> </a:t>
            </a:r>
            <a:r>
              <a:rPr sz="2800" spc="-5" dirty="0">
                <a:solidFill>
                  <a:schemeClr val="tx1"/>
                </a:solidFill>
              </a:rPr>
              <a:t>ме</a:t>
            </a:r>
            <a:r>
              <a:rPr sz="2800" spc="25" dirty="0">
                <a:solidFill>
                  <a:schemeClr val="tx1"/>
                </a:solidFill>
              </a:rPr>
              <a:t>к</a:t>
            </a:r>
            <a:r>
              <a:rPr sz="2800" spc="-40" dirty="0">
                <a:solidFill>
                  <a:schemeClr val="tx1"/>
                </a:solidFill>
              </a:rPr>
              <a:t>т</a:t>
            </a:r>
            <a:r>
              <a:rPr sz="2800" spc="-5" dirty="0">
                <a:solidFill>
                  <a:schemeClr val="tx1"/>
                </a:solidFill>
              </a:rPr>
              <a:t>еп</a:t>
            </a:r>
            <a:r>
              <a:rPr sz="2800" spc="-40" dirty="0">
                <a:solidFill>
                  <a:schemeClr val="tx1"/>
                </a:solidFill>
              </a:rPr>
              <a:t>т</a:t>
            </a:r>
            <a:r>
              <a:rPr sz="2800" spc="-5" dirty="0">
                <a:solidFill>
                  <a:schemeClr val="tx1"/>
                </a:solidFill>
              </a:rPr>
              <a:t>ен</a:t>
            </a:r>
            <a:r>
              <a:rPr sz="2800" spc="30" dirty="0">
                <a:solidFill>
                  <a:schemeClr val="tx1"/>
                </a:solidFill>
              </a:rPr>
              <a:t> </a:t>
            </a:r>
            <a:r>
              <a:rPr sz="2800" spc="-5" dirty="0">
                <a:solidFill>
                  <a:schemeClr val="tx1"/>
                </a:solidFill>
              </a:rPr>
              <a:t>тыс</a:t>
            </a:r>
            <a:r>
              <a:rPr sz="2800" dirty="0">
                <a:solidFill>
                  <a:schemeClr val="tx1"/>
                </a:solidFill>
              </a:rPr>
              <a:t>	</a:t>
            </a:r>
            <a:r>
              <a:rPr sz="2800" spc="-40" dirty="0">
                <a:solidFill>
                  <a:schemeClr val="tx1"/>
                </a:solidFill>
              </a:rPr>
              <a:t>у</a:t>
            </a:r>
            <a:r>
              <a:rPr sz="2800" spc="-5" dirty="0">
                <a:solidFill>
                  <a:schemeClr val="tx1"/>
                </a:solidFill>
              </a:rPr>
              <a:t>ақыт</a:t>
            </a:r>
            <a:r>
              <a:rPr sz="2800" spc="-40" dirty="0">
                <a:solidFill>
                  <a:schemeClr val="tx1"/>
                </a:solidFill>
              </a:rPr>
              <a:t>т</a:t>
            </a:r>
            <a:r>
              <a:rPr sz="2800" spc="-5" dirty="0">
                <a:solidFill>
                  <a:schemeClr val="tx1"/>
                </a:solidFill>
              </a:rPr>
              <a:t>а</a:t>
            </a:r>
            <a:r>
              <a:rPr sz="2800" dirty="0">
                <a:solidFill>
                  <a:schemeClr val="tx1"/>
                </a:solidFill>
              </a:rPr>
              <a:t>	</a:t>
            </a:r>
            <a:r>
              <a:rPr sz="2800" spc="-5" dirty="0">
                <a:solidFill>
                  <a:schemeClr val="tx1"/>
                </a:solidFill>
              </a:rPr>
              <a:t>жиі  </a:t>
            </a:r>
            <a:r>
              <a:rPr sz="2800" spc="-15" dirty="0">
                <a:solidFill>
                  <a:schemeClr val="tx1"/>
                </a:solidFill>
              </a:rPr>
              <a:t>қолданылатын </a:t>
            </a:r>
            <a:r>
              <a:rPr sz="2800" spc="-20" dirty="0">
                <a:solidFill>
                  <a:schemeClr val="tx1"/>
                </a:solidFill>
              </a:rPr>
              <a:t>оқудың </a:t>
            </a:r>
            <a:r>
              <a:rPr sz="2800" spc="-5" dirty="0">
                <a:solidFill>
                  <a:schemeClr val="tx1"/>
                </a:solidFill>
              </a:rPr>
              <a:t>екі түрі</a:t>
            </a:r>
            <a:r>
              <a:rPr sz="2800" spc="110" dirty="0">
                <a:solidFill>
                  <a:schemeClr val="tx1"/>
                </a:solidFill>
              </a:rPr>
              <a:t> </a:t>
            </a:r>
            <a:r>
              <a:rPr sz="2800" spc="-10" dirty="0">
                <a:solidFill>
                  <a:schemeClr val="tx1"/>
                </a:solidFill>
              </a:rPr>
              <a:t>бағаланады</a:t>
            </a:r>
            <a:endParaRPr sz="2800" dirty="0">
              <a:solidFill>
                <a:schemeClr val="tx1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289483" y="3358388"/>
            <a:ext cx="3569335" cy="1784350"/>
          </a:xfrm>
          <a:custGeom>
            <a:avLst/>
            <a:gdLst/>
            <a:ahLst/>
            <a:cxnLst/>
            <a:rect l="l" t="t" r="r" b="b"/>
            <a:pathLst>
              <a:path w="3569335" h="1784350">
                <a:moveTo>
                  <a:pt x="0" y="178435"/>
                </a:moveTo>
                <a:lnTo>
                  <a:pt x="6374" y="130998"/>
                </a:lnTo>
                <a:lnTo>
                  <a:pt x="24363" y="88373"/>
                </a:lnTo>
                <a:lnTo>
                  <a:pt x="52265" y="52260"/>
                </a:lnTo>
                <a:lnTo>
                  <a:pt x="88378" y="24360"/>
                </a:lnTo>
                <a:lnTo>
                  <a:pt x="131002" y="6373"/>
                </a:lnTo>
                <a:lnTo>
                  <a:pt x="178435" y="0"/>
                </a:lnTo>
                <a:lnTo>
                  <a:pt x="3390341" y="0"/>
                </a:lnTo>
                <a:lnTo>
                  <a:pt x="3437778" y="6373"/>
                </a:lnTo>
                <a:lnTo>
                  <a:pt x="3480403" y="24360"/>
                </a:lnTo>
                <a:lnTo>
                  <a:pt x="3516515" y="52260"/>
                </a:lnTo>
                <a:lnTo>
                  <a:pt x="3544415" y="88373"/>
                </a:lnTo>
                <a:lnTo>
                  <a:pt x="3562402" y="130998"/>
                </a:lnTo>
                <a:lnTo>
                  <a:pt x="3568776" y="178435"/>
                </a:lnTo>
                <a:lnTo>
                  <a:pt x="3568776" y="1605914"/>
                </a:lnTo>
                <a:lnTo>
                  <a:pt x="3562402" y="1653351"/>
                </a:lnTo>
                <a:lnTo>
                  <a:pt x="3544415" y="1695976"/>
                </a:lnTo>
                <a:lnTo>
                  <a:pt x="3516515" y="1732089"/>
                </a:lnTo>
                <a:lnTo>
                  <a:pt x="3480403" y="1759989"/>
                </a:lnTo>
                <a:lnTo>
                  <a:pt x="3437778" y="1777976"/>
                </a:lnTo>
                <a:lnTo>
                  <a:pt x="3390341" y="1784350"/>
                </a:lnTo>
                <a:lnTo>
                  <a:pt x="178435" y="1784350"/>
                </a:lnTo>
                <a:lnTo>
                  <a:pt x="131002" y="1777976"/>
                </a:lnTo>
                <a:lnTo>
                  <a:pt x="88378" y="1759989"/>
                </a:lnTo>
                <a:lnTo>
                  <a:pt x="52265" y="1732089"/>
                </a:lnTo>
                <a:lnTo>
                  <a:pt x="24363" y="1695976"/>
                </a:lnTo>
                <a:lnTo>
                  <a:pt x="6374" y="1653351"/>
                </a:lnTo>
                <a:lnTo>
                  <a:pt x="0" y="1605914"/>
                </a:lnTo>
                <a:lnTo>
                  <a:pt x="0" y="178435"/>
                </a:lnTo>
                <a:close/>
              </a:path>
            </a:pathLst>
          </a:custGeom>
          <a:ln w="25400">
            <a:solidFill>
              <a:srgbClr val="DF86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9422" y="3574542"/>
            <a:ext cx="3130550" cy="9746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765"/>
              </a:lnSpc>
            </a:pPr>
            <a:r>
              <a:rPr sz="3200" b="1" dirty="0">
                <a:latin typeface="Arial"/>
                <a:cs typeface="Arial"/>
              </a:rPr>
              <a:t>PIRLS</a:t>
            </a:r>
            <a:endParaRPr sz="3200" dirty="0">
              <a:latin typeface="Arial"/>
              <a:cs typeface="Arial"/>
            </a:endParaRPr>
          </a:p>
          <a:p>
            <a:pPr algn="ctr">
              <a:lnSpc>
                <a:spcPts val="3765"/>
              </a:lnSpc>
            </a:pPr>
            <a:r>
              <a:rPr sz="3200" b="1" spc="-5" dirty="0">
                <a:solidFill>
                  <a:srgbClr val="17375E"/>
                </a:solidFill>
                <a:latin typeface="Arial"/>
                <a:cs typeface="Arial"/>
              </a:rPr>
              <a:t>нені</a:t>
            </a:r>
            <a:r>
              <a:rPr sz="3200" b="1" spc="-5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17375E"/>
                </a:solidFill>
                <a:latin typeface="Arial"/>
                <a:cs typeface="Arial"/>
              </a:rPr>
              <a:t>зерттейді?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858259" y="3078226"/>
            <a:ext cx="1427480" cy="1172845"/>
          </a:xfrm>
          <a:custGeom>
            <a:avLst/>
            <a:gdLst/>
            <a:ahLst/>
            <a:cxnLst/>
            <a:rect l="l" t="t" r="r" b="b"/>
            <a:pathLst>
              <a:path w="1427479" h="1172845">
                <a:moveTo>
                  <a:pt x="0" y="1172337"/>
                </a:moveTo>
                <a:lnTo>
                  <a:pt x="1427479" y="0"/>
                </a:lnTo>
              </a:path>
            </a:pathLst>
          </a:custGeom>
          <a:ln w="25400">
            <a:solidFill>
              <a:srgbClr val="C5773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285740" y="2066289"/>
            <a:ext cx="3569335" cy="2024380"/>
          </a:xfrm>
          <a:custGeom>
            <a:avLst/>
            <a:gdLst/>
            <a:ahLst/>
            <a:cxnLst/>
            <a:rect l="l" t="t" r="r" b="b"/>
            <a:pathLst>
              <a:path w="3569334" h="2024379">
                <a:moveTo>
                  <a:pt x="3366389" y="0"/>
                </a:moveTo>
                <a:lnTo>
                  <a:pt x="202437" y="0"/>
                </a:lnTo>
                <a:lnTo>
                  <a:pt x="156034" y="5341"/>
                </a:lnTo>
                <a:lnTo>
                  <a:pt x="113429" y="20558"/>
                </a:lnTo>
                <a:lnTo>
                  <a:pt x="75841" y="44437"/>
                </a:lnTo>
                <a:lnTo>
                  <a:pt x="44487" y="75764"/>
                </a:lnTo>
                <a:lnTo>
                  <a:pt x="20583" y="113328"/>
                </a:lnTo>
                <a:lnTo>
                  <a:pt x="5348" y="155914"/>
                </a:lnTo>
                <a:lnTo>
                  <a:pt x="0" y="202311"/>
                </a:lnTo>
                <a:lnTo>
                  <a:pt x="0" y="1821434"/>
                </a:lnTo>
                <a:lnTo>
                  <a:pt x="5348" y="1867837"/>
                </a:lnTo>
                <a:lnTo>
                  <a:pt x="20583" y="1910442"/>
                </a:lnTo>
                <a:lnTo>
                  <a:pt x="44487" y="1948030"/>
                </a:lnTo>
                <a:lnTo>
                  <a:pt x="75841" y="1979384"/>
                </a:lnTo>
                <a:lnTo>
                  <a:pt x="113429" y="2003288"/>
                </a:lnTo>
                <a:lnTo>
                  <a:pt x="156034" y="2018523"/>
                </a:lnTo>
                <a:lnTo>
                  <a:pt x="202437" y="2023872"/>
                </a:lnTo>
                <a:lnTo>
                  <a:pt x="3366389" y="2023872"/>
                </a:lnTo>
                <a:lnTo>
                  <a:pt x="3412792" y="2018523"/>
                </a:lnTo>
                <a:lnTo>
                  <a:pt x="3455397" y="2003288"/>
                </a:lnTo>
                <a:lnTo>
                  <a:pt x="3492985" y="1979384"/>
                </a:lnTo>
                <a:lnTo>
                  <a:pt x="3524339" y="1948030"/>
                </a:lnTo>
                <a:lnTo>
                  <a:pt x="3548243" y="1910442"/>
                </a:lnTo>
                <a:lnTo>
                  <a:pt x="3563478" y="1867837"/>
                </a:lnTo>
                <a:lnTo>
                  <a:pt x="3568827" y="1821434"/>
                </a:lnTo>
                <a:lnTo>
                  <a:pt x="3568827" y="202311"/>
                </a:lnTo>
                <a:lnTo>
                  <a:pt x="3563478" y="155914"/>
                </a:lnTo>
                <a:lnTo>
                  <a:pt x="3548243" y="113328"/>
                </a:lnTo>
                <a:lnTo>
                  <a:pt x="3524339" y="75764"/>
                </a:lnTo>
                <a:lnTo>
                  <a:pt x="3492985" y="44437"/>
                </a:lnTo>
                <a:lnTo>
                  <a:pt x="3455397" y="20558"/>
                </a:lnTo>
                <a:lnTo>
                  <a:pt x="3412792" y="5341"/>
                </a:lnTo>
                <a:lnTo>
                  <a:pt x="33663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285740" y="2066289"/>
            <a:ext cx="3569335" cy="2024380"/>
          </a:xfrm>
          <a:custGeom>
            <a:avLst/>
            <a:gdLst/>
            <a:ahLst/>
            <a:cxnLst/>
            <a:rect l="l" t="t" r="r" b="b"/>
            <a:pathLst>
              <a:path w="3569334" h="2024379">
                <a:moveTo>
                  <a:pt x="0" y="202311"/>
                </a:moveTo>
                <a:lnTo>
                  <a:pt x="5348" y="155914"/>
                </a:lnTo>
                <a:lnTo>
                  <a:pt x="20583" y="113328"/>
                </a:lnTo>
                <a:lnTo>
                  <a:pt x="44487" y="75764"/>
                </a:lnTo>
                <a:lnTo>
                  <a:pt x="75841" y="44437"/>
                </a:lnTo>
                <a:lnTo>
                  <a:pt x="113429" y="20558"/>
                </a:lnTo>
                <a:lnTo>
                  <a:pt x="156034" y="5341"/>
                </a:lnTo>
                <a:lnTo>
                  <a:pt x="202437" y="0"/>
                </a:lnTo>
                <a:lnTo>
                  <a:pt x="3366389" y="0"/>
                </a:lnTo>
                <a:lnTo>
                  <a:pt x="3412792" y="5341"/>
                </a:lnTo>
                <a:lnTo>
                  <a:pt x="3455397" y="20558"/>
                </a:lnTo>
                <a:lnTo>
                  <a:pt x="3492985" y="44437"/>
                </a:lnTo>
                <a:lnTo>
                  <a:pt x="3524339" y="75764"/>
                </a:lnTo>
                <a:lnTo>
                  <a:pt x="3548243" y="113328"/>
                </a:lnTo>
                <a:lnTo>
                  <a:pt x="3563478" y="155914"/>
                </a:lnTo>
                <a:lnTo>
                  <a:pt x="3568827" y="202311"/>
                </a:lnTo>
                <a:lnTo>
                  <a:pt x="3568827" y="1821434"/>
                </a:lnTo>
                <a:lnTo>
                  <a:pt x="3563478" y="1867837"/>
                </a:lnTo>
                <a:lnTo>
                  <a:pt x="3548243" y="1910442"/>
                </a:lnTo>
                <a:lnTo>
                  <a:pt x="3524339" y="1948030"/>
                </a:lnTo>
                <a:lnTo>
                  <a:pt x="3492985" y="1979384"/>
                </a:lnTo>
                <a:lnTo>
                  <a:pt x="3455397" y="2003288"/>
                </a:lnTo>
                <a:lnTo>
                  <a:pt x="3412792" y="2018523"/>
                </a:lnTo>
                <a:lnTo>
                  <a:pt x="3366389" y="2023872"/>
                </a:lnTo>
                <a:lnTo>
                  <a:pt x="202437" y="2023872"/>
                </a:lnTo>
                <a:lnTo>
                  <a:pt x="156034" y="2018523"/>
                </a:lnTo>
                <a:lnTo>
                  <a:pt x="113429" y="2003288"/>
                </a:lnTo>
                <a:lnTo>
                  <a:pt x="75841" y="1979384"/>
                </a:lnTo>
                <a:lnTo>
                  <a:pt x="44487" y="1948030"/>
                </a:lnTo>
                <a:lnTo>
                  <a:pt x="20583" y="1910442"/>
                </a:lnTo>
                <a:lnTo>
                  <a:pt x="5348" y="1867837"/>
                </a:lnTo>
                <a:lnTo>
                  <a:pt x="0" y="1821434"/>
                </a:lnTo>
                <a:lnTo>
                  <a:pt x="0" y="202311"/>
                </a:lnTo>
                <a:close/>
              </a:path>
            </a:pathLst>
          </a:custGeom>
          <a:ln w="25400">
            <a:solidFill>
              <a:srgbClr val="DF86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348732" y="2220397"/>
            <a:ext cx="3444875" cy="10610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6425">
              <a:lnSpc>
                <a:spcPct val="143700"/>
              </a:lnSpc>
            </a:pP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әдеби тәжірибе  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жинақтау</a:t>
            </a:r>
            <a:r>
              <a:rPr sz="2400" spc="-7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мақсатындағы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830059" y="3432047"/>
            <a:ext cx="48133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оқу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858259" y="4250563"/>
            <a:ext cx="1427480" cy="1146175"/>
          </a:xfrm>
          <a:custGeom>
            <a:avLst/>
            <a:gdLst/>
            <a:ahLst/>
            <a:cxnLst/>
            <a:rect l="l" t="t" r="r" b="b"/>
            <a:pathLst>
              <a:path w="1427479" h="1146175">
                <a:moveTo>
                  <a:pt x="0" y="0"/>
                </a:moveTo>
                <a:lnTo>
                  <a:pt x="1427479" y="1145794"/>
                </a:lnTo>
              </a:path>
            </a:pathLst>
          </a:custGeom>
          <a:ln w="25400">
            <a:solidFill>
              <a:srgbClr val="C5773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285740" y="4357751"/>
            <a:ext cx="3569335" cy="2077085"/>
          </a:xfrm>
          <a:custGeom>
            <a:avLst/>
            <a:gdLst/>
            <a:ahLst/>
            <a:cxnLst/>
            <a:rect l="l" t="t" r="r" b="b"/>
            <a:pathLst>
              <a:path w="3569334" h="2077085">
                <a:moveTo>
                  <a:pt x="3361055" y="0"/>
                </a:moveTo>
                <a:lnTo>
                  <a:pt x="207772" y="0"/>
                </a:lnTo>
                <a:lnTo>
                  <a:pt x="160113" y="5490"/>
                </a:lnTo>
                <a:lnTo>
                  <a:pt x="116373" y="21130"/>
                </a:lnTo>
                <a:lnTo>
                  <a:pt x="77796" y="45666"/>
                </a:lnTo>
                <a:lnTo>
                  <a:pt x="45626" y="77849"/>
                </a:lnTo>
                <a:lnTo>
                  <a:pt x="21107" y="116429"/>
                </a:lnTo>
                <a:lnTo>
                  <a:pt x="5484" y="160153"/>
                </a:lnTo>
                <a:lnTo>
                  <a:pt x="0" y="207772"/>
                </a:lnTo>
                <a:lnTo>
                  <a:pt x="0" y="1869376"/>
                </a:lnTo>
                <a:lnTo>
                  <a:pt x="5484" y="1916999"/>
                </a:lnTo>
                <a:lnTo>
                  <a:pt x="21107" y="1960718"/>
                </a:lnTo>
                <a:lnTo>
                  <a:pt x="45626" y="1999284"/>
                </a:lnTo>
                <a:lnTo>
                  <a:pt x="77796" y="2031451"/>
                </a:lnTo>
                <a:lnTo>
                  <a:pt x="116373" y="2055971"/>
                </a:lnTo>
                <a:lnTo>
                  <a:pt x="160113" y="2071598"/>
                </a:lnTo>
                <a:lnTo>
                  <a:pt x="207772" y="2077085"/>
                </a:lnTo>
                <a:lnTo>
                  <a:pt x="3361055" y="2077085"/>
                </a:lnTo>
                <a:lnTo>
                  <a:pt x="3408673" y="2071598"/>
                </a:lnTo>
                <a:lnTo>
                  <a:pt x="3452397" y="2055971"/>
                </a:lnTo>
                <a:lnTo>
                  <a:pt x="3490977" y="2031451"/>
                </a:lnTo>
                <a:lnTo>
                  <a:pt x="3523160" y="1999284"/>
                </a:lnTo>
                <a:lnTo>
                  <a:pt x="3547696" y="1960718"/>
                </a:lnTo>
                <a:lnTo>
                  <a:pt x="3563336" y="1916999"/>
                </a:lnTo>
                <a:lnTo>
                  <a:pt x="3568827" y="1869376"/>
                </a:lnTo>
                <a:lnTo>
                  <a:pt x="3568827" y="207772"/>
                </a:lnTo>
                <a:lnTo>
                  <a:pt x="3563336" y="160153"/>
                </a:lnTo>
                <a:lnTo>
                  <a:pt x="3547696" y="116429"/>
                </a:lnTo>
                <a:lnTo>
                  <a:pt x="3523160" y="77849"/>
                </a:lnTo>
                <a:lnTo>
                  <a:pt x="3490977" y="45666"/>
                </a:lnTo>
                <a:lnTo>
                  <a:pt x="3452397" y="21130"/>
                </a:lnTo>
                <a:lnTo>
                  <a:pt x="3408673" y="5490"/>
                </a:lnTo>
                <a:lnTo>
                  <a:pt x="33610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285740" y="4357751"/>
            <a:ext cx="3569335" cy="2077085"/>
          </a:xfrm>
          <a:custGeom>
            <a:avLst/>
            <a:gdLst/>
            <a:ahLst/>
            <a:cxnLst/>
            <a:rect l="l" t="t" r="r" b="b"/>
            <a:pathLst>
              <a:path w="3569334" h="2077085">
                <a:moveTo>
                  <a:pt x="0" y="207772"/>
                </a:moveTo>
                <a:lnTo>
                  <a:pt x="5484" y="160153"/>
                </a:lnTo>
                <a:lnTo>
                  <a:pt x="21107" y="116429"/>
                </a:lnTo>
                <a:lnTo>
                  <a:pt x="45626" y="77849"/>
                </a:lnTo>
                <a:lnTo>
                  <a:pt x="77796" y="45666"/>
                </a:lnTo>
                <a:lnTo>
                  <a:pt x="116373" y="21130"/>
                </a:lnTo>
                <a:lnTo>
                  <a:pt x="160113" y="5490"/>
                </a:lnTo>
                <a:lnTo>
                  <a:pt x="207772" y="0"/>
                </a:lnTo>
                <a:lnTo>
                  <a:pt x="3361055" y="0"/>
                </a:lnTo>
                <a:lnTo>
                  <a:pt x="3408673" y="5490"/>
                </a:lnTo>
                <a:lnTo>
                  <a:pt x="3452397" y="21130"/>
                </a:lnTo>
                <a:lnTo>
                  <a:pt x="3490977" y="45666"/>
                </a:lnTo>
                <a:lnTo>
                  <a:pt x="3523160" y="77849"/>
                </a:lnTo>
                <a:lnTo>
                  <a:pt x="3547696" y="116429"/>
                </a:lnTo>
                <a:lnTo>
                  <a:pt x="3563336" y="160153"/>
                </a:lnTo>
                <a:lnTo>
                  <a:pt x="3568827" y="207772"/>
                </a:lnTo>
                <a:lnTo>
                  <a:pt x="3568827" y="1869376"/>
                </a:lnTo>
                <a:lnTo>
                  <a:pt x="3563336" y="1916999"/>
                </a:lnTo>
                <a:lnTo>
                  <a:pt x="3547696" y="1960718"/>
                </a:lnTo>
                <a:lnTo>
                  <a:pt x="3523160" y="1999284"/>
                </a:lnTo>
                <a:lnTo>
                  <a:pt x="3490977" y="2031451"/>
                </a:lnTo>
                <a:lnTo>
                  <a:pt x="3452397" y="2055971"/>
                </a:lnTo>
                <a:lnTo>
                  <a:pt x="3408673" y="2071598"/>
                </a:lnTo>
                <a:lnTo>
                  <a:pt x="3361055" y="2077085"/>
                </a:lnTo>
                <a:lnTo>
                  <a:pt x="207772" y="2077085"/>
                </a:lnTo>
                <a:lnTo>
                  <a:pt x="160113" y="2071598"/>
                </a:lnTo>
                <a:lnTo>
                  <a:pt x="116373" y="2055971"/>
                </a:lnTo>
                <a:lnTo>
                  <a:pt x="77796" y="2031451"/>
                </a:lnTo>
                <a:lnTo>
                  <a:pt x="45626" y="1999284"/>
                </a:lnTo>
                <a:lnTo>
                  <a:pt x="21107" y="1960718"/>
                </a:lnTo>
                <a:lnTo>
                  <a:pt x="5484" y="1916999"/>
                </a:lnTo>
                <a:lnTo>
                  <a:pt x="0" y="1869376"/>
                </a:lnTo>
                <a:lnTo>
                  <a:pt x="0" y="207772"/>
                </a:lnTo>
                <a:close/>
              </a:path>
            </a:pathLst>
          </a:custGeom>
          <a:ln w="25399">
            <a:solidFill>
              <a:srgbClr val="DF86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427726" y="4538543"/>
            <a:ext cx="3286125" cy="1587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43800"/>
              </a:lnSpc>
            </a:pP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ақпаратты </a:t>
            </a:r>
            <a:r>
              <a:rPr sz="2400" spc="-20" dirty="0">
                <a:solidFill>
                  <a:srgbClr val="17375E"/>
                </a:solidFill>
                <a:latin typeface="Arial"/>
                <a:cs typeface="Arial"/>
              </a:rPr>
              <a:t>игеру 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және  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қолдану</a:t>
            </a:r>
            <a:r>
              <a:rPr sz="2400" spc="-90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мақсатындағы  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оқу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8599" y="142875"/>
            <a:ext cx="8286800" cy="728275"/>
          </a:xfrm>
          <a:prstGeom prst="rect">
            <a:avLst/>
          </a:prstGeom>
        </p:spPr>
        <p:txBody>
          <a:bodyPr vert="horz" wrap="square" lIns="0" tIns="172592" rIns="0" bIns="0" rtlCol="0">
            <a:spAutoFit/>
          </a:bodyPr>
          <a:lstStyle/>
          <a:p>
            <a:pPr marL="2092960">
              <a:lnSpc>
                <a:spcPct val="100000"/>
              </a:lnSpc>
            </a:pPr>
            <a:r>
              <a:rPr spc="-25" dirty="0">
                <a:solidFill>
                  <a:schemeClr val="tx1"/>
                </a:solidFill>
              </a:rPr>
              <a:t>Зерттеу</a:t>
            </a:r>
            <a:r>
              <a:rPr spc="-60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құралдары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93014" y="1324355"/>
            <a:ext cx="4152265" cy="46474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64515" indent="-342900">
              <a:lnSpc>
                <a:spcPct val="100000"/>
              </a:lnSpc>
              <a:buFont typeface="Wingdings"/>
              <a:buChar char=""/>
              <a:tabLst>
                <a:tab pos="355600" algn="l"/>
              </a:tabLst>
            </a:pPr>
            <a:r>
              <a:rPr sz="2400" spc="-20" dirty="0">
                <a:solidFill>
                  <a:srgbClr val="17375E"/>
                </a:solidFill>
                <a:latin typeface="Arial"/>
                <a:cs typeface="Arial"/>
              </a:rPr>
              <a:t>Буклетте 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2 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мәтін</a:t>
            </a:r>
            <a:r>
              <a:rPr sz="2400" spc="-40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25-30  сұрақтан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17375E"/>
              </a:buClr>
              <a:buFont typeface="Wingdings"/>
              <a:buChar char=""/>
            </a:pPr>
            <a:endParaRPr sz="3500" dirty="0">
              <a:latin typeface="Times New Roman"/>
              <a:cs typeface="Times New Roman"/>
            </a:endParaRPr>
          </a:p>
          <a:p>
            <a:pPr marL="355600" marR="78105" indent="-342900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355600" algn="l"/>
                <a:tab pos="1108710" algn="l"/>
              </a:tabLst>
            </a:pP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1-ші	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мәтін -</a:t>
            </a:r>
            <a:r>
              <a:rPr sz="2400" spc="-50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кӛркем</a:t>
            </a:r>
            <a:r>
              <a:rPr sz="2400" spc="-20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әдеби 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2-ші 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мәтін -</a:t>
            </a:r>
            <a:r>
              <a:rPr sz="2400" spc="-4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ақпараттық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17375E"/>
              </a:buClr>
              <a:buFont typeface="Wingdings"/>
              <a:buChar char=""/>
            </a:pPr>
            <a:endParaRPr sz="3500" dirty="0">
              <a:latin typeface="Times New Roman"/>
              <a:cs typeface="Times New Roman"/>
            </a:endParaRPr>
          </a:p>
          <a:p>
            <a:pPr marL="355600" marR="130810" indent="-342900">
              <a:lnSpc>
                <a:spcPct val="100000"/>
              </a:lnSpc>
              <a:buFont typeface="Wingdings"/>
              <a:buChar char=""/>
              <a:tabLst>
                <a:tab pos="355600" algn="l"/>
                <a:tab pos="2109470" algn="l"/>
              </a:tabLst>
            </a:pP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Әр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мәтінде	</a:t>
            </a:r>
            <a:r>
              <a:rPr sz="2400" spc="-5" dirty="0">
                <a:latin typeface="Arial"/>
                <a:cs typeface="Arial"/>
              </a:rPr>
              <a:t>600 –</a:t>
            </a:r>
            <a:r>
              <a:rPr sz="2400" spc="-3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800</a:t>
            </a:r>
            <a:r>
              <a:rPr sz="2400" spc="-20" dirty="0">
                <a:latin typeface="Arial"/>
                <a:cs typeface="Arial"/>
              </a:rPr>
              <a:t> </a:t>
            </a:r>
            <a:r>
              <a:rPr sz="2400" spc="-5" dirty="0" smtClean="0">
                <a:latin typeface="Arial"/>
                <a:cs typeface="Arial"/>
              </a:rPr>
              <a:t>с</a:t>
            </a:r>
            <a:r>
              <a:rPr lang="kk-KZ" sz="2400" spc="-5" dirty="0" smtClean="0">
                <a:latin typeface="Arial"/>
                <a:cs typeface="Arial"/>
              </a:rPr>
              <a:t>ө</a:t>
            </a:r>
            <a:r>
              <a:rPr sz="2400" spc="-5" dirty="0" smtClean="0">
                <a:latin typeface="Arial"/>
                <a:cs typeface="Arial"/>
              </a:rPr>
              <a:t>з </a:t>
            </a:r>
            <a:r>
              <a:rPr sz="2400" spc="-5" dirty="0" smtClean="0">
                <a:solidFill>
                  <a:srgbClr val="F54E0A"/>
                </a:solidFill>
                <a:latin typeface="Arial"/>
                <a:cs typeface="Arial"/>
              </a:rPr>
              <a:t> </a:t>
            </a:r>
            <a:r>
              <a:rPr sz="2400" spc="-15" dirty="0">
                <a:solidFill>
                  <a:srgbClr val="17375E"/>
                </a:solidFill>
                <a:latin typeface="Arial"/>
                <a:cs typeface="Arial"/>
              </a:rPr>
              <a:t>беріледі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17375E"/>
              </a:buClr>
              <a:buFont typeface="Wingdings"/>
              <a:buChar char=""/>
            </a:pPr>
            <a:endParaRPr sz="350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Wingdings"/>
              <a:buChar char=""/>
              <a:tabLst>
                <a:tab pos="355600" algn="l"/>
              </a:tabLst>
            </a:pP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Мәтіндер </a:t>
            </a:r>
            <a:r>
              <a:rPr sz="2400" spc="-20" dirty="0">
                <a:solidFill>
                  <a:srgbClr val="17375E"/>
                </a:solidFill>
                <a:latin typeface="Arial"/>
                <a:cs typeface="Arial"/>
              </a:rPr>
              <a:t>түрлі</a:t>
            </a:r>
            <a:r>
              <a:rPr sz="2400" spc="-2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түсті</a:t>
            </a:r>
            <a:endParaRPr sz="2400" dirty="0">
              <a:latin typeface="Arial"/>
              <a:cs typeface="Arial"/>
            </a:endParaRPr>
          </a:p>
          <a:p>
            <a:pPr marL="350520">
              <a:lnSpc>
                <a:spcPct val="100000"/>
              </a:lnSpc>
              <a:spcBef>
                <a:spcPts val="575"/>
              </a:spcBef>
            </a:pPr>
            <a:r>
              <a:rPr sz="2400" spc="-15" dirty="0">
                <a:latin typeface="Arial"/>
                <a:cs typeface="Arial"/>
              </a:rPr>
              <a:t>суреттермен</a:t>
            </a:r>
            <a:r>
              <a:rPr sz="2400" spc="-60" dirty="0">
                <a:latin typeface="Arial"/>
                <a:cs typeface="Arial"/>
              </a:rPr>
              <a:t> </a:t>
            </a:r>
            <a:r>
              <a:rPr sz="2400" spc="-15" dirty="0">
                <a:latin typeface="Arial"/>
                <a:cs typeface="Arial"/>
              </a:rPr>
              <a:t>безендірілген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072126" y="1143000"/>
            <a:ext cx="289941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067300" y="1138300"/>
            <a:ext cx="2908935" cy="3438525"/>
          </a:xfrm>
          <a:custGeom>
            <a:avLst/>
            <a:gdLst/>
            <a:ahLst/>
            <a:cxnLst/>
            <a:rect l="l" t="t" r="r" b="b"/>
            <a:pathLst>
              <a:path w="2908934" h="3438525">
                <a:moveTo>
                  <a:pt x="0" y="3438525"/>
                </a:moveTo>
                <a:lnTo>
                  <a:pt x="2908934" y="3438525"/>
                </a:lnTo>
                <a:lnTo>
                  <a:pt x="2908934" y="0"/>
                </a:lnTo>
                <a:lnTo>
                  <a:pt x="0" y="0"/>
                </a:lnTo>
                <a:lnTo>
                  <a:pt x="0" y="3438525"/>
                </a:lnTo>
                <a:close/>
              </a:path>
            </a:pathLst>
          </a:custGeom>
          <a:ln w="9525">
            <a:solidFill>
              <a:srgbClr val="9437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643626" y="2214575"/>
            <a:ext cx="289941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638800" y="2209812"/>
            <a:ext cx="2908935" cy="3438525"/>
          </a:xfrm>
          <a:custGeom>
            <a:avLst/>
            <a:gdLst/>
            <a:ahLst/>
            <a:cxnLst/>
            <a:rect l="l" t="t" r="r" b="b"/>
            <a:pathLst>
              <a:path w="2908934" h="3438525">
                <a:moveTo>
                  <a:pt x="0" y="3438525"/>
                </a:moveTo>
                <a:lnTo>
                  <a:pt x="2908934" y="3438525"/>
                </a:lnTo>
                <a:lnTo>
                  <a:pt x="2908934" y="0"/>
                </a:lnTo>
                <a:lnTo>
                  <a:pt x="0" y="0"/>
                </a:lnTo>
                <a:lnTo>
                  <a:pt x="0" y="3438525"/>
                </a:lnTo>
                <a:close/>
              </a:path>
            </a:pathLst>
          </a:custGeom>
          <a:ln w="9525">
            <a:solidFill>
              <a:srgbClr val="9437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43625" y="3357585"/>
            <a:ext cx="2929001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138926" y="3352822"/>
            <a:ext cx="2938780" cy="3438525"/>
          </a:xfrm>
          <a:custGeom>
            <a:avLst/>
            <a:gdLst/>
            <a:ahLst/>
            <a:cxnLst/>
            <a:rect l="l" t="t" r="r" b="b"/>
            <a:pathLst>
              <a:path w="2938779" h="3438525">
                <a:moveTo>
                  <a:pt x="0" y="3438525"/>
                </a:moveTo>
                <a:lnTo>
                  <a:pt x="2938526" y="3438525"/>
                </a:lnTo>
                <a:lnTo>
                  <a:pt x="2938526" y="0"/>
                </a:lnTo>
                <a:lnTo>
                  <a:pt x="0" y="0"/>
                </a:lnTo>
                <a:lnTo>
                  <a:pt x="0" y="3438525"/>
                </a:lnTo>
                <a:close/>
              </a:path>
            </a:pathLst>
          </a:custGeom>
          <a:ln w="9525">
            <a:solidFill>
              <a:srgbClr val="9437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732269" y="4437126"/>
            <a:ext cx="1296670" cy="288290"/>
          </a:xfrm>
          <a:custGeom>
            <a:avLst/>
            <a:gdLst/>
            <a:ahLst/>
            <a:cxnLst/>
            <a:rect l="l" t="t" r="r" b="b"/>
            <a:pathLst>
              <a:path w="1296670" h="288289">
                <a:moveTo>
                  <a:pt x="0" y="288036"/>
                </a:moveTo>
                <a:lnTo>
                  <a:pt x="1296162" y="288036"/>
                </a:lnTo>
                <a:lnTo>
                  <a:pt x="1296162" y="0"/>
                </a:lnTo>
                <a:lnTo>
                  <a:pt x="0" y="0"/>
                </a:lnTo>
                <a:lnTo>
                  <a:pt x="0" y="28803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732269" y="4437126"/>
            <a:ext cx="1296670" cy="288290"/>
          </a:xfrm>
          <a:custGeom>
            <a:avLst/>
            <a:gdLst/>
            <a:ahLst/>
            <a:cxnLst/>
            <a:rect l="l" t="t" r="r" b="b"/>
            <a:pathLst>
              <a:path w="1296670" h="288289">
                <a:moveTo>
                  <a:pt x="0" y="288036"/>
                </a:moveTo>
                <a:lnTo>
                  <a:pt x="1296162" y="288036"/>
                </a:lnTo>
                <a:lnTo>
                  <a:pt x="1296162" y="0"/>
                </a:lnTo>
                <a:lnTo>
                  <a:pt x="0" y="0"/>
                </a:lnTo>
                <a:lnTo>
                  <a:pt x="0" y="288036"/>
                </a:lnTo>
                <a:close/>
              </a:path>
            </a:pathLst>
          </a:custGeom>
          <a:ln w="25400">
            <a:solidFill>
              <a:srgbClr val="F795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891528" y="4369308"/>
            <a:ext cx="967740" cy="5044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560564" y="4369308"/>
            <a:ext cx="350520" cy="5044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051420" y="4503801"/>
            <a:ext cx="671068" cy="2032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752602"/>
            <a:ext cx="4145915" cy="1107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buFont typeface="Wingdings"/>
              <a:buChar char=""/>
              <a:tabLst>
                <a:tab pos="355600" algn="l"/>
              </a:tabLst>
            </a:pPr>
            <a:r>
              <a:rPr sz="2400" b="1" spc="-5" dirty="0">
                <a:solidFill>
                  <a:schemeClr val="tx1"/>
                </a:solidFill>
                <a:latin typeface="Arial"/>
                <a:cs typeface="Arial"/>
              </a:rPr>
              <a:t>Оқушыға арналған  </a:t>
            </a:r>
            <a:r>
              <a:rPr sz="2400" b="1" spc="-10" dirty="0">
                <a:solidFill>
                  <a:schemeClr val="tx1"/>
                </a:solidFill>
                <a:latin typeface="Arial"/>
                <a:cs typeface="Arial"/>
              </a:rPr>
              <a:t>сауалнамада </a:t>
            </a:r>
            <a:r>
              <a:rPr sz="2400" b="1" dirty="0">
                <a:solidFill>
                  <a:schemeClr val="tx1"/>
                </a:solidFill>
                <a:latin typeface="Arial"/>
                <a:cs typeface="Arial"/>
              </a:rPr>
              <a:t>25-28 </a:t>
            </a:r>
            <a:r>
              <a:rPr sz="2400" b="1" spc="-5" dirty="0">
                <a:solidFill>
                  <a:schemeClr val="tx1"/>
                </a:solidFill>
                <a:latin typeface="Arial"/>
                <a:cs typeface="Arial"/>
              </a:rPr>
              <a:t>сұрақ</a:t>
            </a:r>
            <a:r>
              <a:rPr sz="2400" b="1" spc="-5" dirty="0">
                <a:latin typeface="Arial"/>
                <a:cs typeface="Arial"/>
              </a:rPr>
              <a:t>  </a:t>
            </a:r>
            <a:r>
              <a:rPr sz="2400" b="1" dirty="0">
                <a:solidFill>
                  <a:srgbClr val="17375E"/>
                </a:solidFill>
                <a:latin typeface="Arial"/>
                <a:cs typeface="Arial"/>
              </a:rPr>
              <a:t>бар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2142997"/>
            <a:ext cx="3970654" cy="37164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Font typeface="Wingdings"/>
              <a:buChar char=""/>
              <a:tabLst>
                <a:tab pos="355600" algn="l"/>
              </a:tabLst>
            </a:pPr>
            <a:r>
              <a:rPr sz="2400" b="1" spc="-10" dirty="0">
                <a:latin typeface="Arial"/>
                <a:cs typeface="Arial"/>
              </a:rPr>
              <a:t>Сауалнамада:</a:t>
            </a:r>
            <a:endParaRPr sz="24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4"/>
              </a:spcBef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sz="20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Сен</a:t>
            </a:r>
            <a:r>
              <a:rPr sz="2000" spc="-85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туралы</a:t>
            </a:r>
            <a:endParaRPr sz="200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sz="2000" spc="-5" dirty="0">
                <a:solidFill>
                  <a:srgbClr val="17375E"/>
                </a:solidFill>
                <a:latin typeface="Arial"/>
                <a:cs typeface="Arial"/>
              </a:rPr>
              <a:t>Мектептен</a:t>
            </a:r>
            <a:r>
              <a:rPr sz="2000" spc="-70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7375E"/>
                </a:solidFill>
                <a:latin typeface="Arial"/>
                <a:cs typeface="Arial"/>
              </a:rPr>
              <a:t>тыс</a:t>
            </a:r>
            <a:endParaRPr sz="20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sz="2000" spc="-5" dirty="0">
                <a:solidFill>
                  <a:srgbClr val="17375E"/>
                </a:solidFill>
                <a:latin typeface="Arial"/>
                <a:cs typeface="Arial"/>
              </a:rPr>
              <a:t>Мектептегі</a:t>
            </a:r>
            <a:r>
              <a:rPr sz="2000" spc="-6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оқу</a:t>
            </a:r>
            <a:endParaRPr sz="20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Оқу бойынша үй</a:t>
            </a:r>
            <a:r>
              <a:rPr sz="2000" spc="-14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тапсырмалар</a:t>
            </a:r>
            <a:endParaRPr sz="20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sz="2000" spc="-10" dirty="0">
                <a:solidFill>
                  <a:srgbClr val="17375E"/>
                </a:solidFill>
                <a:latin typeface="Arial"/>
                <a:cs typeface="Arial"/>
              </a:rPr>
              <a:t>Компьютер</a:t>
            </a:r>
            <a:endParaRPr sz="20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sz="2000" spc="-5" dirty="0">
                <a:solidFill>
                  <a:srgbClr val="17375E"/>
                </a:solidFill>
                <a:latin typeface="Arial"/>
                <a:cs typeface="Arial"/>
              </a:rPr>
              <a:t>Кітапхананы</a:t>
            </a:r>
            <a:r>
              <a:rPr sz="2000" spc="-5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7375E"/>
                </a:solidFill>
                <a:latin typeface="Arial"/>
                <a:cs typeface="Arial"/>
              </a:rPr>
              <a:t>пайдалануы</a:t>
            </a:r>
            <a:endParaRPr sz="20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Оқуға</a:t>
            </a:r>
            <a:r>
              <a:rPr sz="2000" spc="-8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7375E"/>
                </a:solidFill>
                <a:latin typeface="Arial"/>
                <a:cs typeface="Arial"/>
              </a:rPr>
              <a:t>қатынасы</a:t>
            </a:r>
            <a:endParaRPr sz="20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Сенің</a:t>
            </a:r>
            <a:r>
              <a:rPr sz="2000" spc="-9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7375E"/>
                </a:solidFill>
                <a:latin typeface="Arial"/>
                <a:cs typeface="Arial"/>
              </a:rPr>
              <a:t>мектебің</a:t>
            </a:r>
            <a:endParaRPr sz="20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sz="2000" spc="-15" dirty="0">
                <a:solidFill>
                  <a:srgbClr val="17375E"/>
                </a:solidFill>
                <a:latin typeface="Arial"/>
                <a:cs typeface="Arial"/>
              </a:rPr>
              <a:t>Тағыда </a:t>
            </a: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сен</a:t>
            </a:r>
            <a:r>
              <a:rPr sz="2000" spc="-110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жайлы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000625" y="1214386"/>
            <a:ext cx="3786251" cy="47863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95926" y="1209624"/>
            <a:ext cx="3796029" cy="4796155"/>
          </a:xfrm>
          <a:custGeom>
            <a:avLst/>
            <a:gdLst/>
            <a:ahLst/>
            <a:cxnLst/>
            <a:rect l="l" t="t" r="r" b="b"/>
            <a:pathLst>
              <a:path w="3796029" h="4796155">
                <a:moveTo>
                  <a:pt x="0" y="4795901"/>
                </a:moveTo>
                <a:lnTo>
                  <a:pt x="3795776" y="4795901"/>
                </a:lnTo>
                <a:lnTo>
                  <a:pt x="3795776" y="0"/>
                </a:lnTo>
                <a:lnTo>
                  <a:pt x="0" y="0"/>
                </a:lnTo>
                <a:lnTo>
                  <a:pt x="0" y="4795901"/>
                </a:lnTo>
                <a:close/>
              </a:path>
            </a:pathLst>
          </a:custGeom>
          <a:ln w="9525">
            <a:solidFill>
              <a:srgbClr val="9437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93997" y="1206627"/>
            <a:ext cx="5074920" cy="33085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Font typeface="Wingdings"/>
              <a:buChar char=""/>
              <a:tabLst>
                <a:tab pos="356235" algn="l"/>
              </a:tabLst>
            </a:pPr>
            <a:r>
              <a:rPr sz="2000" b="1" dirty="0">
                <a:latin typeface="Arial"/>
                <a:cs typeface="Arial"/>
              </a:rPr>
              <a:t>Мұғалімге арналған</a:t>
            </a:r>
            <a:r>
              <a:rPr sz="2000" b="1" spc="-40" dirty="0">
                <a:latin typeface="Arial"/>
                <a:cs typeface="Arial"/>
              </a:rPr>
              <a:t> </a:t>
            </a:r>
            <a:r>
              <a:rPr sz="2000" b="1" spc="-5" dirty="0">
                <a:latin typeface="Arial"/>
                <a:cs typeface="Arial"/>
              </a:rPr>
              <a:t>сауалнамаға</a:t>
            </a:r>
            <a:endParaRPr sz="2000" dirty="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  <a:spcBef>
                <a:spcPts val="1200"/>
              </a:spcBef>
            </a:pPr>
            <a:r>
              <a:rPr sz="2000" spc="-10" dirty="0">
                <a:solidFill>
                  <a:srgbClr val="17375E"/>
                </a:solidFill>
                <a:latin typeface="Arial"/>
                <a:cs typeface="Arial"/>
              </a:rPr>
              <a:t>бастауыш </a:t>
            </a: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сынып мұғалімдері</a:t>
            </a:r>
            <a:r>
              <a:rPr sz="2000" spc="-8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7375E"/>
                </a:solidFill>
                <a:latin typeface="Arial"/>
                <a:cs typeface="Arial"/>
              </a:rPr>
              <a:t>қатысады</a:t>
            </a:r>
            <a:endParaRPr sz="2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250" dirty="0">
              <a:latin typeface="Times New Roman"/>
              <a:cs typeface="Times New Roman"/>
            </a:endParaRPr>
          </a:p>
          <a:p>
            <a:pPr marL="355600" marR="631825" indent="-342900">
              <a:lnSpc>
                <a:spcPct val="150000"/>
              </a:lnSpc>
              <a:buFont typeface="Wingdings"/>
              <a:buChar char=""/>
              <a:tabLst>
                <a:tab pos="356235" algn="l"/>
              </a:tabLst>
            </a:pPr>
            <a:r>
              <a:rPr sz="2000" spc="-5" dirty="0">
                <a:solidFill>
                  <a:srgbClr val="17375E"/>
                </a:solidFill>
                <a:latin typeface="Arial"/>
                <a:cs typeface="Arial"/>
              </a:rPr>
              <a:t>Мұғалімдердің </a:t>
            </a:r>
            <a:r>
              <a:rPr sz="2000" spc="5" dirty="0">
                <a:solidFill>
                  <a:srgbClr val="17375E"/>
                </a:solidFill>
                <a:latin typeface="Arial"/>
                <a:cs typeface="Arial"/>
              </a:rPr>
              <a:t>оқыту </a:t>
            </a:r>
            <a:r>
              <a:rPr sz="2000" spc="-5" dirty="0">
                <a:solidFill>
                  <a:srgbClr val="17375E"/>
                </a:solidFill>
                <a:latin typeface="Arial"/>
                <a:cs typeface="Arial"/>
              </a:rPr>
              <a:t>әдістері </a:t>
            </a: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мен  біліктіліктеріне, дайындығына  </a:t>
            </a:r>
            <a:r>
              <a:rPr sz="2000" spc="-5" dirty="0">
                <a:solidFill>
                  <a:srgbClr val="17375E"/>
                </a:solidFill>
                <a:latin typeface="Arial"/>
                <a:cs typeface="Arial"/>
              </a:rPr>
              <a:t>байланысты </a:t>
            </a:r>
            <a:r>
              <a:rPr sz="2000" dirty="0">
                <a:latin typeface="Arial"/>
                <a:cs typeface="Arial"/>
              </a:rPr>
              <a:t>40 - 45 </a:t>
            </a:r>
            <a:r>
              <a:rPr sz="2000" spc="5" dirty="0">
                <a:latin typeface="Arial"/>
                <a:cs typeface="Arial"/>
              </a:rPr>
              <a:t>сұрақ</a:t>
            </a:r>
            <a:r>
              <a:rPr sz="2000" spc="-15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беріледі</a:t>
            </a:r>
            <a:endParaRPr sz="2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buChar char=""/>
            </a:pPr>
            <a:endParaRPr sz="200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520"/>
              </a:spcBef>
              <a:buFont typeface="Wingdings"/>
              <a:buChar char=""/>
              <a:tabLst>
                <a:tab pos="356235" algn="l"/>
              </a:tabLst>
            </a:pP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Сауалнамаға </a:t>
            </a:r>
            <a:r>
              <a:rPr sz="2000" dirty="0">
                <a:latin typeface="Arial"/>
                <a:cs typeface="Arial"/>
              </a:rPr>
              <a:t>30 минут </a:t>
            </a:r>
            <a:r>
              <a:rPr sz="2000" spc="-5" dirty="0">
                <a:solidFill>
                  <a:srgbClr val="17375E"/>
                </a:solidFill>
                <a:latin typeface="Arial"/>
                <a:cs typeface="Arial"/>
              </a:rPr>
              <a:t>уақыт</a:t>
            </a:r>
            <a:r>
              <a:rPr sz="2000" spc="-160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7375E"/>
                </a:solidFill>
                <a:latin typeface="Arial"/>
                <a:cs typeface="Arial"/>
              </a:rPr>
              <a:t>беріледі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42849" y="928636"/>
            <a:ext cx="3500501" cy="4929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38087" y="923874"/>
            <a:ext cx="3510279" cy="4939030"/>
          </a:xfrm>
          <a:custGeom>
            <a:avLst/>
            <a:gdLst/>
            <a:ahLst/>
            <a:cxnLst/>
            <a:rect l="l" t="t" r="r" b="b"/>
            <a:pathLst>
              <a:path w="3510279" h="4939030">
                <a:moveTo>
                  <a:pt x="0" y="4938776"/>
                </a:moveTo>
                <a:lnTo>
                  <a:pt x="3510026" y="4938776"/>
                </a:lnTo>
                <a:lnTo>
                  <a:pt x="3510026" y="0"/>
                </a:lnTo>
                <a:lnTo>
                  <a:pt x="0" y="0"/>
                </a:lnTo>
                <a:lnTo>
                  <a:pt x="0" y="4938776"/>
                </a:lnTo>
                <a:close/>
              </a:path>
            </a:pathLst>
          </a:custGeom>
          <a:ln w="9525">
            <a:solidFill>
              <a:srgbClr val="5F497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1691" y="814323"/>
            <a:ext cx="4526280" cy="23583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459105" indent="-342900">
              <a:lnSpc>
                <a:spcPct val="150000"/>
              </a:lnSpc>
              <a:buFont typeface="Wingdings"/>
              <a:buChar char=""/>
              <a:tabLst>
                <a:tab pos="355600" algn="l"/>
                <a:tab pos="2216150" algn="l"/>
              </a:tabLst>
            </a:pPr>
            <a:r>
              <a:rPr sz="2000" b="1" spc="-5" dirty="0">
                <a:latin typeface="Arial"/>
                <a:cs typeface="Arial"/>
              </a:rPr>
              <a:t>Мектеп </a:t>
            </a:r>
            <a:r>
              <a:rPr sz="2000" b="1" dirty="0">
                <a:latin typeface="Arial"/>
                <a:cs typeface="Arial"/>
              </a:rPr>
              <a:t>әкімшілігіне</a:t>
            </a:r>
            <a:r>
              <a:rPr sz="2000" b="1" spc="-10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арналған  </a:t>
            </a:r>
            <a:r>
              <a:rPr sz="2000" b="1" spc="-5" dirty="0">
                <a:latin typeface="Arial"/>
                <a:cs typeface="Arial"/>
              </a:rPr>
              <a:t>сауалнамада	</a:t>
            </a:r>
            <a:r>
              <a:rPr sz="2000" dirty="0">
                <a:latin typeface="Arial"/>
                <a:cs typeface="Arial"/>
              </a:rPr>
              <a:t>27-30</a:t>
            </a:r>
            <a:r>
              <a:rPr sz="2000" spc="-114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сұрақ</a:t>
            </a:r>
          </a:p>
          <a:p>
            <a:pPr marL="355600" marR="5080" indent="-342900">
              <a:lnSpc>
                <a:spcPct val="150100"/>
              </a:lnSpc>
              <a:spcBef>
                <a:spcPts val="480"/>
              </a:spcBef>
              <a:buFont typeface="Wingdings"/>
              <a:buChar char=""/>
              <a:tabLst>
                <a:tab pos="355600" algn="l"/>
              </a:tabLst>
            </a:pP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Мектептің жалпы </a:t>
            </a:r>
            <a:r>
              <a:rPr sz="2000" spc="-10" dirty="0">
                <a:solidFill>
                  <a:srgbClr val="17375E"/>
                </a:solidFill>
                <a:latin typeface="Arial"/>
                <a:cs typeface="Arial"/>
              </a:rPr>
              <a:t>сипаттамасы</a:t>
            </a:r>
            <a:r>
              <a:rPr sz="2000" spc="-7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мен  </a:t>
            </a:r>
            <a:r>
              <a:rPr sz="2000" spc="-10" dirty="0">
                <a:solidFill>
                  <a:srgbClr val="17375E"/>
                </a:solidFill>
                <a:latin typeface="Arial"/>
                <a:cs typeface="Arial"/>
              </a:rPr>
              <a:t>материалдық </a:t>
            </a: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– </a:t>
            </a:r>
            <a:r>
              <a:rPr sz="2000" spc="-5" dirty="0">
                <a:solidFill>
                  <a:srgbClr val="17375E"/>
                </a:solidFill>
                <a:latin typeface="Arial"/>
                <a:cs typeface="Arial"/>
              </a:rPr>
              <a:t>техникалық  </a:t>
            </a:r>
            <a:r>
              <a:rPr sz="2000" spc="-10" dirty="0">
                <a:solidFill>
                  <a:srgbClr val="17375E"/>
                </a:solidFill>
                <a:latin typeface="Arial"/>
                <a:cs typeface="Arial"/>
              </a:rPr>
              <a:t>жабдықталуына</a:t>
            </a:r>
            <a:r>
              <a:rPr sz="2000" spc="-10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7375E"/>
                </a:solidFill>
                <a:latin typeface="Arial"/>
                <a:cs typeface="Arial"/>
              </a:rPr>
              <a:t>байланысты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21691" y="3893439"/>
            <a:ext cx="4253865" cy="772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Font typeface="Wingdings"/>
              <a:buChar char=""/>
              <a:tabLst>
                <a:tab pos="355600" algn="l"/>
              </a:tabLst>
            </a:pPr>
            <a:r>
              <a:rPr sz="2000" spc="-5" dirty="0">
                <a:solidFill>
                  <a:srgbClr val="17375E"/>
                </a:solidFill>
                <a:latin typeface="Arial"/>
                <a:cs typeface="Arial"/>
              </a:rPr>
              <a:t>Сауалнаманы </a:t>
            </a: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мектеп</a:t>
            </a:r>
            <a:r>
              <a:rPr sz="2000" spc="-10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директоры</a:t>
            </a:r>
            <a:endParaRPr sz="20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  <a:spcBef>
                <a:spcPts val="1200"/>
              </a:spcBef>
            </a:pP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мен </a:t>
            </a:r>
            <a:r>
              <a:rPr sz="2000" spc="-5" dirty="0">
                <a:solidFill>
                  <a:srgbClr val="17375E"/>
                </a:solidFill>
                <a:latin typeface="Arial"/>
                <a:cs typeface="Arial"/>
              </a:rPr>
              <a:t>орынбасары</a:t>
            </a:r>
            <a:r>
              <a:rPr sz="2000" spc="-10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7375E"/>
                </a:solidFill>
                <a:latin typeface="Arial"/>
                <a:cs typeface="Arial"/>
              </a:rPr>
              <a:t>толтырады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1691" y="5387238"/>
            <a:ext cx="2455545" cy="315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25450" indent="-412750">
              <a:lnSpc>
                <a:spcPct val="100000"/>
              </a:lnSpc>
              <a:buFont typeface="Wingdings"/>
              <a:buChar char=""/>
              <a:tabLst>
                <a:tab pos="425450" algn="l"/>
                <a:tab pos="426084" algn="l"/>
              </a:tabLst>
            </a:pPr>
            <a:r>
              <a:rPr sz="2000" dirty="0">
                <a:latin typeface="Arial"/>
                <a:cs typeface="Arial"/>
              </a:rPr>
              <a:t>Уақыты 30</a:t>
            </a:r>
            <a:r>
              <a:rPr sz="2000" spc="-105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минут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072126" y="928700"/>
            <a:ext cx="4000500" cy="5143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067300" y="923937"/>
            <a:ext cx="4010025" cy="5153025"/>
          </a:xfrm>
          <a:custGeom>
            <a:avLst/>
            <a:gdLst/>
            <a:ahLst/>
            <a:cxnLst/>
            <a:rect l="l" t="t" r="r" b="b"/>
            <a:pathLst>
              <a:path w="4010025" h="5153025">
                <a:moveTo>
                  <a:pt x="0" y="5153025"/>
                </a:moveTo>
                <a:lnTo>
                  <a:pt x="4010025" y="5153025"/>
                </a:lnTo>
                <a:lnTo>
                  <a:pt x="4010025" y="0"/>
                </a:lnTo>
                <a:lnTo>
                  <a:pt x="0" y="0"/>
                </a:lnTo>
                <a:lnTo>
                  <a:pt x="0" y="5153025"/>
                </a:lnTo>
                <a:close/>
              </a:path>
            </a:pathLst>
          </a:custGeom>
          <a:ln w="9525">
            <a:solidFill>
              <a:srgbClr val="375F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93014" y="706373"/>
            <a:ext cx="4152900" cy="51079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Font typeface="Wingdings"/>
              <a:buChar char=""/>
              <a:tabLst>
                <a:tab pos="355600" algn="l"/>
              </a:tabLst>
            </a:pPr>
            <a:r>
              <a:rPr sz="2000" spc="-5" dirty="0">
                <a:latin typeface="Arial"/>
                <a:cs typeface="Arial"/>
              </a:rPr>
              <a:t>Ата-аналарға</a:t>
            </a:r>
            <a:r>
              <a:rPr sz="2000" spc="-12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арналған</a:t>
            </a:r>
          </a:p>
          <a:p>
            <a:pPr marL="355600">
              <a:lnSpc>
                <a:spcPct val="100000"/>
              </a:lnSpc>
              <a:spcBef>
                <a:spcPts val="1200"/>
              </a:spcBef>
            </a:pPr>
            <a:r>
              <a:rPr sz="2000" spc="-5" dirty="0">
                <a:latin typeface="Arial"/>
                <a:cs typeface="Arial"/>
              </a:rPr>
              <a:t>сауалнамада </a:t>
            </a:r>
            <a:r>
              <a:rPr sz="2000" dirty="0">
                <a:latin typeface="Arial"/>
                <a:cs typeface="Arial"/>
              </a:rPr>
              <a:t>20-25</a:t>
            </a:r>
            <a:r>
              <a:rPr sz="2000" spc="-10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сұрақ</a:t>
            </a:r>
          </a:p>
          <a:p>
            <a:pPr>
              <a:lnSpc>
                <a:spcPct val="100000"/>
              </a:lnSpc>
            </a:pP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55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Wingdings"/>
              <a:buChar char=""/>
              <a:tabLst>
                <a:tab pos="355600" algn="l"/>
              </a:tabLst>
            </a:pPr>
            <a:r>
              <a:rPr sz="2000" spc="-5" dirty="0">
                <a:latin typeface="Arial"/>
                <a:cs typeface="Arial"/>
              </a:rPr>
              <a:t>Сауалнамада</a:t>
            </a:r>
            <a:endParaRPr sz="20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680"/>
              </a:spcBef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sz="2000" spc="-5" dirty="0">
                <a:solidFill>
                  <a:srgbClr val="17375E"/>
                </a:solidFill>
                <a:latin typeface="Arial"/>
                <a:cs typeface="Arial"/>
              </a:rPr>
              <a:t>Отбасының </a:t>
            </a:r>
            <a:r>
              <a:rPr sz="2000" spc="-15" dirty="0">
                <a:solidFill>
                  <a:srgbClr val="17375E"/>
                </a:solidFill>
                <a:latin typeface="Arial"/>
                <a:cs typeface="Arial"/>
              </a:rPr>
              <a:t>әлеуметтік</a:t>
            </a:r>
            <a:r>
              <a:rPr sz="2000" spc="-9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жағдайы</a:t>
            </a:r>
            <a:endParaRPr sz="20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680"/>
              </a:spcBef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sz="2000" spc="-10" dirty="0">
                <a:solidFill>
                  <a:srgbClr val="17375E"/>
                </a:solidFill>
                <a:latin typeface="Arial"/>
                <a:cs typeface="Arial"/>
              </a:rPr>
              <a:t>Ата-ананың</a:t>
            </a:r>
            <a:r>
              <a:rPr sz="2000" spc="-9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білімі</a:t>
            </a:r>
            <a:endParaRPr sz="20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680"/>
              </a:spcBef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Мамандығы</a:t>
            </a:r>
            <a:endParaRPr sz="2000" dirty="0">
              <a:latin typeface="Arial"/>
              <a:cs typeface="Arial"/>
            </a:endParaRPr>
          </a:p>
          <a:p>
            <a:pPr marL="355600" marR="1137285" indent="-342900">
              <a:lnSpc>
                <a:spcPct val="150100"/>
              </a:lnSpc>
              <a:spcBef>
                <a:spcPts val="475"/>
              </a:spcBef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Балаларымен</a:t>
            </a:r>
            <a:r>
              <a:rPr sz="2000" spc="-110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7375E"/>
                </a:solidFill>
                <a:latin typeface="Arial"/>
                <a:cs typeface="Arial"/>
              </a:rPr>
              <a:t>сабаққа  дайындалуы</a:t>
            </a:r>
            <a:endParaRPr sz="2000" dirty="0">
              <a:latin typeface="Arial"/>
              <a:cs typeface="Arial"/>
            </a:endParaRPr>
          </a:p>
          <a:p>
            <a:pPr marL="355600" marR="803910" indent="-342900">
              <a:lnSpc>
                <a:spcPct val="150000"/>
              </a:lnSpc>
              <a:spcBef>
                <a:spcPts val="480"/>
              </a:spcBef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Мектеппен және сынып  </a:t>
            </a:r>
            <a:r>
              <a:rPr sz="2000" spc="-10" dirty="0">
                <a:solidFill>
                  <a:srgbClr val="17375E"/>
                </a:solidFill>
                <a:latin typeface="Arial"/>
                <a:cs typeface="Arial"/>
              </a:rPr>
              <a:t>жетекшісімен</a:t>
            </a:r>
            <a:r>
              <a:rPr sz="2000" spc="-7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7375E"/>
                </a:solidFill>
                <a:latin typeface="Arial"/>
                <a:cs typeface="Arial"/>
              </a:rPr>
              <a:t>байланысы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000625" y="1000137"/>
            <a:ext cx="3963924" cy="50006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995926" y="995375"/>
            <a:ext cx="3973829" cy="5010150"/>
          </a:xfrm>
          <a:custGeom>
            <a:avLst/>
            <a:gdLst/>
            <a:ahLst/>
            <a:cxnLst/>
            <a:rect l="l" t="t" r="r" b="b"/>
            <a:pathLst>
              <a:path w="3973829" h="5010150">
                <a:moveTo>
                  <a:pt x="0" y="5010150"/>
                </a:moveTo>
                <a:lnTo>
                  <a:pt x="3973449" y="5010150"/>
                </a:lnTo>
                <a:lnTo>
                  <a:pt x="3973449" y="0"/>
                </a:lnTo>
                <a:lnTo>
                  <a:pt x="0" y="0"/>
                </a:lnTo>
                <a:lnTo>
                  <a:pt x="0" y="5010150"/>
                </a:lnTo>
                <a:close/>
              </a:path>
            </a:pathLst>
          </a:custGeom>
          <a:ln w="9525">
            <a:solidFill>
              <a:srgbClr val="9437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388611" y="642239"/>
            <a:ext cx="2444115" cy="8286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5400" dirty="0">
                <a:solidFill>
                  <a:schemeClr val="tx1"/>
                </a:solidFill>
              </a:rPr>
              <a:t>Уақыты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735070" y="3242817"/>
            <a:ext cx="1781810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5" dirty="0">
                <a:solidFill>
                  <a:srgbClr val="17375E"/>
                </a:solidFill>
                <a:latin typeface="Arial"/>
                <a:cs typeface="Arial"/>
              </a:rPr>
              <a:t>оры</a:t>
            </a:r>
            <a:r>
              <a:rPr sz="2800" spc="0" dirty="0">
                <a:solidFill>
                  <a:srgbClr val="17375E"/>
                </a:solidFill>
                <a:latin typeface="Arial"/>
                <a:cs typeface="Arial"/>
              </a:rPr>
              <a:t>н</a:t>
            </a:r>
            <a:r>
              <a:rPr sz="2800" spc="-5" dirty="0">
                <a:solidFill>
                  <a:srgbClr val="17375E"/>
                </a:solidFill>
                <a:latin typeface="Arial"/>
                <a:cs typeface="Arial"/>
              </a:rPr>
              <a:t>д</a:t>
            </a:r>
            <a:r>
              <a:rPr sz="2800" spc="-40" dirty="0">
                <a:solidFill>
                  <a:srgbClr val="17375E"/>
                </a:solidFill>
                <a:latin typeface="Arial"/>
                <a:cs typeface="Arial"/>
              </a:rPr>
              <a:t>а</a:t>
            </a:r>
            <a:r>
              <a:rPr sz="2800" spc="-5" dirty="0">
                <a:solidFill>
                  <a:srgbClr val="17375E"/>
                </a:solidFill>
                <a:latin typeface="Arial"/>
                <a:cs typeface="Arial"/>
              </a:rPr>
              <a:t>у</a:t>
            </a:r>
            <a:r>
              <a:rPr sz="2800" spc="0" dirty="0">
                <a:solidFill>
                  <a:srgbClr val="17375E"/>
                </a:solidFill>
                <a:latin typeface="Arial"/>
                <a:cs typeface="Arial"/>
              </a:rPr>
              <a:t>ғ</a:t>
            </a:r>
            <a:r>
              <a:rPr sz="2800" spc="-5" dirty="0">
                <a:solidFill>
                  <a:srgbClr val="17375E"/>
                </a:solidFill>
                <a:latin typeface="Arial"/>
                <a:cs typeface="Arial"/>
              </a:rPr>
              <a:t>а</a:t>
            </a:r>
            <a:endParaRPr sz="2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388989" y="3242817"/>
            <a:ext cx="2030095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5" dirty="0">
                <a:solidFill>
                  <a:srgbClr val="17375E"/>
                </a:solidFill>
                <a:latin typeface="Arial"/>
                <a:cs typeface="Arial"/>
              </a:rPr>
              <a:t>оқушы</a:t>
            </a:r>
            <a:r>
              <a:rPr sz="2800" dirty="0">
                <a:solidFill>
                  <a:srgbClr val="17375E"/>
                </a:solidFill>
                <a:latin typeface="Arial"/>
                <a:cs typeface="Arial"/>
              </a:rPr>
              <a:t>л</a:t>
            </a:r>
            <a:r>
              <a:rPr sz="2800" spc="-5" dirty="0">
                <a:solidFill>
                  <a:srgbClr val="17375E"/>
                </a:solidFill>
                <a:latin typeface="Arial"/>
                <a:cs typeface="Arial"/>
              </a:rPr>
              <a:t>ар</a:t>
            </a:r>
            <a:r>
              <a:rPr sz="2800" spc="5" dirty="0">
                <a:solidFill>
                  <a:srgbClr val="17375E"/>
                </a:solidFill>
                <a:latin typeface="Arial"/>
                <a:cs typeface="Arial"/>
              </a:rPr>
              <a:t>ғ</a:t>
            </a:r>
            <a:r>
              <a:rPr sz="2800" spc="-5" dirty="0">
                <a:solidFill>
                  <a:srgbClr val="17375E"/>
                </a:solidFill>
                <a:latin typeface="Arial"/>
                <a:cs typeface="Arial"/>
              </a:rPr>
              <a:t>а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83609" y="3882897"/>
            <a:ext cx="1217930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808355" algn="l"/>
              </a:tabLst>
            </a:pPr>
            <a:r>
              <a:rPr sz="2800" spc="0" dirty="0">
                <a:solidFill>
                  <a:srgbClr val="17375E"/>
                </a:solidFill>
                <a:latin typeface="Arial"/>
                <a:cs typeface="Arial"/>
              </a:rPr>
              <a:t>р</a:t>
            </a:r>
            <a:r>
              <a:rPr sz="2800" spc="-95" dirty="0">
                <a:solidFill>
                  <a:srgbClr val="17375E"/>
                </a:solidFill>
                <a:latin typeface="Arial"/>
                <a:cs typeface="Arial"/>
              </a:rPr>
              <a:t>е</a:t>
            </a:r>
            <a:r>
              <a:rPr sz="2800" spc="-5" dirty="0">
                <a:solidFill>
                  <a:srgbClr val="17375E"/>
                </a:solidFill>
                <a:latin typeface="Arial"/>
                <a:cs typeface="Arial"/>
              </a:rPr>
              <a:t>т</a:t>
            </a:r>
            <a:r>
              <a:rPr sz="2800" dirty="0">
                <a:solidFill>
                  <a:srgbClr val="17375E"/>
                </a:solidFill>
                <a:latin typeface="Arial"/>
                <a:cs typeface="Arial"/>
              </a:rPr>
              <a:t>	40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922646" y="3882897"/>
            <a:ext cx="3498850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894839" algn="l"/>
              </a:tabLst>
            </a:pPr>
            <a:r>
              <a:rPr sz="2800" spc="-5" dirty="0">
                <a:solidFill>
                  <a:srgbClr val="17375E"/>
                </a:solidFill>
                <a:latin typeface="Arial"/>
                <a:cs typeface="Arial"/>
              </a:rPr>
              <a:t>ми</a:t>
            </a:r>
            <a:r>
              <a:rPr sz="2800" dirty="0">
                <a:solidFill>
                  <a:srgbClr val="17375E"/>
                </a:solidFill>
                <a:latin typeface="Arial"/>
                <a:cs typeface="Arial"/>
              </a:rPr>
              <a:t>н</a:t>
            </a:r>
            <a:r>
              <a:rPr sz="2800" spc="-5" dirty="0">
                <a:solidFill>
                  <a:srgbClr val="17375E"/>
                </a:solidFill>
                <a:latin typeface="Arial"/>
                <a:cs typeface="Arial"/>
              </a:rPr>
              <a:t>у</a:t>
            </a:r>
            <a:r>
              <a:rPr sz="2800" dirty="0">
                <a:solidFill>
                  <a:srgbClr val="17375E"/>
                </a:solidFill>
                <a:latin typeface="Arial"/>
                <a:cs typeface="Arial"/>
              </a:rPr>
              <a:t>т</a:t>
            </a:r>
            <a:r>
              <a:rPr sz="2800" spc="-40" dirty="0">
                <a:solidFill>
                  <a:srgbClr val="17375E"/>
                </a:solidFill>
                <a:latin typeface="Arial"/>
                <a:cs typeface="Arial"/>
              </a:rPr>
              <a:t>т</a:t>
            </a:r>
            <a:r>
              <a:rPr sz="2800" spc="-5" dirty="0">
                <a:solidFill>
                  <a:srgbClr val="17375E"/>
                </a:solidFill>
                <a:latin typeface="Arial"/>
                <a:cs typeface="Arial"/>
              </a:rPr>
              <a:t>а</a:t>
            </a:r>
            <a:r>
              <a:rPr sz="2800" dirty="0">
                <a:solidFill>
                  <a:srgbClr val="17375E"/>
                </a:solidFill>
                <a:latin typeface="Arial"/>
                <a:cs typeface="Arial"/>
              </a:rPr>
              <a:t>н</a:t>
            </a:r>
            <a:r>
              <a:rPr sz="2800" spc="-5" dirty="0">
                <a:solidFill>
                  <a:srgbClr val="17375E"/>
                </a:solidFill>
                <a:latin typeface="Arial"/>
                <a:cs typeface="Arial"/>
              </a:rPr>
              <a:t>,</a:t>
            </a:r>
            <a:r>
              <a:rPr sz="2800" dirty="0">
                <a:solidFill>
                  <a:srgbClr val="17375E"/>
                </a:solidFill>
                <a:latin typeface="Arial"/>
                <a:cs typeface="Arial"/>
              </a:rPr>
              <a:t>	</a:t>
            </a:r>
            <a:r>
              <a:rPr sz="2800" spc="-5" dirty="0">
                <a:solidFill>
                  <a:srgbClr val="17375E"/>
                </a:solidFill>
                <a:latin typeface="Arial"/>
                <a:cs typeface="Arial"/>
              </a:rPr>
              <a:t>ү</a:t>
            </a:r>
            <a:r>
              <a:rPr sz="2800" dirty="0">
                <a:solidFill>
                  <a:srgbClr val="17375E"/>
                </a:solidFill>
                <a:latin typeface="Arial"/>
                <a:cs typeface="Arial"/>
              </a:rPr>
              <a:t>з</a:t>
            </a:r>
            <a:r>
              <a:rPr sz="2800" spc="-5" dirty="0">
                <a:solidFill>
                  <a:srgbClr val="17375E"/>
                </a:solidFill>
                <a:latin typeface="Arial"/>
                <a:cs typeface="Arial"/>
              </a:rPr>
              <a:t>іл</a:t>
            </a:r>
            <a:r>
              <a:rPr sz="2800" dirty="0">
                <a:solidFill>
                  <a:srgbClr val="17375E"/>
                </a:solidFill>
                <a:latin typeface="Arial"/>
                <a:cs typeface="Arial"/>
              </a:rPr>
              <a:t>і</a:t>
            </a:r>
            <a:r>
              <a:rPr sz="2800" spc="-5" dirty="0">
                <a:solidFill>
                  <a:srgbClr val="17375E"/>
                </a:solidFill>
                <a:latin typeface="Arial"/>
                <a:cs typeface="Arial"/>
              </a:rPr>
              <a:t>спе</a:t>
            </a:r>
            <a:r>
              <a:rPr sz="2800" spc="10" dirty="0">
                <a:solidFill>
                  <a:srgbClr val="17375E"/>
                </a:solidFill>
                <a:latin typeface="Arial"/>
                <a:cs typeface="Arial"/>
              </a:rPr>
              <a:t>н</a:t>
            </a:r>
            <a:r>
              <a:rPr sz="2800" spc="-5" dirty="0">
                <a:solidFill>
                  <a:srgbClr val="17375E"/>
                </a:solidFill>
                <a:latin typeface="Arial"/>
                <a:cs typeface="Arial"/>
              </a:rPr>
              <a:t>)</a:t>
            </a:r>
            <a:endParaRPr sz="2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21868" y="3242817"/>
            <a:ext cx="2539365" cy="17164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15" dirty="0">
                <a:solidFill>
                  <a:srgbClr val="17375E"/>
                </a:solidFill>
                <a:latin typeface="Arial"/>
                <a:cs typeface="Arial"/>
              </a:rPr>
              <a:t>Тапсырманы</a:t>
            </a:r>
            <a:endParaRPr sz="2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  <a:tabLst>
                <a:tab pos="655320" algn="l"/>
                <a:tab pos="1974214" algn="l"/>
              </a:tabLst>
            </a:pPr>
            <a:r>
              <a:rPr sz="2800" b="1" dirty="0">
                <a:latin typeface="Arial"/>
                <a:cs typeface="Arial"/>
              </a:rPr>
              <a:t>8</a:t>
            </a:r>
            <a:r>
              <a:rPr sz="2800" b="1" spc="-5" dirty="0">
                <a:latin typeface="Arial"/>
                <a:cs typeface="Arial"/>
              </a:rPr>
              <a:t>0</a:t>
            </a:r>
            <a:r>
              <a:rPr sz="2800" b="1" dirty="0">
                <a:latin typeface="Arial"/>
                <a:cs typeface="Arial"/>
              </a:rPr>
              <a:t>	</a:t>
            </a:r>
            <a:r>
              <a:rPr sz="2800" b="1" spc="-5" dirty="0">
                <a:latin typeface="Arial"/>
                <a:cs typeface="Arial"/>
              </a:rPr>
              <a:t>ми</a:t>
            </a:r>
            <a:r>
              <a:rPr sz="2800" b="1" spc="5" dirty="0">
                <a:latin typeface="Arial"/>
                <a:cs typeface="Arial"/>
              </a:rPr>
              <a:t>н</a:t>
            </a:r>
            <a:r>
              <a:rPr sz="2800" b="1" spc="20" dirty="0">
                <a:latin typeface="Arial"/>
                <a:cs typeface="Arial"/>
              </a:rPr>
              <a:t>у</a:t>
            </a:r>
            <a:r>
              <a:rPr sz="2800" b="1" spc="-5" dirty="0">
                <a:latin typeface="Arial"/>
                <a:cs typeface="Arial"/>
              </a:rPr>
              <a:t>т</a:t>
            </a:r>
            <a:r>
              <a:rPr sz="2800" b="1" dirty="0">
                <a:solidFill>
                  <a:srgbClr val="F54E0A"/>
                </a:solidFill>
                <a:latin typeface="Arial"/>
                <a:cs typeface="Arial"/>
              </a:rPr>
              <a:t>	</a:t>
            </a:r>
            <a:r>
              <a:rPr sz="2800" spc="5" dirty="0">
                <a:solidFill>
                  <a:srgbClr val="17375E"/>
                </a:solidFill>
                <a:latin typeface="Arial"/>
                <a:cs typeface="Arial"/>
              </a:rPr>
              <a:t>(</a:t>
            </a:r>
            <a:r>
              <a:rPr sz="2800" spc="-5" dirty="0">
                <a:solidFill>
                  <a:srgbClr val="17375E"/>
                </a:solidFill>
                <a:latin typeface="Arial"/>
                <a:cs typeface="Arial"/>
              </a:rPr>
              <a:t>екі</a:t>
            </a:r>
            <a:endParaRPr sz="2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</a:pPr>
            <a:r>
              <a:rPr sz="2800" spc="-15" dirty="0">
                <a:solidFill>
                  <a:srgbClr val="17375E"/>
                </a:solidFill>
                <a:latin typeface="Arial"/>
                <a:cs typeface="Arial"/>
              </a:rPr>
              <a:t>беріледі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28599" y="290829"/>
            <a:ext cx="2643149" cy="25666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8599" y="142875"/>
            <a:ext cx="8286800" cy="664284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1744345">
              <a:lnSpc>
                <a:spcPct val="100000"/>
              </a:lnSpc>
            </a:pPr>
            <a:r>
              <a:rPr dirty="0">
                <a:solidFill>
                  <a:schemeClr val="tx1"/>
                </a:solidFill>
              </a:rPr>
              <a:t>Оқу</a:t>
            </a:r>
            <a:r>
              <a:rPr spc="-100" dirty="0">
                <a:solidFill>
                  <a:schemeClr val="tx1"/>
                </a:solidFill>
              </a:rPr>
              <a:t> </a:t>
            </a:r>
            <a:r>
              <a:rPr spc="-15" dirty="0">
                <a:solidFill>
                  <a:schemeClr val="tx1"/>
                </a:solidFill>
              </a:rPr>
              <a:t>сауаттылығы</a:t>
            </a:r>
          </a:p>
        </p:txBody>
      </p:sp>
      <p:sp>
        <p:nvSpPr>
          <p:cNvPr id="3" name="object 3"/>
          <p:cNvSpPr/>
          <p:nvPr/>
        </p:nvSpPr>
        <p:spPr>
          <a:xfrm>
            <a:off x="285724" y="1285875"/>
            <a:ext cx="8644255" cy="4929505"/>
          </a:xfrm>
          <a:custGeom>
            <a:avLst/>
            <a:gdLst/>
            <a:ahLst/>
            <a:cxnLst/>
            <a:rect l="l" t="t" r="r" b="b"/>
            <a:pathLst>
              <a:path w="8644255" h="4929505">
                <a:moveTo>
                  <a:pt x="0" y="821563"/>
                </a:moveTo>
                <a:lnTo>
                  <a:pt x="1394" y="773286"/>
                </a:lnTo>
                <a:lnTo>
                  <a:pt x="5527" y="725745"/>
                </a:lnTo>
                <a:lnTo>
                  <a:pt x="12320" y="679015"/>
                </a:lnTo>
                <a:lnTo>
                  <a:pt x="21697" y="633175"/>
                </a:lnTo>
                <a:lnTo>
                  <a:pt x="33581" y="588301"/>
                </a:lnTo>
                <a:lnTo>
                  <a:pt x="47894" y="544470"/>
                </a:lnTo>
                <a:lnTo>
                  <a:pt x="64561" y="501759"/>
                </a:lnTo>
                <a:lnTo>
                  <a:pt x="83502" y="460245"/>
                </a:lnTo>
                <a:lnTo>
                  <a:pt x="104642" y="420005"/>
                </a:lnTo>
                <a:lnTo>
                  <a:pt x="127904" y="381117"/>
                </a:lnTo>
                <a:lnTo>
                  <a:pt x="153210" y="343657"/>
                </a:lnTo>
                <a:lnTo>
                  <a:pt x="180484" y="307702"/>
                </a:lnTo>
                <a:lnTo>
                  <a:pt x="209648" y="273330"/>
                </a:lnTo>
                <a:lnTo>
                  <a:pt x="240625" y="240617"/>
                </a:lnTo>
                <a:lnTo>
                  <a:pt x="273338" y="209640"/>
                </a:lnTo>
                <a:lnTo>
                  <a:pt x="307711" y="180477"/>
                </a:lnTo>
                <a:lnTo>
                  <a:pt x="343665" y="153204"/>
                </a:lnTo>
                <a:lnTo>
                  <a:pt x="381125" y="127899"/>
                </a:lnTo>
                <a:lnTo>
                  <a:pt x="420013" y="104638"/>
                </a:lnTo>
                <a:lnTo>
                  <a:pt x="460251" y="83498"/>
                </a:lnTo>
                <a:lnTo>
                  <a:pt x="501764" y="64557"/>
                </a:lnTo>
                <a:lnTo>
                  <a:pt x="544473" y="47892"/>
                </a:lnTo>
                <a:lnTo>
                  <a:pt x="588303" y="33579"/>
                </a:lnTo>
                <a:lnTo>
                  <a:pt x="633175" y="21696"/>
                </a:lnTo>
                <a:lnTo>
                  <a:pt x="679013" y="12319"/>
                </a:lnTo>
                <a:lnTo>
                  <a:pt x="725739" y="5526"/>
                </a:lnTo>
                <a:lnTo>
                  <a:pt x="773277" y="1394"/>
                </a:lnTo>
                <a:lnTo>
                  <a:pt x="821550" y="0"/>
                </a:lnTo>
                <a:lnTo>
                  <a:pt x="7822463" y="0"/>
                </a:lnTo>
                <a:lnTo>
                  <a:pt x="7870727" y="1394"/>
                </a:lnTo>
                <a:lnTo>
                  <a:pt x="7918257" y="5526"/>
                </a:lnTo>
                <a:lnTo>
                  <a:pt x="7964978" y="12319"/>
                </a:lnTo>
                <a:lnTo>
                  <a:pt x="8010811" y="21696"/>
                </a:lnTo>
                <a:lnTo>
                  <a:pt x="8055679" y="33579"/>
                </a:lnTo>
                <a:lnTo>
                  <a:pt x="8099505" y="47892"/>
                </a:lnTo>
                <a:lnTo>
                  <a:pt x="8142213" y="64557"/>
                </a:lnTo>
                <a:lnTo>
                  <a:pt x="8183725" y="83498"/>
                </a:lnTo>
                <a:lnTo>
                  <a:pt x="8223964" y="104638"/>
                </a:lnTo>
                <a:lnTo>
                  <a:pt x="8262852" y="127899"/>
                </a:lnTo>
                <a:lnTo>
                  <a:pt x="8300313" y="153204"/>
                </a:lnTo>
                <a:lnTo>
                  <a:pt x="8336270" y="180477"/>
                </a:lnTo>
                <a:lnTo>
                  <a:pt x="8370645" y="209640"/>
                </a:lnTo>
                <a:lnTo>
                  <a:pt x="8403361" y="240617"/>
                </a:lnTo>
                <a:lnTo>
                  <a:pt x="8434341" y="273330"/>
                </a:lnTo>
                <a:lnTo>
                  <a:pt x="8463509" y="307702"/>
                </a:lnTo>
                <a:lnTo>
                  <a:pt x="8490786" y="343657"/>
                </a:lnTo>
                <a:lnTo>
                  <a:pt x="8516096" y="381117"/>
                </a:lnTo>
                <a:lnTo>
                  <a:pt x="8539361" y="420005"/>
                </a:lnTo>
                <a:lnTo>
                  <a:pt x="8560505" y="460245"/>
                </a:lnTo>
                <a:lnTo>
                  <a:pt x="8579450" y="501759"/>
                </a:lnTo>
                <a:lnTo>
                  <a:pt x="8596120" y="544470"/>
                </a:lnTo>
                <a:lnTo>
                  <a:pt x="8610436" y="588301"/>
                </a:lnTo>
                <a:lnTo>
                  <a:pt x="8622323" y="633175"/>
                </a:lnTo>
                <a:lnTo>
                  <a:pt x="8631702" y="679015"/>
                </a:lnTo>
                <a:lnTo>
                  <a:pt x="8638497" y="725745"/>
                </a:lnTo>
                <a:lnTo>
                  <a:pt x="8642631" y="773286"/>
                </a:lnTo>
                <a:lnTo>
                  <a:pt x="8644026" y="821563"/>
                </a:lnTo>
                <a:lnTo>
                  <a:pt x="8644026" y="4107688"/>
                </a:lnTo>
                <a:lnTo>
                  <a:pt x="8642631" y="4155956"/>
                </a:lnTo>
                <a:lnTo>
                  <a:pt x="8638497" y="4203491"/>
                </a:lnTo>
                <a:lnTo>
                  <a:pt x="8631702" y="4250214"/>
                </a:lnTo>
                <a:lnTo>
                  <a:pt x="8622323" y="4296048"/>
                </a:lnTo>
                <a:lnTo>
                  <a:pt x="8610436" y="4340918"/>
                </a:lnTo>
                <a:lnTo>
                  <a:pt x="8596120" y="4384744"/>
                </a:lnTo>
                <a:lnTo>
                  <a:pt x="8579450" y="4427451"/>
                </a:lnTo>
                <a:lnTo>
                  <a:pt x="8560505" y="4468962"/>
                </a:lnTo>
                <a:lnTo>
                  <a:pt x="8539361" y="4509198"/>
                </a:lnTo>
                <a:lnTo>
                  <a:pt x="8516096" y="4548084"/>
                </a:lnTo>
                <a:lnTo>
                  <a:pt x="8490786" y="4585542"/>
                </a:lnTo>
                <a:lnTo>
                  <a:pt x="8463509" y="4621496"/>
                </a:lnTo>
                <a:lnTo>
                  <a:pt x="8434341" y="4655867"/>
                </a:lnTo>
                <a:lnTo>
                  <a:pt x="8403361" y="4688579"/>
                </a:lnTo>
                <a:lnTo>
                  <a:pt x="8370645" y="4719555"/>
                </a:lnTo>
                <a:lnTo>
                  <a:pt x="8336270" y="4748718"/>
                </a:lnTo>
                <a:lnTo>
                  <a:pt x="8300313" y="4775991"/>
                </a:lnTo>
                <a:lnTo>
                  <a:pt x="8262852" y="4801297"/>
                </a:lnTo>
                <a:lnTo>
                  <a:pt x="8223964" y="4824558"/>
                </a:lnTo>
                <a:lnTo>
                  <a:pt x="8183725" y="4845698"/>
                </a:lnTo>
                <a:lnTo>
                  <a:pt x="8142213" y="4864639"/>
                </a:lnTo>
                <a:lnTo>
                  <a:pt x="8099505" y="4881305"/>
                </a:lnTo>
                <a:lnTo>
                  <a:pt x="8055679" y="4895619"/>
                </a:lnTo>
                <a:lnTo>
                  <a:pt x="8010811" y="4907502"/>
                </a:lnTo>
                <a:lnTo>
                  <a:pt x="7964978" y="4916879"/>
                </a:lnTo>
                <a:lnTo>
                  <a:pt x="7918257" y="4923673"/>
                </a:lnTo>
                <a:lnTo>
                  <a:pt x="7870727" y="4927805"/>
                </a:lnTo>
                <a:lnTo>
                  <a:pt x="7822463" y="4929200"/>
                </a:lnTo>
                <a:lnTo>
                  <a:pt x="821550" y="4929200"/>
                </a:lnTo>
                <a:lnTo>
                  <a:pt x="773277" y="4927805"/>
                </a:lnTo>
                <a:lnTo>
                  <a:pt x="725739" y="4923673"/>
                </a:lnTo>
                <a:lnTo>
                  <a:pt x="679013" y="4916879"/>
                </a:lnTo>
                <a:lnTo>
                  <a:pt x="633175" y="4907502"/>
                </a:lnTo>
                <a:lnTo>
                  <a:pt x="588303" y="4895619"/>
                </a:lnTo>
                <a:lnTo>
                  <a:pt x="544473" y="4881305"/>
                </a:lnTo>
                <a:lnTo>
                  <a:pt x="501764" y="4864639"/>
                </a:lnTo>
                <a:lnTo>
                  <a:pt x="460251" y="4845698"/>
                </a:lnTo>
                <a:lnTo>
                  <a:pt x="420013" y="4824558"/>
                </a:lnTo>
                <a:lnTo>
                  <a:pt x="381125" y="4801297"/>
                </a:lnTo>
                <a:lnTo>
                  <a:pt x="343665" y="4775991"/>
                </a:lnTo>
                <a:lnTo>
                  <a:pt x="307711" y="4748718"/>
                </a:lnTo>
                <a:lnTo>
                  <a:pt x="273338" y="4719555"/>
                </a:lnTo>
                <a:lnTo>
                  <a:pt x="240625" y="4688579"/>
                </a:lnTo>
                <a:lnTo>
                  <a:pt x="209648" y="4655867"/>
                </a:lnTo>
                <a:lnTo>
                  <a:pt x="180484" y="4621496"/>
                </a:lnTo>
                <a:lnTo>
                  <a:pt x="153210" y="4585542"/>
                </a:lnTo>
                <a:lnTo>
                  <a:pt x="127904" y="4548084"/>
                </a:lnTo>
                <a:lnTo>
                  <a:pt x="104642" y="4509198"/>
                </a:lnTo>
                <a:lnTo>
                  <a:pt x="83502" y="4468962"/>
                </a:lnTo>
                <a:lnTo>
                  <a:pt x="64561" y="4427451"/>
                </a:lnTo>
                <a:lnTo>
                  <a:pt x="47894" y="4384744"/>
                </a:lnTo>
                <a:lnTo>
                  <a:pt x="33581" y="4340918"/>
                </a:lnTo>
                <a:lnTo>
                  <a:pt x="21697" y="4296048"/>
                </a:lnTo>
                <a:lnTo>
                  <a:pt x="12320" y="4250214"/>
                </a:lnTo>
                <a:lnTo>
                  <a:pt x="5527" y="4203491"/>
                </a:lnTo>
                <a:lnTo>
                  <a:pt x="1394" y="4155956"/>
                </a:lnTo>
                <a:lnTo>
                  <a:pt x="0" y="4107688"/>
                </a:lnTo>
                <a:lnTo>
                  <a:pt x="0" y="821563"/>
                </a:lnTo>
                <a:close/>
              </a:path>
            </a:pathLst>
          </a:custGeom>
          <a:ln w="25400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05129" y="1579117"/>
            <a:ext cx="8006080" cy="1694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539115">
              <a:lnSpc>
                <a:spcPct val="100000"/>
              </a:lnSpc>
              <a:tabLst>
                <a:tab pos="2647950" algn="l"/>
                <a:tab pos="5213350" algn="l"/>
                <a:tab pos="7537450" algn="l"/>
              </a:tabLst>
            </a:pPr>
            <a:r>
              <a:rPr sz="3600" b="1" spc="-5" dirty="0">
                <a:latin typeface="Arial"/>
                <a:cs typeface="Arial"/>
              </a:rPr>
              <a:t>PIRLS</a:t>
            </a:r>
            <a:r>
              <a:rPr sz="3600" b="1" spc="-5" dirty="0">
                <a:solidFill>
                  <a:srgbClr val="F54E0A"/>
                </a:solidFill>
                <a:latin typeface="Arial"/>
                <a:cs typeface="Arial"/>
              </a:rPr>
              <a:t>	</a:t>
            </a:r>
            <a:r>
              <a:rPr sz="2400" spc="-25" dirty="0">
                <a:solidFill>
                  <a:srgbClr val="17375E"/>
                </a:solidFill>
                <a:latin typeface="Arial"/>
                <a:cs typeface="Arial"/>
              </a:rPr>
              <a:t>х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алы</a:t>
            </a:r>
            <a:r>
              <a:rPr sz="2400" spc="5" dirty="0">
                <a:solidFill>
                  <a:srgbClr val="17375E"/>
                </a:solidFill>
                <a:latin typeface="Arial"/>
                <a:cs typeface="Arial"/>
              </a:rPr>
              <a:t>қ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ар</a:t>
            </a:r>
            <a:r>
              <a:rPr sz="2400" spc="-15" dirty="0">
                <a:solidFill>
                  <a:srgbClr val="17375E"/>
                </a:solidFill>
                <a:latin typeface="Arial"/>
                <a:cs typeface="Arial"/>
              </a:rPr>
              <a:t>а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лы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қ	</a:t>
            </a:r>
            <a:r>
              <a:rPr sz="2400" spc="-25" dirty="0">
                <a:solidFill>
                  <a:srgbClr val="17375E"/>
                </a:solidFill>
                <a:latin typeface="Arial"/>
                <a:cs typeface="Arial"/>
              </a:rPr>
              <a:t>з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е</a:t>
            </a:r>
            <a:r>
              <a:rPr sz="2400" spc="-60" dirty="0">
                <a:solidFill>
                  <a:srgbClr val="17375E"/>
                </a:solidFill>
                <a:latin typeface="Arial"/>
                <a:cs typeface="Arial"/>
              </a:rPr>
              <a:t>р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т</a:t>
            </a:r>
            <a:r>
              <a:rPr sz="2400" spc="-30" dirty="0">
                <a:solidFill>
                  <a:srgbClr val="17375E"/>
                </a:solidFill>
                <a:latin typeface="Arial"/>
                <a:cs typeface="Arial"/>
              </a:rPr>
              <a:t>т</a:t>
            </a:r>
            <a:r>
              <a:rPr sz="2400" spc="-35" dirty="0">
                <a:solidFill>
                  <a:srgbClr val="17375E"/>
                </a:solidFill>
                <a:latin typeface="Arial"/>
                <a:cs typeface="Arial"/>
              </a:rPr>
              <a:t>е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уі</a:t>
            </a:r>
            <a:r>
              <a:rPr sz="2400" spc="-15" dirty="0">
                <a:solidFill>
                  <a:srgbClr val="17375E"/>
                </a:solidFill>
                <a:latin typeface="Arial"/>
                <a:cs typeface="Arial"/>
              </a:rPr>
              <a:t>н</a:t>
            </a:r>
            <a:r>
              <a:rPr sz="2400" spc="0" dirty="0">
                <a:solidFill>
                  <a:srgbClr val="17375E"/>
                </a:solidFill>
                <a:latin typeface="Arial"/>
                <a:cs typeface="Arial"/>
              </a:rPr>
              <a:t>д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е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	оқу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739"/>
              </a:spcBef>
              <a:tabLst>
                <a:tab pos="2348865" algn="l"/>
                <a:tab pos="4217670" algn="l"/>
                <a:tab pos="5406390" algn="l"/>
                <a:tab pos="6824345" algn="l"/>
              </a:tabLst>
            </a:pP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сауаттылығы,	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оқушының	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қоғам	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ӛміріне	</a:t>
            </a:r>
            <a:r>
              <a:rPr sz="2400" spc="-20" dirty="0">
                <a:solidFill>
                  <a:srgbClr val="17375E"/>
                </a:solidFill>
                <a:latin typeface="Arial"/>
                <a:cs typeface="Arial"/>
              </a:rPr>
              <a:t>белсене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араласуын  және  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ӛзіндік </a:t>
            </a:r>
            <a:r>
              <a:rPr sz="2400" spc="5" dirty="0">
                <a:solidFill>
                  <a:srgbClr val="17375E"/>
                </a:solidFill>
                <a:latin typeface="Arial"/>
                <a:cs typeface="Arial"/>
              </a:rPr>
              <a:t>жеке 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мақсаттарына  </a:t>
            </a:r>
            <a:r>
              <a:rPr sz="2400" spc="-15" dirty="0">
                <a:solidFill>
                  <a:srgbClr val="17375E"/>
                </a:solidFill>
                <a:latin typeface="Arial"/>
                <a:cs typeface="Arial"/>
              </a:rPr>
              <a:t>жетуі</a:t>
            </a:r>
            <a:r>
              <a:rPr sz="2400" spc="1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үшін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869683" y="3263153"/>
            <a:ext cx="1739264" cy="1108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4925">
              <a:lnSpc>
                <a:spcPct val="150100"/>
              </a:lnSpc>
            </a:pP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мәт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і</a:t>
            </a:r>
            <a:r>
              <a:rPr sz="2400" spc="-15" dirty="0">
                <a:solidFill>
                  <a:srgbClr val="17375E"/>
                </a:solidFill>
                <a:latin typeface="Arial"/>
                <a:cs typeface="Arial"/>
              </a:rPr>
              <a:t>н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де</a:t>
            </a:r>
            <a:r>
              <a:rPr sz="2400" spc="-65" dirty="0">
                <a:solidFill>
                  <a:srgbClr val="17375E"/>
                </a:solidFill>
                <a:latin typeface="Arial"/>
                <a:cs typeface="Arial"/>
              </a:rPr>
              <a:t>р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д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і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ң  дең</a:t>
            </a:r>
            <a:r>
              <a:rPr sz="2400" spc="-60" dirty="0">
                <a:solidFill>
                  <a:srgbClr val="17375E"/>
                </a:solidFill>
                <a:latin typeface="Arial"/>
                <a:cs typeface="Arial"/>
              </a:rPr>
              <a:t>г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ейлерін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5129" y="3263519"/>
            <a:ext cx="6047105" cy="1656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000"/>
              </a:lnSpc>
              <a:tabLst>
                <a:tab pos="1532255" algn="l"/>
                <a:tab pos="2129155" algn="l"/>
                <a:tab pos="3272790" algn="l"/>
                <a:tab pos="3296920" algn="l"/>
                <a:tab pos="4062095" algn="l"/>
                <a:tab pos="4605020" algn="l"/>
                <a:tab pos="5461635" algn="l"/>
              </a:tabLst>
            </a:pPr>
            <a:r>
              <a:rPr sz="2400" spc="-15" dirty="0">
                <a:solidFill>
                  <a:srgbClr val="17375E"/>
                </a:solidFill>
                <a:latin typeface="Arial"/>
                <a:cs typeface="Arial"/>
              </a:rPr>
              <a:t>қажетті	</a:t>
            </a:r>
            <a:r>
              <a:rPr sz="2400" spc="-20" dirty="0">
                <a:solidFill>
                  <a:srgbClr val="17375E"/>
                </a:solidFill>
                <a:latin typeface="Arial"/>
                <a:cs typeface="Arial"/>
              </a:rPr>
              <a:t>жазбаша		</a:t>
            </a:r>
            <a:r>
              <a:rPr sz="2400" spc="-15" dirty="0">
                <a:solidFill>
                  <a:srgbClr val="17375E"/>
                </a:solidFill>
                <a:latin typeface="Arial"/>
                <a:cs typeface="Arial"/>
              </a:rPr>
              <a:t>түрде	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берілген  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формал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ар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ын	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түсінуі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	мен	қ</a:t>
            </a:r>
            <a:r>
              <a:rPr sz="2400" spc="-60" dirty="0">
                <a:solidFill>
                  <a:srgbClr val="17375E"/>
                </a:solidFill>
                <a:latin typeface="Arial"/>
                <a:cs typeface="Arial"/>
              </a:rPr>
              <a:t>о</a:t>
            </a:r>
            <a:r>
              <a:rPr sz="2400" spc="-15" dirty="0">
                <a:solidFill>
                  <a:srgbClr val="17375E"/>
                </a:solidFill>
                <a:latin typeface="Arial"/>
                <a:cs typeface="Arial"/>
              </a:rPr>
              <a:t>л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дана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	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білу  анықтайды.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386573" y="5092953"/>
            <a:ext cx="1224915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15" dirty="0">
                <a:solidFill>
                  <a:srgbClr val="17375E"/>
                </a:solidFill>
                <a:latin typeface="Arial"/>
                <a:cs typeface="Arial"/>
              </a:rPr>
              <a:t>берілген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05129" y="5092953"/>
            <a:ext cx="6489700" cy="923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1815">
              <a:lnSpc>
                <a:spcPct val="100000"/>
              </a:lnSpc>
              <a:tabLst>
                <a:tab pos="1473835" algn="l"/>
                <a:tab pos="3545840" algn="l"/>
                <a:tab pos="4558030" algn="l"/>
              </a:tabLst>
            </a:pPr>
            <a:r>
              <a:rPr sz="2400" spc="5" dirty="0">
                <a:solidFill>
                  <a:srgbClr val="17375E"/>
                </a:solidFill>
                <a:latin typeface="Arial"/>
                <a:cs typeface="Arial"/>
              </a:rPr>
              <a:t>Жас	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оқырмандар	</a:t>
            </a:r>
            <a:r>
              <a:rPr sz="2400" spc="-20" dirty="0">
                <a:solidFill>
                  <a:srgbClr val="17375E"/>
                </a:solidFill>
                <a:latin typeface="Arial"/>
                <a:cs typeface="Arial"/>
              </a:rPr>
              <a:t>түрлі	</a:t>
            </a:r>
            <a:r>
              <a:rPr sz="2400" spc="-15" dirty="0">
                <a:solidFill>
                  <a:srgbClr val="17375E"/>
                </a:solidFill>
                <a:latin typeface="Arial"/>
                <a:cs typeface="Arial"/>
              </a:rPr>
              <a:t>форматтарда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мәтіндерді 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түсінуі</a:t>
            </a:r>
            <a:r>
              <a:rPr sz="2400" spc="10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spc="-60" dirty="0">
                <a:solidFill>
                  <a:srgbClr val="17375E"/>
                </a:solidFill>
                <a:latin typeface="Arial"/>
                <a:cs typeface="Arial"/>
              </a:rPr>
              <a:t>қажет.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070091" y="0"/>
            <a:ext cx="3073908" cy="18592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56866" y="521970"/>
            <a:ext cx="4627245" cy="426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b="1" spc="-5" dirty="0">
                <a:solidFill>
                  <a:srgbClr val="000000"/>
                </a:solidFill>
                <a:latin typeface="Arial"/>
                <a:cs typeface="Arial"/>
              </a:rPr>
              <a:t>Негізгі </a:t>
            </a:r>
            <a:r>
              <a:rPr sz="2800" b="1" spc="-25" dirty="0">
                <a:solidFill>
                  <a:srgbClr val="000000"/>
                </a:solidFill>
                <a:latin typeface="Arial"/>
                <a:cs typeface="Arial"/>
              </a:rPr>
              <a:t>зерттеу</a:t>
            </a:r>
            <a:r>
              <a:rPr sz="2800" b="1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000000"/>
                </a:solidFill>
                <a:latin typeface="Arial"/>
                <a:cs typeface="Arial"/>
              </a:rPr>
              <a:t>PIRLS-2016</a:t>
            </a:r>
            <a:endParaRPr sz="28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791967" y="2900172"/>
            <a:ext cx="4497324" cy="27188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834132" y="2926714"/>
            <a:ext cx="4412615" cy="2628900"/>
          </a:xfrm>
          <a:custGeom>
            <a:avLst/>
            <a:gdLst/>
            <a:ahLst/>
            <a:cxnLst/>
            <a:rect l="l" t="t" r="r" b="b"/>
            <a:pathLst>
              <a:path w="4412615" h="2628900">
                <a:moveTo>
                  <a:pt x="2458157" y="2616200"/>
                </a:moveTo>
                <a:lnTo>
                  <a:pt x="2023323" y="2616200"/>
                </a:lnTo>
                <a:lnTo>
                  <a:pt x="2066545" y="2628900"/>
                </a:lnTo>
                <a:lnTo>
                  <a:pt x="2415289" y="2628900"/>
                </a:lnTo>
                <a:lnTo>
                  <a:pt x="2458157" y="2616200"/>
                </a:lnTo>
                <a:close/>
              </a:path>
              <a:path w="4412615" h="2628900">
                <a:moveTo>
                  <a:pt x="2668687" y="2578100"/>
                </a:moveTo>
                <a:lnTo>
                  <a:pt x="1810840" y="2578100"/>
                </a:lnTo>
                <a:lnTo>
                  <a:pt x="1895072" y="2603500"/>
                </a:lnTo>
                <a:lnTo>
                  <a:pt x="1937578" y="2603500"/>
                </a:lnTo>
                <a:lnTo>
                  <a:pt x="1980331" y="2616200"/>
                </a:lnTo>
                <a:lnTo>
                  <a:pt x="2543155" y="2616200"/>
                </a:lnTo>
                <a:lnTo>
                  <a:pt x="2668687" y="2578100"/>
                </a:lnTo>
                <a:close/>
              </a:path>
              <a:path w="4412615" h="2628900">
                <a:moveTo>
                  <a:pt x="257217" y="342900"/>
                </a:moveTo>
                <a:lnTo>
                  <a:pt x="89535" y="342900"/>
                </a:lnTo>
                <a:lnTo>
                  <a:pt x="95746" y="406400"/>
                </a:lnTo>
                <a:lnTo>
                  <a:pt x="102801" y="457200"/>
                </a:lnTo>
                <a:lnTo>
                  <a:pt x="110689" y="508000"/>
                </a:lnTo>
                <a:lnTo>
                  <a:pt x="119403" y="558800"/>
                </a:lnTo>
                <a:lnTo>
                  <a:pt x="128932" y="609600"/>
                </a:lnTo>
                <a:lnTo>
                  <a:pt x="139269" y="660400"/>
                </a:lnTo>
                <a:lnTo>
                  <a:pt x="150403" y="711200"/>
                </a:lnTo>
                <a:lnTo>
                  <a:pt x="162327" y="762000"/>
                </a:lnTo>
                <a:lnTo>
                  <a:pt x="175030" y="812800"/>
                </a:lnTo>
                <a:lnTo>
                  <a:pt x="188504" y="863600"/>
                </a:lnTo>
                <a:lnTo>
                  <a:pt x="202740" y="901700"/>
                </a:lnTo>
                <a:lnTo>
                  <a:pt x="217728" y="952500"/>
                </a:lnTo>
                <a:lnTo>
                  <a:pt x="233461" y="1003300"/>
                </a:lnTo>
                <a:lnTo>
                  <a:pt x="249928" y="1054100"/>
                </a:lnTo>
                <a:lnTo>
                  <a:pt x="267121" y="1092200"/>
                </a:lnTo>
                <a:lnTo>
                  <a:pt x="285031" y="1143000"/>
                </a:lnTo>
                <a:lnTo>
                  <a:pt x="303649" y="1193800"/>
                </a:lnTo>
                <a:lnTo>
                  <a:pt x="322965" y="1231900"/>
                </a:lnTo>
                <a:lnTo>
                  <a:pt x="342971" y="1282700"/>
                </a:lnTo>
                <a:lnTo>
                  <a:pt x="363658" y="1320800"/>
                </a:lnTo>
                <a:lnTo>
                  <a:pt x="385016" y="1371600"/>
                </a:lnTo>
                <a:lnTo>
                  <a:pt x="407037" y="1409700"/>
                </a:lnTo>
                <a:lnTo>
                  <a:pt x="429712" y="1447800"/>
                </a:lnTo>
                <a:lnTo>
                  <a:pt x="453031" y="1498600"/>
                </a:lnTo>
                <a:lnTo>
                  <a:pt x="476986" y="1536700"/>
                </a:lnTo>
                <a:lnTo>
                  <a:pt x="501567" y="1574800"/>
                </a:lnTo>
                <a:lnTo>
                  <a:pt x="526766" y="1612900"/>
                </a:lnTo>
                <a:lnTo>
                  <a:pt x="552573" y="1651000"/>
                </a:lnTo>
                <a:lnTo>
                  <a:pt x="578980" y="1689100"/>
                </a:lnTo>
                <a:lnTo>
                  <a:pt x="605978" y="1739900"/>
                </a:lnTo>
                <a:lnTo>
                  <a:pt x="633556" y="1765300"/>
                </a:lnTo>
                <a:lnTo>
                  <a:pt x="661708" y="1803400"/>
                </a:lnTo>
                <a:lnTo>
                  <a:pt x="690423" y="1841500"/>
                </a:lnTo>
                <a:lnTo>
                  <a:pt x="719692" y="1879600"/>
                </a:lnTo>
                <a:lnTo>
                  <a:pt x="749506" y="1917700"/>
                </a:lnTo>
                <a:lnTo>
                  <a:pt x="779857" y="1943100"/>
                </a:lnTo>
                <a:lnTo>
                  <a:pt x="810736" y="1981200"/>
                </a:lnTo>
                <a:lnTo>
                  <a:pt x="842132" y="2019300"/>
                </a:lnTo>
                <a:lnTo>
                  <a:pt x="874038" y="2044700"/>
                </a:lnTo>
                <a:lnTo>
                  <a:pt x="906445" y="2082800"/>
                </a:lnTo>
                <a:lnTo>
                  <a:pt x="939342" y="2108200"/>
                </a:lnTo>
                <a:lnTo>
                  <a:pt x="972722" y="2133600"/>
                </a:lnTo>
                <a:lnTo>
                  <a:pt x="1006575" y="2171700"/>
                </a:lnTo>
                <a:lnTo>
                  <a:pt x="1075665" y="2222500"/>
                </a:lnTo>
                <a:lnTo>
                  <a:pt x="1146540" y="2273300"/>
                </a:lnTo>
                <a:lnTo>
                  <a:pt x="1219127" y="2324100"/>
                </a:lnTo>
                <a:lnTo>
                  <a:pt x="1293355" y="2374900"/>
                </a:lnTo>
                <a:lnTo>
                  <a:pt x="1331062" y="2387600"/>
                </a:lnTo>
                <a:lnTo>
                  <a:pt x="1407615" y="2438400"/>
                </a:lnTo>
                <a:lnTo>
                  <a:pt x="1446444" y="2451100"/>
                </a:lnTo>
                <a:lnTo>
                  <a:pt x="1485629" y="2476500"/>
                </a:lnTo>
                <a:lnTo>
                  <a:pt x="1605229" y="2514600"/>
                </a:lnTo>
                <a:lnTo>
                  <a:pt x="1645747" y="2540000"/>
                </a:lnTo>
                <a:lnTo>
                  <a:pt x="1769132" y="2578100"/>
                </a:lnTo>
                <a:lnTo>
                  <a:pt x="2709975" y="2578100"/>
                </a:lnTo>
                <a:lnTo>
                  <a:pt x="2872129" y="2527300"/>
                </a:lnTo>
                <a:lnTo>
                  <a:pt x="2911877" y="2501900"/>
                </a:lnTo>
                <a:lnTo>
                  <a:pt x="2990369" y="2476500"/>
                </a:lnTo>
                <a:lnTo>
                  <a:pt x="3009733" y="2463800"/>
                </a:lnTo>
                <a:lnTo>
                  <a:pt x="2081989" y="2463800"/>
                </a:lnTo>
                <a:lnTo>
                  <a:pt x="2040236" y="2451100"/>
                </a:lnTo>
                <a:lnTo>
                  <a:pt x="1998691" y="2451100"/>
                </a:lnTo>
                <a:lnTo>
                  <a:pt x="1957364" y="2438400"/>
                </a:lnTo>
                <a:lnTo>
                  <a:pt x="1916266" y="2438400"/>
                </a:lnTo>
                <a:lnTo>
                  <a:pt x="1834800" y="2413000"/>
                </a:lnTo>
                <a:lnTo>
                  <a:pt x="1794453" y="2413000"/>
                </a:lnTo>
                <a:lnTo>
                  <a:pt x="1714583" y="2387600"/>
                </a:lnTo>
                <a:lnTo>
                  <a:pt x="1675081" y="2362200"/>
                </a:lnTo>
                <a:lnTo>
                  <a:pt x="1558436" y="2324100"/>
                </a:lnTo>
                <a:lnTo>
                  <a:pt x="1520210" y="2298700"/>
                </a:lnTo>
                <a:lnTo>
                  <a:pt x="1482328" y="2286000"/>
                </a:lnTo>
                <a:lnTo>
                  <a:pt x="1444803" y="2260600"/>
                </a:lnTo>
                <a:lnTo>
                  <a:pt x="1407644" y="2247900"/>
                </a:lnTo>
                <a:lnTo>
                  <a:pt x="1334467" y="2197100"/>
                </a:lnTo>
                <a:lnTo>
                  <a:pt x="1298471" y="2184400"/>
                </a:lnTo>
                <a:lnTo>
                  <a:pt x="1227714" y="2133600"/>
                </a:lnTo>
                <a:lnTo>
                  <a:pt x="1158676" y="2082800"/>
                </a:lnTo>
                <a:lnTo>
                  <a:pt x="1124829" y="2044700"/>
                </a:lnTo>
                <a:lnTo>
                  <a:pt x="1091442" y="2019300"/>
                </a:lnTo>
                <a:lnTo>
                  <a:pt x="1058528" y="1993900"/>
                </a:lnTo>
                <a:lnTo>
                  <a:pt x="1026096" y="1968500"/>
                </a:lnTo>
                <a:lnTo>
                  <a:pt x="994157" y="1930400"/>
                </a:lnTo>
                <a:lnTo>
                  <a:pt x="962722" y="1905000"/>
                </a:lnTo>
                <a:lnTo>
                  <a:pt x="931802" y="1866900"/>
                </a:lnTo>
                <a:lnTo>
                  <a:pt x="901406" y="1841500"/>
                </a:lnTo>
                <a:lnTo>
                  <a:pt x="871545" y="1803400"/>
                </a:lnTo>
                <a:lnTo>
                  <a:pt x="842231" y="1765300"/>
                </a:lnTo>
                <a:lnTo>
                  <a:pt x="813473" y="1727200"/>
                </a:lnTo>
                <a:lnTo>
                  <a:pt x="785282" y="1701800"/>
                </a:lnTo>
                <a:lnTo>
                  <a:pt x="757669" y="1663700"/>
                </a:lnTo>
                <a:lnTo>
                  <a:pt x="730644" y="1625600"/>
                </a:lnTo>
                <a:lnTo>
                  <a:pt x="704218" y="1587500"/>
                </a:lnTo>
                <a:lnTo>
                  <a:pt x="678401" y="1549400"/>
                </a:lnTo>
                <a:lnTo>
                  <a:pt x="653204" y="1511300"/>
                </a:lnTo>
                <a:lnTo>
                  <a:pt x="628637" y="1460500"/>
                </a:lnTo>
                <a:lnTo>
                  <a:pt x="604712" y="1422400"/>
                </a:lnTo>
                <a:lnTo>
                  <a:pt x="581438" y="1384300"/>
                </a:lnTo>
                <a:lnTo>
                  <a:pt x="558826" y="1346200"/>
                </a:lnTo>
                <a:lnTo>
                  <a:pt x="536887" y="1295400"/>
                </a:lnTo>
                <a:lnTo>
                  <a:pt x="515631" y="1257300"/>
                </a:lnTo>
                <a:lnTo>
                  <a:pt x="495070" y="1206500"/>
                </a:lnTo>
                <a:lnTo>
                  <a:pt x="475212" y="1168400"/>
                </a:lnTo>
                <a:lnTo>
                  <a:pt x="456070" y="1117600"/>
                </a:lnTo>
                <a:lnTo>
                  <a:pt x="437653" y="1079500"/>
                </a:lnTo>
                <a:lnTo>
                  <a:pt x="419972" y="1028700"/>
                </a:lnTo>
                <a:lnTo>
                  <a:pt x="403038" y="990600"/>
                </a:lnTo>
                <a:lnTo>
                  <a:pt x="386861" y="939800"/>
                </a:lnTo>
                <a:lnTo>
                  <a:pt x="371452" y="889000"/>
                </a:lnTo>
                <a:lnTo>
                  <a:pt x="356822" y="838200"/>
                </a:lnTo>
                <a:lnTo>
                  <a:pt x="342980" y="787400"/>
                </a:lnTo>
                <a:lnTo>
                  <a:pt x="329938" y="736600"/>
                </a:lnTo>
                <a:lnTo>
                  <a:pt x="317706" y="698500"/>
                </a:lnTo>
                <a:lnTo>
                  <a:pt x="306294" y="647700"/>
                </a:lnTo>
                <a:lnTo>
                  <a:pt x="295714" y="596900"/>
                </a:lnTo>
                <a:lnTo>
                  <a:pt x="285976" y="546100"/>
                </a:lnTo>
                <a:lnTo>
                  <a:pt x="277089" y="482600"/>
                </a:lnTo>
                <a:lnTo>
                  <a:pt x="269066" y="431800"/>
                </a:lnTo>
                <a:lnTo>
                  <a:pt x="261916" y="381000"/>
                </a:lnTo>
                <a:lnTo>
                  <a:pt x="257217" y="342900"/>
                </a:lnTo>
                <a:close/>
              </a:path>
              <a:path w="4412615" h="2628900">
                <a:moveTo>
                  <a:pt x="4412361" y="0"/>
                </a:moveTo>
                <a:lnTo>
                  <a:pt x="4245356" y="0"/>
                </a:lnTo>
                <a:lnTo>
                  <a:pt x="4244889" y="50800"/>
                </a:lnTo>
                <a:lnTo>
                  <a:pt x="4243497" y="114300"/>
                </a:lnTo>
                <a:lnTo>
                  <a:pt x="4241187" y="165100"/>
                </a:lnTo>
                <a:lnTo>
                  <a:pt x="4237968" y="215900"/>
                </a:lnTo>
                <a:lnTo>
                  <a:pt x="4233850" y="266700"/>
                </a:lnTo>
                <a:lnTo>
                  <a:pt x="4228842" y="317500"/>
                </a:lnTo>
                <a:lnTo>
                  <a:pt x="4222951" y="368300"/>
                </a:lnTo>
                <a:lnTo>
                  <a:pt x="4216188" y="419100"/>
                </a:lnTo>
                <a:lnTo>
                  <a:pt x="4208561" y="469900"/>
                </a:lnTo>
                <a:lnTo>
                  <a:pt x="4200080" y="520700"/>
                </a:lnTo>
                <a:lnTo>
                  <a:pt x="4190752" y="571500"/>
                </a:lnTo>
                <a:lnTo>
                  <a:pt x="4180588" y="622300"/>
                </a:lnTo>
                <a:lnTo>
                  <a:pt x="4169596" y="673100"/>
                </a:lnTo>
                <a:lnTo>
                  <a:pt x="4157784" y="723900"/>
                </a:lnTo>
                <a:lnTo>
                  <a:pt x="4145163" y="774700"/>
                </a:lnTo>
                <a:lnTo>
                  <a:pt x="4131740" y="825500"/>
                </a:lnTo>
                <a:lnTo>
                  <a:pt x="4117525" y="876300"/>
                </a:lnTo>
                <a:lnTo>
                  <a:pt x="4102527" y="914400"/>
                </a:lnTo>
                <a:lnTo>
                  <a:pt x="4086755" y="965200"/>
                </a:lnTo>
                <a:lnTo>
                  <a:pt x="4070217" y="1016000"/>
                </a:lnTo>
                <a:lnTo>
                  <a:pt x="4052923" y="1054100"/>
                </a:lnTo>
                <a:lnTo>
                  <a:pt x="4034882" y="1104900"/>
                </a:lnTo>
                <a:lnTo>
                  <a:pt x="4016102" y="1143000"/>
                </a:lnTo>
                <a:lnTo>
                  <a:pt x="3996592" y="1193800"/>
                </a:lnTo>
                <a:lnTo>
                  <a:pt x="3976362" y="1231900"/>
                </a:lnTo>
                <a:lnTo>
                  <a:pt x="3955420" y="1282700"/>
                </a:lnTo>
                <a:lnTo>
                  <a:pt x="3933775" y="1320800"/>
                </a:lnTo>
                <a:lnTo>
                  <a:pt x="3911437" y="1371600"/>
                </a:lnTo>
                <a:lnTo>
                  <a:pt x="3888414" y="1409700"/>
                </a:lnTo>
                <a:lnTo>
                  <a:pt x="3864715" y="1447800"/>
                </a:lnTo>
                <a:lnTo>
                  <a:pt x="3840349" y="1485900"/>
                </a:lnTo>
                <a:lnTo>
                  <a:pt x="3815324" y="1524000"/>
                </a:lnTo>
                <a:lnTo>
                  <a:pt x="3789651" y="1562100"/>
                </a:lnTo>
                <a:lnTo>
                  <a:pt x="3763338" y="1612900"/>
                </a:lnTo>
                <a:lnTo>
                  <a:pt x="3736394" y="1638300"/>
                </a:lnTo>
                <a:lnTo>
                  <a:pt x="3708827" y="1676400"/>
                </a:lnTo>
                <a:lnTo>
                  <a:pt x="3680648" y="1714500"/>
                </a:lnTo>
                <a:lnTo>
                  <a:pt x="3651863" y="1752600"/>
                </a:lnTo>
                <a:lnTo>
                  <a:pt x="3622484" y="1790700"/>
                </a:lnTo>
                <a:lnTo>
                  <a:pt x="3592518" y="1828800"/>
                </a:lnTo>
                <a:lnTo>
                  <a:pt x="3561975" y="1854200"/>
                </a:lnTo>
                <a:lnTo>
                  <a:pt x="3530863" y="1892300"/>
                </a:lnTo>
                <a:lnTo>
                  <a:pt x="3499191" y="1917700"/>
                </a:lnTo>
                <a:lnTo>
                  <a:pt x="3466969" y="1955800"/>
                </a:lnTo>
                <a:lnTo>
                  <a:pt x="3434205" y="1981200"/>
                </a:lnTo>
                <a:lnTo>
                  <a:pt x="3400909" y="2019300"/>
                </a:lnTo>
                <a:lnTo>
                  <a:pt x="3367089" y="2044700"/>
                </a:lnTo>
                <a:lnTo>
                  <a:pt x="3332754" y="2070100"/>
                </a:lnTo>
                <a:lnTo>
                  <a:pt x="3297912" y="2095500"/>
                </a:lnTo>
                <a:lnTo>
                  <a:pt x="3226748" y="2146300"/>
                </a:lnTo>
                <a:lnTo>
                  <a:pt x="3153668" y="2197100"/>
                </a:lnTo>
                <a:lnTo>
                  <a:pt x="3078743" y="2247900"/>
                </a:lnTo>
                <a:lnTo>
                  <a:pt x="3040611" y="2260600"/>
                </a:lnTo>
                <a:lnTo>
                  <a:pt x="3002045" y="2286000"/>
                </a:lnTo>
                <a:lnTo>
                  <a:pt x="2963054" y="2298700"/>
                </a:lnTo>
                <a:lnTo>
                  <a:pt x="2923646" y="2324100"/>
                </a:lnTo>
                <a:lnTo>
                  <a:pt x="2843616" y="2349500"/>
                </a:lnTo>
                <a:lnTo>
                  <a:pt x="2803013" y="2374900"/>
                </a:lnTo>
                <a:lnTo>
                  <a:pt x="2636881" y="2425700"/>
                </a:lnTo>
                <a:lnTo>
                  <a:pt x="2594464" y="2425700"/>
                </a:lnTo>
                <a:lnTo>
                  <a:pt x="2508631" y="2451100"/>
                </a:lnTo>
                <a:lnTo>
                  <a:pt x="2465379" y="2451100"/>
                </a:lnTo>
                <a:lnTo>
                  <a:pt x="2422231" y="2463800"/>
                </a:lnTo>
                <a:lnTo>
                  <a:pt x="3009733" y="2463800"/>
                </a:lnTo>
                <a:lnTo>
                  <a:pt x="3029096" y="2451100"/>
                </a:lnTo>
                <a:lnTo>
                  <a:pt x="3067467" y="2438400"/>
                </a:lnTo>
                <a:lnTo>
                  <a:pt x="3105473" y="2413000"/>
                </a:lnTo>
                <a:lnTo>
                  <a:pt x="3143107" y="2400300"/>
                </a:lnTo>
                <a:lnTo>
                  <a:pt x="3217223" y="2349500"/>
                </a:lnTo>
                <a:lnTo>
                  <a:pt x="3253689" y="2336800"/>
                </a:lnTo>
                <a:lnTo>
                  <a:pt x="3325398" y="2286000"/>
                </a:lnTo>
                <a:lnTo>
                  <a:pt x="3395422" y="2235200"/>
                </a:lnTo>
                <a:lnTo>
                  <a:pt x="3463695" y="2184400"/>
                </a:lnTo>
                <a:lnTo>
                  <a:pt x="3497155" y="2146300"/>
                </a:lnTo>
                <a:lnTo>
                  <a:pt x="3530153" y="2120900"/>
                </a:lnTo>
                <a:lnTo>
                  <a:pt x="3562681" y="2095500"/>
                </a:lnTo>
                <a:lnTo>
                  <a:pt x="3594731" y="2057400"/>
                </a:lnTo>
                <a:lnTo>
                  <a:pt x="3626295" y="2032000"/>
                </a:lnTo>
                <a:lnTo>
                  <a:pt x="3657364" y="1993900"/>
                </a:lnTo>
                <a:lnTo>
                  <a:pt x="3687931" y="1968500"/>
                </a:lnTo>
                <a:lnTo>
                  <a:pt x="3717987" y="1930400"/>
                </a:lnTo>
                <a:lnTo>
                  <a:pt x="3747524" y="1892300"/>
                </a:lnTo>
                <a:lnTo>
                  <a:pt x="3776535" y="1866900"/>
                </a:lnTo>
                <a:lnTo>
                  <a:pt x="3805011" y="1828800"/>
                </a:lnTo>
                <a:lnTo>
                  <a:pt x="3832944" y="1790700"/>
                </a:lnTo>
                <a:lnTo>
                  <a:pt x="3860325" y="1752600"/>
                </a:lnTo>
                <a:lnTo>
                  <a:pt x="3887148" y="1714500"/>
                </a:lnTo>
                <a:lnTo>
                  <a:pt x="3913403" y="1676400"/>
                </a:lnTo>
                <a:lnTo>
                  <a:pt x="3939083" y="1638300"/>
                </a:lnTo>
                <a:lnTo>
                  <a:pt x="3964179" y="1600200"/>
                </a:lnTo>
                <a:lnTo>
                  <a:pt x="3988683" y="1562100"/>
                </a:lnTo>
                <a:lnTo>
                  <a:pt x="4012588" y="1524000"/>
                </a:lnTo>
                <a:lnTo>
                  <a:pt x="4035885" y="1485900"/>
                </a:lnTo>
                <a:lnTo>
                  <a:pt x="4058566" y="1447800"/>
                </a:lnTo>
                <a:lnTo>
                  <a:pt x="4080623" y="1397000"/>
                </a:lnTo>
                <a:lnTo>
                  <a:pt x="4102048" y="1358900"/>
                </a:lnTo>
                <a:lnTo>
                  <a:pt x="4122832" y="1320800"/>
                </a:lnTo>
                <a:lnTo>
                  <a:pt x="4142968" y="1270000"/>
                </a:lnTo>
                <a:lnTo>
                  <a:pt x="4162447" y="1231900"/>
                </a:lnTo>
                <a:lnTo>
                  <a:pt x="4181262" y="1181100"/>
                </a:lnTo>
                <a:lnTo>
                  <a:pt x="4199405" y="1143000"/>
                </a:lnTo>
                <a:lnTo>
                  <a:pt x="4216866" y="1092200"/>
                </a:lnTo>
                <a:lnTo>
                  <a:pt x="4233638" y="1054100"/>
                </a:lnTo>
                <a:lnTo>
                  <a:pt x="4249714" y="1003300"/>
                </a:lnTo>
                <a:lnTo>
                  <a:pt x="4265084" y="952500"/>
                </a:lnTo>
                <a:lnTo>
                  <a:pt x="4279741" y="914400"/>
                </a:lnTo>
                <a:lnTo>
                  <a:pt x="4293677" y="863600"/>
                </a:lnTo>
                <a:lnTo>
                  <a:pt x="4306883" y="812800"/>
                </a:lnTo>
                <a:lnTo>
                  <a:pt x="4319352" y="762000"/>
                </a:lnTo>
                <a:lnTo>
                  <a:pt x="4331075" y="723900"/>
                </a:lnTo>
                <a:lnTo>
                  <a:pt x="4342044" y="673100"/>
                </a:lnTo>
                <a:lnTo>
                  <a:pt x="4352251" y="622300"/>
                </a:lnTo>
                <a:lnTo>
                  <a:pt x="4361688" y="571500"/>
                </a:lnTo>
                <a:lnTo>
                  <a:pt x="4370348" y="520700"/>
                </a:lnTo>
                <a:lnTo>
                  <a:pt x="4378221" y="469900"/>
                </a:lnTo>
                <a:lnTo>
                  <a:pt x="4385299" y="419100"/>
                </a:lnTo>
                <a:lnTo>
                  <a:pt x="4391576" y="368300"/>
                </a:lnTo>
                <a:lnTo>
                  <a:pt x="4397041" y="317500"/>
                </a:lnTo>
                <a:lnTo>
                  <a:pt x="4401688" y="266700"/>
                </a:lnTo>
                <a:lnTo>
                  <a:pt x="4405509" y="215900"/>
                </a:lnTo>
                <a:lnTo>
                  <a:pt x="4408494" y="165100"/>
                </a:lnTo>
                <a:lnTo>
                  <a:pt x="4410637" y="114300"/>
                </a:lnTo>
                <a:lnTo>
                  <a:pt x="4411928" y="50800"/>
                </a:lnTo>
                <a:lnTo>
                  <a:pt x="4412361" y="0"/>
                </a:lnTo>
                <a:close/>
              </a:path>
              <a:path w="4412615" h="2628900">
                <a:moveTo>
                  <a:pt x="161290" y="215900"/>
                </a:moveTo>
                <a:lnTo>
                  <a:pt x="0" y="355600"/>
                </a:lnTo>
                <a:lnTo>
                  <a:pt x="89535" y="342900"/>
                </a:lnTo>
                <a:lnTo>
                  <a:pt x="257217" y="342900"/>
                </a:lnTo>
                <a:lnTo>
                  <a:pt x="255650" y="330200"/>
                </a:lnTo>
                <a:lnTo>
                  <a:pt x="345059" y="317500"/>
                </a:lnTo>
                <a:lnTo>
                  <a:pt x="161290" y="215900"/>
                </a:lnTo>
                <a:close/>
              </a:path>
            </a:pathLst>
          </a:custGeom>
          <a:solidFill>
            <a:srgbClr val="D0E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513076" y="2004060"/>
            <a:ext cx="5123687" cy="19217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xfrm>
            <a:off x="1498472" y="1189990"/>
            <a:ext cx="6147054" cy="21493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44345">
              <a:lnSpc>
                <a:spcPct val="100000"/>
              </a:lnSpc>
            </a:pPr>
            <a:r>
              <a:rPr spc="-10" dirty="0">
                <a:solidFill>
                  <a:schemeClr val="tx1"/>
                </a:solidFill>
              </a:rPr>
              <a:t>Барлығы </a:t>
            </a:r>
            <a:r>
              <a:rPr spc="-5" dirty="0">
                <a:solidFill>
                  <a:schemeClr val="tx1"/>
                </a:solidFill>
              </a:rPr>
              <a:t>12</a:t>
            </a:r>
            <a:r>
              <a:rPr spc="-55" dirty="0">
                <a:solidFill>
                  <a:schemeClr val="tx1"/>
                </a:solidFill>
              </a:rPr>
              <a:t> </a:t>
            </a:r>
            <a:r>
              <a:rPr spc="-10" dirty="0">
                <a:solidFill>
                  <a:schemeClr val="tx1"/>
                </a:solidFill>
              </a:rPr>
              <a:t>мәтін</a:t>
            </a:r>
          </a:p>
          <a:p>
            <a:pPr marL="1212215">
              <a:lnSpc>
                <a:spcPct val="100000"/>
              </a:lnSpc>
              <a:spcBef>
                <a:spcPts val="925"/>
              </a:spcBef>
            </a:pPr>
            <a:r>
              <a:rPr b="0" spc="-5" dirty="0">
                <a:solidFill>
                  <a:schemeClr val="tx1"/>
                </a:solidFill>
                <a:latin typeface="Arial"/>
                <a:cs typeface="Arial"/>
              </a:rPr>
              <a:t>6</a:t>
            </a:r>
            <a:r>
              <a:rPr b="0" spc="-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b="0" dirty="0" smtClean="0">
                <a:solidFill>
                  <a:srgbClr val="17375E"/>
                </a:solidFill>
                <a:latin typeface="Arial"/>
                <a:cs typeface="Arial"/>
              </a:rPr>
              <a:t>к</a:t>
            </a:r>
            <a:r>
              <a:rPr lang="kk-KZ" b="0" dirty="0">
                <a:solidFill>
                  <a:srgbClr val="17375E"/>
                </a:solidFill>
              </a:rPr>
              <a:t>ө</a:t>
            </a:r>
            <a:r>
              <a:rPr b="0" dirty="0" err="1" smtClean="0">
                <a:solidFill>
                  <a:srgbClr val="17375E"/>
                </a:solidFill>
                <a:latin typeface="Arial"/>
                <a:cs typeface="Arial"/>
              </a:rPr>
              <a:t>ркем</a:t>
            </a:r>
            <a:r>
              <a:rPr b="0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b="0" spc="-5" dirty="0">
                <a:solidFill>
                  <a:srgbClr val="17375E"/>
                </a:solidFill>
                <a:latin typeface="Arial"/>
                <a:cs typeface="Arial"/>
              </a:rPr>
              <a:t>әдеби және 6 </a:t>
            </a:r>
            <a:r>
              <a:rPr b="0" spc="-10" dirty="0">
                <a:solidFill>
                  <a:srgbClr val="17375E"/>
                </a:solidFill>
                <a:latin typeface="Arial"/>
                <a:cs typeface="Arial"/>
              </a:rPr>
              <a:t>ақпараттық</a:t>
            </a:r>
          </a:p>
          <a:p>
            <a:pPr marL="1199515">
              <a:lnSpc>
                <a:spcPct val="100000"/>
              </a:lnSpc>
              <a:spcBef>
                <a:spcPts val="55"/>
              </a:spcBef>
            </a:pPr>
            <a:endParaRPr b="0" spc="-10" dirty="0">
              <a:solidFill>
                <a:srgbClr val="17375E"/>
              </a:solidFill>
              <a:latin typeface="Arial"/>
              <a:cs typeface="Arial"/>
            </a:endParaRPr>
          </a:p>
          <a:p>
            <a:pPr marL="1199515" marR="183515" algn="ctr">
              <a:lnSpc>
                <a:spcPct val="100000"/>
              </a:lnSpc>
            </a:pPr>
            <a:r>
              <a:rPr b="0" spc="-5" dirty="0">
                <a:solidFill>
                  <a:srgbClr val="17375E"/>
                </a:solidFill>
                <a:latin typeface="Arial"/>
                <a:cs typeface="Arial"/>
              </a:rPr>
              <a:t>Әрбір</a:t>
            </a:r>
            <a:r>
              <a:rPr b="0" spc="-6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b="0" spc="-5" dirty="0">
                <a:solidFill>
                  <a:srgbClr val="17375E"/>
                </a:solidFill>
                <a:latin typeface="Arial"/>
                <a:cs typeface="Arial"/>
              </a:rPr>
              <a:t>қатысушыға</a:t>
            </a:r>
          </a:p>
          <a:p>
            <a:pPr marL="1199515" marR="180975" algn="ctr">
              <a:lnSpc>
                <a:spcPct val="100000"/>
              </a:lnSpc>
              <a:spcBef>
                <a:spcPts val="434"/>
              </a:spcBef>
            </a:pPr>
            <a:r>
              <a:rPr sz="3200" b="0" dirty="0">
                <a:solidFill>
                  <a:schemeClr val="tx1"/>
                </a:solidFill>
                <a:latin typeface="Arial"/>
                <a:cs typeface="Arial"/>
              </a:rPr>
              <a:t>2</a:t>
            </a:r>
            <a:r>
              <a:rPr sz="3200" b="0" spc="-95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sz="3200" b="0" dirty="0">
                <a:solidFill>
                  <a:schemeClr val="tx1"/>
                </a:solidFill>
                <a:latin typeface="Arial"/>
                <a:cs typeface="Arial"/>
              </a:rPr>
              <a:t>мәтін</a:t>
            </a:r>
            <a:endParaRPr sz="32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428488" y="3852671"/>
            <a:ext cx="3073908" cy="19888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850382" y="3945382"/>
            <a:ext cx="2232660" cy="1670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400" spc="-10" dirty="0">
                <a:latin typeface="Arial"/>
                <a:cs typeface="Arial"/>
              </a:rPr>
              <a:t>Ақпараттық</a:t>
            </a:r>
            <a:endParaRPr sz="2400" dirty="0">
              <a:latin typeface="Arial"/>
              <a:cs typeface="Arial"/>
            </a:endParaRPr>
          </a:p>
          <a:p>
            <a:pPr marL="12065" marR="5080" algn="ctr">
              <a:lnSpc>
                <a:spcPct val="96200"/>
              </a:lnSpc>
              <a:spcBef>
                <a:spcPts val="960"/>
              </a:spcBef>
            </a:pPr>
            <a:r>
              <a:rPr sz="2000" spc="-10" dirty="0">
                <a:solidFill>
                  <a:srgbClr val="17375E"/>
                </a:solidFill>
                <a:latin typeface="Arial"/>
                <a:cs typeface="Arial"/>
              </a:rPr>
              <a:t>жануарлар</a:t>
            </a:r>
            <a:r>
              <a:rPr sz="2000" spc="-80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7375E"/>
                </a:solidFill>
                <a:latin typeface="Arial"/>
                <a:cs typeface="Arial"/>
              </a:rPr>
              <a:t>туралы  </a:t>
            </a:r>
            <a:r>
              <a:rPr sz="2000" spc="-10" dirty="0">
                <a:solidFill>
                  <a:srgbClr val="17375E"/>
                </a:solidFill>
                <a:latin typeface="Arial"/>
                <a:cs typeface="Arial"/>
              </a:rPr>
              <a:t>әңгімелер </a:t>
            </a:r>
            <a:r>
              <a:rPr sz="2000" dirty="0">
                <a:solidFill>
                  <a:srgbClr val="17375E"/>
                </a:solidFill>
                <a:latin typeface="Arial"/>
                <a:cs typeface="Arial"/>
              </a:rPr>
              <a:t>немесе  жарнамалық  </a:t>
            </a:r>
            <a:r>
              <a:rPr sz="2000" spc="-15" dirty="0">
                <a:solidFill>
                  <a:srgbClr val="17375E"/>
                </a:solidFill>
                <a:latin typeface="Arial"/>
                <a:cs typeface="Arial"/>
              </a:rPr>
              <a:t>буклеттер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114044" y="5785102"/>
            <a:ext cx="7344156" cy="9555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890517" y="5913628"/>
            <a:ext cx="3147060" cy="4965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276985" algn="l"/>
              </a:tabLst>
            </a:pPr>
            <a:r>
              <a:rPr sz="3200" spc="-10" dirty="0">
                <a:latin typeface="Arial"/>
                <a:cs typeface="Arial"/>
              </a:rPr>
              <a:t>16</a:t>
            </a:r>
            <a:r>
              <a:rPr sz="3200" dirty="0">
                <a:latin typeface="Arial"/>
                <a:cs typeface="Arial"/>
              </a:rPr>
              <a:t>-19	</a:t>
            </a:r>
            <a:r>
              <a:rPr sz="3200" spc="-40" dirty="0">
                <a:latin typeface="Arial"/>
                <a:cs typeface="Arial"/>
              </a:rPr>
              <a:t>т</a:t>
            </a:r>
            <a:r>
              <a:rPr sz="3200" dirty="0">
                <a:latin typeface="Arial"/>
                <a:cs typeface="Arial"/>
              </a:rPr>
              <a:t>апсырма</a:t>
            </a:r>
          </a:p>
        </p:txBody>
      </p:sp>
      <p:sp>
        <p:nvSpPr>
          <p:cNvPr id="11" name="object 11"/>
          <p:cNvSpPr/>
          <p:nvPr/>
        </p:nvSpPr>
        <p:spPr>
          <a:xfrm>
            <a:off x="1181100" y="3749040"/>
            <a:ext cx="3099816" cy="201320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507363" y="4071620"/>
            <a:ext cx="2449195" cy="14503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800" dirty="0" smtClean="0">
                <a:latin typeface="Arial"/>
                <a:cs typeface="Arial"/>
              </a:rPr>
              <a:t>К</a:t>
            </a:r>
            <a:r>
              <a:rPr lang="kk-KZ" sz="2800" dirty="0">
                <a:latin typeface="Arial"/>
                <a:cs typeface="Arial"/>
              </a:rPr>
              <a:t>ө</a:t>
            </a:r>
            <a:r>
              <a:rPr sz="2800" dirty="0" err="1" smtClean="0">
                <a:latin typeface="Arial"/>
                <a:cs typeface="Arial"/>
              </a:rPr>
              <a:t>ркем</a:t>
            </a:r>
            <a:r>
              <a:rPr sz="2800" spc="-75" dirty="0" smtClean="0">
                <a:latin typeface="Arial"/>
                <a:cs typeface="Arial"/>
              </a:rPr>
              <a:t> </a:t>
            </a:r>
            <a:r>
              <a:rPr sz="2800" spc="-10" dirty="0">
                <a:latin typeface="Arial"/>
                <a:cs typeface="Arial"/>
              </a:rPr>
              <a:t>әдеби</a:t>
            </a:r>
            <a:endParaRPr sz="2800" dirty="0">
              <a:latin typeface="Arial"/>
              <a:cs typeface="Arial"/>
            </a:endParaRPr>
          </a:p>
          <a:p>
            <a:pPr marL="12700" marR="5080" algn="ctr">
              <a:lnSpc>
                <a:spcPct val="86600"/>
              </a:lnSpc>
              <a:spcBef>
                <a:spcPts val="1120"/>
              </a:spcBef>
            </a:pP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қызықты</a:t>
            </a:r>
            <a:r>
              <a:rPr sz="2200" spc="-30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оқиғалар,  </a:t>
            </a:r>
            <a:r>
              <a:rPr sz="2200" dirty="0">
                <a:solidFill>
                  <a:srgbClr val="17375E"/>
                </a:solidFill>
                <a:latin typeface="Arial"/>
                <a:cs typeface="Arial"/>
              </a:rPr>
              <a:t>хикаялар 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немесе  </a:t>
            </a:r>
            <a:r>
              <a:rPr sz="2200" spc="-10" dirty="0">
                <a:solidFill>
                  <a:srgbClr val="17375E"/>
                </a:solidFill>
                <a:latin typeface="Arial"/>
                <a:cs typeface="Arial"/>
              </a:rPr>
              <a:t>ертегілер</a:t>
            </a:r>
            <a:endParaRPr sz="22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191078"/>
              </p:ext>
            </p:extLst>
          </p:nvPr>
        </p:nvGraphicFramePr>
        <p:xfrm>
          <a:off x="212699" y="1284211"/>
          <a:ext cx="8153487" cy="160877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643712"/>
                <a:gridCol w="142913"/>
                <a:gridCol w="1366862"/>
              </a:tblGrid>
              <a:tr h="142887">
                <a:tc gridSpan="2">
                  <a:txBody>
                    <a:bodyPr/>
                    <a:lstStyle/>
                    <a:p>
                      <a:endParaRPr sz="22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4">
                      <a:solidFill>
                        <a:srgbClr val="F54E0A"/>
                      </a:solidFill>
                      <a:prstDash val="solid"/>
                    </a:lnL>
                    <a:lnR w="3174">
                      <a:solidFill>
                        <a:srgbClr val="F54E0A"/>
                      </a:solidFill>
                      <a:prstDash val="solid"/>
                    </a:lnR>
                    <a:lnT w="3174">
                      <a:solidFill>
                        <a:srgbClr val="F54E0A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4">
                      <a:solidFill>
                        <a:srgbClr val="F54E0A"/>
                      </a:solidFill>
                      <a:prstDash val="solid"/>
                    </a:lnL>
                    <a:lnB w="3175">
                      <a:solidFill>
                        <a:srgbClr val="006FC0"/>
                      </a:solidFill>
                      <a:prstDash val="solid"/>
                    </a:lnB>
                  </a:tcPr>
                </a:tc>
              </a:tr>
              <a:tr h="785812">
                <a:tc>
                  <a:txBody>
                    <a:bodyPr/>
                    <a:lstStyle/>
                    <a:p>
                      <a:pPr marL="1893570">
                        <a:lnSpc>
                          <a:spcPct val="100000"/>
                        </a:lnSpc>
                        <a:spcBef>
                          <a:spcPts val="1210"/>
                        </a:spcBef>
                      </a:pPr>
                      <a:r>
                        <a:rPr sz="3000" spc="-1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ақпаратты</a:t>
                      </a:r>
                      <a:r>
                        <a:rPr sz="3000" spc="-9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3000" spc="-2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табуы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4">
                      <a:solidFill>
                        <a:srgbClr val="F54E0A"/>
                      </a:solidFill>
                      <a:prstDash val="solid"/>
                    </a:lnL>
                    <a:lnR w="3175">
                      <a:solidFill>
                        <a:srgbClr val="006FC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006FC0"/>
                      </a:solidFill>
                      <a:prstDash val="solid"/>
                    </a:lnL>
                    <a:lnR w="3174">
                      <a:solidFill>
                        <a:srgbClr val="F54E0A"/>
                      </a:solidFill>
                      <a:prstDash val="solid"/>
                    </a:lnR>
                    <a:lnT w="3175">
                      <a:solidFill>
                        <a:srgbClr val="006FC0"/>
                      </a:solidFill>
                      <a:prstDash val="solid"/>
                    </a:lnT>
                    <a:lnB w="3175">
                      <a:solidFill>
                        <a:srgbClr val="006F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5445">
                        <a:lnSpc>
                          <a:spcPct val="100000"/>
                        </a:lnSpc>
                        <a:spcBef>
                          <a:spcPts val="1070"/>
                        </a:spcBef>
                      </a:pPr>
                      <a:r>
                        <a:rPr sz="3200" b="1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20</a:t>
                      </a:r>
                      <a:endParaRPr sz="32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4">
                      <a:solidFill>
                        <a:srgbClr val="F54E0A"/>
                      </a:solidFill>
                      <a:prstDash val="solid"/>
                    </a:lnL>
                    <a:lnR w="3175">
                      <a:solidFill>
                        <a:srgbClr val="006FC0"/>
                      </a:solidFill>
                      <a:prstDash val="solid"/>
                    </a:lnR>
                    <a:lnT w="3175">
                      <a:solidFill>
                        <a:srgbClr val="006FC0"/>
                      </a:solidFill>
                      <a:prstDash val="solid"/>
                    </a:lnT>
                    <a:lnB w="3175">
                      <a:solidFill>
                        <a:srgbClr val="006FC0"/>
                      </a:solidFill>
                      <a:prstDash val="solid"/>
                    </a:lnB>
                  </a:tcPr>
                </a:tc>
              </a:tr>
              <a:tr h="142875">
                <a:tc gridSpan="2">
                  <a:txBody>
                    <a:bodyPr/>
                    <a:lstStyle/>
                    <a:p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4">
                      <a:solidFill>
                        <a:srgbClr val="F54E0A"/>
                      </a:solidFill>
                      <a:prstDash val="solid"/>
                    </a:lnL>
                    <a:lnR w="3174">
                      <a:solidFill>
                        <a:srgbClr val="F54E0A"/>
                      </a:solidFill>
                      <a:prstDash val="solid"/>
                    </a:lnR>
                    <a:lnB w="3174">
                      <a:solidFill>
                        <a:srgbClr val="F54E0A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4">
                      <a:solidFill>
                        <a:srgbClr val="F54E0A"/>
                      </a:solidFill>
                      <a:prstDash val="solid"/>
                    </a:lnL>
                    <a:lnT w="3175">
                      <a:solidFill>
                        <a:srgbClr val="006FC0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  <p:sp>
        <p:nvSpPr>
          <p:cNvPr id="3" name="object 3"/>
          <p:cNvSpPr/>
          <p:nvPr/>
        </p:nvSpPr>
        <p:spPr>
          <a:xfrm>
            <a:off x="6929501" y="5643588"/>
            <a:ext cx="1510030" cy="786130"/>
          </a:xfrm>
          <a:custGeom>
            <a:avLst/>
            <a:gdLst/>
            <a:ahLst/>
            <a:cxnLst/>
            <a:rect l="l" t="t" r="r" b="b"/>
            <a:pathLst>
              <a:path w="1510029" h="786129">
                <a:moveTo>
                  <a:pt x="0" y="785812"/>
                </a:moveTo>
                <a:lnTo>
                  <a:pt x="1509776" y="785812"/>
                </a:lnTo>
                <a:lnTo>
                  <a:pt x="1509776" y="0"/>
                </a:lnTo>
                <a:lnTo>
                  <a:pt x="0" y="0"/>
                </a:lnTo>
                <a:lnTo>
                  <a:pt x="0" y="785812"/>
                </a:lnTo>
                <a:close/>
              </a:path>
            </a:pathLst>
          </a:custGeom>
          <a:ln w="3175">
            <a:solidFill>
              <a:srgbClr val="006F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447280" y="5782259"/>
            <a:ext cx="476884" cy="4965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1" spc="-10" dirty="0">
                <a:latin typeface="Arial"/>
                <a:cs typeface="Arial"/>
              </a:rPr>
              <a:t>20</a:t>
            </a:r>
            <a:endParaRPr sz="3200" dirty="0">
              <a:latin typeface="Arial"/>
              <a:cs typeface="Arial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82380"/>
              </p:ext>
            </p:extLst>
          </p:nvPr>
        </p:nvGraphicFramePr>
        <p:xfrm>
          <a:off x="209524" y="2641600"/>
          <a:ext cx="8153487" cy="15293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643712"/>
                <a:gridCol w="142913"/>
                <a:gridCol w="1366862"/>
              </a:tblGrid>
              <a:tr h="127292">
                <a:tc>
                  <a:txBody>
                    <a:bodyPr/>
                    <a:lstStyle/>
                    <a:p>
                      <a:endParaRPr sz="32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3175">
                      <a:solidFill>
                        <a:srgbClr val="006FC0"/>
                      </a:solidFill>
                      <a:prstDash val="solid"/>
                    </a:lnR>
                    <a:lnB w="9525">
                      <a:solidFill>
                        <a:srgbClr val="F54E0A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006FC0"/>
                      </a:solidFill>
                      <a:prstDash val="solid"/>
                    </a:lnL>
                    <a:lnR w="3175">
                      <a:solidFill>
                        <a:srgbClr val="006FC0"/>
                      </a:solidFill>
                      <a:prstDash val="solid"/>
                    </a:lnR>
                    <a:lnT w="3175">
                      <a:solidFill>
                        <a:srgbClr val="006FC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553999">
                <a:tc>
                  <a:txBody>
                    <a:bodyPr/>
                    <a:lstStyle/>
                    <a:p>
                      <a:pPr marL="222885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300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қорытынды </a:t>
                      </a:r>
                      <a:r>
                        <a:rPr sz="30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шығаруы және</a:t>
                      </a:r>
                      <a:r>
                        <a:rPr sz="3000" spc="-6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3000" spc="-1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талдауы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F54E0A"/>
                      </a:solidFill>
                      <a:prstDash val="solid"/>
                    </a:lnL>
                    <a:lnR w="3175">
                      <a:solidFill>
                        <a:srgbClr val="006FC0"/>
                      </a:solidFill>
                      <a:prstDash val="solid"/>
                    </a:lnR>
                    <a:lnT w="9525">
                      <a:solidFill>
                        <a:srgbClr val="F54E0A"/>
                      </a:solidFill>
                      <a:prstDash val="solid"/>
                    </a:lnT>
                    <a:lnB w="9525">
                      <a:solidFill>
                        <a:srgbClr val="F54E0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006FC0"/>
                      </a:solidFill>
                      <a:prstDash val="solid"/>
                    </a:lnL>
                    <a:lnR w="9525">
                      <a:solidFill>
                        <a:srgbClr val="F54E0A"/>
                      </a:solidFill>
                      <a:prstDash val="solid"/>
                    </a:lnR>
                    <a:lnB w="9525">
                      <a:solidFill>
                        <a:srgbClr val="F54E0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2270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3200" b="1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30</a:t>
                      </a:r>
                      <a:endParaRPr sz="32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F54E0A"/>
                      </a:solidFill>
                      <a:prstDash val="solid"/>
                    </a:lnL>
                    <a:lnR w="3175">
                      <a:solidFill>
                        <a:srgbClr val="006FC0"/>
                      </a:solidFill>
                      <a:prstDash val="solid"/>
                    </a:lnR>
                  </a:tcPr>
                </a:tc>
              </a:tr>
              <a:tr h="104521">
                <a:tc>
                  <a:txBody>
                    <a:bodyPr/>
                    <a:lstStyle/>
                    <a:p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3175">
                      <a:solidFill>
                        <a:srgbClr val="006FC0"/>
                      </a:solidFill>
                      <a:prstDash val="solid"/>
                    </a:lnR>
                    <a:lnT w="9525">
                      <a:solidFill>
                        <a:srgbClr val="F54E0A"/>
                      </a:solidFill>
                      <a:prstDash val="solid"/>
                    </a:lnT>
                  </a:tcPr>
                </a:tc>
                <a:tc gridSpan="2">
                  <a:txBody>
                    <a:bodyPr/>
                    <a:lstStyle/>
                    <a:p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006FC0"/>
                      </a:solidFill>
                      <a:prstDash val="solid"/>
                    </a:lnL>
                    <a:lnR w="3175">
                      <a:solidFill>
                        <a:srgbClr val="006FC0"/>
                      </a:solidFill>
                      <a:prstDash val="solid"/>
                    </a:lnR>
                    <a:lnT w="9525" cap="flat" cmpd="sng" algn="ctr">
                      <a:solidFill>
                        <a:srgbClr val="F54E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6FC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923756"/>
              </p:ext>
            </p:extLst>
          </p:nvPr>
        </p:nvGraphicFramePr>
        <p:xfrm>
          <a:off x="209524" y="4051706"/>
          <a:ext cx="8153487" cy="176117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643712"/>
                <a:gridCol w="142913"/>
                <a:gridCol w="1366862"/>
              </a:tblGrid>
              <a:tr h="158343">
                <a:tc gridSpan="2">
                  <a:txBody>
                    <a:bodyPr/>
                    <a:lstStyle/>
                    <a:p>
                      <a:endParaRPr sz="32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F54E0A"/>
                      </a:solidFill>
                      <a:prstDash val="solid"/>
                    </a:lnL>
                    <a:lnR w="9525">
                      <a:solidFill>
                        <a:srgbClr val="F54E0A"/>
                      </a:solidFill>
                      <a:prstDash val="solid"/>
                    </a:lnR>
                    <a:lnT w="9525">
                      <a:solidFill>
                        <a:srgbClr val="F54E0A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F54E0A"/>
                      </a:solidFill>
                      <a:prstDash val="solid"/>
                    </a:lnL>
                    <a:lnB w="3175">
                      <a:solidFill>
                        <a:srgbClr val="006FC0"/>
                      </a:solidFill>
                      <a:prstDash val="solid"/>
                    </a:lnB>
                  </a:tcPr>
                </a:tc>
              </a:tr>
              <a:tr h="785812">
                <a:tc rowSpan="2">
                  <a:txBody>
                    <a:bodyPr/>
                    <a:lstStyle/>
                    <a:p>
                      <a:pPr marL="138430" algn="ctr">
                        <a:lnSpc>
                          <a:spcPts val="2640"/>
                        </a:lnSpc>
                      </a:pPr>
                      <a:r>
                        <a:rPr sz="3000" spc="-1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ақпаратты</a:t>
                      </a:r>
                      <a:r>
                        <a:rPr sz="3000" spc="-8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3000" spc="-1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меңгеруі</a:t>
                      </a:r>
                      <a:endParaRPr sz="3000">
                        <a:latin typeface="Arial"/>
                        <a:cs typeface="Arial"/>
                      </a:endParaRPr>
                    </a:p>
                    <a:p>
                      <a:pPr marL="246379" algn="ctr">
                        <a:lnSpc>
                          <a:spcPct val="100000"/>
                        </a:lnSpc>
                      </a:pPr>
                      <a:r>
                        <a:rPr sz="300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мен</a:t>
                      </a:r>
                      <a:r>
                        <a:rPr sz="3000" spc="-9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300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түсінуі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F54E0A"/>
                      </a:solidFill>
                      <a:prstDash val="solid"/>
                    </a:lnL>
                    <a:lnR w="3175">
                      <a:solidFill>
                        <a:srgbClr val="006FC0"/>
                      </a:solidFill>
                      <a:prstDash val="solid"/>
                    </a:lnR>
                    <a:lnB w="9525">
                      <a:solidFill>
                        <a:srgbClr val="F54E0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006FC0"/>
                      </a:solidFill>
                      <a:prstDash val="solid"/>
                    </a:lnL>
                    <a:lnR w="9525">
                      <a:solidFill>
                        <a:srgbClr val="F54E0A"/>
                      </a:solidFill>
                      <a:prstDash val="solid"/>
                    </a:lnR>
                    <a:lnT w="3175">
                      <a:solidFill>
                        <a:srgbClr val="006FC0"/>
                      </a:solidFill>
                      <a:prstDash val="solid"/>
                    </a:lnT>
                    <a:lnB w="3175">
                      <a:solidFill>
                        <a:srgbClr val="006F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2270">
                        <a:lnSpc>
                          <a:spcPct val="100000"/>
                        </a:lnSpc>
                        <a:spcBef>
                          <a:spcPts val="1075"/>
                        </a:spcBef>
                      </a:pPr>
                      <a:r>
                        <a:rPr sz="3200" b="1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30</a:t>
                      </a:r>
                      <a:endParaRPr sz="32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F54E0A"/>
                      </a:solidFill>
                      <a:prstDash val="solid"/>
                    </a:lnL>
                    <a:lnR w="3175">
                      <a:solidFill>
                        <a:srgbClr val="006FC0"/>
                      </a:solidFill>
                      <a:prstDash val="solid"/>
                    </a:lnR>
                    <a:lnT w="3175">
                      <a:solidFill>
                        <a:srgbClr val="006FC0"/>
                      </a:solidFill>
                      <a:prstDash val="solid"/>
                    </a:lnT>
                    <a:lnB w="3175">
                      <a:solidFill>
                        <a:srgbClr val="006FC0"/>
                      </a:solidFill>
                      <a:prstDash val="solid"/>
                    </a:lnB>
                  </a:tcPr>
                </a:tc>
              </a:tr>
              <a:tr h="715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F54E0A"/>
                      </a:solidFill>
                      <a:prstDash val="solid"/>
                    </a:lnL>
                    <a:lnR w="3175">
                      <a:solidFill>
                        <a:srgbClr val="006FC0"/>
                      </a:solidFill>
                      <a:prstDash val="solid"/>
                    </a:lnR>
                    <a:lnB w="9525">
                      <a:solidFill>
                        <a:srgbClr val="F54E0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9525">
                      <a:solidFill>
                        <a:srgbClr val="F54E0A"/>
                      </a:solidFill>
                      <a:prstDash val="solid"/>
                    </a:lnR>
                    <a:lnT w="3175">
                      <a:solidFill>
                        <a:srgbClr val="006FC0"/>
                      </a:solidFill>
                      <a:prstDash val="solid"/>
                    </a:lnT>
                    <a:lnB w="9525">
                      <a:solidFill>
                        <a:srgbClr val="F54E0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F54E0A"/>
                      </a:solidFill>
                      <a:prstDash val="solid"/>
                    </a:lnL>
                    <a:lnT w="3175">
                      <a:solidFill>
                        <a:srgbClr val="006FC0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  <p:sp>
        <p:nvSpPr>
          <p:cNvPr id="7" name="object 7"/>
          <p:cNvSpPr/>
          <p:nvPr/>
        </p:nvSpPr>
        <p:spPr>
          <a:xfrm>
            <a:off x="214287" y="5485180"/>
            <a:ext cx="6786880" cy="1016000"/>
          </a:xfrm>
          <a:custGeom>
            <a:avLst/>
            <a:gdLst/>
            <a:ahLst/>
            <a:cxnLst/>
            <a:rect l="l" t="t" r="r" b="b"/>
            <a:pathLst>
              <a:path w="6786880" h="1016000">
                <a:moveTo>
                  <a:pt x="0" y="1015657"/>
                </a:moveTo>
                <a:lnTo>
                  <a:pt x="6786626" y="1015657"/>
                </a:lnTo>
                <a:lnTo>
                  <a:pt x="6786626" y="0"/>
                </a:lnTo>
                <a:lnTo>
                  <a:pt x="0" y="0"/>
                </a:lnTo>
                <a:lnTo>
                  <a:pt x="0" y="1015657"/>
                </a:lnTo>
                <a:close/>
              </a:path>
            </a:pathLst>
          </a:custGeom>
          <a:ln w="9525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483867" y="5521452"/>
            <a:ext cx="4249420" cy="466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000" dirty="0">
                <a:solidFill>
                  <a:srgbClr val="17375E"/>
                </a:solidFill>
                <a:latin typeface="Arial"/>
                <a:cs typeface="Arial"/>
              </a:rPr>
              <a:t>мәтіннің құрылымы</a:t>
            </a:r>
            <a:r>
              <a:rPr sz="3000" spc="-7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3000" dirty="0">
                <a:solidFill>
                  <a:srgbClr val="17375E"/>
                </a:solidFill>
                <a:latin typeface="Arial"/>
                <a:cs typeface="Arial"/>
              </a:rPr>
              <a:t>мен</a:t>
            </a:r>
            <a:endParaRPr sz="30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08508" y="5978956"/>
            <a:ext cx="6200140" cy="466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000" spc="-10" dirty="0">
                <a:solidFill>
                  <a:srgbClr val="17375E"/>
                </a:solidFill>
                <a:latin typeface="Arial"/>
                <a:cs typeface="Arial"/>
              </a:rPr>
              <a:t>ерекшеліктерін, </a:t>
            </a:r>
            <a:r>
              <a:rPr sz="3000" spc="-5" dirty="0">
                <a:solidFill>
                  <a:srgbClr val="17375E"/>
                </a:solidFill>
                <a:latin typeface="Arial"/>
                <a:cs typeface="Arial"/>
              </a:rPr>
              <a:t>мазмұнын</a:t>
            </a:r>
            <a:r>
              <a:rPr sz="3000" spc="-30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3000" spc="-20" dirty="0">
                <a:solidFill>
                  <a:srgbClr val="17375E"/>
                </a:solidFill>
                <a:latin typeface="Arial"/>
                <a:cs typeface="Arial"/>
              </a:rPr>
              <a:t>бағалау</a:t>
            </a:r>
            <a:endParaRPr sz="3000">
              <a:latin typeface="Arial"/>
              <a:cs typeface="Arial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28599" y="142875"/>
            <a:ext cx="5643880" cy="521937"/>
          </a:xfrm>
          <a:prstGeom prst="rect">
            <a:avLst/>
          </a:prstGeom>
          <a:ln w="9525">
            <a:solidFill>
              <a:srgbClr val="3C5394"/>
            </a:solidFill>
          </a:ln>
        </p:spPr>
        <p:txBody>
          <a:bodyPr vert="horz" wrap="square" lIns="0" tIns="29209" rIns="0" bIns="0" rtlCol="0">
            <a:spAutoFit/>
          </a:bodyPr>
          <a:lstStyle/>
          <a:p>
            <a:pPr marL="1082675">
              <a:lnSpc>
                <a:spcPct val="100000"/>
              </a:lnSpc>
              <a:spcBef>
                <a:spcPts val="229"/>
              </a:spcBef>
            </a:pPr>
            <a:r>
              <a:rPr sz="3200" b="1" dirty="0">
                <a:solidFill>
                  <a:schemeClr val="tx1"/>
                </a:solidFill>
                <a:latin typeface="Arial"/>
                <a:cs typeface="Arial"/>
              </a:rPr>
              <a:t>Оқу</a:t>
            </a:r>
            <a:r>
              <a:rPr sz="3200" b="1" spc="-105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chemeClr val="tx1"/>
                </a:solidFill>
                <a:latin typeface="Arial"/>
                <a:cs typeface="Arial"/>
              </a:rPr>
              <a:t>біліктіліктері</a:t>
            </a:r>
            <a:endParaRPr sz="32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602476" y="142811"/>
            <a:ext cx="2470150" cy="640080"/>
          </a:xfrm>
          <a:prstGeom prst="rect">
            <a:avLst/>
          </a:prstGeom>
          <a:ln w="9525">
            <a:solidFill>
              <a:srgbClr val="C00000"/>
            </a:solidFill>
          </a:ln>
        </p:spPr>
        <p:txBody>
          <a:bodyPr vert="horz" wrap="square" lIns="0" tIns="30480" rIns="0" bIns="0" rtlCol="0">
            <a:spAutoFit/>
          </a:bodyPr>
          <a:lstStyle/>
          <a:p>
            <a:pPr marL="116839">
              <a:lnSpc>
                <a:spcPct val="100000"/>
              </a:lnSpc>
              <a:spcBef>
                <a:spcPts val="240"/>
              </a:spcBef>
            </a:pPr>
            <a:r>
              <a:rPr sz="3000" spc="-20" dirty="0">
                <a:solidFill>
                  <a:srgbClr val="17375E"/>
                </a:solidFill>
                <a:latin typeface="Arial"/>
                <a:cs typeface="Arial"/>
              </a:rPr>
              <a:t>Тапсырма</a:t>
            </a:r>
            <a:r>
              <a:rPr sz="3000" spc="-7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3000" spc="-5" dirty="0">
                <a:solidFill>
                  <a:srgbClr val="17375E"/>
                </a:solidFill>
                <a:latin typeface="Arial"/>
                <a:cs typeface="Arial"/>
              </a:rPr>
              <a:t>%</a:t>
            </a:r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5396" y="356743"/>
            <a:ext cx="8504631" cy="57988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572383" y="550417"/>
            <a:ext cx="220599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-1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КОНСОРЦИУМ</a:t>
            </a:r>
            <a:endParaRPr sz="240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509005" y="1874520"/>
            <a:ext cx="3117215" cy="1320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" algn="ctr">
              <a:lnSpc>
                <a:spcPts val="2680"/>
              </a:lnSpc>
            </a:pP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TIMSS 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және</a:t>
            </a:r>
            <a:r>
              <a:rPr sz="2400" spc="-6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PIRLS</a:t>
            </a:r>
            <a:endParaRPr sz="2400">
              <a:latin typeface="Arial"/>
              <a:cs typeface="Arial"/>
            </a:endParaRPr>
          </a:p>
          <a:p>
            <a:pPr marL="12700" marR="5080" algn="ctr">
              <a:lnSpc>
                <a:spcPts val="2470"/>
              </a:lnSpc>
              <a:spcBef>
                <a:spcPts val="225"/>
              </a:spcBef>
            </a:pP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Халықаралық</a:t>
            </a:r>
            <a:r>
              <a:rPr sz="2400" spc="-4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spc="-20" dirty="0">
                <a:solidFill>
                  <a:srgbClr val="17375E"/>
                </a:solidFill>
                <a:latin typeface="Arial"/>
                <a:cs typeface="Arial"/>
              </a:rPr>
              <a:t>зерттеу  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орталығы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ts val="2470"/>
              </a:lnSpc>
            </a:pP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(Бостон</a:t>
            </a:r>
            <a:r>
              <a:rPr sz="2400" spc="-9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колледжі)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37453" y="4520946"/>
            <a:ext cx="3068955" cy="9537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9539" marR="120014" algn="ctr">
              <a:lnSpc>
                <a:spcPts val="2480"/>
              </a:lnSpc>
            </a:pPr>
            <a:r>
              <a:rPr sz="2400" spc="-15" dirty="0">
                <a:solidFill>
                  <a:srgbClr val="17375E"/>
                </a:solidFill>
                <a:latin typeface="Arial"/>
                <a:cs typeface="Arial"/>
              </a:rPr>
              <a:t>Мәліметтерді</a:t>
            </a:r>
            <a:r>
              <a:rPr sz="2400" spc="-7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ӛңдеу  орталығы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ts val="2470"/>
              </a:lnSpc>
            </a:pP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(IEA 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DPC 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-</a:t>
            </a:r>
            <a:r>
              <a:rPr sz="2400" spc="-21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spc="-20" dirty="0">
                <a:solidFill>
                  <a:srgbClr val="17375E"/>
                </a:solidFill>
                <a:latin typeface="Arial"/>
                <a:cs typeface="Arial"/>
              </a:rPr>
              <a:t>Германия)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43788" y="4186610"/>
            <a:ext cx="2868295" cy="19011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86200"/>
              </a:lnSpc>
            </a:pP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Оқушылардың</a:t>
            </a:r>
            <a:r>
              <a:rPr sz="2400" spc="-70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білім  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жетістіктерін  бағалайтын  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халықаралық  қауымдастығы</a:t>
            </a:r>
            <a:endParaRPr sz="2400">
              <a:latin typeface="Arial"/>
              <a:cs typeface="Arial"/>
            </a:endParaRPr>
          </a:p>
          <a:p>
            <a:pPr marL="635" algn="ctr">
              <a:lnSpc>
                <a:spcPts val="2485"/>
              </a:lnSpc>
            </a:pP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(IEA -</a:t>
            </a:r>
            <a:r>
              <a:rPr sz="2400" spc="-220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Нидерланды)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9902" y="1943013"/>
            <a:ext cx="3274060" cy="12693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86100"/>
              </a:lnSpc>
            </a:pP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Канадалық 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Статистика  Орталығы 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және Білім  саласындағы 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тестілеу  Орталығы</a:t>
            </a:r>
            <a:r>
              <a:rPr sz="2400" spc="-8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(ETS)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39000" y="2115310"/>
            <a:ext cx="1880616" cy="47426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228331" y="4067555"/>
            <a:ext cx="1915668" cy="10454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286625" y="2143125"/>
            <a:ext cx="1786001" cy="47148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286625" y="2143125"/>
            <a:ext cx="1786255" cy="4714875"/>
          </a:xfrm>
          <a:custGeom>
            <a:avLst/>
            <a:gdLst/>
            <a:ahLst/>
            <a:cxnLst/>
            <a:rect l="l" t="t" r="r" b="b"/>
            <a:pathLst>
              <a:path w="1786254" h="4714875">
                <a:moveTo>
                  <a:pt x="0" y="4714875"/>
                </a:moveTo>
                <a:lnTo>
                  <a:pt x="1786001" y="4714875"/>
                </a:lnTo>
                <a:lnTo>
                  <a:pt x="1786001" y="0"/>
                </a:lnTo>
                <a:lnTo>
                  <a:pt x="0" y="0"/>
                </a:lnTo>
                <a:lnTo>
                  <a:pt x="0" y="4714875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533258" y="4215129"/>
            <a:ext cx="1294130" cy="556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b="1" dirty="0">
                <a:solidFill>
                  <a:srgbClr val="17375E"/>
                </a:solidFill>
                <a:latin typeface="Arial"/>
                <a:cs typeface="Arial"/>
              </a:rPr>
              <a:t>Ілгері</a:t>
            </a:r>
            <a:endParaRPr sz="36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953000" y="2615183"/>
            <a:ext cx="2310383" cy="424281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892040" y="4317491"/>
            <a:ext cx="2688336" cy="10454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000625" y="2643123"/>
            <a:ext cx="2214626" cy="421487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000625" y="2643123"/>
            <a:ext cx="2214880" cy="4215130"/>
          </a:xfrm>
          <a:custGeom>
            <a:avLst/>
            <a:gdLst/>
            <a:ahLst/>
            <a:cxnLst/>
            <a:rect l="l" t="t" r="r" b="b"/>
            <a:pathLst>
              <a:path w="2214879" h="4215130">
                <a:moveTo>
                  <a:pt x="0" y="4214876"/>
                </a:moveTo>
                <a:lnTo>
                  <a:pt x="2214626" y="4214876"/>
                </a:lnTo>
                <a:lnTo>
                  <a:pt x="2214626" y="0"/>
                </a:lnTo>
                <a:lnTo>
                  <a:pt x="0" y="0"/>
                </a:lnTo>
                <a:lnTo>
                  <a:pt x="0" y="4214876"/>
                </a:lnTo>
                <a:close/>
              </a:path>
            </a:pathLst>
          </a:custGeom>
          <a:ln w="9524">
            <a:solidFill>
              <a:srgbClr val="46AAC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196585" y="4465320"/>
            <a:ext cx="1826260" cy="556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b="1" spc="-55" dirty="0">
                <a:solidFill>
                  <a:srgbClr val="17375E"/>
                </a:solidFill>
                <a:latin typeface="Arial"/>
                <a:cs typeface="Arial"/>
              </a:rPr>
              <a:t>Ж</a:t>
            </a:r>
            <a:r>
              <a:rPr sz="3600" b="1" dirty="0">
                <a:solidFill>
                  <a:srgbClr val="17375E"/>
                </a:solidFill>
                <a:latin typeface="Arial"/>
                <a:cs typeface="Arial"/>
              </a:rPr>
              <a:t>оға</a:t>
            </a:r>
            <a:r>
              <a:rPr sz="3600" b="1" spc="-15" dirty="0">
                <a:solidFill>
                  <a:srgbClr val="17375E"/>
                </a:solidFill>
                <a:latin typeface="Arial"/>
                <a:cs typeface="Arial"/>
              </a:rPr>
              <a:t>р</a:t>
            </a:r>
            <a:r>
              <a:rPr sz="3600" b="1" dirty="0">
                <a:solidFill>
                  <a:srgbClr val="17375E"/>
                </a:solidFill>
                <a:latin typeface="Arial"/>
                <a:cs typeface="Arial"/>
              </a:rPr>
              <a:t>ы</a:t>
            </a:r>
            <a:endParaRPr sz="36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67512" y="3758183"/>
            <a:ext cx="2022348" cy="309981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47700" y="4888991"/>
            <a:ext cx="2060448" cy="104546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14349" y="3786251"/>
            <a:ext cx="1928876" cy="307174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14349" y="3786251"/>
            <a:ext cx="1929130" cy="3072130"/>
          </a:xfrm>
          <a:custGeom>
            <a:avLst/>
            <a:gdLst/>
            <a:ahLst/>
            <a:cxnLst/>
            <a:rect l="l" t="t" r="r" b="b"/>
            <a:pathLst>
              <a:path w="1929130" h="3072129">
                <a:moveTo>
                  <a:pt x="0" y="3071749"/>
                </a:moveTo>
                <a:lnTo>
                  <a:pt x="1928876" y="3071749"/>
                </a:lnTo>
                <a:lnTo>
                  <a:pt x="1928876" y="0"/>
                </a:lnTo>
                <a:lnTo>
                  <a:pt x="0" y="0"/>
                </a:lnTo>
                <a:lnTo>
                  <a:pt x="0" y="3071749"/>
                </a:lnTo>
                <a:close/>
              </a:path>
            </a:pathLst>
          </a:custGeom>
          <a:ln w="9525">
            <a:solidFill>
              <a:srgbClr val="BD4A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952296" y="5036820"/>
            <a:ext cx="1452880" cy="556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b="1" dirty="0">
                <a:solidFill>
                  <a:srgbClr val="17375E"/>
                </a:solidFill>
                <a:latin typeface="Arial"/>
                <a:cs typeface="Arial"/>
              </a:rPr>
              <a:t>Төмен</a:t>
            </a:r>
            <a:endParaRPr sz="36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810255" y="3115054"/>
            <a:ext cx="2023871" cy="374294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950464" y="4567428"/>
            <a:ext cx="1994915" cy="104546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857500" y="3143250"/>
            <a:ext cx="1928876" cy="371475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857500" y="3143250"/>
            <a:ext cx="1929130" cy="3714750"/>
          </a:xfrm>
          <a:custGeom>
            <a:avLst/>
            <a:gdLst/>
            <a:ahLst/>
            <a:cxnLst/>
            <a:rect l="l" t="t" r="r" b="b"/>
            <a:pathLst>
              <a:path w="1929129" h="3714750">
                <a:moveTo>
                  <a:pt x="0" y="3714750"/>
                </a:moveTo>
                <a:lnTo>
                  <a:pt x="1928876" y="3714750"/>
                </a:lnTo>
                <a:lnTo>
                  <a:pt x="1928876" y="0"/>
                </a:lnTo>
                <a:lnTo>
                  <a:pt x="0" y="0"/>
                </a:lnTo>
                <a:lnTo>
                  <a:pt x="0" y="3714750"/>
                </a:lnTo>
                <a:close/>
              </a:path>
            </a:pathLst>
          </a:custGeom>
          <a:ln w="9525">
            <a:solidFill>
              <a:srgbClr val="7C5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3255645" y="4715255"/>
            <a:ext cx="1131570" cy="556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b="1" dirty="0">
                <a:solidFill>
                  <a:srgbClr val="17375E"/>
                </a:solidFill>
                <a:latin typeface="Arial"/>
                <a:cs typeface="Arial"/>
              </a:rPr>
              <a:t>О</a:t>
            </a:r>
            <a:r>
              <a:rPr sz="3600" b="1" spc="-60" dirty="0">
                <a:solidFill>
                  <a:srgbClr val="17375E"/>
                </a:solidFill>
                <a:latin typeface="Arial"/>
                <a:cs typeface="Arial"/>
              </a:rPr>
              <a:t>р</a:t>
            </a:r>
            <a:r>
              <a:rPr sz="3600" b="1" dirty="0">
                <a:solidFill>
                  <a:srgbClr val="17375E"/>
                </a:solidFill>
                <a:latin typeface="Arial"/>
                <a:cs typeface="Arial"/>
              </a:rPr>
              <a:t>та</a:t>
            </a:r>
            <a:endParaRPr sz="36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16355" y="253238"/>
            <a:ext cx="7510780" cy="1337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3600" dirty="0">
                <a:latin typeface="Arial"/>
                <a:cs typeface="Arial"/>
              </a:rPr>
              <a:t>ОҚУ </a:t>
            </a:r>
            <a:r>
              <a:rPr sz="3600" spc="-70" dirty="0">
                <a:latin typeface="Arial"/>
                <a:cs typeface="Arial"/>
              </a:rPr>
              <a:t>САУАТТЫЛЫҒЫ</a:t>
            </a:r>
            <a:r>
              <a:rPr sz="3600" spc="-85" dirty="0">
                <a:latin typeface="Arial"/>
                <a:cs typeface="Arial"/>
              </a:rPr>
              <a:t> </a:t>
            </a:r>
            <a:r>
              <a:rPr sz="3600" dirty="0">
                <a:latin typeface="Arial"/>
                <a:cs typeface="Arial"/>
              </a:rPr>
              <a:t>ДЕҢГЕЙЛЕРІ</a:t>
            </a:r>
          </a:p>
          <a:p>
            <a:pPr marR="33020" algn="r">
              <a:lnSpc>
                <a:spcPct val="100000"/>
              </a:lnSpc>
              <a:spcBef>
                <a:spcPts val="1825"/>
              </a:spcBef>
            </a:pPr>
            <a:r>
              <a:rPr sz="3600" b="1" spc="-5" dirty="0">
                <a:solidFill>
                  <a:srgbClr val="17375E"/>
                </a:solidFill>
                <a:latin typeface="Arial"/>
                <a:cs typeface="Arial"/>
              </a:rPr>
              <a:t>625</a:t>
            </a:r>
            <a:endParaRPr sz="3600" dirty="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723382" y="1605660"/>
            <a:ext cx="789305" cy="556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b="1" dirty="0">
                <a:solidFill>
                  <a:srgbClr val="17375E"/>
                </a:solidFill>
                <a:latin typeface="Arial"/>
                <a:cs typeface="Arial"/>
              </a:rPr>
              <a:t>550</a:t>
            </a:r>
            <a:endParaRPr sz="36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08501" y="1891284"/>
            <a:ext cx="789305" cy="556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b="1" spc="-5" dirty="0">
                <a:solidFill>
                  <a:srgbClr val="17375E"/>
                </a:solidFill>
                <a:latin typeface="Arial"/>
                <a:cs typeface="Arial"/>
              </a:rPr>
              <a:t>475</a:t>
            </a:r>
            <a:endParaRPr sz="36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079093" y="2891916"/>
            <a:ext cx="789305" cy="556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b="1" dirty="0">
                <a:solidFill>
                  <a:srgbClr val="17375E"/>
                </a:solidFill>
                <a:latin typeface="Arial"/>
                <a:cs typeface="Arial"/>
              </a:rPr>
              <a:t>400</a:t>
            </a:r>
            <a:endParaRPr sz="360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05333" y="1761283"/>
            <a:ext cx="8582025" cy="2205355"/>
          </a:xfrm>
          <a:custGeom>
            <a:avLst/>
            <a:gdLst/>
            <a:ahLst/>
            <a:cxnLst/>
            <a:rect l="l" t="t" r="r" b="b"/>
            <a:pathLst>
              <a:path w="8582025" h="2205354">
                <a:moveTo>
                  <a:pt x="8362323" y="109907"/>
                </a:moveTo>
                <a:lnTo>
                  <a:pt x="0" y="2130758"/>
                </a:lnTo>
                <a:lnTo>
                  <a:pt x="17894" y="2204799"/>
                </a:lnTo>
                <a:lnTo>
                  <a:pt x="8380219" y="183950"/>
                </a:lnTo>
                <a:lnTo>
                  <a:pt x="8434714" y="131595"/>
                </a:lnTo>
                <a:lnTo>
                  <a:pt x="8362323" y="109907"/>
                </a:lnTo>
                <a:close/>
              </a:path>
              <a:path w="8582025" h="2205354">
                <a:moveTo>
                  <a:pt x="8517262" y="76787"/>
                </a:moveTo>
                <a:lnTo>
                  <a:pt x="8499373" y="76787"/>
                </a:lnTo>
                <a:lnTo>
                  <a:pt x="8517280" y="150828"/>
                </a:lnTo>
                <a:lnTo>
                  <a:pt x="8380219" y="183950"/>
                </a:lnTo>
                <a:lnTo>
                  <a:pt x="8290966" y="269700"/>
                </a:lnTo>
                <a:lnTo>
                  <a:pt x="8282304" y="282078"/>
                </a:lnTo>
                <a:lnTo>
                  <a:pt x="8279203" y="296338"/>
                </a:lnTo>
                <a:lnTo>
                  <a:pt x="8281697" y="310741"/>
                </a:lnTo>
                <a:lnTo>
                  <a:pt x="8289823" y="323548"/>
                </a:lnTo>
                <a:lnTo>
                  <a:pt x="8302273" y="332136"/>
                </a:lnTo>
                <a:lnTo>
                  <a:pt x="8316556" y="335200"/>
                </a:lnTo>
                <a:lnTo>
                  <a:pt x="8330935" y="332692"/>
                </a:lnTo>
                <a:lnTo>
                  <a:pt x="8343671" y="324564"/>
                </a:lnTo>
                <a:lnTo>
                  <a:pt x="8581669" y="96091"/>
                </a:lnTo>
                <a:lnTo>
                  <a:pt x="8517262" y="76787"/>
                </a:lnTo>
                <a:close/>
              </a:path>
              <a:path w="8582025" h="2205354">
                <a:moveTo>
                  <a:pt x="8434714" y="131595"/>
                </a:moveTo>
                <a:lnTo>
                  <a:pt x="8380219" y="183950"/>
                </a:lnTo>
                <a:lnTo>
                  <a:pt x="8517280" y="150828"/>
                </a:lnTo>
                <a:lnTo>
                  <a:pt x="8517157" y="150320"/>
                </a:lnTo>
                <a:lnTo>
                  <a:pt x="8497214" y="150320"/>
                </a:lnTo>
                <a:lnTo>
                  <a:pt x="8434714" y="131595"/>
                </a:lnTo>
                <a:close/>
              </a:path>
              <a:path w="8582025" h="2205354">
                <a:moveTo>
                  <a:pt x="8481847" y="86312"/>
                </a:moveTo>
                <a:lnTo>
                  <a:pt x="8434714" y="131595"/>
                </a:lnTo>
                <a:lnTo>
                  <a:pt x="8497214" y="150320"/>
                </a:lnTo>
                <a:lnTo>
                  <a:pt x="8481847" y="86312"/>
                </a:lnTo>
                <a:close/>
              </a:path>
              <a:path w="8582025" h="2205354">
                <a:moveTo>
                  <a:pt x="8501677" y="86312"/>
                </a:moveTo>
                <a:lnTo>
                  <a:pt x="8481847" y="86312"/>
                </a:lnTo>
                <a:lnTo>
                  <a:pt x="8497214" y="150320"/>
                </a:lnTo>
                <a:lnTo>
                  <a:pt x="8517157" y="150320"/>
                </a:lnTo>
                <a:lnTo>
                  <a:pt x="8501677" y="86312"/>
                </a:lnTo>
                <a:close/>
              </a:path>
              <a:path w="8582025" h="2205354">
                <a:moveTo>
                  <a:pt x="8499373" y="76787"/>
                </a:moveTo>
                <a:lnTo>
                  <a:pt x="8362323" y="109907"/>
                </a:lnTo>
                <a:lnTo>
                  <a:pt x="8434714" y="131595"/>
                </a:lnTo>
                <a:lnTo>
                  <a:pt x="8481847" y="86312"/>
                </a:lnTo>
                <a:lnTo>
                  <a:pt x="8501677" y="86312"/>
                </a:lnTo>
                <a:lnTo>
                  <a:pt x="8499373" y="76787"/>
                </a:lnTo>
                <a:close/>
              </a:path>
              <a:path w="8582025" h="2205354">
                <a:moveTo>
                  <a:pt x="8250485" y="0"/>
                </a:moveTo>
                <a:lnTo>
                  <a:pt x="8236546" y="4365"/>
                </a:lnTo>
                <a:lnTo>
                  <a:pt x="8225275" y="13636"/>
                </a:lnTo>
                <a:lnTo>
                  <a:pt x="8218195" y="27003"/>
                </a:lnTo>
                <a:lnTo>
                  <a:pt x="8216772" y="42031"/>
                </a:lnTo>
                <a:lnTo>
                  <a:pt x="8221100" y="55975"/>
                </a:lnTo>
                <a:lnTo>
                  <a:pt x="8230357" y="67276"/>
                </a:lnTo>
                <a:lnTo>
                  <a:pt x="8243722" y="74374"/>
                </a:lnTo>
                <a:lnTo>
                  <a:pt x="8362323" y="109907"/>
                </a:lnTo>
                <a:lnTo>
                  <a:pt x="8499373" y="76787"/>
                </a:lnTo>
                <a:lnTo>
                  <a:pt x="8517262" y="76787"/>
                </a:lnTo>
                <a:lnTo>
                  <a:pt x="8265566" y="1349"/>
                </a:lnTo>
                <a:lnTo>
                  <a:pt x="8250485" y="0"/>
                </a:lnTo>
                <a:close/>
              </a:path>
            </a:pathLst>
          </a:custGeom>
          <a:solidFill>
            <a:srgbClr val="F54E0A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661890"/>
              </p:ext>
            </p:extLst>
          </p:nvPr>
        </p:nvGraphicFramePr>
        <p:xfrm>
          <a:off x="207924" y="136525"/>
          <a:ext cx="8786850" cy="67946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21484"/>
                <a:gridCol w="3253740"/>
                <a:gridCol w="3611626"/>
              </a:tblGrid>
              <a:tr h="365760">
                <a:tc>
                  <a:txBody>
                    <a:bodyPr/>
                    <a:lstStyle/>
                    <a:p>
                      <a:endParaRPr sz="36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087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8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lang="kk-KZ" sz="18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ө</a:t>
                      </a:r>
                      <a:r>
                        <a:rPr sz="1800" dirty="0" err="1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менгі</a:t>
                      </a:r>
                      <a:r>
                        <a:rPr sz="18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деңгей</a:t>
                      </a:r>
                      <a:r>
                        <a:rPr sz="1800" spc="-7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(1)</a:t>
                      </a:r>
                      <a:endParaRPr sz="18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7155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8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Орта </a:t>
                      </a:r>
                      <a:r>
                        <a:rPr sz="18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деңгей</a:t>
                      </a:r>
                      <a:r>
                        <a:rPr sz="1800" spc="-6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(2)</a:t>
                      </a:r>
                      <a:endParaRPr sz="18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01239">
                <a:tc>
                  <a:txBody>
                    <a:bodyPr/>
                    <a:lstStyle/>
                    <a:p>
                      <a:pPr marL="56515">
                        <a:lnSpc>
                          <a:spcPts val="1830"/>
                        </a:lnSpc>
                      </a:pP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Әдеби</a:t>
                      </a:r>
                      <a:r>
                        <a:rPr sz="1600" spc="-6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оқырман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pPr marL="56515">
                        <a:lnSpc>
                          <a:spcPct val="100000"/>
                        </a:lnSpc>
                      </a:pP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тәжірибесін</a:t>
                      </a:r>
                      <a:r>
                        <a:rPr sz="1600" spc="-7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алу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pPr marL="56515">
                        <a:lnSpc>
                          <a:spcPct val="100000"/>
                        </a:lnSpc>
                      </a:pP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мақсатында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6515">
                        <a:lnSpc>
                          <a:spcPts val="1830"/>
                        </a:lnSpc>
                        <a:buFont typeface="Wingdings"/>
                        <a:buChar char=""/>
                        <a:tabLst>
                          <a:tab pos="400050" algn="l"/>
                          <a:tab pos="400685" algn="l"/>
                        </a:tabLst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мәтіннің анықталған</a:t>
                      </a:r>
                      <a:r>
                        <a:rPr sz="16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бір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56515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бӛлігін </a:t>
                      </a:r>
                      <a:r>
                        <a:rPr sz="1600" spc="-15" dirty="0">
                          <a:latin typeface="Arial"/>
                          <a:cs typeface="Arial"/>
                        </a:rPr>
                        <a:t>тауып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және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оны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56515">
                        <a:lnSpc>
                          <a:spcPct val="100000"/>
                        </a:lnSpc>
                      </a:pPr>
                      <a:r>
                        <a:rPr sz="1600" spc="-20" dirty="0">
                          <a:latin typeface="Arial"/>
                          <a:cs typeface="Arial"/>
                        </a:rPr>
                        <a:t>суреттеу;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56515" marR="206375">
                        <a:lnSpc>
                          <a:spcPct val="100000"/>
                        </a:lnSpc>
                        <a:buFont typeface="Wingdings"/>
                        <a:buChar char=""/>
                        <a:tabLst>
                          <a:tab pos="443865" algn="l"/>
                          <a:tab pos="444500" algn="l"/>
                        </a:tabLst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мәтіннің </a:t>
                      </a:r>
                      <a:r>
                        <a:rPr sz="1600" spc="-15" dirty="0">
                          <a:latin typeface="Arial"/>
                          <a:cs typeface="Arial"/>
                        </a:rPr>
                        <a:t>белгілі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бір бӛлігін 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ерекшелеп, </a:t>
                      </a:r>
                      <a:r>
                        <a:rPr sz="1600" spc="-20" dirty="0">
                          <a:latin typeface="Arial"/>
                          <a:cs typeface="Arial"/>
                        </a:rPr>
                        <a:t>оларды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қарапайым  қорытынды жасау үшін  пайдалану;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0">
                        <a:lnSpc>
                          <a:spcPts val="1830"/>
                        </a:lnSpc>
                        <a:buFont typeface="Wingdings"/>
                        <a:buChar char=""/>
                        <a:tabLst>
                          <a:tab pos="330835" algn="l"/>
                        </a:tabLst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мәтіндегі оқиғалар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арасындағы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57150">
                        <a:lnSpc>
                          <a:spcPct val="100000"/>
                        </a:lnSpc>
                      </a:pPr>
                      <a:r>
                        <a:rPr sz="1600" spc="-10" dirty="0">
                          <a:latin typeface="Arial"/>
                          <a:cs typeface="Arial"/>
                        </a:rPr>
                        <a:t>байланысты</a:t>
                      </a:r>
                      <a:r>
                        <a:rPr sz="16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анықтау;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330200" indent="-273050">
                        <a:lnSpc>
                          <a:spcPct val="100000"/>
                        </a:lnSpc>
                        <a:spcBef>
                          <a:spcPts val="5"/>
                        </a:spcBef>
                        <a:buFont typeface="Wingdings"/>
                        <a:buChar char=""/>
                        <a:tabLst>
                          <a:tab pos="330835" algn="l"/>
                        </a:tabLst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мәтіннің жалпы идеясын</a:t>
                      </a:r>
                      <a:r>
                        <a:rPr sz="16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анықтау;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  <a:buFont typeface="Wingdings"/>
                        <a:buChar char=""/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57150" marR="1257300">
                        <a:lnSpc>
                          <a:spcPct val="100000"/>
                        </a:lnSpc>
                        <a:buFont typeface="Wingdings"/>
                        <a:buChar char=""/>
                        <a:tabLst>
                          <a:tab pos="330835" algn="l"/>
                        </a:tabLst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мәтін құрылымының 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элементтерін</a:t>
                      </a:r>
                      <a:r>
                        <a:rPr sz="16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айқындау;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  <a:buFont typeface="Wingdings"/>
                        <a:buChar char=""/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57150" marR="759460">
                        <a:lnSpc>
                          <a:spcPct val="100000"/>
                        </a:lnSpc>
                        <a:spcBef>
                          <a:spcPts val="5"/>
                        </a:spcBef>
                        <a:buFont typeface="Wingdings"/>
                        <a:buChar char=""/>
                        <a:tabLst>
                          <a:tab pos="330835" algn="l"/>
                        </a:tabLst>
                      </a:pPr>
                      <a:r>
                        <a:rPr sz="1600" spc="-10" dirty="0">
                          <a:latin typeface="Arial"/>
                          <a:cs typeface="Arial"/>
                        </a:rPr>
                        <a:t>кейіпкерлердің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қарапайым 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іс-әрекеттерін</a:t>
                      </a:r>
                      <a:r>
                        <a:rPr sz="16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салыстыру;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44732">
                <a:tc>
                  <a:txBody>
                    <a:bodyPr/>
                    <a:lstStyle/>
                    <a:p>
                      <a:pPr marL="56515">
                        <a:lnSpc>
                          <a:spcPts val="1835"/>
                        </a:lnSpc>
                      </a:pP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Ақпаратты</a:t>
                      </a:r>
                      <a:r>
                        <a:rPr sz="1600" spc="-4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игеру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pPr marL="56515" marR="663575">
                        <a:lnSpc>
                          <a:spcPct val="100000"/>
                        </a:lnSpc>
                      </a:pP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мен</a:t>
                      </a:r>
                      <a:r>
                        <a:rPr sz="1600" spc="-6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қолдану  мақсатында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6515">
                        <a:lnSpc>
                          <a:spcPts val="1835"/>
                        </a:lnSpc>
                        <a:buFont typeface="Wingdings"/>
                        <a:buChar char=""/>
                        <a:tabLst>
                          <a:tab pos="443865" algn="l"/>
                          <a:tab pos="444500" algn="l"/>
                        </a:tabLst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мәтіндегі </a:t>
                      </a:r>
                      <a:r>
                        <a:rPr sz="1600" dirty="0">
                          <a:latin typeface="Arial"/>
                          <a:cs typeface="Arial"/>
                        </a:rPr>
                        <a:t>жеке</a:t>
                      </a:r>
                      <a:r>
                        <a:rPr sz="16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нысандар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56515" marR="349885">
                        <a:lnSpc>
                          <a:spcPct val="100000"/>
                        </a:lnSpc>
                      </a:pPr>
                      <a:r>
                        <a:rPr sz="1600" spc="-10" dirty="0">
                          <a:latin typeface="Arial"/>
                          <a:cs typeface="Arial"/>
                        </a:rPr>
                        <a:t>туралы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анық </a:t>
                      </a:r>
                      <a:r>
                        <a:rPr sz="1600" spc="-15" dirty="0">
                          <a:latin typeface="Arial"/>
                          <a:cs typeface="Arial"/>
                        </a:rPr>
                        <a:t>түрде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берілген  фактілерді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анықтап,</a:t>
                      </a:r>
                      <a:r>
                        <a:rPr sz="16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20" dirty="0">
                          <a:latin typeface="Arial"/>
                          <a:cs typeface="Arial"/>
                        </a:rPr>
                        <a:t>суреттеу;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56515" marR="914400">
                        <a:lnSpc>
                          <a:spcPct val="100000"/>
                        </a:lnSpc>
                        <a:buFont typeface="Wingdings"/>
                        <a:buChar char=""/>
                        <a:tabLst>
                          <a:tab pos="443865" algn="l"/>
                          <a:tab pos="444500" algn="l"/>
                        </a:tabLst>
                      </a:pPr>
                      <a:r>
                        <a:rPr sz="1600" spc="-15" dirty="0">
                          <a:latin typeface="Arial"/>
                          <a:cs typeface="Arial"/>
                        </a:rPr>
                        <a:t>қажет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ақпараты </a:t>
                      </a:r>
                      <a:r>
                        <a:rPr sz="1600" spc="-20" dirty="0">
                          <a:latin typeface="Arial"/>
                          <a:cs typeface="Arial"/>
                        </a:rPr>
                        <a:t>бар 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сӛйлемді</a:t>
                      </a:r>
                      <a:r>
                        <a:rPr sz="16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5" dirty="0">
                          <a:latin typeface="Arial"/>
                          <a:cs typeface="Arial"/>
                        </a:rPr>
                        <a:t>ерекшелеу;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  <a:buFont typeface="Wingdings"/>
                        <a:buChar char=""/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56515" marR="778510">
                        <a:lnSpc>
                          <a:spcPct val="100000"/>
                        </a:lnSpc>
                        <a:buFont typeface="Wingdings"/>
                        <a:buChar char=""/>
                        <a:tabLst>
                          <a:tab pos="443865" algn="l"/>
                          <a:tab pos="444500" algn="l"/>
                        </a:tabLst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қорытынды </a:t>
                      </a:r>
                      <a:r>
                        <a:rPr sz="1600" spc="-35" dirty="0">
                          <a:latin typeface="Arial"/>
                          <a:cs typeface="Arial"/>
                        </a:rPr>
                        <a:t>жасау, 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тұжырымдау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мақсатында  қолдана</a:t>
                      </a:r>
                      <a:r>
                        <a:rPr sz="16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білу;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0">
                        <a:lnSpc>
                          <a:spcPts val="1835"/>
                        </a:lnSpc>
                        <a:buFont typeface="Wingdings"/>
                        <a:buChar char=""/>
                        <a:tabLst>
                          <a:tab pos="330835" algn="l"/>
                        </a:tabLst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мәтінде анық</a:t>
                      </a:r>
                      <a:r>
                        <a:rPr sz="16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берілген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57150" marR="137795">
                        <a:lnSpc>
                          <a:spcPct val="100000"/>
                        </a:lnSpc>
                      </a:pPr>
                      <a:r>
                        <a:rPr sz="1600" spc="-10" dirty="0">
                          <a:latin typeface="Arial"/>
                          <a:cs typeface="Arial"/>
                        </a:rPr>
                        <a:t>ақпараттың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сәйкестігіне қорытынды 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жасау;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57150" marR="168275">
                        <a:lnSpc>
                          <a:spcPct val="100000"/>
                        </a:lnSpc>
                        <a:buFont typeface="Wingdings"/>
                        <a:buChar char=""/>
                        <a:tabLst>
                          <a:tab pos="330835" algn="l"/>
                        </a:tabLst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жарнама парағының  құрамындағы мәтін, кесте,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карта,  </a:t>
                      </a:r>
                      <a:r>
                        <a:rPr sz="1600" spc="-20" dirty="0">
                          <a:latin typeface="Arial"/>
                          <a:cs typeface="Arial"/>
                        </a:rPr>
                        <a:t>сурет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сияқты </a:t>
                      </a:r>
                      <a:r>
                        <a:rPr sz="1600" spc="-15" dirty="0">
                          <a:latin typeface="Arial"/>
                          <a:cs typeface="Arial"/>
                        </a:rPr>
                        <a:t>түрлі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бӛлімдерін  талдап, </a:t>
                      </a:r>
                      <a:r>
                        <a:rPr sz="1600" spc="-15" dirty="0">
                          <a:latin typeface="Arial"/>
                          <a:cs typeface="Arial"/>
                        </a:rPr>
                        <a:t>қажет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ақпаратты</a:t>
                      </a:r>
                      <a:r>
                        <a:rPr sz="1600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айқындау;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  <a:buFont typeface="Wingdings"/>
                        <a:buChar char=""/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330200" indent="-273050">
                        <a:lnSpc>
                          <a:spcPct val="100000"/>
                        </a:lnSpc>
                        <a:buFont typeface="Wingdings"/>
                        <a:buChar char=""/>
                        <a:tabLst>
                          <a:tab pos="330835" algn="l"/>
                        </a:tabLst>
                      </a:pPr>
                      <a:r>
                        <a:rPr sz="1600" spc="-10" dirty="0">
                          <a:latin typeface="Arial"/>
                          <a:cs typeface="Arial"/>
                        </a:rPr>
                        <a:t>мәтінге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жалпы кӛзқарасын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57150">
                        <a:lnSpc>
                          <a:spcPct val="100000"/>
                        </a:lnSpc>
                      </a:pPr>
                      <a:r>
                        <a:rPr sz="1600" spc="-10" dirty="0">
                          <a:latin typeface="Arial"/>
                          <a:cs typeface="Arial"/>
                        </a:rPr>
                        <a:t>айқындау;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863219"/>
              </p:ext>
            </p:extLst>
          </p:nvPr>
        </p:nvGraphicFramePr>
        <p:xfrm>
          <a:off x="207924" y="136525"/>
          <a:ext cx="8786850" cy="66117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21484"/>
                <a:gridCol w="3253740"/>
                <a:gridCol w="3611626"/>
              </a:tblGrid>
              <a:tr h="365760">
                <a:tc>
                  <a:txBody>
                    <a:bodyPr/>
                    <a:lstStyle/>
                    <a:p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754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8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Жоғары </a:t>
                      </a:r>
                      <a:r>
                        <a:rPr sz="18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деңгей</a:t>
                      </a:r>
                      <a:r>
                        <a:rPr sz="1800" spc="-5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(3)</a:t>
                      </a:r>
                      <a:endParaRPr sz="18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779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8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Ілгері</a:t>
                      </a:r>
                      <a:r>
                        <a:rPr sz="1800" spc="-4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деңгей(4)</a:t>
                      </a:r>
                      <a:endParaRPr sz="18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01239">
                <a:tc>
                  <a:txBody>
                    <a:bodyPr/>
                    <a:lstStyle/>
                    <a:p>
                      <a:pPr marL="56515">
                        <a:lnSpc>
                          <a:spcPts val="1830"/>
                        </a:lnSpc>
                      </a:pP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Әдеби</a:t>
                      </a:r>
                      <a:r>
                        <a:rPr sz="1600" spc="-6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оқырман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pPr marL="56515">
                        <a:lnSpc>
                          <a:spcPct val="100000"/>
                        </a:lnSpc>
                      </a:pP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тәжірибесін</a:t>
                      </a:r>
                      <a:r>
                        <a:rPr sz="1600" spc="-7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алу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pPr marL="56515">
                        <a:lnSpc>
                          <a:spcPct val="100000"/>
                        </a:lnSpc>
                      </a:pP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мақсатында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6515">
                        <a:lnSpc>
                          <a:spcPts val="1830"/>
                        </a:lnSpc>
                        <a:buFont typeface="Wingdings"/>
                        <a:buChar char=""/>
                        <a:tabLst>
                          <a:tab pos="330200" algn="l"/>
                        </a:tabLst>
                      </a:pPr>
                      <a:r>
                        <a:rPr sz="1600" spc="-10" dirty="0">
                          <a:latin typeface="Arial"/>
                          <a:cs typeface="Arial"/>
                        </a:rPr>
                        <a:t>кейіпкерлердің</a:t>
                      </a:r>
                      <a:r>
                        <a:rPr sz="16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іс-әрекеттері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56515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мен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сезімдерін</a:t>
                      </a:r>
                      <a:r>
                        <a:rPr sz="16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салыстыру;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56515" marR="546100">
                        <a:lnSpc>
                          <a:spcPct val="100000"/>
                        </a:lnSpc>
                        <a:spcBef>
                          <a:spcPts val="5"/>
                        </a:spcBef>
                        <a:buFont typeface="Wingdings"/>
                        <a:buChar char=""/>
                        <a:tabLst>
                          <a:tab pos="330200" algn="l"/>
                        </a:tabLst>
                      </a:pPr>
                      <a:r>
                        <a:rPr sz="1600" spc="-10" dirty="0">
                          <a:latin typeface="Arial"/>
                          <a:cs typeface="Arial"/>
                        </a:rPr>
                        <a:t>кейіпкерлердің </a:t>
                      </a:r>
                      <a:r>
                        <a:rPr sz="1600" spc="-15" dirty="0">
                          <a:latin typeface="Arial"/>
                          <a:cs typeface="Arial"/>
                        </a:rPr>
                        <a:t>ниеті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мен 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әрекеттерінің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арасындағы 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байланысты түсіндіруі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және 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дәлелдей</a:t>
                      </a:r>
                      <a:r>
                        <a:rPr sz="16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білу;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0200" indent="-273050">
                        <a:lnSpc>
                          <a:spcPts val="1830"/>
                        </a:lnSpc>
                        <a:buFont typeface="Wingdings"/>
                        <a:buChar char=""/>
                        <a:tabLst>
                          <a:tab pos="330835" algn="l"/>
                        </a:tabLst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мәтінде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кӛрсетілген</a:t>
                      </a:r>
                      <a:r>
                        <a:rPr sz="16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ақпаратты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57150" marR="82550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қорытындылап, негізгі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кейіпкерлерге  сипаттама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жасай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отырып, </a:t>
                      </a:r>
                      <a:r>
                        <a:rPr sz="1600" spc="-15" dirty="0">
                          <a:latin typeface="Arial"/>
                          <a:cs typeface="Arial"/>
                        </a:rPr>
                        <a:t>олардың  ниеттері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мен сезімдерін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мәтіннен  </a:t>
                      </a:r>
                      <a:r>
                        <a:rPr sz="1600" spc="-15" dirty="0">
                          <a:latin typeface="Arial"/>
                          <a:cs typeface="Arial"/>
                        </a:rPr>
                        <a:t>тауып,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мысалдармен</a:t>
                      </a:r>
                      <a:r>
                        <a:rPr sz="1600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түсіндіру;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330200" indent="-273050">
                        <a:lnSpc>
                          <a:spcPct val="100000"/>
                        </a:lnSpc>
                        <a:buFont typeface="Wingdings"/>
                        <a:buChar char=""/>
                        <a:tabLst>
                          <a:tab pos="330835" algn="l"/>
                        </a:tabLst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мәтіннің мағынасын немесе</a:t>
                      </a:r>
                      <a:r>
                        <a:rPr sz="16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оның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57150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негізгі идеясын</a:t>
                      </a:r>
                      <a:r>
                        <a:rPr sz="16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түсіндіру;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44732">
                <a:tc>
                  <a:txBody>
                    <a:bodyPr/>
                    <a:lstStyle/>
                    <a:p>
                      <a:pPr marL="56515">
                        <a:lnSpc>
                          <a:spcPts val="1835"/>
                        </a:lnSpc>
                      </a:pP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Ақпаратты</a:t>
                      </a:r>
                      <a:r>
                        <a:rPr sz="1600" spc="-4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игеру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pPr marL="56515" marR="663575">
                        <a:lnSpc>
                          <a:spcPct val="100000"/>
                        </a:lnSpc>
                      </a:pP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мен</a:t>
                      </a:r>
                      <a:r>
                        <a:rPr sz="1600" spc="-6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қолдану  мақсатында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6515">
                        <a:lnSpc>
                          <a:spcPts val="1835"/>
                        </a:lnSpc>
                        <a:buFont typeface="Wingdings"/>
                        <a:buChar char=""/>
                        <a:tabLst>
                          <a:tab pos="330200" algn="l"/>
                        </a:tabLst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мәтіннен арнайы,</a:t>
                      </a:r>
                      <a:r>
                        <a:rPr sz="16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нақты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56515">
                        <a:lnSpc>
                          <a:spcPct val="100000"/>
                        </a:lnSpc>
                      </a:pPr>
                      <a:r>
                        <a:rPr sz="1600" spc="-10" dirty="0">
                          <a:latin typeface="Arial"/>
                          <a:cs typeface="Arial"/>
                        </a:rPr>
                        <a:t>берілмеген ақпаратты</a:t>
                      </a:r>
                      <a:r>
                        <a:rPr sz="16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5" dirty="0">
                          <a:latin typeface="Arial"/>
                          <a:cs typeface="Arial"/>
                        </a:rPr>
                        <a:t>белгілеу;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56515" marR="71755">
                        <a:lnSpc>
                          <a:spcPct val="100000"/>
                        </a:lnSpc>
                        <a:buFont typeface="Wingdings"/>
                        <a:buChar char=""/>
                        <a:tabLst>
                          <a:tab pos="330200" algn="l"/>
                        </a:tabLst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мәтіндегі бӛлек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сӛйлемдердің  байланысы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арқылы  қорытындыны жасай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білу;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  <a:buFont typeface="Wingdings"/>
                        <a:buChar char=""/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329565" indent="-273050">
                        <a:lnSpc>
                          <a:spcPct val="100000"/>
                        </a:lnSpc>
                        <a:buFont typeface="Wingdings"/>
                        <a:buChar char=""/>
                        <a:tabLst>
                          <a:tab pos="330200" algn="l"/>
                        </a:tabLst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мәтінді</a:t>
                      </a:r>
                      <a:r>
                        <a:rPr sz="16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салыстыру;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  <a:buFont typeface="Wingdings"/>
                        <a:buChar char=""/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56515" marR="161925">
                        <a:lnSpc>
                          <a:spcPct val="100000"/>
                        </a:lnSpc>
                        <a:buFont typeface="Wingdings"/>
                        <a:buChar char=""/>
                        <a:tabLst>
                          <a:tab pos="330200" algn="l"/>
                        </a:tabLst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мәтіннен алған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ақпараттар 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негізінде ӛз білімі мен  тәжірибесін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қолданып</a:t>
                      </a:r>
                      <a:r>
                        <a:rPr sz="16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түсіндіру;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0200" indent="-273050">
                        <a:lnSpc>
                          <a:spcPts val="1835"/>
                        </a:lnSpc>
                        <a:buFont typeface="Wingdings"/>
                        <a:buChar char=""/>
                        <a:tabLst>
                          <a:tab pos="330835" algn="l"/>
                        </a:tabLst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жасалған мәтіндер,</a:t>
                      </a:r>
                      <a:r>
                        <a:rPr sz="16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карталар,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57150" marR="311150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иллюстрациялар, диаграмма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мен  </a:t>
                      </a:r>
                      <a:r>
                        <a:rPr sz="1600" spc="-15" dirty="0">
                          <a:latin typeface="Arial"/>
                          <a:cs typeface="Arial"/>
                        </a:rPr>
                        <a:t>суреттер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сияқты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материалдардың 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негізінде, оқушылар </a:t>
                      </a:r>
                      <a:r>
                        <a:rPr sz="1600" spc="-20" dirty="0">
                          <a:latin typeface="Arial"/>
                          <a:cs typeface="Arial"/>
                        </a:rPr>
                        <a:t>әртүрлі 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мәтіндерден ақпарат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алып, алған  білімдерін ӛз ӛміріндегі 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жағдайларда</a:t>
                      </a:r>
                      <a:r>
                        <a:rPr sz="16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қолданады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6652" rIns="0" bIns="0" rtlCol="0">
            <a:spAutoFit/>
          </a:bodyPr>
          <a:lstStyle/>
          <a:p>
            <a:pPr marL="1882139">
              <a:lnSpc>
                <a:spcPct val="100000"/>
              </a:lnSpc>
            </a:pPr>
            <a:r>
              <a:rPr spc="-20" dirty="0">
                <a:solidFill>
                  <a:schemeClr val="tx1"/>
                </a:solidFill>
              </a:rPr>
              <a:t>Тапсырманы</a:t>
            </a:r>
            <a:r>
              <a:rPr spc="-35" dirty="0">
                <a:solidFill>
                  <a:schemeClr val="tx1"/>
                </a:solidFill>
              </a:rPr>
              <a:t> </a:t>
            </a:r>
            <a:r>
              <a:rPr spc="-20" dirty="0">
                <a:solidFill>
                  <a:schemeClr val="tx1"/>
                </a:solidFill>
              </a:rPr>
              <a:t>бағалау</a:t>
            </a:r>
          </a:p>
        </p:txBody>
      </p:sp>
      <p:sp>
        <p:nvSpPr>
          <p:cNvPr id="3" name="object 3"/>
          <p:cNvSpPr/>
          <p:nvPr/>
        </p:nvSpPr>
        <p:spPr>
          <a:xfrm>
            <a:off x="357162" y="1142872"/>
            <a:ext cx="8501380" cy="1786255"/>
          </a:xfrm>
          <a:custGeom>
            <a:avLst/>
            <a:gdLst/>
            <a:ahLst/>
            <a:cxnLst/>
            <a:rect l="l" t="t" r="r" b="b"/>
            <a:pathLst>
              <a:path w="8501380" h="1786255">
                <a:moveTo>
                  <a:pt x="0" y="1786001"/>
                </a:moveTo>
                <a:lnTo>
                  <a:pt x="8501126" y="1786001"/>
                </a:lnTo>
                <a:lnTo>
                  <a:pt x="8501126" y="0"/>
                </a:lnTo>
                <a:lnTo>
                  <a:pt x="0" y="0"/>
                </a:lnTo>
                <a:lnTo>
                  <a:pt x="0" y="1786001"/>
                </a:lnTo>
                <a:close/>
              </a:path>
            </a:pathLst>
          </a:custGeom>
          <a:ln w="25400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44042" y="1466977"/>
            <a:ext cx="8194040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indent="-5080" algn="just">
              <a:lnSpc>
                <a:spcPct val="100000"/>
              </a:lnSpc>
            </a:pP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PIRLS </a:t>
            </a:r>
            <a:r>
              <a:rPr sz="2400" spc="-15" dirty="0">
                <a:solidFill>
                  <a:srgbClr val="17375E"/>
                </a:solidFill>
                <a:latin typeface="Arial"/>
                <a:cs typeface="Arial"/>
              </a:rPr>
              <a:t>бағалауы </a:t>
            </a:r>
            <a:r>
              <a:rPr sz="2400" b="1" spc="-5" dirty="0">
                <a:latin typeface="Arial"/>
                <a:cs typeface="Arial"/>
              </a:rPr>
              <a:t>1000 </a:t>
            </a:r>
            <a:r>
              <a:rPr sz="2400" b="1" dirty="0">
                <a:latin typeface="Arial"/>
                <a:cs typeface="Arial"/>
              </a:rPr>
              <a:t>балдық </a:t>
            </a:r>
            <a:r>
              <a:rPr sz="2400" spc="5" dirty="0">
                <a:solidFill>
                  <a:srgbClr val="17375E"/>
                </a:solidFill>
                <a:latin typeface="Arial"/>
                <a:cs typeface="Arial"/>
              </a:rPr>
              <a:t>шкаламен </a:t>
            </a:r>
            <a:r>
              <a:rPr sz="2400" dirty="0">
                <a:latin typeface="Arial"/>
                <a:cs typeface="Arial"/>
              </a:rPr>
              <a:t>оқу  </a:t>
            </a:r>
            <a:r>
              <a:rPr sz="2400" spc="-10" dirty="0">
                <a:latin typeface="Arial"/>
                <a:cs typeface="Arial"/>
              </a:rPr>
              <a:t>сауаттылығының </a:t>
            </a:r>
            <a:r>
              <a:rPr sz="2400" spc="-15" dirty="0">
                <a:latin typeface="Arial"/>
                <a:cs typeface="Arial"/>
              </a:rPr>
              <a:t>тӛрт</a:t>
            </a:r>
            <a:r>
              <a:rPr sz="2400" spc="635" dirty="0">
                <a:latin typeface="Arial"/>
                <a:cs typeface="Arial"/>
              </a:rPr>
              <a:t> </a:t>
            </a:r>
            <a:r>
              <a:rPr sz="2400" spc="-15" dirty="0">
                <a:latin typeface="Arial"/>
                <a:cs typeface="Arial"/>
              </a:rPr>
              <a:t>деңгейі</a:t>
            </a:r>
            <a:r>
              <a:rPr sz="2400" spc="635" dirty="0"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бойынша 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бағаланады.  </a:t>
            </a: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Халықаралық </a:t>
            </a:r>
            <a:r>
              <a:rPr sz="2400" spc="-15" dirty="0">
                <a:solidFill>
                  <a:srgbClr val="17375E"/>
                </a:solidFill>
                <a:latin typeface="Arial"/>
                <a:cs typeface="Arial"/>
              </a:rPr>
              <a:t>орташа 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кӛрсеткіш 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- </a:t>
            </a:r>
            <a:r>
              <a:rPr sz="2400" b="1" spc="-5" dirty="0">
                <a:latin typeface="Arial"/>
                <a:cs typeface="Arial"/>
              </a:rPr>
              <a:t>500</a:t>
            </a:r>
            <a:r>
              <a:rPr sz="2400" b="1" spc="1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балл.</a:t>
            </a:r>
            <a:endParaRPr sz="2400" dirty="0">
              <a:latin typeface="Arial"/>
              <a:cs typeface="Arial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040247"/>
              </p:ext>
            </p:extLst>
          </p:nvPr>
        </p:nvGraphicFramePr>
        <p:xfrm>
          <a:off x="280962" y="3066986"/>
          <a:ext cx="8572651" cy="19771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72401"/>
                <a:gridCol w="142849"/>
                <a:gridCol w="1357401"/>
              </a:tblGrid>
              <a:tr h="142951">
                <a:tc gridSpan="2">
                  <a:txBody>
                    <a:bodyPr/>
                    <a:lstStyle/>
                    <a:p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4">
                      <a:solidFill>
                        <a:srgbClr val="00AF50"/>
                      </a:solidFill>
                      <a:prstDash val="solid"/>
                    </a:lnL>
                    <a:lnR w="9524">
                      <a:solidFill>
                        <a:srgbClr val="00AF50"/>
                      </a:solidFill>
                      <a:prstDash val="solid"/>
                    </a:lnR>
                    <a:lnT w="9524">
                      <a:solidFill>
                        <a:srgbClr val="00AF5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4">
                      <a:solidFill>
                        <a:srgbClr val="00AF50"/>
                      </a:solidFill>
                      <a:prstDash val="solid"/>
                    </a:lnL>
                    <a:lnB w="38100">
                      <a:solidFill>
                        <a:srgbClr val="F54E0A"/>
                      </a:solidFill>
                      <a:prstDash val="solid"/>
                    </a:lnB>
                  </a:tcPr>
                </a:tc>
              </a:tr>
              <a:tr h="1200327"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400" spc="-3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Таңдауды </a:t>
                      </a:r>
                      <a:r>
                        <a:rPr sz="24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талап </a:t>
                      </a:r>
                      <a:r>
                        <a:rPr sz="2400" spc="-3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ететін </a:t>
                      </a:r>
                      <a:r>
                        <a:rPr sz="24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сұрақтар </a:t>
                      </a:r>
                      <a:r>
                        <a:rPr sz="240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және</a:t>
                      </a:r>
                      <a:r>
                        <a:rPr sz="2400" spc="1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жағдайлар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86360">
                        <a:lnSpc>
                          <a:spcPct val="100000"/>
                        </a:lnSpc>
                        <a:spcBef>
                          <a:spcPts val="1440"/>
                        </a:spcBef>
                      </a:pPr>
                      <a:r>
                        <a:rPr sz="2400" spc="-2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ретін </a:t>
                      </a:r>
                      <a:r>
                        <a:rPr sz="2400" spc="-1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анықтауға берілген </a:t>
                      </a:r>
                      <a:r>
                        <a:rPr sz="24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тапсырмалар</a:t>
                      </a:r>
                      <a:r>
                        <a:rPr sz="2400" spc="1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үнемі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4">
                      <a:solidFill>
                        <a:srgbClr val="00AF50"/>
                      </a:solidFill>
                      <a:prstDash val="solid"/>
                    </a:lnL>
                    <a:lnR w="38100">
                      <a:solidFill>
                        <a:srgbClr val="F54E0A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F54E0A"/>
                      </a:solidFill>
                      <a:prstDash val="solid"/>
                    </a:lnL>
                    <a:lnR w="9524">
                      <a:solidFill>
                        <a:srgbClr val="00AF50"/>
                      </a:solidFill>
                      <a:prstDash val="solid"/>
                    </a:lnR>
                    <a:lnT w="38100">
                      <a:solidFill>
                        <a:srgbClr val="F54E0A"/>
                      </a:solidFill>
                      <a:prstDash val="solid"/>
                    </a:lnT>
                    <a:lnB w="38100">
                      <a:solidFill>
                        <a:srgbClr val="F54E0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014" algn="ct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3600" b="1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3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pPr marR="119380" algn="ctr">
                        <a:lnSpc>
                          <a:spcPct val="100000"/>
                        </a:lnSpc>
                      </a:pPr>
                      <a:r>
                        <a:rPr sz="3600" b="1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балл</a:t>
                      </a:r>
                      <a:endParaRPr sz="3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4">
                      <a:solidFill>
                        <a:srgbClr val="00AF50"/>
                      </a:solidFill>
                      <a:prstDash val="solid"/>
                    </a:lnL>
                    <a:lnR w="38100">
                      <a:solidFill>
                        <a:srgbClr val="F54E0A"/>
                      </a:solidFill>
                      <a:prstDash val="solid"/>
                    </a:lnR>
                    <a:lnT w="38100">
                      <a:solidFill>
                        <a:srgbClr val="F54E0A"/>
                      </a:solidFill>
                      <a:prstDash val="solid"/>
                    </a:lnT>
                    <a:lnB w="38100">
                      <a:solidFill>
                        <a:srgbClr val="F54E0A"/>
                      </a:solidFill>
                      <a:prstDash val="solid"/>
                    </a:lnB>
                  </a:tcPr>
                </a:tc>
              </a:tr>
              <a:tr h="411099">
                <a:tc gridSpan="2">
                  <a:txBody>
                    <a:bodyPr/>
                    <a:lstStyle/>
                    <a:p>
                      <a:pPr marL="86360">
                        <a:lnSpc>
                          <a:spcPts val="2155"/>
                        </a:lnSpc>
                      </a:pPr>
                      <a:r>
                        <a:rPr sz="2400" spc="-1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бағаланады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4">
                      <a:solidFill>
                        <a:srgbClr val="00AF50"/>
                      </a:solidFill>
                      <a:prstDash val="solid"/>
                    </a:lnL>
                    <a:lnR w="9524">
                      <a:solidFill>
                        <a:srgbClr val="00AF50"/>
                      </a:solidFill>
                      <a:prstDash val="solid"/>
                    </a:lnR>
                    <a:lnB w="9524">
                      <a:solidFill>
                        <a:srgbClr val="00AF5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4">
                      <a:solidFill>
                        <a:srgbClr val="00AF50"/>
                      </a:solidFill>
                      <a:prstDash val="solid"/>
                    </a:lnL>
                    <a:lnT w="38100">
                      <a:solidFill>
                        <a:srgbClr val="F54E0A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157745"/>
              </p:ext>
            </p:extLst>
          </p:nvPr>
        </p:nvGraphicFramePr>
        <p:xfrm>
          <a:off x="280962" y="5067249"/>
          <a:ext cx="8644025" cy="21147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00900"/>
                <a:gridCol w="142849"/>
                <a:gridCol w="1500276"/>
              </a:tblGrid>
              <a:tr h="85623">
                <a:tc rowSpan="2">
                  <a:txBody>
                    <a:bodyPr/>
                    <a:lstStyle/>
                    <a:p>
                      <a:pPr marL="86360" marR="97790">
                        <a:lnSpc>
                          <a:spcPts val="4320"/>
                        </a:lnSpc>
                        <a:spcBef>
                          <a:spcPts val="114"/>
                        </a:spcBef>
                      </a:pPr>
                      <a:r>
                        <a:rPr sz="24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Ашық </a:t>
                      </a:r>
                      <a:r>
                        <a:rPr sz="2400" spc="-1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жауап </a:t>
                      </a:r>
                      <a:r>
                        <a:rPr sz="2400" spc="-2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беруді </a:t>
                      </a:r>
                      <a:r>
                        <a:rPr sz="24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талап </a:t>
                      </a:r>
                      <a:r>
                        <a:rPr sz="2400" spc="-3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ететін </a:t>
                      </a:r>
                      <a:r>
                        <a:rPr sz="24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тапсырмалар –  </a:t>
                      </a:r>
                      <a:r>
                        <a:rPr sz="240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қиындық </a:t>
                      </a:r>
                      <a:r>
                        <a:rPr sz="2400" spc="-1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деңгейлеріне </a:t>
                      </a:r>
                      <a:r>
                        <a:rPr sz="240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сәйкес </a:t>
                      </a:r>
                      <a:r>
                        <a:rPr sz="2400" spc="-1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бағаланады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F54E0A"/>
                      </a:solidFill>
                      <a:prstDash val="solid"/>
                    </a:lnL>
                    <a:lnR w="38100">
                      <a:solidFill>
                        <a:srgbClr val="F81717"/>
                      </a:solidFill>
                      <a:prstDash val="solid"/>
                    </a:lnR>
                    <a:lnT w="9525">
                      <a:solidFill>
                        <a:srgbClr val="F54E0A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F81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>
                      <a:solidFill>
                        <a:srgbClr val="F54E0A"/>
                      </a:solidFill>
                      <a:prstDash val="solid"/>
                    </a:lnR>
                    <a:lnT w="9525">
                      <a:solidFill>
                        <a:srgbClr val="F54E0A"/>
                      </a:solidFill>
                      <a:prstDash val="solid"/>
                    </a:lnT>
                    <a:lnB w="38100">
                      <a:solidFill>
                        <a:srgbClr val="F8171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F54E0A"/>
                      </a:solidFill>
                      <a:prstDash val="solid"/>
                    </a:lnL>
                    <a:lnB w="38100">
                      <a:solidFill>
                        <a:srgbClr val="F81717"/>
                      </a:solidFill>
                      <a:prstDash val="solid"/>
                    </a:lnB>
                  </a:tcPr>
                </a:tc>
              </a:tr>
              <a:tr h="120032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525">
                      <a:solidFill>
                        <a:srgbClr val="F54E0A"/>
                      </a:solidFill>
                      <a:prstDash val="solid"/>
                    </a:lnL>
                    <a:lnR w="38100">
                      <a:solidFill>
                        <a:srgbClr val="F81717"/>
                      </a:solidFill>
                      <a:prstDash val="solid"/>
                    </a:lnR>
                    <a:lnT w="9525">
                      <a:solidFill>
                        <a:srgbClr val="F54E0A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F81717"/>
                      </a:solidFill>
                      <a:prstDash val="solid"/>
                    </a:lnL>
                    <a:lnR w="9525">
                      <a:solidFill>
                        <a:srgbClr val="F54E0A"/>
                      </a:solidFill>
                      <a:prstDash val="solid"/>
                    </a:lnR>
                    <a:lnT w="38100">
                      <a:solidFill>
                        <a:srgbClr val="F81717"/>
                      </a:solidFill>
                      <a:prstDash val="solid"/>
                    </a:lnT>
                    <a:lnB w="38100">
                      <a:solidFill>
                        <a:srgbClr val="F8171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7475"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3600" b="1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1 -</a:t>
                      </a:r>
                      <a:r>
                        <a:rPr sz="3600" b="1" spc="-1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3600" b="1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3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pPr marR="118745" algn="ctr">
                        <a:lnSpc>
                          <a:spcPct val="100000"/>
                        </a:lnSpc>
                      </a:pPr>
                      <a:r>
                        <a:rPr sz="3600" b="1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балл</a:t>
                      </a:r>
                      <a:endParaRPr sz="3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F54E0A"/>
                      </a:solidFill>
                      <a:prstDash val="solid"/>
                    </a:lnL>
                    <a:lnR w="38100">
                      <a:solidFill>
                        <a:srgbClr val="F81717"/>
                      </a:solidFill>
                      <a:prstDash val="solid"/>
                    </a:lnR>
                    <a:lnT w="38100">
                      <a:solidFill>
                        <a:srgbClr val="F81717"/>
                      </a:solidFill>
                      <a:prstDash val="solid"/>
                    </a:lnT>
                    <a:lnB w="38100">
                      <a:solidFill>
                        <a:srgbClr val="F81717"/>
                      </a:solidFill>
                      <a:prstDash val="solid"/>
                    </a:lnB>
                  </a:tcPr>
                </a:tc>
              </a:tr>
              <a:tr h="191439">
                <a:tc gridSpan="2">
                  <a:txBody>
                    <a:bodyPr/>
                    <a:lstStyle/>
                    <a:p>
                      <a:endParaRPr sz="3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F54E0A"/>
                      </a:solidFill>
                      <a:prstDash val="solid"/>
                    </a:lnL>
                    <a:lnR w="9525">
                      <a:solidFill>
                        <a:srgbClr val="F54E0A"/>
                      </a:solidFill>
                      <a:prstDash val="solid"/>
                    </a:lnR>
                    <a:lnB w="9525">
                      <a:solidFill>
                        <a:srgbClr val="F54E0A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3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F54E0A"/>
                      </a:solidFill>
                      <a:prstDash val="solid"/>
                    </a:lnL>
                    <a:lnT w="38100">
                      <a:solidFill>
                        <a:srgbClr val="F81717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56482" y="873125"/>
            <a:ext cx="2240280" cy="487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5166359" y="5026152"/>
            <a:ext cx="1098803" cy="15255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181855" y="5738838"/>
            <a:ext cx="231140" cy="128270"/>
          </a:xfrm>
          <a:custGeom>
            <a:avLst/>
            <a:gdLst/>
            <a:ahLst/>
            <a:cxnLst/>
            <a:rect l="l" t="t" r="r" b="b"/>
            <a:pathLst>
              <a:path w="231139" h="128270">
                <a:moveTo>
                  <a:pt x="0" y="0"/>
                </a:moveTo>
                <a:lnTo>
                  <a:pt x="14033" y="57007"/>
                </a:lnTo>
                <a:lnTo>
                  <a:pt x="39497" y="96773"/>
                </a:lnTo>
                <a:lnTo>
                  <a:pt x="73469" y="120130"/>
                </a:lnTo>
                <a:lnTo>
                  <a:pt x="113157" y="127914"/>
                </a:lnTo>
                <a:lnTo>
                  <a:pt x="135753" y="126021"/>
                </a:lnTo>
                <a:lnTo>
                  <a:pt x="174753" y="110871"/>
                </a:lnTo>
                <a:lnTo>
                  <a:pt x="205206" y="80145"/>
                </a:lnTo>
                <a:lnTo>
                  <a:pt x="225157" y="31339"/>
                </a:lnTo>
                <a:lnTo>
                  <a:pt x="231013" y="0"/>
                </a:lnTo>
                <a:lnTo>
                  <a:pt x="0" y="0"/>
                </a:lnTo>
                <a:close/>
              </a:path>
            </a:pathLst>
          </a:custGeom>
          <a:ln w="1828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311775" y="5534533"/>
            <a:ext cx="175260" cy="139700"/>
          </a:xfrm>
          <a:custGeom>
            <a:avLst/>
            <a:gdLst/>
            <a:ahLst/>
            <a:cxnLst/>
            <a:rect l="l" t="t" r="r" b="b"/>
            <a:pathLst>
              <a:path w="175260" h="139700">
                <a:moveTo>
                  <a:pt x="0" y="0"/>
                </a:moveTo>
                <a:lnTo>
                  <a:pt x="0" y="139344"/>
                </a:lnTo>
                <a:lnTo>
                  <a:pt x="54228" y="139344"/>
                </a:lnTo>
                <a:lnTo>
                  <a:pt x="103171" y="137413"/>
                </a:lnTo>
                <a:lnTo>
                  <a:pt x="141948" y="127242"/>
                </a:lnTo>
                <a:lnTo>
                  <a:pt x="168483" y="98986"/>
                </a:lnTo>
                <a:lnTo>
                  <a:pt x="174751" y="69354"/>
                </a:lnTo>
                <a:lnTo>
                  <a:pt x="173775" y="56512"/>
                </a:lnTo>
                <a:lnTo>
                  <a:pt x="150703" y="17270"/>
                </a:lnTo>
                <a:lnTo>
                  <a:pt x="108136" y="1928"/>
                </a:lnTo>
                <a:lnTo>
                  <a:pt x="47878" y="0"/>
                </a:lnTo>
                <a:lnTo>
                  <a:pt x="0" y="0"/>
                </a:lnTo>
                <a:close/>
              </a:path>
            </a:pathLst>
          </a:custGeom>
          <a:ln w="1828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212715" y="5451475"/>
            <a:ext cx="376555" cy="491490"/>
          </a:xfrm>
          <a:custGeom>
            <a:avLst/>
            <a:gdLst/>
            <a:ahLst/>
            <a:cxnLst/>
            <a:rect l="l" t="t" r="r" b="b"/>
            <a:pathLst>
              <a:path w="376554" h="491489">
                <a:moveTo>
                  <a:pt x="0" y="0"/>
                </a:moveTo>
                <a:lnTo>
                  <a:pt x="159004" y="0"/>
                </a:lnTo>
                <a:lnTo>
                  <a:pt x="200296" y="472"/>
                </a:lnTo>
                <a:lnTo>
                  <a:pt x="259212" y="4179"/>
                </a:lnTo>
                <a:lnTo>
                  <a:pt x="297128" y="14529"/>
                </a:lnTo>
                <a:lnTo>
                  <a:pt x="332474" y="38619"/>
                </a:lnTo>
                <a:lnTo>
                  <a:pt x="360027" y="75333"/>
                </a:lnTo>
                <a:lnTo>
                  <a:pt x="374263" y="123123"/>
                </a:lnTo>
                <a:lnTo>
                  <a:pt x="376047" y="151066"/>
                </a:lnTo>
                <a:lnTo>
                  <a:pt x="375021" y="172769"/>
                </a:lnTo>
                <a:lnTo>
                  <a:pt x="366777" y="210779"/>
                </a:lnTo>
                <a:lnTo>
                  <a:pt x="340947" y="254587"/>
                </a:lnTo>
                <a:lnTo>
                  <a:pt x="305236" y="283522"/>
                </a:lnTo>
                <a:lnTo>
                  <a:pt x="266446" y="298742"/>
                </a:lnTo>
                <a:lnTo>
                  <a:pt x="223027" y="304017"/>
                </a:lnTo>
                <a:lnTo>
                  <a:pt x="163702" y="305777"/>
                </a:lnTo>
                <a:lnTo>
                  <a:pt x="99060" y="305777"/>
                </a:lnTo>
                <a:lnTo>
                  <a:pt x="99060" y="490956"/>
                </a:lnTo>
                <a:lnTo>
                  <a:pt x="0" y="490956"/>
                </a:lnTo>
                <a:lnTo>
                  <a:pt x="0" y="0"/>
                </a:lnTo>
                <a:close/>
              </a:path>
            </a:pathLst>
          </a:custGeom>
          <a:ln w="1828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019166" y="5451475"/>
            <a:ext cx="99060" cy="491490"/>
          </a:xfrm>
          <a:custGeom>
            <a:avLst/>
            <a:gdLst/>
            <a:ahLst/>
            <a:cxnLst/>
            <a:rect l="l" t="t" r="r" b="b"/>
            <a:pathLst>
              <a:path w="99060" h="491489">
                <a:moveTo>
                  <a:pt x="0" y="0"/>
                </a:moveTo>
                <a:lnTo>
                  <a:pt x="99060" y="0"/>
                </a:lnTo>
                <a:lnTo>
                  <a:pt x="99060" y="490956"/>
                </a:lnTo>
                <a:lnTo>
                  <a:pt x="0" y="490956"/>
                </a:lnTo>
                <a:lnTo>
                  <a:pt x="0" y="0"/>
                </a:lnTo>
                <a:close/>
              </a:path>
            </a:pathLst>
          </a:custGeom>
          <a:ln w="1828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45584" y="5451475"/>
            <a:ext cx="426720" cy="497205"/>
          </a:xfrm>
          <a:custGeom>
            <a:avLst/>
            <a:gdLst/>
            <a:ahLst/>
            <a:cxnLst/>
            <a:rect l="l" t="t" r="r" b="b"/>
            <a:pathLst>
              <a:path w="426720" h="497204">
                <a:moveTo>
                  <a:pt x="0" y="0"/>
                </a:moveTo>
                <a:lnTo>
                  <a:pt x="110870" y="0"/>
                </a:lnTo>
                <a:lnTo>
                  <a:pt x="225298" y="254876"/>
                </a:lnTo>
                <a:lnTo>
                  <a:pt x="323088" y="0"/>
                </a:lnTo>
                <a:lnTo>
                  <a:pt x="426592" y="0"/>
                </a:lnTo>
                <a:lnTo>
                  <a:pt x="260857" y="373087"/>
                </a:lnTo>
                <a:lnTo>
                  <a:pt x="233425" y="426453"/>
                </a:lnTo>
                <a:lnTo>
                  <a:pt x="205612" y="465340"/>
                </a:lnTo>
                <a:lnTo>
                  <a:pt x="173339" y="489075"/>
                </a:lnTo>
                <a:lnTo>
                  <a:pt x="132968" y="496989"/>
                </a:lnTo>
                <a:lnTo>
                  <a:pt x="112178" y="496632"/>
                </a:lnTo>
                <a:lnTo>
                  <a:pt x="93805" y="495561"/>
                </a:lnTo>
                <a:lnTo>
                  <a:pt x="77837" y="493779"/>
                </a:lnTo>
                <a:lnTo>
                  <a:pt x="64262" y="491286"/>
                </a:lnTo>
                <a:lnTo>
                  <a:pt x="64262" y="417626"/>
                </a:lnTo>
                <a:lnTo>
                  <a:pt x="74574" y="418210"/>
                </a:lnTo>
                <a:lnTo>
                  <a:pt x="84375" y="418626"/>
                </a:lnTo>
                <a:lnTo>
                  <a:pt x="93676" y="418876"/>
                </a:lnTo>
                <a:lnTo>
                  <a:pt x="102488" y="418960"/>
                </a:lnTo>
                <a:lnTo>
                  <a:pt x="118494" y="418174"/>
                </a:lnTo>
                <a:lnTo>
                  <a:pt x="159250" y="398313"/>
                </a:lnTo>
                <a:lnTo>
                  <a:pt x="180466" y="352323"/>
                </a:lnTo>
                <a:lnTo>
                  <a:pt x="0" y="0"/>
                </a:lnTo>
                <a:close/>
              </a:path>
            </a:pathLst>
          </a:custGeom>
          <a:ln w="1828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076953" y="5443092"/>
            <a:ext cx="440690" cy="508000"/>
          </a:xfrm>
          <a:custGeom>
            <a:avLst/>
            <a:gdLst/>
            <a:ahLst/>
            <a:cxnLst/>
            <a:rect l="l" t="t" r="r" b="b"/>
            <a:pathLst>
              <a:path w="440689" h="508000">
                <a:moveTo>
                  <a:pt x="212979" y="0"/>
                </a:moveTo>
                <a:lnTo>
                  <a:pt x="264892" y="4667"/>
                </a:lnTo>
                <a:lnTo>
                  <a:pt x="310721" y="18668"/>
                </a:lnTo>
                <a:lnTo>
                  <a:pt x="350478" y="42005"/>
                </a:lnTo>
                <a:lnTo>
                  <a:pt x="384175" y="74675"/>
                </a:lnTo>
                <a:lnTo>
                  <a:pt x="408918" y="112050"/>
                </a:lnTo>
                <a:lnTo>
                  <a:pt x="426577" y="154828"/>
                </a:lnTo>
                <a:lnTo>
                  <a:pt x="437163" y="203002"/>
                </a:lnTo>
                <a:lnTo>
                  <a:pt x="440690" y="256565"/>
                </a:lnTo>
                <a:lnTo>
                  <a:pt x="436499" y="314775"/>
                </a:lnTo>
                <a:lnTo>
                  <a:pt x="423926" y="365916"/>
                </a:lnTo>
                <a:lnTo>
                  <a:pt x="402971" y="409984"/>
                </a:lnTo>
                <a:lnTo>
                  <a:pt x="373634" y="446978"/>
                </a:lnTo>
                <a:lnTo>
                  <a:pt x="335915" y="476897"/>
                </a:lnTo>
                <a:lnTo>
                  <a:pt x="281987" y="500008"/>
                </a:lnTo>
                <a:lnTo>
                  <a:pt x="218059" y="507707"/>
                </a:lnTo>
                <a:lnTo>
                  <a:pt x="181147" y="505197"/>
                </a:lnTo>
                <a:lnTo>
                  <a:pt x="117850" y="485108"/>
                </a:lnTo>
                <a:lnTo>
                  <a:pt x="58521" y="435086"/>
                </a:lnTo>
                <a:lnTo>
                  <a:pt x="32918" y="397771"/>
                </a:lnTo>
                <a:lnTo>
                  <a:pt x="14630" y="355579"/>
                </a:lnTo>
                <a:lnTo>
                  <a:pt x="3657" y="308510"/>
                </a:lnTo>
                <a:lnTo>
                  <a:pt x="0" y="256565"/>
                </a:lnTo>
                <a:lnTo>
                  <a:pt x="236" y="248214"/>
                </a:lnTo>
                <a:lnTo>
                  <a:pt x="936" y="238229"/>
                </a:lnTo>
                <a:lnTo>
                  <a:pt x="2089" y="226611"/>
                </a:lnTo>
                <a:lnTo>
                  <a:pt x="3683" y="213359"/>
                </a:lnTo>
                <a:lnTo>
                  <a:pt x="335915" y="213359"/>
                </a:lnTo>
                <a:lnTo>
                  <a:pt x="331483" y="186927"/>
                </a:lnTo>
                <a:lnTo>
                  <a:pt x="314287" y="142226"/>
                </a:lnTo>
                <a:lnTo>
                  <a:pt x="284089" y="107263"/>
                </a:lnTo>
                <a:lnTo>
                  <a:pt x="241365" y="88126"/>
                </a:lnTo>
                <a:lnTo>
                  <a:pt x="216026" y="85724"/>
                </a:lnTo>
                <a:lnTo>
                  <a:pt x="179236" y="90773"/>
                </a:lnTo>
                <a:lnTo>
                  <a:pt x="149447" y="105916"/>
                </a:lnTo>
                <a:lnTo>
                  <a:pt x="126658" y="131153"/>
                </a:lnTo>
                <a:lnTo>
                  <a:pt x="110871" y="166484"/>
                </a:lnTo>
                <a:lnTo>
                  <a:pt x="12826" y="144017"/>
                </a:lnTo>
                <a:lnTo>
                  <a:pt x="39100" y="81168"/>
                </a:lnTo>
                <a:lnTo>
                  <a:pt x="85090" y="35178"/>
                </a:lnTo>
                <a:lnTo>
                  <a:pt x="143176" y="8826"/>
                </a:lnTo>
                <a:lnTo>
                  <a:pt x="176619" y="2210"/>
                </a:lnTo>
                <a:lnTo>
                  <a:pt x="212979" y="0"/>
                </a:lnTo>
                <a:close/>
              </a:path>
            </a:pathLst>
          </a:custGeom>
          <a:ln w="1828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584447" y="5443092"/>
            <a:ext cx="427990" cy="508000"/>
          </a:xfrm>
          <a:custGeom>
            <a:avLst/>
            <a:gdLst/>
            <a:ahLst/>
            <a:cxnLst/>
            <a:rect l="l" t="t" r="r" b="b"/>
            <a:pathLst>
              <a:path w="427989" h="508000">
                <a:moveTo>
                  <a:pt x="229615" y="0"/>
                </a:moveTo>
                <a:lnTo>
                  <a:pt x="272551" y="3333"/>
                </a:lnTo>
                <a:lnTo>
                  <a:pt x="311261" y="13334"/>
                </a:lnTo>
                <a:lnTo>
                  <a:pt x="345755" y="30003"/>
                </a:lnTo>
                <a:lnTo>
                  <a:pt x="376047" y="53339"/>
                </a:lnTo>
                <a:lnTo>
                  <a:pt x="405272" y="91646"/>
                </a:lnTo>
                <a:lnTo>
                  <a:pt x="426212" y="143763"/>
                </a:lnTo>
                <a:lnTo>
                  <a:pt x="328167" y="167157"/>
                </a:lnTo>
                <a:lnTo>
                  <a:pt x="322597" y="149092"/>
                </a:lnTo>
                <a:lnTo>
                  <a:pt x="314658" y="133035"/>
                </a:lnTo>
                <a:lnTo>
                  <a:pt x="277169" y="97266"/>
                </a:lnTo>
                <a:lnTo>
                  <a:pt x="224662" y="84835"/>
                </a:lnTo>
                <a:lnTo>
                  <a:pt x="198631" y="87268"/>
                </a:lnTo>
                <a:lnTo>
                  <a:pt x="154332" y="106803"/>
                </a:lnTo>
                <a:lnTo>
                  <a:pt x="121181" y="146578"/>
                </a:lnTo>
                <a:lnTo>
                  <a:pt x="104227" y="210039"/>
                </a:lnTo>
                <a:lnTo>
                  <a:pt x="102107" y="250875"/>
                </a:lnTo>
                <a:lnTo>
                  <a:pt x="104201" y="294068"/>
                </a:lnTo>
                <a:lnTo>
                  <a:pt x="120913" y="360371"/>
                </a:lnTo>
                <a:lnTo>
                  <a:pt x="153533" y="400761"/>
                </a:lnTo>
                <a:lnTo>
                  <a:pt x="197105" y="420516"/>
                </a:lnTo>
                <a:lnTo>
                  <a:pt x="222630" y="422986"/>
                </a:lnTo>
                <a:lnTo>
                  <a:pt x="241677" y="421416"/>
                </a:lnTo>
                <a:lnTo>
                  <a:pt x="290575" y="397878"/>
                </a:lnTo>
                <a:lnTo>
                  <a:pt x="315071" y="365558"/>
                </a:lnTo>
                <a:lnTo>
                  <a:pt x="331469" y="318846"/>
                </a:lnTo>
                <a:lnTo>
                  <a:pt x="427609" y="349326"/>
                </a:lnTo>
                <a:lnTo>
                  <a:pt x="414726" y="386920"/>
                </a:lnTo>
                <a:lnTo>
                  <a:pt x="377959" y="446608"/>
                </a:lnTo>
                <a:lnTo>
                  <a:pt x="326642" y="485762"/>
                </a:lnTo>
                <a:lnTo>
                  <a:pt x="261439" y="505269"/>
                </a:lnTo>
                <a:lnTo>
                  <a:pt x="223647" y="507707"/>
                </a:lnTo>
                <a:lnTo>
                  <a:pt x="176950" y="503533"/>
                </a:lnTo>
                <a:lnTo>
                  <a:pt x="134588" y="491008"/>
                </a:lnTo>
                <a:lnTo>
                  <a:pt x="96559" y="470133"/>
                </a:lnTo>
                <a:lnTo>
                  <a:pt x="62864" y="440905"/>
                </a:lnTo>
                <a:lnTo>
                  <a:pt x="35361" y="404436"/>
                </a:lnTo>
                <a:lnTo>
                  <a:pt x="15716" y="361837"/>
                </a:lnTo>
                <a:lnTo>
                  <a:pt x="3929" y="313105"/>
                </a:lnTo>
                <a:lnTo>
                  <a:pt x="0" y="258241"/>
                </a:lnTo>
                <a:lnTo>
                  <a:pt x="3952" y="200373"/>
                </a:lnTo>
                <a:lnTo>
                  <a:pt x="15811" y="149342"/>
                </a:lnTo>
                <a:lnTo>
                  <a:pt x="35575" y="105154"/>
                </a:lnTo>
                <a:lnTo>
                  <a:pt x="63246" y="67817"/>
                </a:lnTo>
                <a:lnTo>
                  <a:pt x="97367" y="38147"/>
                </a:lnTo>
                <a:lnTo>
                  <a:pt x="136477" y="16954"/>
                </a:lnTo>
                <a:lnTo>
                  <a:pt x="180564" y="4238"/>
                </a:lnTo>
                <a:lnTo>
                  <a:pt x="229615" y="0"/>
                </a:lnTo>
                <a:close/>
              </a:path>
            </a:pathLst>
          </a:custGeom>
          <a:ln w="182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26" name="Picture 2" descr="C:\Users\UMC-ESBOL\YandexDisk\Скриншоты\2016-02-22 18-21-53 Скриншот экрана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"/>
          <a:stretch/>
        </p:blipFill>
        <p:spPr bwMode="auto">
          <a:xfrm>
            <a:off x="103059" y="33403"/>
            <a:ext cx="8915681" cy="5664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620688"/>
            <a:ext cx="8229600" cy="612068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ru-RU" sz="1800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PIRLS-2016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халықаралық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негізгі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зерттеуін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өткізу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бойынша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нормативтік-құқықтық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құжаттарды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зерттеу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Педагогикалық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кеңестерде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,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жиындарда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директордың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қатысуымен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қарастыру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. </a:t>
            </a:r>
            <a:endParaRPr lang="ru-RU" sz="1800" i="1" dirty="0">
              <a:solidFill>
                <a:srgbClr val="002060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PIRLS-2016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зерттеуіне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қатысушылармен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бірге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ақпараттық-түсініктеме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жұмыстарын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жүргізу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бойынша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материалдар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дайындау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. 15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желтоқсанға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дейін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PIRLS-2016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зерттеуінің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дайындық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жоспарын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құру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. </a:t>
            </a:r>
          </a:p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Бастауыш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сынып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мұғалімдерін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көрсете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отырып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, 4-ші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сынып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оқушыларының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тізімдерін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дайындау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. </a:t>
            </a:r>
          </a:p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kk-KZ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Аймақтарда </a:t>
            </a: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PIRLS-2016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зерттеуіне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қатысушыларды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дайындау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бойынша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шығармашылық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топтар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дайындау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. </a:t>
            </a:r>
          </a:p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15 </a:t>
            </a:r>
            <a:r>
              <a:rPr lang="ru-RU" sz="1800" i="1" dirty="0" err="1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желтоқсанға</a:t>
            </a: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дейін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«PIRLS-2016ға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дайындалудамыз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»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бұрыштарын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,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тематикалық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стендтерін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жасау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. </a:t>
            </a:r>
          </a:p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Р</a:t>
            </a:r>
            <a:r>
              <a:rPr lang="en-US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IRLS</a:t>
            </a: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-2016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халықаралық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зерттеуі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туралы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түсінік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беру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бойынша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ата-аналар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жиналысын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өткізу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. </a:t>
            </a:r>
          </a:p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Оқушылардың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психо-эмоционалдық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қобалжу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деңгейін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анықтау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бойынша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тренингтер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, интеллект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деңгейін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анықтау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бойынша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сауалнамалар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жүргізу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. </a:t>
            </a:r>
          </a:p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4-ші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сынып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оқушыларымен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сауалнама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толтыру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бойынша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тренинг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жүргізу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,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әр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сұраққа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нақты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жауап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дайындау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. </a:t>
            </a:r>
          </a:p>
          <a:p>
            <a:pPr lvl="0" algn="just">
              <a:spcBef>
                <a:spcPts val="0"/>
              </a:spcBef>
              <a:buSzPts val="1600"/>
              <a:buFont typeface="Arial"/>
              <a:buAutoNum type="arabicPeriod"/>
            </a:pPr>
            <a:r>
              <a:rPr lang="ru-RU" sz="1800" i="1" dirty="0" err="1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Ш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ығармашылық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топтардың</a:t>
            </a: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15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желтоқсанға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дейін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Р</a:t>
            </a:r>
            <a:r>
              <a:rPr lang="en-US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IRLS</a:t>
            </a:r>
            <a:r>
              <a:rPr lang="ru-RU" sz="1800" i="1" dirty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-2016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халықаралық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зерттеуіне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дайындық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шеңберінде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оқу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біліктілігін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дамыту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бойынша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тапсырмалар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800" i="1" dirty="0" err="1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дайындауы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ea typeface="Calibri"/>
                <a:cs typeface="Arial" pitchFamily="34" charset="0"/>
              </a:rPr>
              <a:t>.   </a:t>
            </a:r>
            <a:endParaRPr lang="ru-RU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Қарағанды</a:t>
            </a:r>
            <a:r>
              <a:rPr lang="ru-RU" sz="24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облысының</a:t>
            </a:r>
            <a:r>
              <a:rPr lang="ru-RU" sz="24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негізгі</a:t>
            </a:r>
            <a:r>
              <a:rPr lang="ru-RU" sz="24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іс-шаралары</a:t>
            </a:r>
            <a:endParaRPr lang="ru-RU" sz="24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06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10892" y="2387091"/>
            <a:ext cx="5665470" cy="1348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4400" b="1" spc="-20" dirty="0">
                <a:solidFill>
                  <a:srgbClr val="006FC0"/>
                </a:solidFill>
                <a:latin typeface="Arial"/>
                <a:cs typeface="Arial"/>
              </a:rPr>
              <a:t>НАЗАРЛАРЫҢЫЗҒА</a:t>
            </a:r>
            <a:endParaRPr sz="4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4400" b="1" spc="-55" dirty="0">
                <a:solidFill>
                  <a:srgbClr val="006FC0"/>
                </a:solidFill>
                <a:latin typeface="Arial"/>
                <a:cs typeface="Arial"/>
              </a:rPr>
              <a:t>РАХМЕТ!</a:t>
            </a:r>
            <a:endParaRPr sz="4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5072088"/>
            <a:ext cx="9144000" cy="15716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776979" y="332676"/>
            <a:ext cx="1584325" cy="11699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1393190">
              <a:lnSpc>
                <a:spcPct val="100000"/>
              </a:lnSpc>
            </a:pPr>
            <a:r>
              <a:rPr sz="2600" spc="-5" dirty="0">
                <a:solidFill>
                  <a:srgbClr val="1F487C"/>
                </a:solidFill>
              </a:rPr>
              <a:t>Қазақстан </a:t>
            </a:r>
            <a:r>
              <a:rPr sz="2600" dirty="0">
                <a:solidFill>
                  <a:srgbClr val="1F487C"/>
                </a:solidFill>
              </a:rPr>
              <a:t>/ </a:t>
            </a:r>
            <a:r>
              <a:rPr sz="2600" spc="-5" dirty="0">
                <a:solidFill>
                  <a:srgbClr val="1F487C"/>
                </a:solidFill>
              </a:rPr>
              <a:t>қатысушылар </a:t>
            </a:r>
            <a:r>
              <a:rPr sz="2600" dirty="0">
                <a:solidFill>
                  <a:srgbClr val="1F487C"/>
                </a:solidFill>
              </a:rPr>
              <a:t>/ 4</a:t>
            </a:r>
            <a:r>
              <a:rPr sz="2600" spc="-55" dirty="0">
                <a:solidFill>
                  <a:srgbClr val="1F487C"/>
                </a:solidFill>
              </a:rPr>
              <a:t> </a:t>
            </a:r>
            <a:r>
              <a:rPr sz="2600" dirty="0">
                <a:solidFill>
                  <a:srgbClr val="1F487C"/>
                </a:solidFill>
              </a:rPr>
              <a:t>сынып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1987067" y="3870325"/>
            <a:ext cx="819125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kk-KZ" sz="240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- 348</a:t>
            </a:r>
            <a:endParaRPr sz="240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059810" y="3716997"/>
            <a:ext cx="2736341" cy="19838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6199" y="3396360"/>
            <a:ext cx="1478788" cy="15565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133600" y="5602833"/>
            <a:ext cx="672591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kk-KZ" sz="240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-15</a:t>
            </a:r>
            <a:endParaRPr sz="240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44119" y="5240830"/>
            <a:ext cx="1742948" cy="15687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198611" y="3938651"/>
            <a:ext cx="542545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kk-KZ" sz="240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-12</a:t>
            </a:r>
            <a:endParaRPr sz="240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264528" y="5478449"/>
            <a:ext cx="1680082" cy="115506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077201" y="5799124"/>
            <a:ext cx="909446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- 348</a:t>
            </a:r>
            <a:endParaRPr sz="240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372225" y="3635121"/>
            <a:ext cx="1572386" cy="165785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174616" y="5740298"/>
            <a:ext cx="677545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kk-KZ" sz="240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- 12</a:t>
            </a:r>
            <a:endParaRPr sz="240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059810" y="3573017"/>
            <a:ext cx="0" cy="3274060"/>
          </a:xfrm>
          <a:custGeom>
            <a:avLst/>
            <a:gdLst/>
            <a:ahLst/>
            <a:cxnLst/>
            <a:rect l="l" t="t" r="r" b="b"/>
            <a:pathLst>
              <a:path h="3274059">
                <a:moveTo>
                  <a:pt x="0" y="0"/>
                </a:moveTo>
                <a:lnTo>
                  <a:pt x="0" y="3273588"/>
                </a:lnTo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796153" y="3573017"/>
            <a:ext cx="0" cy="3274060"/>
          </a:xfrm>
          <a:custGeom>
            <a:avLst/>
            <a:gdLst/>
            <a:ahLst/>
            <a:cxnLst/>
            <a:rect l="l" t="t" r="r" b="b"/>
            <a:pathLst>
              <a:path h="3274059">
                <a:moveTo>
                  <a:pt x="0" y="0"/>
                </a:moveTo>
                <a:lnTo>
                  <a:pt x="0" y="3273588"/>
                </a:lnTo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392936" y="673608"/>
            <a:ext cx="5682996" cy="296570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552183" y="4903152"/>
            <a:ext cx="1212850" cy="257175"/>
          </a:xfrm>
          <a:custGeom>
            <a:avLst/>
            <a:gdLst/>
            <a:ahLst/>
            <a:cxnLst/>
            <a:rect l="l" t="t" r="r" b="b"/>
            <a:pathLst>
              <a:path w="1212850" h="257175">
                <a:moveTo>
                  <a:pt x="0" y="256984"/>
                </a:moveTo>
                <a:lnTo>
                  <a:pt x="1212392" y="256984"/>
                </a:lnTo>
                <a:lnTo>
                  <a:pt x="1212392" y="0"/>
                </a:lnTo>
                <a:lnTo>
                  <a:pt x="0" y="0"/>
                </a:lnTo>
                <a:lnTo>
                  <a:pt x="0" y="25698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552183" y="4903152"/>
            <a:ext cx="1212850" cy="257175"/>
          </a:xfrm>
          <a:custGeom>
            <a:avLst/>
            <a:gdLst/>
            <a:ahLst/>
            <a:cxnLst/>
            <a:rect l="l" t="t" r="r" b="b"/>
            <a:pathLst>
              <a:path w="1212850" h="257175">
                <a:moveTo>
                  <a:pt x="0" y="256984"/>
                </a:moveTo>
                <a:lnTo>
                  <a:pt x="1212392" y="256984"/>
                </a:lnTo>
                <a:lnTo>
                  <a:pt x="1212392" y="0"/>
                </a:lnTo>
                <a:lnTo>
                  <a:pt x="0" y="0"/>
                </a:lnTo>
                <a:lnTo>
                  <a:pt x="0" y="256984"/>
                </a:lnTo>
                <a:close/>
              </a:path>
            </a:pathLst>
          </a:custGeom>
          <a:ln w="25400">
            <a:solidFill>
              <a:srgbClr val="F795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768210" y="4840858"/>
            <a:ext cx="782320" cy="386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04775">
              <a:lnSpc>
                <a:spcPct val="100000"/>
              </a:lnSpc>
            </a:pPr>
            <a:r>
              <a:rPr sz="1200" i="1" spc="-5" dirty="0">
                <a:latin typeface="Calibri"/>
                <a:cs typeface="Calibri"/>
              </a:rPr>
              <a:t>Мектеп  </a:t>
            </a:r>
            <a:r>
              <a:rPr sz="1200" i="1" dirty="0">
                <a:latin typeface="Calibri"/>
                <a:cs typeface="Calibri"/>
              </a:rPr>
              <a:t>д</a:t>
            </a:r>
            <a:r>
              <a:rPr sz="1200" i="1" spc="-10" dirty="0">
                <a:latin typeface="Calibri"/>
                <a:cs typeface="Calibri"/>
              </a:rPr>
              <a:t>ир</a:t>
            </a:r>
            <a:r>
              <a:rPr sz="1200" i="1" dirty="0">
                <a:latin typeface="Calibri"/>
                <a:cs typeface="Calibri"/>
              </a:rPr>
              <a:t>ек</a:t>
            </a:r>
            <a:r>
              <a:rPr sz="1200" i="1" spc="-5" dirty="0">
                <a:latin typeface="Calibri"/>
                <a:cs typeface="Calibri"/>
              </a:rPr>
              <a:t>т</a:t>
            </a:r>
            <a:r>
              <a:rPr sz="1200" i="1" spc="-10" dirty="0">
                <a:latin typeface="Calibri"/>
                <a:cs typeface="Calibri"/>
              </a:rPr>
              <a:t>ор</a:t>
            </a:r>
            <a:r>
              <a:rPr sz="1200" i="1" dirty="0">
                <a:latin typeface="Calibri"/>
                <a:cs typeface="Calibri"/>
              </a:rPr>
              <a:t>ы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174616" y="4903127"/>
            <a:ext cx="541655" cy="128905"/>
          </a:xfrm>
          <a:custGeom>
            <a:avLst/>
            <a:gdLst/>
            <a:ahLst/>
            <a:cxnLst/>
            <a:rect l="l" t="t" r="r" b="b"/>
            <a:pathLst>
              <a:path w="541654" h="128904">
                <a:moveTo>
                  <a:pt x="0" y="128485"/>
                </a:moveTo>
                <a:lnTo>
                  <a:pt x="541350" y="128485"/>
                </a:lnTo>
                <a:lnTo>
                  <a:pt x="541350" y="0"/>
                </a:lnTo>
                <a:lnTo>
                  <a:pt x="0" y="0"/>
                </a:lnTo>
                <a:lnTo>
                  <a:pt x="0" y="1284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174616" y="4903127"/>
            <a:ext cx="541655" cy="128905"/>
          </a:xfrm>
          <a:custGeom>
            <a:avLst/>
            <a:gdLst/>
            <a:ahLst/>
            <a:cxnLst/>
            <a:rect l="l" t="t" r="r" b="b"/>
            <a:pathLst>
              <a:path w="541654" h="128904">
                <a:moveTo>
                  <a:pt x="0" y="128485"/>
                </a:moveTo>
                <a:lnTo>
                  <a:pt x="541350" y="128485"/>
                </a:lnTo>
                <a:lnTo>
                  <a:pt x="541350" y="0"/>
                </a:lnTo>
                <a:lnTo>
                  <a:pt x="0" y="0"/>
                </a:lnTo>
                <a:lnTo>
                  <a:pt x="0" y="128485"/>
                </a:lnTo>
                <a:close/>
              </a:path>
            </a:pathLst>
          </a:custGeom>
          <a:ln w="25400">
            <a:solidFill>
              <a:srgbClr val="F795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115618" y="5292890"/>
            <a:ext cx="739775" cy="271145"/>
          </a:xfrm>
          <a:custGeom>
            <a:avLst/>
            <a:gdLst/>
            <a:ahLst/>
            <a:cxnLst/>
            <a:rect l="l" t="t" r="r" b="b"/>
            <a:pathLst>
              <a:path w="739775" h="271145">
                <a:moveTo>
                  <a:pt x="0" y="270598"/>
                </a:moveTo>
                <a:lnTo>
                  <a:pt x="739419" y="270598"/>
                </a:lnTo>
                <a:lnTo>
                  <a:pt x="739419" y="0"/>
                </a:lnTo>
                <a:lnTo>
                  <a:pt x="0" y="0"/>
                </a:lnTo>
                <a:lnTo>
                  <a:pt x="0" y="2705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115618" y="5292890"/>
            <a:ext cx="739775" cy="271145"/>
          </a:xfrm>
          <a:prstGeom prst="rect">
            <a:avLst/>
          </a:prstGeom>
          <a:solidFill>
            <a:srgbClr val="FFFFFF"/>
          </a:solidFill>
          <a:ln w="25400">
            <a:solidFill>
              <a:srgbClr val="F79546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91440">
              <a:lnSpc>
                <a:spcPts val="1930"/>
              </a:lnSpc>
            </a:pPr>
            <a:r>
              <a:rPr sz="1800" spc="-5" dirty="0">
                <a:latin typeface="Calibri"/>
                <a:cs typeface="Calibri"/>
              </a:rPr>
              <a:t>мәтін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091422008"/>
              </p:ext>
            </p:extLst>
          </p:nvPr>
        </p:nvGraphicFramePr>
        <p:xfrm>
          <a:off x="251517" y="1340769"/>
          <a:ext cx="8712971" cy="52110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3610"/>
                <a:gridCol w="2646554"/>
                <a:gridCol w="2896392"/>
                <a:gridCol w="2326415"/>
              </a:tblGrid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№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аудан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/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қала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ұйым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оқыту</a:t>
                      </a:r>
                      <a:r>
                        <a:rPr lang="kk-KZ" sz="14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тілі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1.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Қарағанды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№11 орта</a:t>
                      </a:r>
                      <a:r>
                        <a:rPr lang="ru-RU" sz="1400" baseline="0" dirty="0" smtClean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solidFill>
                            <a:srgbClr val="002060"/>
                          </a:solidFill>
                          <a:effectLst/>
                        </a:rPr>
                        <a:t>мектеп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орыс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818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2.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Ә.</a:t>
                      </a:r>
                      <a:r>
                        <a:rPr lang="ru-RU" sz="1400" baseline="0" dirty="0" smtClean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solidFill>
                            <a:srgbClr val="002060"/>
                          </a:solidFill>
                          <a:effectLst/>
                        </a:rPr>
                        <a:t>Бөкейханов</a:t>
                      </a:r>
                      <a:r>
                        <a:rPr lang="ru-RU" sz="1400" baseline="0" dirty="0" smtClean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solidFill>
                            <a:srgbClr val="002060"/>
                          </a:solidFill>
                          <a:effectLst/>
                        </a:rPr>
                        <a:t>атындағы</a:t>
                      </a:r>
                      <a:r>
                        <a:rPr lang="ru-RU" sz="1400" baseline="0" dirty="0" smtClean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№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76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орта 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мектеп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қазақ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3.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№101 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мектеп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-лицей 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аралас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4.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№81 орта 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мектеп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аралас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5.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№48 орта 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мектеп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аралас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6.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Жезқазған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№26 гимназия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орыс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7.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№11 орта 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мектеп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қазақ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8.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Шахтинск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№6 орта 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мектеп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орыс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9.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Теміртау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№16 орта 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мектеп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орыс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10.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Абай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(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ауыл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)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Көксу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 орта 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мектебі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r>
                        <a:rPr lang="ru-RU" sz="1200" dirty="0" err="1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аралас</a:t>
                      </a:r>
                      <a:endParaRPr lang="ru-RU" sz="1200" dirty="0" smtClean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11.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Ұлытау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№3 орта 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мектеп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  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Аманкелді</a:t>
                      </a:r>
                      <a:r>
                        <a:rPr lang="ru-RU" sz="1400" baseline="0" dirty="0" smtClean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solidFill>
                            <a:srgbClr val="002060"/>
                          </a:solidFill>
                          <a:effectLst/>
                        </a:rPr>
                        <a:t>ауылы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қазақ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818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</a:rPr>
                        <a:t>12.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effectLst/>
                        </a:rPr>
                        <a:t>Осакаровка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solidFill>
                            <a:srgbClr val="002060"/>
                          </a:solidFill>
                          <a:effectLst/>
                        </a:rPr>
                        <a:t>Орта</a:t>
                      </a:r>
                      <a:r>
                        <a:rPr lang="kk-KZ" sz="1400" baseline="0" dirty="0" smtClean="0">
                          <a:solidFill>
                            <a:srgbClr val="002060"/>
                          </a:solidFill>
                          <a:effectLst/>
                        </a:rPr>
                        <a:t> мектеп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Ертіс</a:t>
                      </a:r>
                      <a:r>
                        <a:rPr lang="kk-KZ" sz="14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ауылы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002060"/>
                          </a:solidFill>
                          <a:effectLst/>
                        </a:rPr>
                        <a:t>аралас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435280" cy="957072"/>
          </a:xfrm>
        </p:spPr>
        <p:txBody>
          <a:bodyPr>
            <a:noAutofit/>
          </a:bodyPr>
          <a:lstStyle/>
          <a:p>
            <a:pPr algn="ctr"/>
            <a:r>
              <a:rPr lang="kk-KZ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Халықаралық негізгі </a:t>
            </a:r>
            <a:r>
              <a:rPr 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PIRLS-2016 </a:t>
            </a:r>
            <a:r>
              <a:rPr lang="ru-RU" sz="2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зерттеуіне</a:t>
            </a:r>
            <a:r>
              <a:rPr lang="ru-RU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Қарағанды</a:t>
            </a:r>
            <a:r>
              <a:rPr lang="ru-RU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облысы</a:t>
            </a:r>
            <a:r>
              <a:rPr lang="ru-RU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бойынша</a:t>
            </a:r>
            <a:r>
              <a:rPr lang="ru-RU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қатысатын</a:t>
            </a:r>
            <a:r>
              <a:rPr lang="ru-RU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білім</a:t>
            </a:r>
            <a:r>
              <a:rPr lang="ru-RU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беру </a:t>
            </a:r>
            <a:r>
              <a:rPr lang="ru-RU" sz="2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ұйымдарының</a:t>
            </a:r>
            <a:r>
              <a:rPr lang="ru-RU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тізімі</a:t>
            </a:r>
            <a:r>
              <a:rPr lang="ru-RU" sz="2000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sz="2000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84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0444" rIns="0" bIns="0" rtlCol="0">
            <a:spAutoFit/>
          </a:bodyPr>
          <a:lstStyle/>
          <a:p>
            <a:pPr marL="2580640">
              <a:lnSpc>
                <a:spcPct val="100000"/>
              </a:lnSpc>
            </a:pPr>
            <a:r>
              <a:rPr sz="2800" spc="-45" dirty="0">
                <a:solidFill>
                  <a:srgbClr val="1F487C"/>
                </a:solidFill>
              </a:rPr>
              <a:t>ҚАТЫСУШЫ</a:t>
            </a:r>
            <a:r>
              <a:rPr sz="2800" spc="-75" dirty="0">
                <a:solidFill>
                  <a:srgbClr val="1F487C"/>
                </a:solidFill>
              </a:rPr>
              <a:t> </a:t>
            </a:r>
            <a:r>
              <a:rPr sz="2800" spc="-5" dirty="0">
                <a:solidFill>
                  <a:srgbClr val="1F487C"/>
                </a:solidFill>
              </a:rPr>
              <a:t>ЕЛДЕР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562152" y="1524253"/>
            <a:ext cx="4056379" cy="27392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2016</a:t>
            </a:r>
            <a:r>
              <a:rPr sz="2400" spc="-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– </a:t>
            </a: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50</a:t>
            </a:r>
            <a:r>
              <a:rPr sz="2400" spc="-50" dirty="0">
                <a:solidFill>
                  <a:srgbClr val="1F487C"/>
                </a:solidFill>
                <a:latin typeface="Arial"/>
                <a:cs typeface="Arial"/>
              </a:rPr>
              <a:t> ел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 dirty="0">
              <a:latin typeface="Times New Roman"/>
              <a:cs typeface="Times New Roman"/>
            </a:endParaRPr>
          </a:p>
          <a:p>
            <a:pPr marL="1237615">
              <a:lnSpc>
                <a:spcPct val="100000"/>
              </a:lnSpc>
            </a:pPr>
            <a:r>
              <a:rPr sz="2400" spc="-50" dirty="0">
                <a:latin typeface="Arial"/>
                <a:cs typeface="Arial"/>
              </a:rPr>
              <a:t>2011</a:t>
            </a:r>
            <a:r>
              <a:rPr sz="2400" spc="-5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- </a:t>
            </a: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49</a:t>
            </a:r>
            <a:r>
              <a:rPr sz="2400" spc="-2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400" spc="-95" dirty="0">
                <a:solidFill>
                  <a:srgbClr val="1F487C"/>
                </a:solidFill>
                <a:latin typeface="Arial"/>
                <a:cs typeface="Arial"/>
              </a:rPr>
              <a:t>ел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 dirty="0">
              <a:latin typeface="Times New Roman"/>
              <a:cs typeface="Times New Roman"/>
            </a:endParaRPr>
          </a:p>
          <a:p>
            <a:pPr marL="2333625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2006</a:t>
            </a:r>
            <a:r>
              <a:rPr sz="2400" spc="-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- </a:t>
            </a: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41</a:t>
            </a:r>
            <a:r>
              <a:rPr sz="2400" spc="-6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400" spc="-50" dirty="0">
                <a:solidFill>
                  <a:srgbClr val="1F487C"/>
                </a:solidFill>
                <a:latin typeface="Arial"/>
                <a:cs typeface="Arial"/>
              </a:rPr>
              <a:t>ел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5965" y="5055361"/>
            <a:ext cx="5698490" cy="12234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2001</a:t>
            </a:r>
            <a:r>
              <a:rPr sz="2400" spc="-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- </a:t>
            </a:r>
            <a:r>
              <a:rPr sz="2400" spc="-5" dirty="0">
                <a:solidFill>
                  <a:srgbClr val="1F487C"/>
                </a:solidFill>
                <a:latin typeface="Arial"/>
                <a:cs typeface="Arial"/>
              </a:rPr>
              <a:t>35</a:t>
            </a:r>
            <a:r>
              <a:rPr sz="2400" spc="-6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400" spc="-50" dirty="0">
                <a:solidFill>
                  <a:srgbClr val="1F487C"/>
                </a:solidFill>
                <a:latin typeface="Arial"/>
                <a:cs typeface="Arial"/>
              </a:rPr>
              <a:t>ел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3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3200" spc="5" dirty="0">
                <a:latin typeface="Arial"/>
                <a:cs typeface="Arial"/>
              </a:rPr>
              <a:t>Ӛткізу циклі </a:t>
            </a:r>
            <a:r>
              <a:rPr sz="3200" dirty="0">
                <a:latin typeface="Arial"/>
                <a:cs typeface="Arial"/>
              </a:rPr>
              <a:t>- 5 жылда 1</a:t>
            </a:r>
            <a:r>
              <a:rPr sz="3200" spc="-145" dirty="0">
                <a:latin typeface="Arial"/>
                <a:cs typeface="Arial"/>
              </a:rPr>
              <a:t> </a:t>
            </a:r>
            <a:r>
              <a:rPr sz="3200" spc="-40" dirty="0">
                <a:latin typeface="Arial"/>
                <a:cs typeface="Arial"/>
              </a:rPr>
              <a:t>рет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858000" y="4714875"/>
            <a:ext cx="1177925" cy="10715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86501" y="3571811"/>
            <a:ext cx="2357374" cy="10715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572125" y="2428875"/>
            <a:ext cx="1071562" cy="10001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00498" y="2428862"/>
            <a:ext cx="1155700" cy="100013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572250" y="2428875"/>
            <a:ext cx="1214437" cy="10001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072126" y="1214374"/>
            <a:ext cx="1071562" cy="10001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928873" y="1214374"/>
            <a:ext cx="2214626" cy="10001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72251" y="1214374"/>
            <a:ext cx="1071562" cy="10001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8975" y="3153282"/>
            <a:ext cx="8263255" cy="609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397760" algn="l"/>
                <a:tab pos="5050155" algn="l"/>
                <a:tab pos="6138545" algn="l"/>
              </a:tabLst>
            </a:pPr>
            <a:r>
              <a:rPr sz="4000" spc="-30" dirty="0">
                <a:latin typeface="Arial"/>
                <a:cs typeface="Arial"/>
              </a:rPr>
              <a:t>Зерттеу	</a:t>
            </a:r>
            <a:r>
              <a:rPr sz="4000" spc="-15" dirty="0">
                <a:latin typeface="Arial"/>
                <a:cs typeface="Arial"/>
              </a:rPr>
              <a:t>мақсаты:</a:t>
            </a:r>
            <a:r>
              <a:rPr sz="4000" spc="-15" dirty="0">
                <a:solidFill>
                  <a:srgbClr val="17375E"/>
                </a:solidFill>
                <a:latin typeface="Arial"/>
                <a:cs typeface="Arial"/>
              </a:rPr>
              <a:t>	</a:t>
            </a:r>
            <a:r>
              <a:rPr sz="3200" dirty="0">
                <a:solidFill>
                  <a:srgbClr val="17375E"/>
                </a:solidFill>
                <a:latin typeface="Arial"/>
                <a:cs typeface="Arial"/>
              </a:rPr>
              <a:t>оқу	</a:t>
            </a:r>
            <a:r>
              <a:rPr sz="3200" spc="-5" dirty="0">
                <a:solidFill>
                  <a:srgbClr val="17375E"/>
                </a:solidFill>
                <a:latin typeface="Arial"/>
                <a:cs typeface="Arial"/>
              </a:rPr>
              <a:t>сапасының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64591" y="4032377"/>
            <a:ext cx="8288020" cy="1960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475230" algn="l"/>
                <a:tab pos="4293870" algn="l"/>
                <a:tab pos="7042150" algn="l"/>
              </a:tabLst>
            </a:pPr>
            <a:r>
              <a:rPr sz="3200" dirty="0">
                <a:solidFill>
                  <a:srgbClr val="17375E"/>
                </a:solidFill>
                <a:latin typeface="Arial"/>
                <a:cs typeface="Arial"/>
              </a:rPr>
              <a:t>де</a:t>
            </a:r>
            <a:r>
              <a:rPr sz="3200" spc="-10" dirty="0">
                <a:solidFill>
                  <a:srgbClr val="17375E"/>
                </a:solidFill>
                <a:latin typeface="Arial"/>
                <a:cs typeface="Arial"/>
              </a:rPr>
              <a:t>ң</a:t>
            </a:r>
            <a:r>
              <a:rPr sz="3200" spc="-80" dirty="0">
                <a:solidFill>
                  <a:srgbClr val="17375E"/>
                </a:solidFill>
                <a:latin typeface="Arial"/>
                <a:cs typeface="Arial"/>
              </a:rPr>
              <a:t>г</a:t>
            </a:r>
            <a:r>
              <a:rPr sz="3200" dirty="0">
                <a:solidFill>
                  <a:srgbClr val="17375E"/>
                </a:solidFill>
                <a:latin typeface="Arial"/>
                <a:cs typeface="Arial"/>
              </a:rPr>
              <a:t>е</a:t>
            </a:r>
            <a:r>
              <a:rPr sz="3200" spc="-10" dirty="0">
                <a:solidFill>
                  <a:srgbClr val="17375E"/>
                </a:solidFill>
                <a:latin typeface="Arial"/>
                <a:cs typeface="Arial"/>
              </a:rPr>
              <a:t>й</a:t>
            </a:r>
            <a:r>
              <a:rPr sz="3200" spc="-20" dirty="0">
                <a:solidFill>
                  <a:srgbClr val="17375E"/>
                </a:solidFill>
                <a:latin typeface="Arial"/>
                <a:cs typeface="Arial"/>
              </a:rPr>
              <a:t>і</a:t>
            </a:r>
            <a:r>
              <a:rPr sz="3200" dirty="0">
                <a:solidFill>
                  <a:srgbClr val="17375E"/>
                </a:solidFill>
                <a:latin typeface="Arial"/>
                <a:cs typeface="Arial"/>
              </a:rPr>
              <a:t>н	ж</a:t>
            </a:r>
            <a:r>
              <a:rPr sz="3200" spc="-20" dirty="0">
                <a:solidFill>
                  <a:srgbClr val="17375E"/>
                </a:solidFill>
                <a:latin typeface="Arial"/>
                <a:cs typeface="Arial"/>
              </a:rPr>
              <a:t>ә</a:t>
            </a:r>
            <a:r>
              <a:rPr sz="3200" dirty="0">
                <a:solidFill>
                  <a:srgbClr val="17375E"/>
                </a:solidFill>
                <a:latin typeface="Arial"/>
                <a:cs typeface="Arial"/>
              </a:rPr>
              <a:t>не	</a:t>
            </a:r>
            <a:r>
              <a:rPr sz="3200" spc="-75" dirty="0">
                <a:solidFill>
                  <a:srgbClr val="17375E"/>
                </a:solidFill>
                <a:latin typeface="Arial"/>
                <a:cs typeface="Arial"/>
              </a:rPr>
              <a:t>б</a:t>
            </a:r>
            <a:r>
              <a:rPr sz="3200" dirty="0">
                <a:solidFill>
                  <a:srgbClr val="17375E"/>
                </a:solidFill>
                <a:latin typeface="Arial"/>
                <a:cs typeface="Arial"/>
              </a:rPr>
              <a:t>ас</a:t>
            </a:r>
            <a:r>
              <a:rPr sz="3200" spc="-45" dirty="0">
                <a:solidFill>
                  <a:srgbClr val="17375E"/>
                </a:solidFill>
                <a:latin typeface="Arial"/>
                <a:cs typeface="Arial"/>
              </a:rPr>
              <a:t>т</a:t>
            </a:r>
            <a:r>
              <a:rPr sz="3200" spc="-55" dirty="0">
                <a:solidFill>
                  <a:srgbClr val="17375E"/>
                </a:solidFill>
                <a:latin typeface="Arial"/>
                <a:cs typeface="Arial"/>
              </a:rPr>
              <a:t>а</a:t>
            </a:r>
            <a:r>
              <a:rPr sz="3200" dirty="0">
                <a:solidFill>
                  <a:srgbClr val="17375E"/>
                </a:solidFill>
                <a:latin typeface="Arial"/>
                <a:cs typeface="Arial"/>
              </a:rPr>
              <a:t>уыш	сы</a:t>
            </a:r>
            <a:r>
              <a:rPr sz="3200" spc="-20" dirty="0">
                <a:solidFill>
                  <a:srgbClr val="17375E"/>
                </a:solidFill>
                <a:latin typeface="Arial"/>
                <a:cs typeface="Arial"/>
              </a:rPr>
              <a:t>н</a:t>
            </a:r>
            <a:r>
              <a:rPr sz="3200" spc="5" dirty="0">
                <a:solidFill>
                  <a:srgbClr val="17375E"/>
                </a:solidFill>
                <a:latin typeface="Arial"/>
                <a:cs typeface="Arial"/>
              </a:rPr>
              <a:t>ып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920"/>
              </a:spcBef>
              <a:tabLst>
                <a:tab pos="3144520" algn="l"/>
                <a:tab pos="4665980" algn="l"/>
                <a:tab pos="5964555" algn="l"/>
              </a:tabLst>
            </a:pPr>
            <a:r>
              <a:rPr sz="3200" dirty="0">
                <a:solidFill>
                  <a:srgbClr val="17375E"/>
                </a:solidFill>
                <a:latin typeface="Arial"/>
                <a:cs typeface="Arial"/>
              </a:rPr>
              <a:t>оқ</a:t>
            </a:r>
            <a:r>
              <a:rPr sz="3200" spc="-10" dirty="0">
                <a:solidFill>
                  <a:srgbClr val="17375E"/>
                </a:solidFill>
                <a:latin typeface="Arial"/>
                <a:cs typeface="Arial"/>
              </a:rPr>
              <a:t>у</a:t>
            </a:r>
            <a:r>
              <a:rPr sz="3200" dirty="0">
                <a:solidFill>
                  <a:srgbClr val="17375E"/>
                </a:solidFill>
                <a:latin typeface="Arial"/>
                <a:cs typeface="Arial"/>
              </a:rPr>
              <a:t>ш</a:t>
            </a:r>
            <a:r>
              <a:rPr sz="3200" spc="-15" dirty="0">
                <a:solidFill>
                  <a:srgbClr val="17375E"/>
                </a:solidFill>
                <a:latin typeface="Arial"/>
                <a:cs typeface="Arial"/>
              </a:rPr>
              <a:t>ы</a:t>
            </a:r>
            <a:r>
              <a:rPr sz="3200" dirty="0">
                <a:solidFill>
                  <a:srgbClr val="17375E"/>
                </a:solidFill>
                <a:latin typeface="Arial"/>
                <a:cs typeface="Arial"/>
              </a:rPr>
              <a:t>л</a:t>
            </a:r>
            <a:r>
              <a:rPr sz="3200" spc="-15" dirty="0">
                <a:solidFill>
                  <a:srgbClr val="17375E"/>
                </a:solidFill>
                <a:latin typeface="Arial"/>
                <a:cs typeface="Arial"/>
              </a:rPr>
              <a:t>а</a:t>
            </a:r>
            <a:r>
              <a:rPr sz="3200" dirty="0">
                <a:solidFill>
                  <a:srgbClr val="17375E"/>
                </a:solidFill>
                <a:latin typeface="Arial"/>
                <a:cs typeface="Arial"/>
              </a:rPr>
              <a:t>ры</a:t>
            </a:r>
            <a:r>
              <a:rPr sz="3200" spc="-10" dirty="0">
                <a:solidFill>
                  <a:srgbClr val="17375E"/>
                </a:solidFill>
                <a:latin typeface="Arial"/>
                <a:cs typeface="Arial"/>
              </a:rPr>
              <a:t>н</a:t>
            </a:r>
            <a:r>
              <a:rPr sz="3200" dirty="0">
                <a:solidFill>
                  <a:srgbClr val="17375E"/>
                </a:solidFill>
                <a:latin typeface="Arial"/>
                <a:cs typeface="Arial"/>
              </a:rPr>
              <a:t>ың	мәті</a:t>
            </a:r>
            <a:r>
              <a:rPr sz="3200" spc="-15" dirty="0">
                <a:solidFill>
                  <a:srgbClr val="17375E"/>
                </a:solidFill>
                <a:latin typeface="Arial"/>
                <a:cs typeface="Arial"/>
              </a:rPr>
              <a:t>н</a:t>
            </a:r>
            <a:r>
              <a:rPr sz="3200" dirty="0">
                <a:solidFill>
                  <a:srgbClr val="17375E"/>
                </a:solidFill>
                <a:latin typeface="Arial"/>
                <a:cs typeface="Arial"/>
              </a:rPr>
              <a:t>ді	түсі</a:t>
            </a:r>
            <a:r>
              <a:rPr sz="3200" spc="-15" dirty="0">
                <a:solidFill>
                  <a:srgbClr val="17375E"/>
                </a:solidFill>
                <a:latin typeface="Arial"/>
                <a:cs typeface="Arial"/>
              </a:rPr>
              <a:t>н</a:t>
            </a:r>
            <a:r>
              <a:rPr sz="3200" dirty="0">
                <a:solidFill>
                  <a:srgbClr val="17375E"/>
                </a:solidFill>
                <a:latin typeface="Arial"/>
                <a:cs typeface="Arial"/>
              </a:rPr>
              <a:t>у	қабіл</a:t>
            </a:r>
            <a:r>
              <a:rPr sz="3200" spc="-120" dirty="0">
                <a:solidFill>
                  <a:srgbClr val="17375E"/>
                </a:solidFill>
                <a:latin typeface="Arial"/>
                <a:cs typeface="Arial"/>
              </a:rPr>
              <a:t>е</a:t>
            </a:r>
            <a:r>
              <a:rPr sz="3200" dirty="0">
                <a:solidFill>
                  <a:srgbClr val="17375E"/>
                </a:solidFill>
                <a:latin typeface="Arial"/>
                <a:cs typeface="Arial"/>
              </a:rPr>
              <a:t>т</a:t>
            </a:r>
            <a:r>
              <a:rPr sz="3200" spc="-55" dirty="0">
                <a:solidFill>
                  <a:srgbClr val="17375E"/>
                </a:solidFill>
                <a:latin typeface="Arial"/>
                <a:cs typeface="Arial"/>
              </a:rPr>
              <a:t>т</a:t>
            </a:r>
            <a:r>
              <a:rPr sz="3200" dirty="0">
                <a:solidFill>
                  <a:srgbClr val="17375E"/>
                </a:solidFill>
                <a:latin typeface="Arial"/>
                <a:cs typeface="Arial"/>
              </a:rPr>
              <a:t>е</a:t>
            </a:r>
            <a:r>
              <a:rPr sz="3200" spc="-10" dirty="0">
                <a:solidFill>
                  <a:srgbClr val="17375E"/>
                </a:solidFill>
                <a:latin typeface="Arial"/>
                <a:cs typeface="Arial"/>
              </a:rPr>
              <a:t>р</a:t>
            </a:r>
            <a:r>
              <a:rPr sz="3200" dirty="0">
                <a:solidFill>
                  <a:srgbClr val="17375E"/>
                </a:solidFill>
                <a:latin typeface="Arial"/>
                <a:cs typeface="Arial"/>
              </a:rPr>
              <a:t>ін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920"/>
              </a:spcBef>
            </a:pPr>
            <a:r>
              <a:rPr sz="3200" spc="-20" dirty="0">
                <a:solidFill>
                  <a:srgbClr val="17375E"/>
                </a:solidFill>
                <a:latin typeface="Arial"/>
                <a:cs typeface="Arial"/>
              </a:rPr>
              <a:t>бағалау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143125" y="0"/>
            <a:ext cx="5429250" cy="29288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16963" y="1724278"/>
            <a:ext cx="5123180" cy="556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10" dirty="0">
                <a:solidFill>
                  <a:schemeClr val="tx1"/>
                </a:solidFill>
              </a:rPr>
              <a:t>Мақсатты</a:t>
            </a:r>
            <a:r>
              <a:rPr spc="-45" dirty="0">
                <a:solidFill>
                  <a:schemeClr val="tx1"/>
                </a:solidFill>
              </a:rPr>
              <a:t> </a:t>
            </a:r>
            <a:r>
              <a:rPr spc="-10" dirty="0">
                <a:solidFill>
                  <a:schemeClr val="tx1"/>
                </a:solidFill>
              </a:rPr>
              <a:t>қатысушылар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008501" y="2818765"/>
            <a:ext cx="156083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20" dirty="0">
                <a:solidFill>
                  <a:srgbClr val="17375E"/>
                </a:solidFill>
                <a:latin typeface="Arial"/>
                <a:cs typeface="Arial"/>
              </a:rPr>
              <a:t>з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е</a:t>
            </a:r>
            <a:r>
              <a:rPr sz="2400" spc="-60" dirty="0">
                <a:solidFill>
                  <a:srgbClr val="17375E"/>
                </a:solidFill>
                <a:latin typeface="Arial"/>
                <a:cs typeface="Arial"/>
              </a:rPr>
              <a:t>р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т</a:t>
            </a:r>
            <a:r>
              <a:rPr sz="2400" spc="-20" dirty="0">
                <a:solidFill>
                  <a:srgbClr val="17375E"/>
                </a:solidFill>
                <a:latin typeface="Arial"/>
                <a:cs typeface="Arial"/>
              </a:rPr>
              <a:t>т</a:t>
            </a:r>
            <a:r>
              <a:rPr sz="2400" spc="-30" dirty="0">
                <a:solidFill>
                  <a:srgbClr val="17375E"/>
                </a:solidFill>
                <a:latin typeface="Arial"/>
                <a:cs typeface="Arial"/>
              </a:rPr>
              <a:t>е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уі</a:t>
            </a:r>
            <a:r>
              <a:rPr sz="2400" spc="-15" dirty="0">
                <a:solidFill>
                  <a:srgbClr val="17375E"/>
                </a:solidFill>
                <a:latin typeface="Arial"/>
                <a:cs typeface="Arial"/>
              </a:rPr>
              <a:t>н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ің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770626" y="2818765"/>
            <a:ext cx="1329055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solidFill>
                  <a:srgbClr val="17375E"/>
                </a:solidFill>
                <a:latin typeface="Arial"/>
                <a:cs typeface="Arial"/>
              </a:rPr>
              <a:t>іріктеуіне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300721" y="2818765"/>
            <a:ext cx="147955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08940" algn="l"/>
              </a:tabLst>
            </a:pPr>
            <a:r>
              <a:rPr sz="2400" b="1" dirty="0">
                <a:latin typeface="Arial"/>
                <a:cs typeface="Arial"/>
              </a:rPr>
              <a:t>4	с</a:t>
            </a:r>
            <a:r>
              <a:rPr sz="2400" b="1" spc="-15" dirty="0">
                <a:latin typeface="Arial"/>
                <a:cs typeface="Arial"/>
              </a:rPr>
              <a:t>ы</a:t>
            </a:r>
            <a:r>
              <a:rPr sz="2400" b="1" dirty="0">
                <a:latin typeface="Arial"/>
                <a:cs typeface="Arial"/>
              </a:rPr>
              <a:t>нып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78916" y="2818765"/>
            <a:ext cx="3228975" cy="924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271270" algn="l"/>
              </a:tabLst>
            </a:pPr>
            <a:r>
              <a:rPr sz="2400" spc="-690" dirty="0">
                <a:solidFill>
                  <a:srgbClr val="17375E"/>
                </a:solidFill>
                <a:latin typeface="Wingdings"/>
                <a:cs typeface="Wingdings"/>
              </a:rPr>
              <a:t>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PI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R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LS	Халы</a:t>
            </a:r>
            <a:r>
              <a:rPr sz="2400" spc="5" dirty="0">
                <a:solidFill>
                  <a:srgbClr val="17375E"/>
                </a:solidFill>
                <a:latin typeface="Arial"/>
                <a:cs typeface="Arial"/>
              </a:rPr>
              <a:t>қ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а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р</a:t>
            </a: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алық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dirty="0">
                <a:solidFill>
                  <a:srgbClr val="17375E"/>
                </a:solidFill>
                <a:latin typeface="Arial"/>
                <a:cs typeface="Arial"/>
              </a:rPr>
              <a:t>оқушылары</a:t>
            </a:r>
            <a:r>
              <a:rPr sz="2400" spc="-6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17375E"/>
                </a:solidFill>
                <a:latin typeface="Arial"/>
                <a:cs typeface="Arial"/>
              </a:rPr>
              <a:t>қатысады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8599" y="142875"/>
            <a:ext cx="8286800" cy="559255"/>
          </a:xfrm>
          <a:prstGeom prst="rect">
            <a:avLst/>
          </a:prstGeom>
        </p:spPr>
        <p:txBody>
          <a:bodyPr vert="horz" wrap="square" lIns="0" tIns="66166" rIns="0" bIns="0" rtlCol="0">
            <a:spAutoFit/>
          </a:bodyPr>
          <a:lstStyle/>
          <a:p>
            <a:pPr marL="419100">
              <a:lnSpc>
                <a:spcPct val="100000"/>
              </a:lnSpc>
            </a:pPr>
            <a:r>
              <a:rPr sz="3200" spc="-25" dirty="0">
                <a:solidFill>
                  <a:schemeClr val="tx1"/>
                </a:solidFill>
              </a:rPr>
              <a:t>Зерттеу </a:t>
            </a:r>
            <a:r>
              <a:rPr sz="3200" spc="-5" dirty="0">
                <a:solidFill>
                  <a:schemeClr val="tx1"/>
                </a:solidFill>
              </a:rPr>
              <a:t>қатысушыларының</a:t>
            </a:r>
            <a:r>
              <a:rPr sz="3200" spc="-80" dirty="0">
                <a:solidFill>
                  <a:schemeClr val="tx1"/>
                </a:solidFill>
              </a:rPr>
              <a:t> </a:t>
            </a:r>
            <a:r>
              <a:rPr sz="3200" spc="-15" dirty="0">
                <a:solidFill>
                  <a:schemeClr val="tx1"/>
                </a:solidFill>
              </a:rPr>
              <a:t>нәтижелері</a:t>
            </a:r>
            <a:endParaRPr sz="3200" dirty="0">
              <a:solidFill>
                <a:schemeClr val="tx1"/>
              </a:solidFill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262852"/>
              </p:ext>
            </p:extLst>
          </p:nvPr>
        </p:nvGraphicFramePr>
        <p:xfrm>
          <a:off x="207924" y="1065149"/>
          <a:ext cx="8715475" cy="55681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85974"/>
                <a:gridCol w="2071751"/>
                <a:gridCol w="2178811"/>
                <a:gridCol w="2178939"/>
              </a:tblGrid>
              <a:tr h="12979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  <a:p>
                      <a:pPr marL="741045">
                        <a:lnSpc>
                          <a:spcPct val="100000"/>
                        </a:lnSpc>
                        <a:spcBef>
                          <a:spcPts val="1555"/>
                        </a:spcBef>
                      </a:pPr>
                      <a:r>
                        <a:rPr sz="2000" b="1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Елдер</a:t>
                      </a:r>
                      <a:endParaRPr sz="20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2540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230504">
                        <a:lnSpc>
                          <a:spcPct val="100000"/>
                        </a:lnSpc>
                      </a:pPr>
                      <a:r>
                        <a:rPr sz="2000" b="1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PIRLS –</a:t>
                      </a:r>
                      <a:r>
                        <a:rPr sz="2000" b="1" spc="-10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2006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199390">
                        <a:lnSpc>
                          <a:spcPct val="100000"/>
                        </a:lnSpc>
                      </a:pPr>
                      <a:r>
                        <a:rPr sz="2000" b="1" spc="-1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Орташа</a:t>
                      </a:r>
                      <a:r>
                        <a:rPr sz="2000" b="1" spc="-8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балл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2540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688975">
                        <a:lnSpc>
                          <a:spcPct val="100000"/>
                        </a:lnSpc>
                        <a:spcBef>
                          <a:spcPts val="1555"/>
                        </a:spcBef>
                      </a:pPr>
                      <a:r>
                        <a:rPr sz="2000" b="1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Елдер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2540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291465">
                        <a:lnSpc>
                          <a:spcPct val="100000"/>
                        </a:lnSpc>
                      </a:pPr>
                      <a:r>
                        <a:rPr sz="2000" b="1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PIRLS –</a:t>
                      </a:r>
                      <a:r>
                        <a:rPr sz="2000" b="1" spc="-10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2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2011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</a:pPr>
                      <a:r>
                        <a:rPr sz="2000" b="1" spc="-1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Орташа</a:t>
                      </a:r>
                      <a:r>
                        <a:rPr sz="2000" b="1" spc="-8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балл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T w="12700">
                      <a:solidFill>
                        <a:srgbClr val="4F81BC"/>
                      </a:solidFill>
                      <a:prstDash val="solid"/>
                    </a:lnT>
                    <a:lnB w="25400">
                      <a:solidFill>
                        <a:srgbClr val="4F81BC"/>
                      </a:solidFill>
                      <a:prstDash val="solid"/>
                    </a:lnB>
                  </a:tcPr>
                </a:tc>
              </a:tr>
              <a:tr h="55918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2000" spc="-2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Ресей</a:t>
                      </a:r>
                      <a:endParaRPr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25400" cap="flat" cmpd="sng" algn="ctr">
                      <a:solidFill>
                        <a:srgbClr val="4F81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773430" algn="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2400" spc="-5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565</a:t>
                      </a:r>
                      <a:endParaRPr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25400" cap="flat" cmpd="sng" algn="ctr">
                      <a:solidFill>
                        <a:srgbClr val="4F81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2000" spc="-1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Гонконг</a:t>
                      </a:r>
                      <a:endParaRPr sz="20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25400" cap="flat" cmpd="sng" algn="ctr">
                      <a:solidFill>
                        <a:srgbClr val="4F81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836294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24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571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25400" cap="flat" cmpd="sng" algn="ctr">
                      <a:solidFill>
                        <a:srgbClr val="4F81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81BC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spc="-1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Гонконг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B w="1270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7080" algn="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4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564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B w="1270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spc="-15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Ресей</a:t>
                      </a:r>
                      <a:endParaRPr sz="2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B w="1270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9944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400" spc="-5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568</a:t>
                      </a:r>
                      <a:endParaRPr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B w="12700">
                      <a:solidFill>
                        <a:srgbClr val="4F81BC"/>
                      </a:solidFill>
                      <a:prstDash val="soli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spc="-1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Сингапур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rgbClr val="4F81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773430" algn="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558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rgbClr val="4F81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Финляндия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rgbClr val="4F81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836294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568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rgbClr val="4F81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81BC"/>
                    </a:solidFill>
                  </a:tcPr>
                </a:tc>
              </a:tr>
              <a:tr h="462305">
                <a:tc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200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Канада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B w="1270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7080" algn="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4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558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B w="1270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2000" spc="-1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Сингапур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B w="1270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9944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4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567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B w="12700">
                      <a:solidFill>
                        <a:srgbClr val="4F81BC"/>
                      </a:solidFill>
                      <a:prstDash val="solid"/>
                    </a:lnB>
                  </a:tcPr>
                </a:tc>
              </a:tr>
              <a:tr h="779881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spc="-1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Люксембург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rgbClr val="4F81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773430" algn="r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4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557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rgbClr val="4F81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Солтүстік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2000" spc="-1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Ирландия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rgbClr val="4F81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836294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4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558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rgbClr val="4F81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81BC"/>
                    </a:solidFill>
                  </a:tcPr>
                </a:tc>
              </a:tr>
              <a:tr h="640054">
                <a:tc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000" u="heavy" spc="-50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u="heavy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Орташа</a:t>
                      </a:r>
                      <a:endParaRPr sz="20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pPr marL="8445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халықаралық</a:t>
                      </a:r>
                      <a:r>
                        <a:rPr sz="1600" b="1" spc="-9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балл</a:t>
                      </a:r>
                      <a:endParaRPr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B w="12700">
                      <a:solidFill>
                        <a:srgbClr val="4F81BC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80"/>
                        </a:spcBef>
                      </a:pPr>
                      <a:r>
                        <a:rPr sz="2400" b="1" spc="-1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500</a:t>
                      </a:r>
                      <a:endParaRPr sz="2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B w="12700">
                      <a:solidFill>
                        <a:srgbClr val="4F81BC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5720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20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Румыния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rgbClr val="4F81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773430" algn="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4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489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rgbClr val="4F81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2000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Оман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836294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4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391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solidFill>
                      <a:srgbClr val="4F81BC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000" spc="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Марокко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B w="1270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7080" algn="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4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323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B w="1270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000" spc="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Марокко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B w="12700">
                      <a:solidFill>
                        <a:srgbClr val="4F81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9944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400" spc="-5" dirty="0">
                          <a:solidFill>
                            <a:srgbClr val="17375E"/>
                          </a:solidFill>
                          <a:latin typeface="Arial"/>
                          <a:cs typeface="Arial"/>
                        </a:rPr>
                        <a:t>310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4F81BC"/>
                      </a:solidFill>
                      <a:prstDash val="solid"/>
                    </a:lnL>
                    <a:lnR w="12700">
                      <a:solidFill>
                        <a:srgbClr val="4F81BC"/>
                      </a:solidFill>
                      <a:prstDash val="solid"/>
                    </a:lnR>
                    <a:lnB w="12700">
                      <a:solidFill>
                        <a:srgbClr val="4F81BC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1691" y="530605"/>
            <a:ext cx="7738745" cy="4965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spc="-10" dirty="0">
                <a:solidFill>
                  <a:schemeClr val="tx1"/>
                </a:solidFill>
              </a:rPr>
              <a:t>Қазақстанның </a:t>
            </a:r>
            <a:r>
              <a:rPr sz="3200" spc="-35" dirty="0">
                <a:solidFill>
                  <a:schemeClr val="tx1"/>
                </a:solidFill>
              </a:rPr>
              <a:t>зерттеуге </a:t>
            </a:r>
            <a:r>
              <a:rPr sz="3200" spc="-15" dirty="0">
                <a:solidFill>
                  <a:schemeClr val="tx1"/>
                </a:solidFill>
              </a:rPr>
              <a:t>қатысу </a:t>
            </a:r>
            <a:r>
              <a:rPr sz="3200" spc="-10" dirty="0">
                <a:solidFill>
                  <a:schemeClr val="tx1"/>
                </a:solidFill>
              </a:rPr>
              <a:t>мақсаты:</a:t>
            </a:r>
            <a:endParaRPr sz="3200" dirty="0">
              <a:solidFill>
                <a:schemeClr val="tx1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21691" y="2251709"/>
            <a:ext cx="2157730" cy="354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0045" indent="-347345">
              <a:lnSpc>
                <a:spcPct val="100000"/>
              </a:lnSpc>
              <a:buClr>
                <a:srgbClr val="F54E0A"/>
              </a:buClr>
              <a:buSzPct val="118181"/>
              <a:buFont typeface="Wingdings"/>
              <a:buChar char=""/>
              <a:tabLst>
                <a:tab pos="360680" algn="l"/>
              </a:tabLst>
            </a:pP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Қазақстандық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579623" y="2251709"/>
            <a:ext cx="6268720" cy="345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530350" algn="l"/>
                <a:tab pos="2604770" algn="l"/>
                <a:tab pos="4042410" algn="l"/>
                <a:tab pos="4994910" algn="l"/>
              </a:tabLst>
            </a:pPr>
            <a:r>
              <a:rPr sz="2200" spc="-55" dirty="0">
                <a:solidFill>
                  <a:srgbClr val="17375E"/>
                </a:solidFill>
                <a:latin typeface="Arial"/>
                <a:cs typeface="Arial"/>
              </a:rPr>
              <a:t>б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а</a:t>
            </a:r>
            <a:r>
              <a:rPr sz="2200" dirty="0">
                <a:solidFill>
                  <a:srgbClr val="17375E"/>
                </a:solidFill>
                <a:latin typeface="Arial"/>
                <a:cs typeface="Arial"/>
              </a:rPr>
              <a:t>с</a:t>
            </a:r>
            <a:r>
              <a:rPr sz="2200" spc="-30" dirty="0">
                <a:solidFill>
                  <a:srgbClr val="17375E"/>
                </a:solidFill>
                <a:latin typeface="Arial"/>
                <a:cs typeface="Arial"/>
              </a:rPr>
              <a:t>т</a:t>
            </a:r>
            <a:r>
              <a:rPr sz="2200" spc="-15" dirty="0">
                <a:solidFill>
                  <a:srgbClr val="17375E"/>
                </a:solidFill>
                <a:latin typeface="Arial"/>
                <a:cs typeface="Arial"/>
              </a:rPr>
              <a:t>а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уыш</a:t>
            </a:r>
            <a:r>
              <a:rPr sz="2200" dirty="0">
                <a:solidFill>
                  <a:srgbClr val="17375E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с</a:t>
            </a:r>
            <a:r>
              <a:rPr sz="2200" dirty="0">
                <a:solidFill>
                  <a:srgbClr val="17375E"/>
                </a:solidFill>
                <a:latin typeface="Arial"/>
                <a:cs typeface="Arial"/>
              </a:rPr>
              <a:t>ы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н</a:t>
            </a:r>
            <a:r>
              <a:rPr sz="2200" spc="5" dirty="0">
                <a:solidFill>
                  <a:srgbClr val="17375E"/>
                </a:solidFill>
                <a:latin typeface="Arial"/>
                <a:cs typeface="Arial"/>
              </a:rPr>
              <a:t>ы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п</a:t>
            </a:r>
            <a:r>
              <a:rPr sz="2200" dirty="0">
                <a:solidFill>
                  <a:srgbClr val="17375E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т</a:t>
            </a:r>
            <a:r>
              <a:rPr sz="2200" dirty="0">
                <a:solidFill>
                  <a:srgbClr val="17375E"/>
                </a:solidFill>
                <a:latin typeface="Arial"/>
                <a:cs typeface="Arial"/>
              </a:rPr>
              <a:t>ү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ле</a:t>
            </a:r>
            <a:r>
              <a:rPr sz="2200" spc="5" dirty="0">
                <a:solidFill>
                  <a:srgbClr val="17375E"/>
                </a:solidFill>
                <a:latin typeface="Arial"/>
                <a:cs typeface="Arial"/>
              </a:rPr>
              <a:t>к</a:t>
            </a:r>
            <a:r>
              <a:rPr sz="2200" spc="-30" dirty="0">
                <a:solidFill>
                  <a:srgbClr val="17375E"/>
                </a:solidFill>
                <a:latin typeface="Arial"/>
                <a:cs typeface="Arial"/>
              </a:rPr>
              <a:t>т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е</a:t>
            </a:r>
            <a:r>
              <a:rPr sz="2200" spc="5" dirty="0">
                <a:solidFill>
                  <a:srgbClr val="17375E"/>
                </a:solidFill>
                <a:latin typeface="Arial"/>
                <a:cs typeface="Arial"/>
              </a:rPr>
              <a:t>р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і</a:t>
            </a:r>
            <a:r>
              <a:rPr sz="2200" dirty="0">
                <a:solidFill>
                  <a:srgbClr val="17375E"/>
                </a:solidFill>
                <a:latin typeface="Arial"/>
                <a:cs typeface="Arial"/>
              </a:rPr>
              <a:t>	</a:t>
            </a:r>
            <a:r>
              <a:rPr sz="2200" spc="-55" dirty="0">
                <a:solidFill>
                  <a:srgbClr val="17375E"/>
                </a:solidFill>
                <a:latin typeface="Arial"/>
                <a:cs typeface="Arial"/>
              </a:rPr>
              <a:t>б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а</a:t>
            </a:r>
            <a:r>
              <a:rPr sz="2200" dirty="0">
                <a:solidFill>
                  <a:srgbClr val="17375E"/>
                </a:solidFill>
                <a:latin typeface="Arial"/>
                <a:cs typeface="Arial"/>
              </a:rPr>
              <a:t>с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қа</a:t>
            </a:r>
            <a:r>
              <a:rPr sz="2200" dirty="0">
                <a:solidFill>
                  <a:srgbClr val="17375E"/>
                </a:solidFill>
                <a:latin typeface="Arial"/>
                <a:cs typeface="Arial"/>
              </a:rPr>
              <a:t>	</a:t>
            </a:r>
            <a:r>
              <a:rPr sz="2200" spc="-75" dirty="0">
                <a:solidFill>
                  <a:srgbClr val="17375E"/>
                </a:solidFill>
                <a:latin typeface="Arial"/>
                <a:cs typeface="Arial"/>
              </a:rPr>
              <a:t>е</a:t>
            </a:r>
            <a:r>
              <a:rPr sz="2200" spc="0" dirty="0">
                <a:solidFill>
                  <a:srgbClr val="17375E"/>
                </a:solidFill>
                <a:latin typeface="Arial"/>
                <a:cs typeface="Arial"/>
              </a:rPr>
              <a:t>л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де</a:t>
            </a:r>
            <a:r>
              <a:rPr sz="2200" spc="-50" dirty="0">
                <a:solidFill>
                  <a:srgbClr val="17375E"/>
                </a:solidFill>
                <a:latin typeface="Arial"/>
                <a:cs typeface="Arial"/>
              </a:rPr>
              <a:t>р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дегі</a:t>
            </a:r>
            <a:endParaRPr sz="2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21691" y="2777744"/>
            <a:ext cx="8629015" cy="3317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200" spc="-10" dirty="0">
                <a:solidFill>
                  <a:srgbClr val="17375E"/>
                </a:solidFill>
                <a:latin typeface="Arial"/>
                <a:cs typeface="Arial"/>
              </a:rPr>
              <a:t>құрдастарымен </a:t>
            </a:r>
            <a:r>
              <a:rPr sz="2200" dirty="0">
                <a:solidFill>
                  <a:srgbClr val="17375E"/>
                </a:solidFill>
                <a:latin typeface="Arial"/>
                <a:cs typeface="Arial"/>
              </a:rPr>
              <a:t>салыстырғанда 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қаншалықты жақсы</a:t>
            </a:r>
            <a:r>
              <a:rPr sz="2200" spc="12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оқиды?</a:t>
            </a:r>
            <a:endParaRPr sz="2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900" dirty="0">
              <a:latin typeface="Times New Roman"/>
              <a:cs typeface="Times New Roman"/>
            </a:endParaRPr>
          </a:p>
          <a:p>
            <a:pPr marL="307975" indent="-295275">
              <a:lnSpc>
                <a:spcPct val="100000"/>
              </a:lnSpc>
              <a:buClr>
                <a:srgbClr val="F54E0A"/>
              </a:buClr>
              <a:buFont typeface="Wingdings"/>
              <a:buChar char=""/>
              <a:tabLst>
                <a:tab pos="308610" algn="l"/>
                <a:tab pos="5908040" algn="l"/>
              </a:tabLst>
            </a:pPr>
            <a:r>
              <a:rPr sz="2200" spc="-10" dirty="0">
                <a:solidFill>
                  <a:srgbClr val="17375E"/>
                </a:solidFill>
                <a:latin typeface="Arial"/>
                <a:cs typeface="Arial"/>
              </a:rPr>
              <a:t>Біздің оқушылардың</a:t>
            </a:r>
            <a:r>
              <a:rPr sz="2200" spc="7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оқу</a:t>
            </a:r>
            <a:r>
              <a:rPr sz="2200" spc="20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17375E"/>
                </a:solidFill>
                <a:latin typeface="Arial"/>
                <a:cs typeface="Arial"/>
              </a:rPr>
              <a:t>сауаттылығының	деңгейі</a:t>
            </a:r>
            <a:r>
              <a:rPr sz="2200" spc="-7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қандай?</a:t>
            </a:r>
            <a:endParaRPr sz="2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F54E0A"/>
              </a:buClr>
              <a:buFont typeface="Wingdings"/>
              <a:buChar char=""/>
            </a:pPr>
            <a:endParaRPr sz="1900" dirty="0">
              <a:latin typeface="Times New Roman"/>
              <a:cs typeface="Times New Roman"/>
            </a:endParaRPr>
          </a:p>
          <a:p>
            <a:pPr marL="307975" indent="-295275">
              <a:lnSpc>
                <a:spcPct val="100000"/>
              </a:lnSpc>
              <a:buClr>
                <a:srgbClr val="F54E0A"/>
              </a:buClr>
              <a:buFont typeface="Wingdings"/>
              <a:buChar char=""/>
              <a:tabLst>
                <a:tab pos="308610" algn="l"/>
              </a:tabLst>
            </a:pPr>
            <a:r>
              <a:rPr sz="2200" spc="-10" dirty="0">
                <a:solidFill>
                  <a:srgbClr val="17375E"/>
                </a:solidFill>
                <a:latin typeface="Arial"/>
                <a:cs typeface="Arial"/>
              </a:rPr>
              <a:t>Тӛртінші </a:t>
            </a:r>
            <a:r>
              <a:rPr sz="2200" dirty="0">
                <a:solidFill>
                  <a:srgbClr val="17375E"/>
                </a:solidFill>
                <a:latin typeface="Arial"/>
                <a:cs typeface="Arial"/>
              </a:rPr>
              <a:t>сынып 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оқушылары оқығанды жақсы кӛре</a:t>
            </a:r>
            <a:r>
              <a:rPr sz="2200" spc="140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ме?</a:t>
            </a:r>
            <a:endParaRPr sz="2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F54E0A"/>
              </a:buClr>
              <a:buFont typeface="Wingdings"/>
              <a:buChar char=""/>
            </a:pPr>
            <a:endParaRPr sz="1900" dirty="0">
              <a:latin typeface="Times New Roman"/>
              <a:cs typeface="Times New Roman"/>
            </a:endParaRPr>
          </a:p>
          <a:p>
            <a:pPr marL="307975" indent="-295275">
              <a:lnSpc>
                <a:spcPct val="100000"/>
              </a:lnSpc>
              <a:buClr>
                <a:srgbClr val="F54E0A"/>
              </a:buClr>
              <a:buFont typeface="Wingdings"/>
              <a:buChar char=""/>
              <a:tabLst>
                <a:tab pos="308610" algn="l"/>
              </a:tabLst>
            </a:pP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Оқу </a:t>
            </a:r>
            <a:r>
              <a:rPr sz="2200" spc="-10" dirty="0">
                <a:solidFill>
                  <a:srgbClr val="17375E"/>
                </a:solidFill>
                <a:latin typeface="Arial"/>
                <a:cs typeface="Arial"/>
              </a:rPr>
              <a:t>сауаттылығын дамытуда </a:t>
            </a:r>
            <a:r>
              <a:rPr sz="2200" spc="-15" dirty="0">
                <a:solidFill>
                  <a:srgbClr val="17375E"/>
                </a:solidFill>
                <a:latin typeface="Arial"/>
                <a:cs typeface="Arial"/>
              </a:rPr>
              <a:t>отбасының 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рӛлі</a:t>
            </a:r>
            <a:r>
              <a:rPr sz="2200" spc="12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қандай?</a:t>
            </a:r>
            <a:endParaRPr sz="2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F54E0A"/>
              </a:buClr>
              <a:buFont typeface="Wingdings"/>
              <a:buChar char=""/>
            </a:pPr>
            <a:endParaRPr sz="1900" dirty="0">
              <a:latin typeface="Times New Roman"/>
              <a:cs typeface="Times New Roman"/>
            </a:endParaRPr>
          </a:p>
          <a:p>
            <a:pPr marL="307975" indent="-295275">
              <a:lnSpc>
                <a:spcPct val="100000"/>
              </a:lnSpc>
              <a:buClr>
                <a:srgbClr val="F54E0A"/>
              </a:buClr>
              <a:buFont typeface="Wingdings"/>
              <a:buChar char=""/>
              <a:tabLst>
                <a:tab pos="308610" algn="l"/>
              </a:tabLst>
            </a:pP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Қазақстандық </a:t>
            </a:r>
            <a:r>
              <a:rPr sz="2200" spc="-15" dirty="0">
                <a:solidFill>
                  <a:srgbClr val="17375E"/>
                </a:solidFill>
                <a:latin typeface="Arial"/>
                <a:cs typeface="Arial"/>
              </a:rPr>
              <a:t>бастауыш </a:t>
            </a:r>
            <a:r>
              <a:rPr sz="2200" dirty="0">
                <a:solidFill>
                  <a:srgbClr val="17375E"/>
                </a:solidFill>
                <a:latin typeface="Arial"/>
                <a:cs typeface="Arial"/>
              </a:rPr>
              <a:t>сынып 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мұғалімдері </a:t>
            </a:r>
            <a:r>
              <a:rPr sz="2200" spc="-10" dirty="0">
                <a:solidFill>
                  <a:srgbClr val="17375E"/>
                </a:solidFill>
                <a:latin typeface="Arial"/>
                <a:cs typeface="Arial"/>
              </a:rPr>
              <a:t>қолданатын  </a:t>
            </a:r>
            <a:r>
              <a:rPr sz="2200" spc="10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200" spc="5" dirty="0">
                <a:solidFill>
                  <a:srgbClr val="17375E"/>
                </a:solidFill>
                <a:latin typeface="Arial"/>
                <a:cs typeface="Arial"/>
              </a:rPr>
              <a:t>оқыту</a:t>
            </a:r>
            <a:endParaRPr sz="2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20"/>
              </a:spcBef>
            </a:pP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әдістерінің </a:t>
            </a:r>
            <a:r>
              <a:rPr sz="2200" spc="-15" dirty="0">
                <a:solidFill>
                  <a:srgbClr val="17375E"/>
                </a:solidFill>
                <a:latin typeface="Arial"/>
                <a:cs typeface="Arial"/>
              </a:rPr>
              <a:t>ӛзге елдермен 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салыстырғанда </a:t>
            </a:r>
            <a:r>
              <a:rPr sz="2200" spc="-10" dirty="0">
                <a:solidFill>
                  <a:srgbClr val="17375E"/>
                </a:solidFill>
                <a:latin typeface="Arial"/>
                <a:cs typeface="Arial"/>
              </a:rPr>
              <a:t>ерекшелігі </a:t>
            </a:r>
            <a:r>
              <a:rPr sz="2200" spc="-20" dirty="0">
                <a:solidFill>
                  <a:srgbClr val="17375E"/>
                </a:solidFill>
                <a:latin typeface="Arial"/>
                <a:cs typeface="Arial"/>
              </a:rPr>
              <a:t>бар</a:t>
            </a:r>
            <a:r>
              <a:rPr sz="2200" spc="145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17375E"/>
                </a:solidFill>
                <a:latin typeface="Arial"/>
                <a:cs typeface="Arial"/>
              </a:rPr>
              <a:t>ма?</a:t>
            </a:r>
            <a:endParaRPr sz="22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153</TotalTime>
  <Words>934</Words>
  <Application>Microsoft Office PowerPoint</Application>
  <PresentationFormat>Экран (4:3)</PresentationFormat>
  <Paragraphs>324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Office Theme</vt:lpstr>
      <vt:lpstr>АҚПАРАТТЫҚ-ТАЛДАУ ОРТАЛЫҒЫ</vt:lpstr>
      <vt:lpstr>КОНСОРЦИУМ</vt:lpstr>
      <vt:lpstr>Қазақстан / қатысушылар / 4 сынып</vt:lpstr>
      <vt:lpstr>Халықаралық негізгі PIRLS-2016 зерттеуіне Қарағанды облысы бойынша қатысатын білім беру ұйымдарының тізімі </vt:lpstr>
      <vt:lpstr>ҚАТЫСУШЫ ЕЛДЕР</vt:lpstr>
      <vt:lpstr>Презентация PowerPoint</vt:lpstr>
      <vt:lpstr>Мақсатты қатысушылар</vt:lpstr>
      <vt:lpstr>Зерттеу қатысушыларының нәтижелері</vt:lpstr>
      <vt:lpstr>Қазақстанның зерттеуге қатысу мақсаты:</vt:lpstr>
      <vt:lpstr>Зерттеуде мектепте және мектептен тыс уақытта жиі  қолданылатын оқудың екі түрі бағаланады</vt:lpstr>
      <vt:lpstr>Зерттеу құралдары</vt:lpstr>
      <vt:lpstr>Оқушыға арналған  сауалнамада 25-28 сұрақ  бар</vt:lpstr>
      <vt:lpstr>Презентация PowerPoint</vt:lpstr>
      <vt:lpstr>Презентация PowerPoint</vt:lpstr>
      <vt:lpstr>Презентация PowerPoint</vt:lpstr>
      <vt:lpstr>Уақыты</vt:lpstr>
      <vt:lpstr>Оқу сауаттылығы</vt:lpstr>
      <vt:lpstr>Негізгі зерттеу PIRLS-2016</vt:lpstr>
      <vt:lpstr>Оқу біліктіліктері</vt:lpstr>
      <vt:lpstr>Презентация PowerPoint</vt:lpstr>
      <vt:lpstr>Презентация PowerPoint</vt:lpstr>
      <vt:lpstr>Презентация PowerPoint</vt:lpstr>
      <vt:lpstr>Тапсырманы бағалау</vt:lpstr>
      <vt:lpstr>Презентация PowerPoint</vt:lpstr>
      <vt:lpstr>Қарағанды облысының негізгі іс-шаралары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Меры по формированию здорового образа жизни, предпринимаемые организациями образования Республики Казахстан</dc:title>
  <dc:creator>Erlan</dc:creator>
  <cp:lastModifiedBy>UMC-ESBOL</cp:lastModifiedBy>
  <cp:revision>15</cp:revision>
  <dcterms:created xsi:type="dcterms:W3CDTF">2016-02-22T04:54:48Z</dcterms:created>
  <dcterms:modified xsi:type="dcterms:W3CDTF">2016-02-22T12:24:04Z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2015-11-11T00:00:00Z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2016-02-22T00:00:00Z</vt:filetime>
  </property>
</Properties>
</file>