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7" r:id="rId1"/>
  </p:sldMasterIdLst>
  <p:notesMasterIdLst>
    <p:notesMasterId r:id="rId5"/>
  </p:notesMasterIdLst>
  <p:sldIdLst>
    <p:sldId id="321" r:id="rId2"/>
    <p:sldId id="346" r:id="rId3"/>
    <p:sldId id="345" r:id="rId4"/>
  </p:sldIdLst>
  <p:sldSz cx="9144000" cy="5143500" type="screen16x9"/>
  <p:notesSz cx="6858000" cy="99472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BC59FD6-CE2E-4DBC-A053-6187F19C6CAD}">
  <a:tblStyle styleId="{6BC59FD6-CE2E-4DBC-A053-6187F19C6CA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3" autoAdjust="0"/>
  </p:normalViewPr>
  <p:slideViewPr>
    <p:cSldViewPr>
      <p:cViewPr>
        <p:scale>
          <a:sx n="80" d="100"/>
          <a:sy n="80" d="100"/>
        </p:scale>
        <p:origin x="-780" y="-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89;&#1077;&#1083;&#1077;&#1082;&#1090;&#1086;&#1088;\&#1050;&#1085;&#1080;&#1075;&#1072;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62960475903388"/>
          <c:y val="3.2067144054700993E-2"/>
          <c:w val="0.8137039524096612"/>
          <c:h val="0.46834610969151574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Лист5!$A$5:$A$8</c:f>
              <c:strCache>
                <c:ptCount val="4"/>
                <c:pt idx="0">
                  <c:v>областные конкурсы</c:v>
                </c:pt>
                <c:pt idx="1">
                  <c:v>республиканские конкурсы</c:v>
                </c:pt>
                <c:pt idx="2">
                  <c:v>областные конференции</c:v>
                </c:pt>
                <c:pt idx="3">
                  <c:v>республиканские конференции</c:v>
                </c:pt>
              </c:strCache>
            </c:strRef>
          </c:cat>
          <c:val>
            <c:numRef>
              <c:f>Лист5!$B$5:$B$8</c:f>
              <c:numCache>
                <c:formatCode>General</c:formatCode>
                <c:ptCount val="4"/>
                <c:pt idx="0">
                  <c:v>12</c:v>
                </c:pt>
                <c:pt idx="1">
                  <c:v>9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1404928"/>
        <c:axId val="111406464"/>
        <c:axId val="0"/>
      </c:bar3DChart>
      <c:catAx>
        <c:axId val="111404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11406464"/>
        <c:crosses val="autoZero"/>
        <c:auto val="1"/>
        <c:lblAlgn val="ctr"/>
        <c:lblOffset val="100"/>
        <c:noMultiLvlLbl val="0"/>
      </c:catAx>
      <c:valAx>
        <c:axId val="111406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404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rgbClr val="0070C0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642981425002956E-2"/>
          <c:y val="3.4643968130525178E-2"/>
          <c:w val="0.97005518652049416"/>
          <c:h val="0.683608319313727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Лист2!$B$3</c:f>
              <c:strCache>
                <c:ptCount val="1"/>
                <c:pt idx="0">
                  <c:v>2020-2021 оқу жылы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>
                <c:manualLayout>
                  <c:x val="-1.7067996029115046E-2"/>
                  <c:y val="3.14945164822950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20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Лист2!$A$4:$A$16</c:f>
              <c:strCache>
                <c:ptCount val="13"/>
                <c:pt idx="0">
                  <c:v>Қарағанды</c:v>
                </c:pt>
                <c:pt idx="1">
                  <c:v>Теміртау</c:v>
                </c:pt>
                <c:pt idx="2">
                  <c:v>Балқаш</c:v>
                </c:pt>
                <c:pt idx="3">
                  <c:v>Шахтинск</c:v>
                </c:pt>
                <c:pt idx="4">
                  <c:v>Саран</c:v>
                </c:pt>
                <c:pt idx="5">
                  <c:v>Приозерск</c:v>
                </c:pt>
                <c:pt idx="6">
                  <c:v>Абай ауданы</c:v>
                </c:pt>
                <c:pt idx="7">
                  <c:v>Ақтоғай ауданы</c:v>
                </c:pt>
                <c:pt idx="8">
                  <c:v>Бұқар жырау ауданы</c:v>
                </c:pt>
                <c:pt idx="9">
                  <c:v>Қарқаралы ауданы</c:v>
                </c:pt>
                <c:pt idx="10">
                  <c:v>Осакаров ауданы</c:v>
                </c:pt>
                <c:pt idx="11">
                  <c:v>Нұра ауданы</c:v>
                </c:pt>
                <c:pt idx="12">
                  <c:v>Шет ауданы</c:v>
                </c:pt>
              </c:strCache>
            </c:strRef>
          </c:cat>
          <c:val>
            <c:numRef>
              <c:f>Лист2!$B$4:$B$16</c:f>
              <c:numCache>
                <c:formatCode>General</c:formatCode>
                <c:ptCount val="13"/>
                <c:pt idx="0">
                  <c:v>287</c:v>
                </c:pt>
                <c:pt idx="1">
                  <c:v>25</c:v>
                </c:pt>
                <c:pt idx="2">
                  <c:v>36</c:v>
                </c:pt>
                <c:pt idx="3">
                  <c:v>12</c:v>
                </c:pt>
                <c:pt idx="4">
                  <c:v>15</c:v>
                </c:pt>
                <c:pt idx="5">
                  <c:v>10</c:v>
                </c:pt>
                <c:pt idx="6">
                  <c:v>32</c:v>
                </c:pt>
                <c:pt idx="7">
                  <c:v>20</c:v>
                </c:pt>
                <c:pt idx="8">
                  <c:v>10</c:v>
                </c:pt>
                <c:pt idx="9">
                  <c:v>22</c:v>
                </c:pt>
                <c:pt idx="10">
                  <c:v>11</c:v>
                </c:pt>
                <c:pt idx="11">
                  <c:v>6</c:v>
                </c:pt>
                <c:pt idx="12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Лист2!$C$3</c:f>
              <c:strCache>
                <c:ptCount val="1"/>
                <c:pt idx="0">
                  <c:v>2021-2022 оқу жылы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1"/>
              <c:layout>
                <c:manualLayout>
                  <c:x val="7.1116650121312427E-3"/>
                  <c:y val="-3.14945164822956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6893320097050146E-3"/>
                  <c:y val="-9.44835494468868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533998014557522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800997021836284E-2"/>
                  <c:y val="9.44835494468868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2800997021836284E-2"/>
                  <c:y val="-1.574725824114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9.9563310169837761E-3"/>
                  <c:y val="-3.14945164822967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4223330024262537E-2"/>
                  <c:y val="6.29890329645912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9.9563310169837761E-3"/>
                  <c:y val="6.29890329645912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7.1116650121312687E-3"/>
                  <c:y val="-6.29890329645923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1378664019410133E-2"/>
                  <c:y val="3.14945164822956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200">
                    <a:solidFill>
                      <a:srgbClr val="00B0F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Лист2!$A$4:$A$16</c:f>
              <c:strCache>
                <c:ptCount val="13"/>
                <c:pt idx="0">
                  <c:v>Қарағанды</c:v>
                </c:pt>
                <c:pt idx="1">
                  <c:v>Теміртау</c:v>
                </c:pt>
                <c:pt idx="2">
                  <c:v>Балқаш</c:v>
                </c:pt>
                <c:pt idx="3">
                  <c:v>Шахтинск</c:v>
                </c:pt>
                <c:pt idx="4">
                  <c:v>Саран</c:v>
                </c:pt>
                <c:pt idx="5">
                  <c:v>Приозерск</c:v>
                </c:pt>
                <c:pt idx="6">
                  <c:v>Абай ауданы</c:v>
                </c:pt>
                <c:pt idx="7">
                  <c:v>Ақтоғай ауданы</c:v>
                </c:pt>
                <c:pt idx="8">
                  <c:v>Бұқар жырау ауданы</c:v>
                </c:pt>
                <c:pt idx="9">
                  <c:v>Қарқаралы ауданы</c:v>
                </c:pt>
                <c:pt idx="10">
                  <c:v>Осакаров ауданы</c:v>
                </c:pt>
                <c:pt idx="11">
                  <c:v>Нұра ауданы</c:v>
                </c:pt>
                <c:pt idx="12">
                  <c:v>Шет ауданы</c:v>
                </c:pt>
              </c:strCache>
            </c:strRef>
          </c:cat>
          <c:val>
            <c:numRef>
              <c:f>Лист2!$C$4:$C$16</c:f>
              <c:numCache>
                <c:formatCode>General</c:formatCode>
                <c:ptCount val="13"/>
                <c:pt idx="0">
                  <c:v>563</c:v>
                </c:pt>
                <c:pt idx="1">
                  <c:v>61</c:v>
                </c:pt>
                <c:pt idx="2">
                  <c:v>72</c:v>
                </c:pt>
                <c:pt idx="3">
                  <c:v>34</c:v>
                </c:pt>
                <c:pt idx="4">
                  <c:v>25</c:v>
                </c:pt>
                <c:pt idx="5">
                  <c:v>0</c:v>
                </c:pt>
                <c:pt idx="6">
                  <c:v>34</c:v>
                </c:pt>
                <c:pt idx="7">
                  <c:v>44</c:v>
                </c:pt>
                <c:pt idx="8">
                  <c:v>40</c:v>
                </c:pt>
                <c:pt idx="9">
                  <c:v>23</c:v>
                </c:pt>
                <c:pt idx="10">
                  <c:v>25</c:v>
                </c:pt>
                <c:pt idx="11">
                  <c:v>20</c:v>
                </c:pt>
                <c:pt idx="12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1358720"/>
        <c:axId val="111360256"/>
        <c:axId val="0"/>
      </c:bar3DChart>
      <c:catAx>
        <c:axId val="111358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1360256"/>
        <c:crosses val="autoZero"/>
        <c:auto val="1"/>
        <c:lblAlgn val="ctr"/>
        <c:lblOffset val="100"/>
        <c:noMultiLvlLbl val="0"/>
      </c:catAx>
      <c:valAx>
        <c:axId val="111360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358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64442794886591"/>
          <c:y val="0.12186666759248971"/>
          <c:w val="0.24786638850163603"/>
          <c:h val="0.1956642714301585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Лист3!$C$4</c:f>
              <c:strCache>
                <c:ptCount val="1"/>
                <c:pt idx="0">
                  <c:v>2021-2022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-5.3770150920903571E-2"/>
                  <c:y val="3.748664090391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Лист3!$B$5:$B$17</c:f>
              <c:strCache>
                <c:ptCount val="13"/>
                <c:pt idx="0">
                  <c:v>Абай ауданы</c:v>
                </c:pt>
                <c:pt idx="1">
                  <c:v>Ақтоғай ауданы</c:v>
                </c:pt>
                <c:pt idx="2">
                  <c:v>Бұқар жырау ауданы</c:v>
                </c:pt>
                <c:pt idx="3">
                  <c:v>Балқаш қаласы</c:v>
                </c:pt>
                <c:pt idx="4">
                  <c:v>Қарағанды қаласы</c:v>
                </c:pt>
                <c:pt idx="5">
                  <c:v>Қарқаралы ауданы</c:v>
                </c:pt>
                <c:pt idx="6">
                  <c:v>Нұра ауданы</c:v>
                </c:pt>
                <c:pt idx="7">
                  <c:v>Осакаров ауданы</c:v>
                </c:pt>
                <c:pt idx="8">
                  <c:v>Приозерск қаласы</c:v>
                </c:pt>
                <c:pt idx="9">
                  <c:v>Саран қаласы</c:v>
                </c:pt>
                <c:pt idx="10">
                  <c:v>Теміртау қаласы</c:v>
                </c:pt>
                <c:pt idx="11">
                  <c:v>Шет ауданы</c:v>
                </c:pt>
                <c:pt idx="12">
                  <c:v>Шахтинск қаласы</c:v>
                </c:pt>
              </c:strCache>
            </c:strRef>
          </c:cat>
          <c:val>
            <c:numRef>
              <c:f>Лист3!$C$5:$C$17</c:f>
              <c:numCache>
                <c:formatCode>General</c:formatCode>
                <c:ptCount val="13"/>
                <c:pt idx="0">
                  <c:v>25</c:v>
                </c:pt>
                <c:pt idx="1">
                  <c:v>25</c:v>
                </c:pt>
                <c:pt idx="2">
                  <c:v>36</c:v>
                </c:pt>
                <c:pt idx="3">
                  <c:v>58</c:v>
                </c:pt>
                <c:pt idx="4">
                  <c:v>191</c:v>
                </c:pt>
                <c:pt idx="5">
                  <c:v>29</c:v>
                </c:pt>
                <c:pt idx="6">
                  <c:v>32</c:v>
                </c:pt>
                <c:pt idx="7">
                  <c:v>31</c:v>
                </c:pt>
                <c:pt idx="8">
                  <c:v>6</c:v>
                </c:pt>
                <c:pt idx="9">
                  <c:v>43</c:v>
                </c:pt>
                <c:pt idx="10">
                  <c:v>26</c:v>
                </c:pt>
                <c:pt idx="11">
                  <c:v>62</c:v>
                </c:pt>
                <c:pt idx="12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Лист3!$D$4</c:f>
              <c:strCache>
                <c:ptCount val="1"/>
                <c:pt idx="0">
                  <c:v>2020-2021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B0F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Лист3!$B$5:$B$17</c:f>
              <c:strCache>
                <c:ptCount val="13"/>
                <c:pt idx="0">
                  <c:v>Абай ауданы</c:v>
                </c:pt>
                <c:pt idx="1">
                  <c:v>Ақтоғай ауданы</c:v>
                </c:pt>
                <c:pt idx="2">
                  <c:v>Бұқар жырау ауданы</c:v>
                </c:pt>
                <c:pt idx="3">
                  <c:v>Балқаш қаласы</c:v>
                </c:pt>
                <c:pt idx="4">
                  <c:v>Қарағанды қаласы</c:v>
                </c:pt>
                <c:pt idx="5">
                  <c:v>Қарқаралы ауданы</c:v>
                </c:pt>
                <c:pt idx="6">
                  <c:v>Нұра ауданы</c:v>
                </c:pt>
                <c:pt idx="7">
                  <c:v>Осакаров ауданы</c:v>
                </c:pt>
                <c:pt idx="8">
                  <c:v>Приозерск қаласы</c:v>
                </c:pt>
                <c:pt idx="9">
                  <c:v>Саран қаласы</c:v>
                </c:pt>
                <c:pt idx="10">
                  <c:v>Теміртау қаласы</c:v>
                </c:pt>
                <c:pt idx="11">
                  <c:v>Шет ауданы</c:v>
                </c:pt>
                <c:pt idx="12">
                  <c:v>Шахтинск қаласы</c:v>
                </c:pt>
              </c:strCache>
            </c:strRef>
          </c:cat>
          <c:val>
            <c:numRef>
              <c:f>Лист3!$D$5:$D$17</c:f>
              <c:numCache>
                <c:formatCode>General</c:formatCode>
                <c:ptCount val="13"/>
                <c:pt idx="0">
                  <c:v>11</c:v>
                </c:pt>
                <c:pt idx="1">
                  <c:v>17</c:v>
                </c:pt>
                <c:pt idx="2">
                  <c:v>16</c:v>
                </c:pt>
                <c:pt idx="3">
                  <c:v>54</c:v>
                </c:pt>
                <c:pt idx="4">
                  <c:v>144</c:v>
                </c:pt>
                <c:pt idx="5">
                  <c:v>11</c:v>
                </c:pt>
                <c:pt idx="6">
                  <c:v>14</c:v>
                </c:pt>
                <c:pt idx="7">
                  <c:v>22</c:v>
                </c:pt>
                <c:pt idx="8">
                  <c:v>5</c:v>
                </c:pt>
                <c:pt idx="9">
                  <c:v>18</c:v>
                </c:pt>
                <c:pt idx="10">
                  <c:v>13</c:v>
                </c:pt>
                <c:pt idx="11">
                  <c:v>21</c:v>
                </c:pt>
                <c:pt idx="1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9874048"/>
        <c:axId val="49875584"/>
        <c:axId val="0"/>
      </c:bar3DChart>
      <c:catAx>
        <c:axId val="498740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49875584"/>
        <c:crosses val="autoZero"/>
        <c:auto val="1"/>
        <c:lblAlgn val="ctr"/>
        <c:lblOffset val="100"/>
        <c:noMultiLvlLbl val="0"/>
      </c:catAx>
      <c:valAx>
        <c:axId val="49875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8740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0820837295174959"/>
          <c:y val="0.26152266181294082"/>
          <c:w val="0.17560202673095676"/>
          <c:h val="9.1377587669298668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Лист4!$C$2</c:f>
              <c:strCache>
                <c:ptCount val="1"/>
                <c:pt idx="0">
                  <c:v>2021-2022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Лист4!$B$3:$B$15</c:f>
              <c:strCache>
                <c:ptCount val="13"/>
                <c:pt idx="0">
                  <c:v>Абай ауданы</c:v>
                </c:pt>
                <c:pt idx="1">
                  <c:v>Ақтоғай ауданы</c:v>
                </c:pt>
                <c:pt idx="2">
                  <c:v>Бұқар жырау ауданы</c:v>
                </c:pt>
                <c:pt idx="3">
                  <c:v>Балқаш қаласы</c:v>
                </c:pt>
                <c:pt idx="4">
                  <c:v>Қарағанды қаласы</c:v>
                </c:pt>
                <c:pt idx="5">
                  <c:v>Қарқаралы ауданы</c:v>
                </c:pt>
                <c:pt idx="6">
                  <c:v>Нұра ауданы</c:v>
                </c:pt>
                <c:pt idx="7">
                  <c:v>Осакаров ауданы</c:v>
                </c:pt>
                <c:pt idx="8">
                  <c:v>Приозерск қаласы</c:v>
                </c:pt>
                <c:pt idx="9">
                  <c:v>Саран қаласы</c:v>
                </c:pt>
                <c:pt idx="10">
                  <c:v>Теміртау қаласы</c:v>
                </c:pt>
                <c:pt idx="11">
                  <c:v>Шет ауданы</c:v>
                </c:pt>
                <c:pt idx="12">
                  <c:v>Шахтинск қаласы</c:v>
                </c:pt>
              </c:strCache>
            </c:strRef>
          </c:cat>
          <c:val>
            <c:numRef>
              <c:f>Лист4!$C$3:$C$15</c:f>
              <c:numCache>
                <c:formatCode>General</c:formatCode>
                <c:ptCount val="13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5</c:v>
                </c:pt>
                <c:pt idx="5">
                  <c:v>3</c:v>
                </c:pt>
                <c:pt idx="6">
                  <c:v>2</c:v>
                </c:pt>
                <c:pt idx="7">
                  <c:v>10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4</c:v>
                </c:pt>
                <c:pt idx="12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Лист4!$D$2</c:f>
              <c:strCache>
                <c:ptCount val="1"/>
                <c:pt idx="0">
                  <c:v>2020-2021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Лист4!$B$3:$B$15</c:f>
              <c:strCache>
                <c:ptCount val="13"/>
                <c:pt idx="0">
                  <c:v>Абай ауданы</c:v>
                </c:pt>
                <c:pt idx="1">
                  <c:v>Ақтоғай ауданы</c:v>
                </c:pt>
                <c:pt idx="2">
                  <c:v>Бұқар жырау ауданы</c:v>
                </c:pt>
                <c:pt idx="3">
                  <c:v>Балқаш қаласы</c:v>
                </c:pt>
                <c:pt idx="4">
                  <c:v>Қарағанды қаласы</c:v>
                </c:pt>
                <c:pt idx="5">
                  <c:v>Қарқаралы ауданы</c:v>
                </c:pt>
                <c:pt idx="6">
                  <c:v>Нұра ауданы</c:v>
                </c:pt>
                <c:pt idx="7">
                  <c:v>Осакаров ауданы</c:v>
                </c:pt>
                <c:pt idx="8">
                  <c:v>Приозерск қаласы</c:v>
                </c:pt>
                <c:pt idx="9">
                  <c:v>Саран қаласы</c:v>
                </c:pt>
                <c:pt idx="10">
                  <c:v>Теміртау қаласы</c:v>
                </c:pt>
                <c:pt idx="11">
                  <c:v>Шет ауданы</c:v>
                </c:pt>
                <c:pt idx="12">
                  <c:v>Шахтинск қаласы</c:v>
                </c:pt>
              </c:strCache>
            </c:strRef>
          </c:cat>
          <c:val>
            <c:numRef>
              <c:f>Лист4!$D$3:$D$15</c:f>
              <c:numCache>
                <c:formatCode>General</c:formatCode>
                <c:ptCount val="13"/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9919104"/>
        <c:axId val="49920640"/>
        <c:axId val="0"/>
      </c:bar3DChart>
      <c:catAx>
        <c:axId val="499191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49920640"/>
        <c:crosses val="autoZero"/>
        <c:auto val="1"/>
        <c:lblAlgn val="ctr"/>
        <c:lblOffset val="100"/>
        <c:noMultiLvlLbl val="0"/>
      </c:catAx>
      <c:valAx>
        <c:axId val="49920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919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4094442510732099"/>
          <c:y val="0.16095817790660832"/>
          <c:w val="0.17740966754155729"/>
          <c:h val="0.1122436030578318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89940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0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64" name="Google Shape;164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" name="Google Shape;165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6" name="Google Shape;166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8" name="Google Shape;168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69" name="Google Shape;169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1" name="Google Shape;171;p10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72" name="Google Shape;172;p1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3" name="Google Shape;173;p1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4" name="Google Shape;174;p1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1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6" name="Google Shape;176;p1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7" name="Google Shape;177;p1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1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9" name="Google Shape;179;p10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571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" y="4948014"/>
            <a:ext cx="9144000" cy="3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461" y="0"/>
            <a:ext cx="58676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 err="1">
                <a:solidFill>
                  <a:srgbClr val="002060"/>
                </a:solidFill>
              </a:rPr>
              <a:t>Республикалық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және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халықаралық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олимпиадалар</a:t>
            </a:r>
            <a:r>
              <a:rPr lang="ru-RU" b="1" dirty="0">
                <a:solidFill>
                  <a:srgbClr val="002060"/>
                </a:solidFill>
              </a:rPr>
              <a:t> мен </a:t>
            </a:r>
            <a:r>
              <a:rPr lang="ru-RU" b="1" dirty="0" err="1">
                <a:solidFill>
                  <a:srgbClr val="002060"/>
                </a:solidFill>
              </a:rPr>
              <a:t>ғылыми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жобалар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конкурстарды</a:t>
            </a:r>
            <a:r>
              <a:rPr lang="kk-KZ" b="1" dirty="0">
                <a:solidFill>
                  <a:srgbClr val="002060"/>
                </a:solidFill>
              </a:rPr>
              <a:t>ң тізбесі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 err="1">
                <a:solidFill>
                  <a:srgbClr val="002060"/>
                </a:solidFill>
              </a:rPr>
              <a:t>Қазақстан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Республикасы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Білім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және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ғылым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министрінің</a:t>
            </a:r>
            <a:r>
              <a:rPr lang="ru-RU" b="1" dirty="0">
                <a:solidFill>
                  <a:srgbClr val="002060"/>
                </a:solidFill>
              </a:rPr>
              <a:t> 2011 </a:t>
            </a:r>
            <a:r>
              <a:rPr lang="ru-RU" b="1" dirty="0" err="1">
                <a:solidFill>
                  <a:srgbClr val="002060"/>
                </a:solidFill>
              </a:rPr>
              <a:t>жылғы</a:t>
            </a:r>
            <a:r>
              <a:rPr lang="ru-RU" b="1" dirty="0">
                <a:solidFill>
                  <a:srgbClr val="002060"/>
                </a:solidFill>
              </a:rPr>
              <a:t> 7 </a:t>
            </a:r>
            <a:r>
              <a:rPr lang="ru-RU" b="1" dirty="0" err="1">
                <a:solidFill>
                  <a:srgbClr val="002060"/>
                </a:solidFill>
              </a:rPr>
              <a:t>желтоқсандағы</a:t>
            </a:r>
            <a:r>
              <a:rPr lang="ru-RU" b="1" dirty="0">
                <a:solidFill>
                  <a:srgbClr val="002060"/>
                </a:solidFill>
              </a:rPr>
              <a:t> № 514 </a:t>
            </a:r>
            <a:r>
              <a:rPr lang="ru-RU" b="1" dirty="0" err="1">
                <a:solidFill>
                  <a:srgbClr val="002060"/>
                </a:solidFill>
              </a:rPr>
              <a:t>Бұйрығы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40682"/>
              </p:ext>
            </p:extLst>
          </p:nvPr>
        </p:nvGraphicFramePr>
        <p:xfrm>
          <a:off x="107504" y="954107"/>
          <a:ext cx="6192688" cy="4065984"/>
        </p:xfrm>
        <a:graphic>
          <a:graphicData uri="http://schemas.openxmlformats.org/drawingml/2006/table">
            <a:tbl>
              <a:tblPr firstRow="1" firstCol="1" bandRow="1">
                <a:tableStyleId>{6BC59FD6-CE2E-4DBC-A053-6187F19C6CAD}</a:tableStyleId>
              </a:tblPr>
              <a:tblGrid>
                <a:gridCol w="6192688"/>
              </a:tblGrid>
              <a:tr h="224089">
                <a:tc>
                  <a:txBody>
                    <a:bodyPr/>
                    <a:lstStyle/>
                    <a:p>
                      <a:pPr marL="1270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«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effectLst/>
                        </a:rPr>
                        <a:t>Үздік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 педагог"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effectLst/>
                        </a:rPr>
                        <a:t>республикалық</a:t>
                      </a:r>
                      <a:r>
                        <a:rPr lang="ru-RU" sz="12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және</a:t>
                      </a:r>
                      <a:r>
                        <a:rPr lang="ru-RU" sz="12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облыстық</a:t>
                      </a:r>
                      <a:r>
                        <a:rPr lang="ru-RU" sz="12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конкурсы</a:t>
                      </a:r>
                      <a:endParaRPr lang="ru-RU" sz="1200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Оңалту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орталығының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"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педагогы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"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Арнайы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жабдықтың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педагог-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инноваторы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педагог ПМПК»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Жылдың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психологы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авторлық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бағдарлама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Педагогикалық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идеялар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фестивалі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"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Математикалық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регата«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олимпиадасы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Дарынды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балаларға-талантты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ұстаз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олимпиадасы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Мұғалімдерге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арналған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ПедСтарт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олимпиадасы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Бастауыш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сынып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мұғалімдеріне</a:t>
                      </a:r>
                      <a:r>
                        <a:rPr lang="ru-RU" sz="1200" b="0" i="0" u="none" strike="noStrike" cap="none" baseline="0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арналған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«Алтын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тұғыр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</a:t>
                      </a:r>
                      <a:r>
                        <a:rPr lang="ru-RU" sz="1200" b="0" i="0" u="none" strike="noStrike" cap="none" baseline="0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Еліміздің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педагогтарының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эстафетасы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Мектепке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дейінгі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ұйымның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үздік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педагогы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«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Мектепке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дейінгі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ұйымның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жыл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әдіскері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»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Республикалық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бейне-сабақтар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конкурсы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Нақты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жобаларды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қорғау</a:t>
                      </a:r>
                      <a:r>
                        <a:rPr lang="en-US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;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marR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Әлеуметтік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идеялар</a:t>
                      </a:r>
                      <a:r>
                        <a:rPr lang="ru-RU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мен </a:t>
                      </a:r>
                      <a:r>
                        <a:rPr lang="ru-RU" sz="1200" b="0" i="0" u="none" strike="noStrike" cap="none" dirty="0" err="1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жобалар</a:t>
                      </a:r>
                      <a:r>
                        <a:rPr lang="en-US" sz="1200" b="0" i="0" u="none" strike="noStrike" cap="none" dirty="0" smtClean="0">
                          <a:solidFill>
                            <a:srgbClr val="00206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; </a:t>
                      </a:r>
                      <a:endParaRPr lang="ru-RU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4089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kk-KZ" sz="1200" dirty="0" smtClean="0">
                          <a:solidFill>
                            <a:srgbClr val="002060"/>
                          </a:solidFill>
                          <a:effectLst/>
                        </a:rPr>
                        <a:t>Үздік авторлық бағдарлама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788" marR="7788" marT="7788" marB="7788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472191"/>
              </p:ext>
            </p:extLst>
          </p:nvPr>
        </p:nvGraphicFramePr>
        <p:xfrm>
          <a:off x="5796136" y="1491630"/>
          <a:ext cx="3233787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84168" y="584775"/>
            <a:ext cx="29723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2020-2021 </a:t>
            </a:r>
            <a:r>
              <a:rPr lang="ru-RU" b="1" dirty="0" err="1" smtClean="0">
                <a:solidFill>
                  <a:srgbClr val="002060"/>
                </a:solidFill>
              </a:rPr>
              <a:t>оқу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жылында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өткізілген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конкурстар</a:t>
            </a:r>
            <a:r>
              <a:rPr lang="ru-RU" b="1" dirty="0" smtClean="0">
                <a:solidFill>
                  <a:srgbClr val="002060"/>
                </a:solidFill>
              </a:rPr>
              <a:t> мен </a:t>
            </a:r>
            <a:r>
              <a:rPr lang="ru-RU" b="1" dirty="0" err="1" smtClean="0">
                <a:solidFill>
                  <a:srgbClr val="002060"/>
                </a:solidFill>
              </a:rPr>
              <a:t>конференциялар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1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7744" y="9671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err="1" smtClean="0">
                <a:solidFill>
                  <a:srgbClr val="002060"/>
                </a:solidFill>
              </a:rPr>
              <a:t>Республикалық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және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облыстық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ғылыми-практикалық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конференцияларға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педагогтердің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қатысуы</a:t>
            </a: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5637164"/>
              </p:ext>
            </p:extLst>
          </p:nvPr>
        </p:nvGraphicFramePr>
        <p:xfrm>
          <a:off x="107504" y="627534"/>
          <a:ext cx="9036496" cy="4515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62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793" y="627534"/>
            <a:ext cx="421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Педагогтердің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республикалық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конкурстарға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қатысуы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15602" y="123478"/>
            <a:ext cx="421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Педагогтердің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облыстық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конкурстарға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қатысуы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9553549"/>
              </p:ext>
            </p:extLst>
          </p:nvPr>
        </p:nvGraphicFramePr>
        <p:xfrm>
          <a:off x="4915602" y="407726"/>
          <a:ext cx="5432382" cy="4743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681374"/>
              </p:ext>
            </p:extLst>
          </p:nvPr>
        </p:nvGraphicFramePr>
        <p:xfrm>
          <a:off x="-108520" y="1059582"/>
          <a:ext cx="5688540" cy="408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722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3F5378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9800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2456</TotalTime>
  <Words>188</Words>
  <Application>Microsoft Office PowerPoint</Application>
  <PresentationFormat>Экран (16:9)</PresentationFormat>
  <Paragraphs>36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Salerio template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РЕГИОНАЛЬНАЯ ПРОГРАММА РАЗВИТИЯ ОБРАЗОВАНИЯ И НАУКИ  КАРАГАНДИНСКОЙ ОБЛАСТИ НА 2020-2025 ГОДЫ</dc:title>
  <dc:creator>Айжан Садыкова</dc:creator>
  <cp:lastModifiedBy>Пользователь</cp:lastModifiedBy>
  <cp:revision>209</cp:revision>
  <cp:lastPrinted>2022-06-08T03:29:26Z</cp:lastPrinted>
  <dcterms:modified xsi:type="dcterms:W3CDTF">2022-09-13T10:57:08Z</dcterms:modified>
</cp:coreProperties>
</file>