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sldIdLst>
    <p:sldId id="258" r:id="rId2"/>
    <p:sldId id="269" r:id="rId3"/>
    <p:sldId id="271" r:id="rId4"/>
    <p:sldId id="276" r:id="rId5"/>
    <p:sldId id="270" r:id="rId6"/>
    <p:sldId id="272" r:id="rId7"/>
    <p:sldId id="273" r:id="rId8"/>
    <p:sldId id="274" r:id="rId9"/>
    <p:sldId id="27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930" y="-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layoutTarget val="inner"/>
          <c:xMode val="edge"/>
          <c:yMode val="edge"/>
          <c:x val="9.3447383953582597E-2"/>
          <c:y val="9.3135177420948248E-2"/>
          <c:w val="0.90655261604641746"/>
          <c:h val="0.47508094122109484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dLbls>
            <c:showVal val="1"/>
          </c:dLbls>
          <c:cat>
            <c:strRef>
              <c:f>Лист1!$A$2:$A$10</c:f>
              <c:strCache>
                <c:ptCount val="9"/>
                <c:pt idx="0">
                  <c:v>«Дарын» ММИ</c:v>
                </c:pt>
                <c:pt idx="1">
                  <c:v>Н.Нұрмақов ат. ММИ </c:v>
                </c:pt>
                <c:pt idx="2">
                  <c:v>БИЛ № 1</c:v>
                </c:pt>
                <c:pt idx="3">
                  <c:v>Жамбыл ат. ММИ </c:v>
                </c:pt>
                <c:pt idx="4">
                  <c:v>«Өркен» ММИ  </c:v>
                </c:pt>
                <c:pt idx="5">
                  <c:v>Ақпараттық техн. ММЛИ   </c:v>
                </c:pt>
                <c:pt idx="6">
                  <c:v>«Мұрагер»   ММИ </c:v>
                </c:pt>
                <c:pt idx="7">
                  <c:v>БИЛ №2</c:v>
                </c:pt>
                <c:pt idx="8">
                  <c:v>БИЛ №3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56</c:v>
                </c:pt>
                <c:pt idx="1">
                  <c:v>45</c:v>
                </c:pt>
                <c:pt idx="2">
                  <c:v>31</c:v>
                </c:pt>
                <c:pt idx="3">
                  <c:v>25</c:v>
                </c:pt>
                <c:pt idx="4">
                  <c:v>22</c:v>
                </c:pt>
                <c:pt idx="5">
                  <c:v>19</c:v>
                </c:pt>
                <c:pt idx="6">
                  <c:v>18</c:v>
                </c:pt>
                <c:pt idx="7">
                  <c:v>12</c:v>
                </c:pt>
                <c:pt idx="8">
                  <c:v>11</c:v>
                </c:pt>
              </c:numCache>
            </c:numRef>
          </c:val>
        </c:ser>
        <c:dLbls>
          <c:showVal val="1"/>
        </c:dLbls>
        <c:overlap val="-25"/>
        <c:axId val="87847296"/>
        <c:axId val="87849984"/>
      </c:barChart>
      <c:catAx>
        <c:axId val="87847296"/>
        <c:scaling>
          <c:orientation val="minMax"/>
        </c:scaling>
        <c:axPos val="b"/>
        <c:majorTickMark val="none"/>
        <c:tickLblPos val="nextTo"/>
        <c:crossAx val="87849984"/>
        <c:crosses val="autoZero"/>
        <c:auto val="1"/>
        <c:lblAlgn val="ctr"/>
        <c:lblOffset val="100"/>
      </c:catAx>
      <c:valAx>
        <c:axId val="87849984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87847296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19.06.2022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1" name="副标题 9800"/>
          <p:cNvSpPr>
            <a:spLocks noGrp="1"/>
          </p:cNvSpPr>
          <p:nvPr userDrawn="1">
            <p:ph type="subTitle" idx="1"/>
          </p:nvPr>
        </p:nvSpPr>
        <p:spPr>
          <a:xfrm>
            <a:off x="502444" y="2150020"/>
            <a:ext cx="3317252" cy="558799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endParaRPr lang="zh-CN" altLang="en-US" dirty="0"/>
          </a:p>
        </p:txBody>
      </p:sp>
      <p:sp>
        <p:nvSpPr>
          <p:cNvPr id="9802" name="标题 9801"/>
          <p:cNvSpPr>
            <a:spLocks noGrp="1"/>
          </p:cNvSpPr>
          <p:nvPr userDrawn="1">
            <p:ph type="ctrTitle"/>
          </p:nvPr>
        </p:nvSpPr>
        <p:spPr>
          <a:xfrm>
            <a:off x="502444" y="1320801"/>
            <a:ext cx="3317252" cy="698591"/>
          </a:xfrm>
        </p:spPr>
        <p:txBody>
          <a:bodyPr anchor="ctr">
            <a:normAutofit/>
          </a:bodyPr>
          <a:lstStyle>
            <a:lvl1pPr algn="l">
              <a:defRPr sz="4000">
                <a:solidFill>
                  <a:schemeClr val="tx1"/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12" name="文本占位符 11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502444" y="3189950"/>
            <a:ext cx="1533858" cy="248371"/>
          </a:xfrm>
        </p:spPr>
        <p:txBody>
          <a:bodyPr anchor="ctr">
            <a:noAutofit/>
          </a:bodyPr>
          <a:lstStyle>
            <a:lvl1pPr marL="0" indent="0" algn="l">
              <a:buNone/>
              <a:defRPr sz="1500" b="0">
                <a:solidFill>
                  <a:schemeClr val="tx1"/>
                </a:solidFill>
              </a:defRPr>
            </a:lvl1pPr>
            <a:lvl2pPr marL="457177" indent="0">
              <a:buNone/>
              <a:defRPr/>
            </a:lvl2pPr>
            <a:lvl3pPr marL="914353" indent="0">
              <a:buNone/>
              <a:defRPr/>
            </a:lvl3pPr>
            <a:lvl4pPr marL="1371531" indent="0">
              <a:buNone/>
              <a:defRPr/>
            </a:lvl4pPr>
            <a:lvl5pPr marL="1828709" indent="0">
              <a:buNone/>
              <a:defRPr/>
            </a:lvl5pPr>
          </a:lstStyle>
          <a:p>
            <a:pPr lvl="0"/>
            <a:r>
              <a:rPr lang="zh-CN" altLang="en-US" dirty="0"/>
              <a:t>署名</a:t>
            </a:r>
          </a:p>
        </p:txBody>
      </p:sp>
      <p:sp>
        <p:nvSpPr>
          <p:cNvPr id="13" name="文本占位符 12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502444" y="3453845"/>
            <a:ext cx="1533858" cy="248371"/>
          </a:xfrm>
        </p:spPr>
        <p:txBody>
          <a:bodyPr anchor="ctr">
            <a:noAutofit/>
          </a:bodyPr>
          <a:lstStyle>
            <a:lvl1pPr marL="0" indent="0" algn="l">
              <a:buNone/>
              <a:defRPr sz="1500" b="0">
                <a:solidFill>
                  <a:schemeClr val="tx1"/>
                </a:solidFill>
              </a:defRPr>
            </a:lvl1pPr>
            <a:lvl2pPr marL="457177" indent="0">
              <a:buNone/>
              <a:defRPr/>
            </a:lvl2pPr>
            <a:lvl3pPr marL="914353" indent="0">
              <a:buNone/>
              <a:defRPr/>
            </a:lvl3pPr>
            <a:lvl4pPr marL="1371531" indent="0">
              <a:buNone/>
              <a:defRPr/>
            </a:lvl4pPr>
            <a:lvl5pPr marL="1828709" indent="0">
              <a:buNone/>
              <a:defRPr/>
            </a:lvl5pPr>
          </a:lstStyle>
          <a:p>
            <a:pPr lvl="0"/>
            <a:r>
              <a:rPr lang="zh-CN" altLang="en-US" dirty="0"/>
              <a:t>日期</a:t>
            </a:r>
          </a:p>
        </p:txBody>
      </p:sp>
      <p:grpSp>
        <p:nvGrpSpPr>
          <p:cNvPr id="2" name="组合 59">
            <a:extLst>
              <a:ext uri="{FF2B5EF4-FFF2-40B4-BE49-F238E27FC236}">
                <a16:creationId xmlns="" xmlns:a16="http://schemas.microsoft.com/office/drawing/2014/main" id="{6F624F40-FDF0-4DFD-921D-FAE4E25BFA8B}"/>
              </a:ext>
            </a:extLst>
          </p:cNvPr>
          <p:cNvGrpSpPr/>
          <p:nvPr userDrawn="1"/>
        </p:nvGrpSpPr>
        <p:grpSpPr>
          <a:xfrm>
            <a:off x="-9066" y="4794395"/>
            <a:ext cx="9153067" cy="2063607"/>
            <a:chOff x="-12088" y="4794394"/>
            <a:chExt cx="12204089" cy="2063607"/>
          </a:xfrm>
        </p:grpSpPr>
        <p:sp>
          <p:nvSpPr>
            <p:cNvPr id="52" name="iŝļïḋè">
              <a:extLst>
                <a:ext uri="{FF2B5EF4-FFF2-40B4-BE49-F238E27FC236}">
                  <a16:creationId xmlns="" xmlns:a16="http://schemas.microsoft.com/office/drawing/2014/main" id="{5F3366FB-925F-4BB9-ADE6-445B1C7894C3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554582" y="4942832"/>
              <a:ext cx="11637418" cy="1915168"/>
            </a:xfrm>
            <a:custGeom>
              <a:avLst/>
              <a:gdLst>
                <a:gd name="connsiteX0" fmla="*/ 8612903 w 11637418"/>
                <a:gd name="connsiteY0" fmla="*/ 0 h 1915168"/>
                <a:gd name="connsiteX1" fmla="*/ 11637418 w 11637418"/>
                <a:gd name="connsiteY1" fmla="*/ 1581105 h 1915168"/>
                <a:gd name="connsiteX2" fmla="*/ 11637418 w 11637418"/>
                <a:gd name="connsiteY2" fmla="*/ 1915168 h 1915168"/>
                <a:gd name="connsiteX3" fmla="*/ 0 w 11637418"/>
                <a:gd name="connsiteY3" fmla="*/ 1915168 h 1915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637418" h="1915168">
                  <a:moveTo>
                    <a:pt x="8612903" y="0"/>
                  </a:moveTo>
                  <a:lnTo>
                    <a:pt x="11637418" y="1581105"/>
                  </a:lnTo>
                  <a:lnTo>
                    <a:pt x="11637418" y="1915168"/>
                  </a:lnTo>
                  <a:lnTo>
                    <a:pt x="0" y="1915168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  <a:alpha val="34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zh-CN" altLang="en-US"/>
            </a:p>
          </p:txBody>
        </p:sp>
        <p:sp>
          <p:nvSpPr>
            <p:cNvPr id="54" name="ïṩḷïḋe">
              <a:extLst>
                <a:ext uri="{FF2B5EF4-FFF2-40B4-BE49-F238E27FC236}">
                  <a16:creationId xmlns="" xmlns:a16="http://schemas.microsoft.com/office/drawing/2014/main" id="{52220577-D5CA-4385-AF28-708CC21ACCE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335096" y="4794394"/>
              <a:ext cx="11856904" cy="2063607"/>
            </a:xfrm>
            <a:custGeom>
              <a:avLst/>
              <a:gdLst>
                <a:gd name="connsiteX0" fmla="*/ 7128328 w 11856904"/>
                <a:gd name="connsiteY0" fmla="*/ 0 h 2063607"/>
                <a:gd name="connsiteX1" fmla="*/ 11856904 w 11856904"/>
                <a:gd name="connsiteY1" fmla="*/ 1832069 h 2063607"/>
                <a:gd name="connsiteX2" fmla="*/ 11856904 w 11856904"/>
                <a:gd name="connsiteY2" fmla="*/ 2063607 h 2063607"/>
                <a:gd name="connsiteX3" fmla="*/ 0 w 11856904"/>
                <a:gd name="connsiteY3" fmla="*/ 2063607 h 20636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856904" h="2063607">
                  <a:moveTo>
                    <a:pt x="7128328" y="0"/>
                  </a:moveTo>
                  <a:lnTo>
                    <a:pt x="11856904" y="1832069"/>
                  </a:lnTo>
                  <a:lnTo>
                    <a:pt x="11856904" y="2063607"/>
                  </a:lnTo>
                  <a:lnTo>
                    <a:pt x="0" y="2063607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47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zh-CN" altLang="en-US"/>
            </a:p>
          </p:txBody>
        </p:sp>
        <p:sp>
          <p:nvSpPr>
            <p:cNvPr id="56" name="iṧḷîḋé">
              <a:extLst>
                <a:ext uri="{FF2B5EF4-FFF2-40B4-BE49-F238E27FC236}">
                  <a16:creationId xmlns="" xmlns:a16="http://schemas.microsoft.com/office/drawing/2014/main" id="{0644CDC7-884B-40D9-B274-CF83A689E82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39320" y="4847832"/>
              <a:ext cx="12052680" cy="2010168"/>
            </a:xfrm>
            <a:custGeom>
              <a:avLst/>
              <a:gdLst>
                <a:gd name="connsiteX0" fmla="*/ 5073792 w 12052680"/>
                <a:gd name="connsiteY0" fmla="*/ 0 h 2010168"/>
                <a:gd name="connsiteX1" fmla="*/ 12052680 w 12052680"/>
                <a:gd name="connsiteY1" fmla="*/ 1869250 h 2010168"/>
                <a:gd name="connsiteX2" fmla="*/ 12052680 w 12052680"/>
                <a:gd name="connsiteY2" fmla="*/ 2010168 h 2010168"/>
                <a:gd name="connsiteX3" fmla="*/ 0 w 12052680"/>
                <a:gd name="connsiteY3" fmla="*/ 2010168 h 20101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052680" h="2010168">
                  <a:moveTo>
                    <a:pt x="5073792" y="0"/>
                  </a:moveTo>
                  <a:lnTo>
                    <a:pt x="12052680" y="1869250"/>
                  </a:lnTo>
                  <a:lnTo>
                    <a:pt x="12052680" y="2010168"/>
                  </a:lnTo>
                  <a:lnTo>
                    <a:pt x="0" y="201016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zh-CN" altLang="en-US"/>
            </a:p>
          </p:txBody>
        </p:sp>
        <p:sp>
          <p:nvSpPr>
            <p:cNvPr id="58" name="îṥlîḑê">
              <a:extLst>
                <a:ext uri="{FF2B5EF4-FFF2-40B4-BE49-F238E27FC236}">
                  <a16:creationId xmlns="" xmlns:a16="http://schemas.microsoft.com/office/drawing/2014/main" id="{67600C7C-F5E7-4472-B9EF-A541C5C9949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12088" y="5275332"/>
              <a:ext cx="12204089" cy="1582668"/>
            </a:xfrm>
            <a:custGeom>
              <a:avLst/>
              <a:gdLst>
                <a:gd name="connsiteX0" fmla="*/ 2856139 w 12204089"/>
                <a:gd name="connsiteY0" fmla="*/ 0 h 1582668"/>
                <a:gd name="connsiteX1" fmla="*/ 12204089 w 12204089"/>
                <a:gd name="connsiteY1" fmla="*/ 1521377 h 1582668"/>
                <a:gd name="connsiteX2" fmla="*/ 12204089 w 12204089"/>
                <a:gd name="connsiteY2" fmla="*/ 1582668 h 1582668"/>
                <a:gd name="connsiteX3" fmla="*/ 0 w 12204089"/>
                <a:gd name="connsiteY3" fmla="*/ 1582668 h 15826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204089" h="1582668">
                  <a:moveTo>
                    <a:pt x="2856139" y="0"/>
                  </a:moveTo>
                  <a:lnTo>
                    <a:pt x="12204089" y="1521377"/>
                  </a:lnTo>
                  <a:lnTo>
                    <a:pt x="12204089" y="1582668"/>
                  </a:lnTo>
                  <a:lnTo>
                    <a:pt x="0" y="1582668"/>
                  </a:lnTo>
                  <a:close/>
                </a:path>
              </a:pathLst>
            </a:custGeom>
            <a:solidFill>
              <a:schemeClr val="accent1">
                <a:alpha val="71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lvl="0"/>
              <a:endParaRPr lang="zh-CN" altLang="en-US" dirty="0"/>
            </a:p>
          </p:txBody>
        </p:sp>
      </p:grpSp>
      <p:grpSp>
        <p:nvGrpSpPr>
          <p:cNvPr id="3" name="组合 58">
            <a:extLst>
              <a:ext uri="{FF2B5EF4-FFF2-40B4-BE49-F238E27FC236}">
                <a16:creationId xmlns="" xmlns:a16="http://schemas.microsoft.com/office/drawing/2014/main" id="{A26B9DB5-1ADC-43B3-BCE8-970894DC9D39}"/>
              </a:ext>
            </a:extLst>
          </p:cNvPr>
          <p:cNvGrpSpPr/>
          <p:nvPr userDrawn="1"/>
        </p:nvGrpSpPr>
        <p:grpSpPr>
          <a:xfrm>
            <a:off x="5833559" y="0"/>
            <a:ext cx="3310442" cy="3499502"/>
            <a:chOff x="7778078" y="0"/>
            <a:chExt cx="4413923" cy="3499502"/>
          </a:xfrm>
        </p:grpSpPr>
        <p:sp>
          <p:nvSpPr>
            <p:cNvPr id="42" name="iSļídê">
              <a:extLst>
                <a:ext uri="{FF2B5EF4-FFF2-40B4-BE49-F238E27FC236}">
                  <a16:creationId xmlns="" xmlns:a16="http://schemas.microsoft.com/office/drawing/2014/main" id="{82A3C794-2A5C-4827-8C53-19689DBEDB7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778078" y="1"/>
              <a:ext cx="4413922" cy="3499501"/>
            </a:xfrm>
            <a:custGeom>
              <a:avLst/>
              <a:gdLst>
                <a:gd name="connsiteX0" fmla="*/ 0 w 4413922"/>
                <a:gd name="connsiteY0" fmla="*/ 0 h 3499501"/>
                <a:gd name="connsiteX1" fmla="*/ 4413922 w 4413922"/>
                <a:gd name="connsiteY1" fmla="*/ 0 h 3499501"/>
                <a:gd name="connsiteX2" fmla="*/ 4413922 w 4413922"/>
                <a:gd name="connsiteY2" fmla="*/ 3499501 h 3499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413922" h="3499501">
                  <a:moveTo>
                    <a:pt x="0" y="0"/>
                  </a:moveTo>
                  <a:lnTo>
                    <a:pt x="4413922" y="0"/>
                  </a:lnTo>
                  <a:lnTo>
                    <a:pt x="4413922" y="3499501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  <a:alpha val="34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zh-CN" altLang="en-US"/>
            </a:p>
          </p:txBody>
        </p:sp>
        <p:sp>
          <p:nvSpPr>
            <p:cNvPr id="40" name="î$1ïḋé">
              <a:extLst>
                <a:ext uri="{FF2B5EF4-FFF2-40B4-BE49-F238E27FC236}">
                  <a16:creationId xmlns="" xmlns:a16="http://schemas.microsoft.com/office/drawing/2014/main" id="{8106E9DF-13A9-47FC-B0CC-7FCDA8A25A4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821128" y="0"/>
              <a:ext cx="4370872" cy="2993432"/>
            </a:xfrm>
            <a:custGeom>
              <a:avLst/>
              <a:gdLst>
                <a:gd name="connsiteX0" fmla="*/ 0 w 4370872"/>
                <a:gd name="connsiteY0" fmla="*/ 0 h 2993432"/>
                <a:gd name="connsiteX1" fmla="*/ 4370872 w 4370872"/>
                <a:gd name="connsiteY1" fmla="*/ 0 h 2993432"/>
                <a:gd name="connsiteX2" fmla="*/ 4370872 w 4370872"/>
                <a:gd name="connsiteY2" fmla="*/ 2993432 h 2993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370872" h="2993432">
                  <a:moveTo>
                    <a:pt x="0" y="0"/>
                  </a:moveTo>
                  <a:lnTo>
                    <a:pt x="4370872" y="0"/>
                  </a:lnTo>
                  <a:lnTo>
                    <a:pt x="4370872" y="2993432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zh-CN" altLang="en-US"/>
            </a:p>
          </p:txBody>
        </p:sp>
        <p:sp>
          <p:nvSpPr>
            <p:cNvPr id="38" name="íṣľiḓê">
              <a:extLst>
                <a:ext uri="{FF2B5EF4-FFF2-40B4-BE49-F238E27FC236}">
                  <a16:creationId xmlns="" xmlns:a16="http://schemas.microsoft.com/office/drawing/2014/main" id="{75325FDB-6AF2-4496-97A8-DA1AB2DFD6D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889890" y="1"/>
              <a:ext cx="4302111" cy="2419939"/>
            </a:xfrm>
            <a:custGeom>
              <a:avLst/>
              <a:gdLst>
                <a:gd name="connsiteX0" fmla="*/ 0 w 4302111"/>
                <a:gd name="connsiteY0" fmla="*/ 0 h 2419939"/>
                <a:gd name="connsiteX1" fmla="*/ 4302111 w 4302111"/>
                <a:gd name="connsiteY1" fmla="*/ 0 h 2419939"/>
                <a:gd name="connsiteX2" fmla="*/ 4302111 w 4302111"/>
                <a:gd name="connsiteY2" fmla="*/ 2419939 h 24199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302111" h="2419939">
                  <a:moveTo>
                    <a:pt x="0" y="0"/>
                  </a:moveTo>
                  <a:lnTo>
                    <a:pt x="4302111" y="0"/>
                  </a:lnTo>
                  <a:lnTo>
                    <a:pt x="4302111" y="2419939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zh-CN" altLang="en-US"/>
            </a:p>
          </p:txBody>
        </p:sp>
        <p:sp>
          <p:nvSpPr>
            <p:cNvPr id="36" name="işḻíḋê">
              <a:extLst>
                <a:ext uri="{FF2B5EF4-FFF2-40B4-BE49-F238E27FC236}">
                  <a16:creationId xmlns="" xmlns:a16="http://schemas.microsoft.com/office/drawing/2014/main" id="{EB936B51-CD51-4DC6-B0B3-AE7B1625340E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7985356" y="0"/>
              <a:ext cx="4206644" cy="1895952"/>
            </a:xfrm>
            <a:custGeom>
              <a:avLst/>
              <a:gdLst>
                <a:gd name="connsiteX0" fmla="*/ 0 w 4206644"/>
                <a:gd name="connsiteY0" fmla="*/ 0 h 1895952"/>
                <a:gd name="connsiteX1" fmla="*/ 4206644 w 4206644"/>
                <a:gd name="connsiteY1" fmla="*/ 0 h 1895952"/>
                <a:gd name="connsiteX2" fmla="*/ 4206644 w 4206644"/>
                <a:gd name="connsiteY2" fmla="*/ 1895952 h 18959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06644" h="1895952">
                  <a:moveTo>
                    <a:pt x="0" y="0"/>
                  </a:moveTo>
                  <a:lnTo>
                    <a:pt x="4206644" y="0"/>
                  </a:lnTo>
                  <a:lnTo>
                    <a:pt x="4206644" y="1895952"/>
                  </a:lnTo>
                  <a:close/>
                </a:path>
              </a:pathLst>
            </a:custGeom>
            <a:solidFill>
              <a:schemeClr val="accent1">
                <a:alpha val="71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zh-CN" altLang="en-US"/>
            </a:p>
          </p:txBody>
        </p:sp>
      </p:grpSp>
    </p:spTree>
    <p:extLst>
      <p:ext uri="{BB962C8B-B14F-4D97-AF65-F5344CB8AC3E}">
        <p14:creationId xmlns:p14="http://schemas.microsoft.com/office/powerpoint/2010/main" xmlns="" val="28825868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19.06.2022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19.06.2022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îṣḷîḍé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86081" y="1881087"/>
            <a:ext cx="769469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600" b="1" smtClean="0">
                <a:solidFill>
                  <a:srgbClr val="203B56"/>
                </a:solidFill>
                <a:latin typeface="Century Gothic" pitchFamily="34" charset="0"/>
                <a:cs typeface="Times New Roman" pitchFamily="18" charset="0"/>
              </a:rPr>
              <a:t> </a:t>
            </a:r>
            <a:r>
              <a:rPr lang="kk-KZ" sz="3600" b="1" smtClean="0">
                <a:solidFill>
                  <a:srgbClr val="203B56"/>
                </a:solidFill>
                <a:latin typeface="Arial" pitchFamily="34" charset="0"/>
                <a:cs typeface="Arial" pitchFamily="34" charset="0"/>
              </a:rPr>
              <a:t>ОБЛЫСТЫҚ  </a:t>
            </a:r>
            <a:r>
              <a:rPr lang="kk-KZ" sz="3600" b="1" dirty="0" smtClean="0">
                <a:solidFill>
                  <a:srgbClr val="203B56"/>
                </a:solidFill>
                <a:latin typeface="Arial" pitchFamily="34" charset="0"/>
                <a:cs typeface="Arial" pitchFamily="34" charset="0"/>
              </a:rPr>
              <a:t>“АУЫЛ – ҚАЛА” ЖОБАСЫН ЖҮЗЕГЕ </a:t>
            </a:r>
            <a:r>
              <a:rPr lang="kk-KZ" sz="3600" b="1" smtClean="0">
                <a:solidFill>
                  <a:srgbClr val="203B56"/>
                </a:solidFill>
                <a:latin typeface="Arial" pitchFamily="34" charset="0"/>
                <a:cs typeface="Arial" pitchFamily="34" charset="0"/>
              </a:rPr>
              <a:t>АСЫРУ БОЙЫНША</a:t>
            </a:r>
          </a:p>
          <a:p>
            <a:pPr algn="ctr"/>
            <a:r>
              <a:rPr lang="kk-KZ" sz="3600" b="1" smtClean="0">
                <a:solidFill>
                  <a:srgbClr val="203B56"/>
                </a:solidFill>
                <a:latin typeface="Arial" pitchFamily="34" charset="0"/>
                <a:cs typeface="Arial" pitchFamily="34" charset="0"/>
              </a:rPr>
              <a:t> 2021-2022 оқу  жылында </a:t>
            </a:r>
          </a:p>
          <a:p>
            <a:pPr algn="ctr"/>
            <a:r>
              <a:rPr lang="kk-KZ" sz="3600" b="1" dirty="0" smtClean="0">
                <a:solidFill>
                  <a:srgbClr val="203B56"/>
                </a:solidFill>
                <a:latin typeface="Arial" pitchFamily="34" charset="0"/>
                <a:cs typeface="Arial" pitchFamily="34" charset="0"/>
              </a:rPr>
              <a:t> АТҚАРЫЛҒАН  ЖҰМЫСТАРДЫҢ  САРАПТАМАСЫ</a:t>
            </a:r>
            <a:endParaRPr lang="ru-RU" sz="3600" dirty="0">
              <a:solidFill>
                <a:srgbClr val="203B56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 descr="C:\Users\Айганым\Desktop\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46326" y="203841"/>
            <a:ext cx="1264510" cy="1369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98158" y="3600902"/>
            <a:ext cx="794167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600" b="1" dirty="0" smtClean="0">
                <a:solidFill>
                  <a:srgbClr val="203B56"/>
                </a:solidFill>
                <a:latin typeface="Century Gothic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2400" b="1" dirty="0">
              <a:latin typeface="Century Gothic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27174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71472" y="428604"/>
          <a:ext cx="7858180" cy="5249313"/>
        </p:xfrm>
        <a:graphic>
          <a:graphicData uri="http://schemas.openxmlformats.org/drawingml/2006/table">
            <a:tbl>
              <a:tblPr/>
              <a:tblGrid>
                <a:gridCol w="428628"/>
                <a:gridCol w="4429156"/>
                <a:gridCol w="1857388"/>
                <a:gridCol w="1143008"/>
              </a:tblGrid>
              <a:tr h="68180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р/с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ММИ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аудан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Мектеп саны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7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1.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№ 1 «Білім-инновация» лицей – интернаты, Қарағанды қаласы 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Ақтоғай  ауданы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12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7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2.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№ 2 «Білім-инновация» лицей – интернаты, Қарағанды қаласы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Нұра  ауданы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16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7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3. 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№ 3 «Білім-инновация» лицей – интернаты, Жезқазған қаласы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Жаңаарқа  ауданы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17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8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4.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«Дарын» ММИ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Осакаров  ауданы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18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778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5.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«Мұрагер»  мамандандырылған  мектеп-интернаты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Қарқаралы  ауданы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27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8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6.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Н.Нұрмақов атындағы ММИ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Шет  ауданы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31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16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7.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«Ақпараттық  технологиялар» маманданды-рылған мектеп-лицей-интернаты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Абай  ауданы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8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8.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Жамбыл атындағы ММИ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Бұқаржырау  ауд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16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8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9.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«Өркен» ММИ, Жезқазған қаласы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Ұлытау  ауданы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13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8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10.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«Зияткер» ММИ, Балқаш қаласы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Балқаш   қаласы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89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  <a:r>
                        <a:rPr lang="en-US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63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59784" marR="59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71472" y="357167"/>
          <a:ext cx="8215370" cy="5818371"/>
        </p:xfrm>
        <a:graphic>
          <a:graphicData uri="http://schemas.openxmlformats.org/drawingml/2006/table">
            <a:tbl>
              <a:tblPr/>
              <a:tblGrid>
                <a:gridCol w="1296482"/>
                <a:gridCol w="971220"/>
                <a:gridCol w="971981"/>
                <a:gridCol w="868383"/>
                <a:gridCol w="868383"/>
                <a:gridCol w="648240"/>
                <a:gridCol w="971220"/>
                <a:gridCol w="756409"/>
                <a:gridCol w="863052"/>
              </a:tblGrid>
              <a:tr h="83642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ММИ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Аудан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Семинар,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Вебинар, воркшоп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Шебер-лік- сынып-тар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Кездесу-лер, байқау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Тре-нинг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тер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Олимпиадаға, ҰБТ-ға дайын-дық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Олим-пиада өткізу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Барлы-ғы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43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№ 1 «Білім-инновация» лицей – интерн 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Ақтоғай ауданы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kk-KZ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kk-KZ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kk-KZ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kk-KZ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kk-KZ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13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kk-KZ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31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9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№ 2 «Білім-инновация»  лицей–интерн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Нұра  ауданы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kk-KZ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kk-KZ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12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43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№ 3 «Білім-инновация» лицей – интерн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Жаңаарқа ауданы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kk-KZ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kk-KZ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kk-KZ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11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3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«Мұрагер»   ММИ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Қарқаралы  ауданы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kk-KZ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18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32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Н.Нұрмақов атындағы ММИ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Шет  ауданы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14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24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kk-KZ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45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3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«Дарын» ММИ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Осакаров ауданы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15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27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56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9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Жамбыл атындағы ММИ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Бұқар- Жырау ауданы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kk-KZ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18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kk-KZ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25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530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«Өркен» ММИ 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Ұлытау ауданы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kk-KZ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12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22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9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«Ақпараттық технологиялар» ММЛИ  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Абай ауданы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kk-KZ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kk-KZ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kk-KZ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kk-KZ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kk-KZ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kk-KZ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19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653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               БАРЛЫҒЫ: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58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34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17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13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115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</a:t>
                      </a:r>
                      <a:endParaRPr lang="ru-RU" sz="12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40385" algn="l"/>
                        </a:tabLst>
                      </a:pPr>
                      <a:r>
                        <a:rPr lang="kk-KZ" sz="12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239</a:t>
                      </a:r>
                      <a:endParaRPr lang="ru-RU" sz="12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47470" marR="4747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/>
        </p:nvGraphicFramePr>
        <p:xfrm>
          <a:off x="214282" y="214290"/>
          <a:ext cx="8643998" cy="6643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642910" y="357166"/>
            <a:ext cx="7920880" cy="535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26941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190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Н.Нұрмаков атындағы ММИ және № 1 «Білім – инновация» лицей интернатының  Ақтоғай, Шет  аудандарымен өткен  оқу  жылында  атқарған  жұмыстары (қыркүйек-2021ж).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190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- 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№ 3 «Білім – инновация  лицей – интернатының Жаңаарқа ауданы педагогтері мен оқушылары үшін жоспарлы атқарған жұмыстары, тәжірибесі (қараша-2021ж).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190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«Дарын» ММИ Осакаров ауданы педагогтері мен оқушылары үшін жоспарлы атқарған жұмыстары, тәжірибесі (қаңтар-2022ж).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190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Жамбыл атындағы ММИ  Бұқар жырау  ауданы педагогтері мен оқушылары үшін жоспарлы атқарған жұмыстары, тәжірибесі (ақпан-2022ж).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190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«Мұрагер» ММИ  Қарқаралы ауданы педагогтері мен оқушылары үшін жоспарлы атқарған жұмыстары, тәжірибесі (мамыр -2022ж).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190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№ 2 «Білім – инновация  лицей – интернатының және «Ақпараттық  технологиялар» мамандандырылған мектеп лицей – интернатының  Нұра, Абай аудандары  педагогтері мен оқушылары үшін жоспарлы атқарған жұмыстары, тәжірибесі (маусым-2022ж).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190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- «Элективті  курс  бағдарламасы  - бағдарлы  оқытуды  жүзеге  асырудың  басты  құралы»  (маусым – 2022).</a:t>
            </a:r>
            <a:endParaRPr kumimoji="0" lang="kk-K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500034" y="857232"/>
            <a:ext cx="821537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Күшті  жақтары: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«Ауыл –қала» жоба аясында өткізген іс –шараларға  аудан мұғалімдерінің  ынта жігермен қатысуы және оқу бөлімінің әдіскерлерінің    жүргізілген іс – шараларды ұйымдастыруға белсене араласуы.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Жоба аясында білім сапасын көтеру, үлгерімі төмен оқушылармен жұмыстарды жүргізу   бойынша   мұғалімдер тиімді әдіс – тәсілдерімен бөлісіп, нәтижелі жұмыстардың  ортаға салынуы.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«Зейін» жобасы бойынша оқушылардың функционалдық сауаттылығын арттыруға байланысты іс –шаралардың жүйелі жүруі.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Ауыл мектептерінде инновациялық қызмет сапасы едәуір жақсарады.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Озық педагогикалық жаңашылдық қолдау табады және дамытылады.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Ауыл мектептерінің қызметіне әлеуметтік серіктестерді тарту, ата-аналармен, басқа да мүдделі тараптармен бірлесіп жұмыс істеу дағдылары қалыптасады.</a:t>
            </a:r>
            <a:endParaRPr kumimoji="0" lang="kk-K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428596" y="785794"/>
            <a:ext cx="8429684" cy="3139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Мәселелер: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Оқушылардың білім – білік дағдысының дамуына  арналған  таңдау курстары бойынша авторлық бағдарламалар санының аздығы,  бірлескен  өнімдердің, жинақтардың  болмауы.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Оқушылар  үшін  олимпиадалық резерв мектебінің жұмысының аздығы және 9-11 сыныптардағы кәсіби бағдар беру жұмысының тиісті деңгейде болмауы.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Оқушылардың функционалдық сауаттылығын арттыруға арналған тапсырмалармен  нәтижеге бағытталған жұмыстардың   толық  жүргізілмеуі.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Оқушылардың пәндер  бойынша олимпиададан  жүлделі орынды аз алуы.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00034" y="1142984"/>
            <a:ext cx="821537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Мәселелерді  шешу  жолдары: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Мұғалімдерге  авторлық бағдарлама және әдістемелік жинақтарды жазу тәртіптері  бойынша семинарлар өткізу.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11 сынып оқушыларын ҰБТ –ға дайындау сабақтарының  жүелі жүргізу. 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7 - 9 сынып оқушылары  үшін «Олимпиадалық резервтер» мектебінің жұмысын  ұйымдастыру, кеңес  беру.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Мектептің бағытына қарай таңдау курстары бойынша бағдарламаның жазылу тәртібін көрсету.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«Зейін» жобасы бойынша оқушылардың функционалдық сауаттылығын арттыруға арналған тапсырмалар жинағын жасауға көмек көрсету. </a:t>
            </a:r>
            <a:endParaRPr kumimoji="0" lang="kk-K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71472" y="785794"/>
          <a:ext cx="8001056" cy="5047488"/>
        </p:xfrm>
        <a:graphic>
          <a:graphicData uri="http://schemas.openxmlformats.org/drawingml/2006/table">
            <a:tbl>
              <a:tblPr/>
              <a:tblGrid>
                <a:gridCol w="322247"/>
                <a:gridCol w="1392265"/>
                <a:gridCol w="2643206"/>
                <a:gridCol w="3643338"/>
              </a:tblGrid>
              <a:tr h="2120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№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Аудан/қала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2019-2022жж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2022-2023 оқу жылынан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61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Абай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«Ақпараттық  технологиялар» мамандандырылған мектеп-лицей-интернаты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№ 2 «Білім-инновация» лицей – интернаты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41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Ақтоғай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№ 1 «Білім-инновация» лицей – интернаты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Н.Нұрмақов атындағы ММИ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0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Бұқаржырау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Жамбыл атындағы ММИ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«Мұрагер»   ММИ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41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Қарқаралы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«Мұрагер»  мамандандырылған  мектеп-интернаты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«Дарын» ММИ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41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Нұра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№ 2 «Білім-инновация» лицей – интернаты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Жамбыл атындағы ММИ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61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Осакаров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«Дарын» ММИ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«Ақпараттық  технологиялар» мамандандырылған мектеп-лицей-интернаты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41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7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Шет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Н.Нұрмақов атындағы ММИ</a:t>
                      </a:r>
                      <a:endParaRPr lang="ru-RU" sz="160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№ 1 «Білім-инновация» лицей – интернаты</a:t>
                      </a:r>
                      <a:endParaRPr lang="ru-RU" sz="1600" dirty="0"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.THEME" val="https://www.islide.cc;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114</TotalTime>
  <Words>788</Words>
  <Application>Microsoft Office PowerPoint</Application>
  <PresentationFormat>Экран (4:3)</PresentationFormat>
  <Paragraphs>205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Открытая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Komp</dc:creator>
  <cp:lastModifiedBy>HP Pavilion</cp:lastModifiedBy>
  <cp:revision>20</cp:revision>
  <dcterms:created xsi:type="dcterms:W3CDTF">2022-06-07T04:44:15Z</dcterms:created>
  <dcterms:modified xsi:type="dcterms:W3CDTF">2022-06-19T13:35:13Z</dcterms:modified>
</cp:coreProperties>
</file>