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0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B92D14"/>
    <a:srgbClr val="003300"/>
    <a:srgbClr val="35B19D"/>
    <a:srgbClr val="491403"/>
    <a:srgbClr val="040E08"/>
    <a:srgbClr val="35759D"/>
    <a:srgbClr val="FFFF00"/>
    <a:srgbClr val="3A10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1" autoAdjust="0"/>
    <p:restoredTop sz="82405" autoAdjust="0"/>
  </p:normalViewPr>
  <p:slideViewPr>
    <p:cSldViewPr>
      <p:cViewPr varScale="1">
        <p:scale>
          <a:sx n="88" d="100"/>
          <a:sy n="8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906B5A-7CAE-4162-B621-EDAF8B4E8A5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181600"/>
            <a:ext cx="75438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791200"/>
            <a:ext cx="75438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2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43650" y="381000"/>
            <a:ext cx="19621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7340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14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5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418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1336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60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87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19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733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5192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5533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33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cs typeface="Arial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74838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Қарағанды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облысының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білім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беру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ұйымдарында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Ауыл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мектебі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жобасының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жүзеге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асырылуы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kk-KZ" sz="3200" b="1" dirty="0" smtClean="0">
                <a:solidFill>
                  <a:schemeClr val="accent2"/>
                </a:solidFill>
              </a:rPr>
              <a:t> </a:t>
            </a:r>
            <a:endParaRPr lang="ru-RU" sz="3200" dirty="0" smtClean="0">
              <a:solidFill>
                <a:schemeClr val="accent2"/>
              </a:solidFill>
            </a:endParaRPr>
          </a:p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k-KZ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 descr="C:\Users\UMC 309\Desktop\01ver_k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01545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MC 309\Desktop\logo (1)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1358539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20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117" r="18982" b="13638"/>
          <a:stretch>
            <a:fillRect/>
          </a:stretch>
        </p:blipFill>
        <p:spPr bwMode="auto">
          <a:xfrm>
            <a:off x="467544" y="404664"/>
            <a:ext cx="79208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8944" r="18811" b="14854"/>
          <a:stretch>
            <a:fillRect/>
          </a:stretch>
        </p:blipFill>
        <p:spPr bwMode="auto">
          <a:xfrm>
            <a:off x="467544" y="404664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715200" cy="79208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мектебі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0648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01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315200" cy="576064"/>
          </a:xfrm>
        </p:spPr>
        <p:txBody>
          <a:bodyPr/>
          <a:lstStyle/>
          <a:p>
            <a:pPr algn="ctr"/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Шебер-сабақтар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5175"/>
            <a:ext cx="8147247" cy="56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28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848600" cy="576064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776864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86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3"/>
            <a:ext cx="6192688" cy="504056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0196720"/>
              </p:ext>
            </p:extLst>
          </p:nvPr>
        </p:nvGraphicFramePr>
        <p:xfrm>
          <a:off x="539552" y="737322"/>
          <a:ext cx="8136904" cy="577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688">
                  <a:extLst>
                    <a:ext uri="{9D8B030D-6E8A-4147-A177-3AD203B41FA5}">
                      <a16:colId xmlns:a16="http://schemas.microsoft.com/office/drawing/2014/main" xmlns="" val="3755571526"/>
                    </a:ext>
                  </a:extLst>
                </a:gridCol>
                <a:gridCol w="5158216">
                  <a:extLst>
                    <a:ext uri="{9D8B030D-6E8A-4147-A177-3AD203B41FA5}">
                      <a16:colId xmlns:a16="http://schemas.microsoft.com/office/drawing/2014/main" xmlns="" val="3205726741"/>
                    </a:ext>
                  </a:extLst>
                </a:gridCol>
              </a:tblGrid>
              <a:tr h="2235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с-шара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Мақсаты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extLst>
                  <a:ext uri="{0D108BD9-81ED-4DB2-BD59-A6C34878D82A}">
                    <a16:rowId xmlns:a16="http://schemas.microsoft.com/office/drawing/2014/main" xmlns="" val="1022574809"/>
                  </a:ext>
                </a:extLst>
              </a:tr>
              <a:tr h="109887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«Ауыл-қала» жобасы 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Облыстық  мамандандырылған  мектеп-интернаттары  мен  инновациялық  мектептері  тарапынан  ауыл  мектептеріне әдістемелік  және  тәжірибелік  көмек  көрсету.  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extLst>
                  <a:ext uri="{0D108BD9-81ED-4DB2-BD59-A6C34878D82A}">
                    <a16:rowId xmlns:a16="http://schemas.microsoft.com/office/drawing/2014/main" xmlns="" val="3116395920"/>
                  </a:ext>
                </a:extLst>
              </a:tr>
              <a:tr h="8255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«Бірге оқимыз!» жобасы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Қашықтықтан оқыту жағдайында шағын  жинақты  мектеп педагогтеріне әдістемелік қолдау көрсету және кәсіби құзыреттілік  деңгейін арттыру. 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extLst>
                  <a:ext uri="{0D108BD9-81ED-4DB2-BD59-A6C34878D82A}">
                    <a16:rowId xmlns:a16="http://schemas.microsoft.com/office/drawing/2014/main" xmlns="" val="1143895364"/>
                  </a:ext>
                </a:extLst>
              </a:tr>
              <a:tr h="109887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«Зейін»  жобасы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Оқу, жаратылыстану, математикалық, ақпараттық, қаржылық бойынша 4, 5 - 8 сынып оқушыларының функционалдық сауаттылығын дамыту деңгейін арттыру. 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extLst>
                  <a:ext uri="{0D108BD9-81ED-4DB2-BD59-A6C34878D82A}">
                    <a16:rowId xmlns:a16="http://schemas.microsoft.com/office/drawing/2014/main" xmlns="" val="3909170995"/>
                  </a:ext>
                </a:extLst>
              </a:tr>
              <a:tr h="11089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«Бір отбасы- бір кітап»  акциясы 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tc>
                  <a:txBody>
                    <a:bodyPr/>
                    <a:lstStyle/>
                    <a:p>
                      <a:pPr marR="88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Оқырмандық құзыреттілікті арттыру. Отбасылық мәдени құндылықтарды, оқуға деген қызығушылықты, балалардың оқу сауаттылығы мен құзыреттілігін дамыту 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extLst>
                  <a:ext uri="{0D108BD9-81ED-4DB2-BD59-A6C34878D82A}">
                    <a16:rowId xmlns:a16="http://schemas.microsoft.com/office/drawing/2014/main" xmlns="" val="3732737170"/>
                  </a:ext>
                </a:extLst>
              </a:tr>
              <a:tr h="55735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«Болашаққа жолдама» форумы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tc>
                  <a:txBody>
                    <a:bodyPr/>
                    <a:lstStyle/>
                    <a:p>
                      <a:pPr marR="88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Кәсіптік бағдар беру бағыты  бойынша жұмысты  ұйымдастыру 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extLst>
                  <a:ext uri="{0D108BD9-81ED-4DB2-BD59-A6C34878D82A}">
                    <a16:rowId xmlns:a16="http://schemas.microsoft.com/office/drawing/2014/main" xmlns="" val="552190522"/>
                  </a:ext>
                </a:extLst>
              </a:tr>
              <a:tr h="8255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«Шағын  жинақты мектептің Үздік мұғалімі» байқауы  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Шағын  жинақты мектеп мұғалімдерінің кәсіби құзыреттілігін арттыру, озық  тәжірибесін анықтау (мамыр, 2021ж).  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28" marR="34028" marT="4726" marB="0"/>
                </a:tc>
                <a:extLst>
                  <a:ext uri="{0D108BD9-81ED-4DB2-BD59-A6C34878D82A}">
                    <a16:rowId xmlns:a16="http://schemas.microsoft.com/office/drawing/2014/main" xmlns="" val="3344300237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4251085" y="0"/>
            <a:ext cx="193825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75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315200" cy="836315"/>
          </a:xfrm>
        </p:spPr>
        <p:txBody>
          <a:bodyPr/>
          <a:lstStyle/>
          <a:p>
            <a:pPr algn="ctr"/>
            <a:r>
              <a:rPr lang="kk-KZ" sz="1600" b="1" dirty="0" smtClean="0"/>
              <a:t/>
            </a:r>
            <a:br>
              <a:rPr lang="kk-KZ" sz="1600" b="1" dirty="0" smtClean="0"/>
            </a:br>
            <a:r>
              <a:rPr lang="kk-KZ" sz="1600" b="1" dirty="0" smtClean="0"/>
              <a:t/>
            </a:r>
            <a:br>
              <a:rPr lang="kk-KZ" sz="1600" b="1" dirty="0" smtClean="0"/>
            </a:br>
            <a:r>
              <a:rPr lang="kk-KZ" sz="1800" b="1" dirty="0" smtClean="0">
                <a:solidFill>
                  <a:schemeClr val="accent2"/>
                </a:solidFill>
              </a:rPr>
              <a:t>«Ауыл  мектебі»  жобасын  іске  асыру  аясында   тәжірибе  алмасу  жұмыстарының  ұйымдастырылуы» </a:t>
            </a:r>
            <a:r>
              <a:rPr lang="ru-RU" sz="1800" dirty="0" smtClean="0">
                <a:solidFill>
                  <a:schemeClr val="accent2"/>
                </a:solidFill>
              </a:rPr>
              <a:t/>
            </a:r>
            <a:br>
              <a:rPr lang="ru-RU" sz="1800" dirty="0" smtClean="0">
                <a:solidFill>
                  <a:schemeClr val="accent2"/>
                </a:solidFill>
              </a:rPr>
            </a:br>
            <a:r>
              <a:rPr lang="kk-KZ" sz="1800" b="1" dirty="0" smtClean="0">
                <a:solidFill>
                  <a:schemeClr val="accent2"/>
                </a:solidFill>
              </a:rPr>
              <a:t>облыстық   семинары  (18 ақпан 2022ж)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901" b="4988"/>
          <a:stretch>
            <a:fillRect/>
          </a:stretch>
        </p:blipFill>
        <p:spPr bwMode="auto">
          <a:xfrm>
            <a:off x="755576" y="1484784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195" r="6195" b="10209"/>
          <a:stretch>
            <a:fillRect/>
          </a:stretch>
        </p:blipFill>
        <p:spPr bwMode="auto">
          <a:xfrm>
            <a:off x="467544" y="404665"/>
            <a:ext cx="7560840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306" r="6306" b="12272"/>
          <a:stretch>
            <a:fillRect/>
          </a:stretch>
        </p:blipFill>
        <p:spPr bwMode="auto">
          <a:xfrm>
            <a:off x="323528" y="332656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281" r="877" b="6340"/>
          <a:stretch>
            <a:fillRect/>
          </a:stretch>
        </p:blipFill>
        <p:spPr bwMode="auto">
          <a:xfrm>
            <a:off x="467544" y="404664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0629E"/>
      </a:lt2>
      <a:accent1>
        <a:srgbClr val="0077C0"/>
      </a:accent1>
      <a:accent2>
        <a:srgbClr val="0082D2"/>
      </a:accent2>
      <a:accent3>
        <a:srgbClr val="FFFFFF"/>
      </a:accent3>
      <a:accent4>
        <a:srgbClr val="404040"/>
      </a:accent4>
      <a:accent5>
        <a:srgbClr val="AABDDC"/>
      </a:accent5>
      <a:accent6>
        <a:srgbClr val="0075BE"/>
      </a:accent6>
      <a:hlink>
        <a:srgbClr val="008CE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D5B12"/>
        </a:lt2>
        <a:accent1>
          <a:srgbClr val="E6721D"/>
        </a:accent1>
        <a:accent2>
          <a:srgbClr val="F09125"/>
        </a:accent2>
        <a:accent3>
          <a:srgbClr val="FFFFFF"/>
        </a:accent3>
        <a:accent4>
          <a:srgbClr val="404040"/>
        </a:accent4>
        <a:accent5>
          <a:srgbClr val="F0BCAB"/>
        </a:accent5>
        <a:accent6>
          <a:srgbClr val="D98320"/>
        </a:accent6>
        <a:hlink>
          <a:srgbClr val="F0973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B5206"/>
        </a:lt2>
        <a:accent1>
          <a:srgbClr val="622C0A"/>
        </a:accent1>
        <a:accent2>
          <a:srgbClr val="E58218"/>
        </a:accent2>
        <a:accent3>
          <a:srgbClr val="FFFFFF"/>
        </a:accent3>
        <a:accent4>
          <a:srgbClr val="404040"/>
        </a:accent4>
        <a:accent5>
          <a:srgbClr val="B7ACAA"/>
        </a:accent5>
        <a:accent6>
          <a:srgbClr val="CF7515"/>
        </a:accent6>
        <a:hlink>
          <a:srgbClr val="8B35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6C362C"/>
        </a:lt2>
        <a:accent1>
          <a:srgbClr val="CA7920"/>
        </a:accent1>
        <a:accent2>
          <a:srgbClr val="E4980F"/>
        </a:accent2>
        <a:accent3>
          <a:srgbClr val="FFFFFF"/>
        </a:accent3>
        <a:accent4>
          <a:srgbClr val="404040"/>
        </a:accent4>
        <a:accent5>
          <a:srgbClr val="E1BEAB"/>
        </a:accent5>
        <a:accent6>
          <a:srgbClr val="CF890C"/>
        </a:accent6>
        <a:hlink>
          <a:srgbClr val="F1AD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28E32"/>
        </a:lt2>
        <a:accent1>
          <a:srgbClr val="D89306"/>
        </a:accent1>
        <a:accent2>
          <a:srgbClr val="E19E06"/>
        </a:accent2>
        <a:accent3>
          <a:srgbClr val="FFFFFF"/>
        </a:accent3>
        <a:accent4>
          <a:srgbClr val="404040"/>
        </a:accent4>
        <a:accent5>
          <a:srgbClr val="E9C8AA"/>
        </a:accent5>
        <a:accent6>
          <a:srgbClr val="CC8F05"/>
        </a:accent6>
        <a:hlink>
          <a:srgbClr val="EFB2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629E"/>
        </a:lt2>
        <a:accent1>
          <a:srgbClr val="0077C0"/>
        </a:accent1>
        <a:accent2>
          <a:srgbClr val="E4980F"/>
        </a:accent2>
        <a:accent3>
          <a:srgbClr val="FFFFFF"/>
        </a:accent3>
        <a:accent4>
          <a:srgbClr val="404040"/>
        </a:accent4>
        <a:accent5>
          <a:srgbClr val="AABDDC"/>
        </a:accent5>
        <a:accent6>
          <a:srgbClr val="CF890C"/>
        </a:accent6>
        <a:hlink>
          <a:srgbClr val="F1AD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629E"/>
        </a:lt2>
        <a:accent1>
          <a:srgbClr val="0077C0"/>
        </a:accent1>
        <a:accent2>
          <a:srgbClr val="0082D2"/>
        </a:accent2>
        <a:accent3>
          <a:srgbClr val="FFFFFF"/>
        </a:accent3>
        <a:accent4>
          <a:srgbClr val="404040"/>
        </a:accent4>
        <a:accent5>
          <a:srgbClr val="AABDDC"/>
        </a:accent5>
        <a:accent6>
          <a:srgbClr val="0075BE"/>
        </a:accent6>
        <a:hlink>
          <a:srgbClr val="008C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484</TotalTime>
  <Words>156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powerpoint-template-24</vt:lpstr>
      <vt:lpstr>Слайд 1</vt:lpstr>
      <vt:lpstr>«Ауыл мектебі» жобасы</vt:lpstr>
      <vt:lpstr>Шебер-сабақтар</vt:lpstr>
      <vt:lpstr>Әдістемелік қолдау</vt:lpstr>
      <vt:lpstr>Әдістемелік қолдау</vt:lpstr>
      <vt:lpstr>  «Ауыл  мектебі»  жобасын  іске  асыру  аясында   тәжірибе  алмасу  жұмыстарының  ұйымдастырылуы»  облыстық   семинары  (18 ақпан 2022ж) 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1</dc:creator>
  <cp:lastModifiedBy>Komp</cp:lastModifiedBy>
  <cp:revision>73</cp:revision>
  <dcterms:created xsi:type="dcterms:W3CDTF">2021-03-19T09:05:41Z</dcterms:created>
  <dcterms:modified xsi:type="dcterms:W3CDTF">2022-10-19T04:53:32Z</dcterms:modified>
</cp:coreProperties>
</file>