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7" r:id="rId2"/>
    <p:sldId id="262" r:id="rId3"/>
    <p:sldId id="263" r:id="rId4"/>
    <p:sldId id="264" r:id="rId5"/>
    <p:sldId id="265" r:id="rId6"/>
    <p:sldId id="270" r:id="rId7"/>
    <p:sldId id="271" r:id="rId8"/>
    <p:sldId id="266" r:id="rId9"/>
    <p:sldId id="269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93D08-0E49-4A57-9A15-7110805165D1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F056A-B318-4960-ADF7-14741FF0F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9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F056A-B318-4960-ADF7-14741FF0F5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5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34"/>
            <a:ext cx="5825202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53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356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700868"/>
            <a:ext cx="644750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700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160589"/>
            <a:ext cx="3138026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46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2160983"/>
            <a:ext cx="313921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737246"/>
            <a:ext cx="31392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2160983"/>
            <a:ext cx="313921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737246"/>
            <a:ext cx="313921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383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52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94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98604"/>
            <a:ext cx="2890896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514925"/>
            <a:ext cx="3385156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777069"/>
            <a:ext cx="2890896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52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800600"/>
            <a:ext cx="6447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609600"/>
            <a:ext cx="6447501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5367338"/>
            <a:ext cx="644750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3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66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3632200"/>
            <a:ext cx="541839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7913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931988"/>
            <a:ext cx="644750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341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1020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644115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76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519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609600"/>
            <a:ext cx="978557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609600"/>
            <a:ext cx="5295113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277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3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2160590"/>
            <a:ext cx="644750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6041363"/>
            <a:ext cx="6839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6041363"/>
            <a:ext cx="47232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6041363"/>
            <a:ext cx="512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97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00042"/>
            <a:ext cx="4572032" cy="785794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“Балқаш қаласы Абай атындағы </a:t>
            </a:r>
            <a:br>
              <a:rPr lang="kk-KZ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№2 мектеп – лицей” КММ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2260279"/>
            <a:ext cx="7500990" cy="24317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Тақырыбы: </a:t>
            </a:r>
          </a:p>
          <a:p>
            <a:pPr algn="ctr">
              <a:buNone/>
            </a:pPr>
            <a:r>
              <a:rPr lang="kk-K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«Физика пәнінде оқушылардың ғылыми жаратылыстану сауаттылығын дамыту тапсырмалары»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42852"/>
            <a:ext cx="2026303" cy="1765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3"/>
          <p:cNvSpPr txBox="1">
            <a:spLocks/>
          </p:cNvSpPr>
          <p:nvPr/>
        </p:nvSpPr>
        <p:spPr>
          <a:xfrm>
            <a:off x="3563888" y="5009639"/>
            <a:ext cx="4681542" cy="107157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>
              <a:buNone/>
            </a:pPr>
            <a:endParaRPr lang="kk-KZ" sz="2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28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29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физика пәні мұғалімі: Рахимова Ж.Т.</a:t>
            </a:r>
          </a:p>
          <a:p>
            <a:pPr algn="ctr">
              <a:buNone/>
            </a:pPr>
            <a:r>
              <a:rPr lang="kk-KZ" sz="29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педагог - сарапшы</a:t>
            </a:r>
            <a:endParaRPr lang="ru-RU" sz="29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4351" t="27535" r="9135" b="5395"/>
          <a:stretch>
            <a:fillRect/>
          </a:stretch>
        </p:blipFill>
        <p:spPr bwMode="auto">
          <a:xfrm>
            <a:off x="0" y="0"/>
            <a:ext cx="7358114" cy="490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57158" y="5000636"/>
          <a:ext cx="8358246" cy="151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33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lang="ru-RU" sz="1800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сынып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30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u="sng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Ғылыми жаратылыстану</a:t>
                      </a:r>
                      <a:r>
                        <a:rPr lang="ru-RU" sz="1800" b="1" i="1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u="sng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сауаттылығы</a:t>
                      </a:r>
                      <a:r>
                        <a:rPr lang="ru-RU" sz="1800" b="1" i="1" u="sng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i="1" u="sng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(физика, химия, биология,</a:t>
                      </a:r>
                      <a:r>
                        <a:rPr lang="kk-KZ" sz="1800" b="1" i="1" u="sng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география</a:t>
                      </a:r>
                      <a:r>
                        <a:rPr lang="kk-KZ" sz="1800" b="1" i="1" u="sng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 </a:t>
                      </a:r>
                      <a:r>
                        <a:rPr lang="ru-RU" sz="1800" b="0" baseline="0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тапсырмаларының</a:t>
                      </a: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baseline="0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саны – 32.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Максималды</a:t>
                      </a: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baseline="0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ұпай </a:t>
                      </a: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32.</a:t>
                      </a:r>
                      <a:endParaRPr lang="ru-RU" sz="1800" b="0" i="0" u="non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977" marR="46977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5336" t="19626" r="8150" b="7450"/>
          <a:stretch>
            <a:fillRect/>
          </a:stretch>
        </p:blipFill>
        <p:spPr bwMode="auto">
          <a:xfrm>
            <a:off x="214282" y="285728"/>
            <a:ext cx="846830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Международное исследование PISA в Казахстане - внеурочная работа,  презентаци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2"/>
          <a:stretch/>
        </p:blipFill>
        <p:spPr bwMode="auto">
          <a:xfrm>
            <a:off x="107504" y="116632"/>
            <a:ext cx="8640960" cy="661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30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изиканы оқытуда PISA тапсырмаларын қолда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40745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01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453652"/>
              </p:ext>
            </p:extLst>
          </p:nvPr>
        </p:nvGraphicFramePr>
        <p:xfrm>
          <a:off x="261503" y="632789"/>
          <a:ext cx="8568952" cy="5975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val="4219377402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4281321638"/>
                    </a:ext>
                  </a:extLst>
                </a:gridCol>
              </a:tblGrid>
              <a:tr h="27886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Бектауата – </a:t>
                      </a:r>
                      <a:r>
                        <a:rPr lang="kk-KZ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Сарыарқаның</a:t>
                      </a:r>
                      <a:r>
                        <a:rPr lang="kk-KZ" sz="1200" dirty="0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оңтүстігіндегі тау.</a:t>
                      </a:r>
                      <a:r>
                        <a:rPr lang="kk-KZ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Ақтоғай ауданында, Балқаш </a:t>
                      </a:r>
                      <a:r>
                        <a:rPr lang="kk-KZ" sz="1200" dirty="0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қаласынан солтүстікке қарай 60 км жерде, ұсақ шоқылы-белесті жазықта орналасқан. Солтүстік-шығыстан оңтістік-батысқа қарай 7 км-ге созылып жатыр, ені 3 км, абсолюттік биіктігі 1213 м. Құбылтайөзек аңғары оны батысындағы </a:t>
                      </a:r>
                      <a:r>
                        <a:rPr lang="kk-KZ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Сарықұлжа</a:t>
                      </a:r>
                      <a:r>
                        <a:rPr lang="kk-KZ" sz="1200" dirty="0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(1082 м) тауынан бөліп тұрады. Бектауатаның беткейлері тік, жалтыр тақыр тасты, төбесі үшкірлеу келген. Пьезооптикалық минералдардың ұсақ кен орындары мен табиғи үңгірлер бар. Олардың ішіндегі ең ірісі – </a:t>
                      </a:r>
                      <a:r>
                        <a:rPr lang="kk-KZ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Бектауата үңгірі</a:t>
                      </a:r>
                      <a:r>
                        <a:rPr lang="kk-KZ" sz="1200" dirty="0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Беткейлерінде өте сирек бұта мен селдір шөп өседі, тауаралық аңғарларында көктерек, тал, түрлі бұта кездеседі. Олардың 45 сирек кездесетін болса, 8-і </a:t>
                      </a:r>
                      <a:r>
                        <a:rPr lang="kk-KZ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Қызыл кітапқа</a:t>
                      </a:r>
                      <a:r>
                        <a:rPr lang="kk-KZ" sz="1200" dirty="0" smtClean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енгізілген. Некен-саяқ елік, арқар мекендейді. </a:t>
                      </a:r>
                      <a:endParaRPr lang="en-US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9913"/>
                  </a:ext>
                </a:extLst>
              </a:tr>
              <a:tr h="2683999">
                <a:tc gridSpan="2">
                  <a:txBody>
                    <a:bodyPr/>
                    <a:lstStyle/>
                    <a:p>
                      <a:endParaRPr lang="kk-KZ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Сұрақтар:</a:t>
                      </a:r>
                    </a:p>
                    <a:p>
                      <a:endParaRPr lang="kk-KZ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1) Бектауатаның ең биік нүктесіндегі атмосфералық қысымның мәнін анықтаңыз.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2) Барометр – анероидтың көмегімен атмосфералық қысымды қалай табуға болады?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109298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r="10710"/>
          <a:stretch/>
        </p:blipFill>
        <p:spPr>
          <a:xfrm>
            <a:off x="267725" y="692696"/>
            <a:ext cx="4248472" cy="31683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138227"/>
            <a:ext cx="8195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Функционалдық сауаттылықты арттыруға бағытталған тапсырмалар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77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1556989"/>
              </p:ext>
            </p:extLst>
          </p:nvPr>
        </p:nvGraphicFramePr>
        <p:xfrm>
          <a:off x="280592" y="908720"/>
          <a:ext cx="8568952" cy="54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val="4219377402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4281321638"/>
                    </a:ext>
                  </a:extLst>
                </a:gridCol>
              </a:tblGrid>
              <a:tr h="27886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b="1" kern="1200" dirty="0" smtClean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Балқаш көлі — </a:t>
                      </a:r>
                      <a:r>
                        <a:rPr lang="kk-KZ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Қазақстанның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оңтүстік-шығысындағы тұйық көл.</a:t>
                      </a:r>
                      <a:b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Аумағы жөнінен </a:t>
                      </a:r>
                      <a:r>
                        <a:rPr lang="kk-KZ" sz="14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Каспий, Арал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теңіздерінен кейінгі үшінші орында. </a:t>
                      </a:r>
                      <a:b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Ауданы құбылмалы: 17 – 22 мың км², ұзындығы 600 км-ден астам, ені шығыс бөлігінде 9 – 19 км, батыс бөлігінде 74 км-ге жетеді. Суының көлемі шамамен 100 – 110 км</a:t>
                      </a:r>
                      <a:r>
                        <a:rPr lang="kk-KZ" sz="14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 Су жиналатын алабы 500 мың км²-ге жуық. Орташа тереңдігі 6 м, ең терең жері 26 м.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9913"/>
                  </a:ext>
                </a:extLst>
              </a:tr>
              <a:tr h="2683999">
                <a:tc gridSpan="2">
                  <a:txBody>
                    <a:bodyPr/>
                    <a:lstStyle/>
                    <a:p>
                      <a:endParaRPr lang="kk-KZ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Тапсырма:</a:t>
                      </a:r>
                    </a:p>
                    <a:p>
                      <a:endParaRPr lang="kk-KZ" sz="18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Балқаш көлінің ең терең жеріндегі гидростатикалық қысымды табыңыз.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10929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2" y="906148"/>
            <a:ext cx="4231203" cy="27240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138227"/>
            <a:ext cx="783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</a:rPr>
              <a:t>Функционалдық сауаттылықты арттыруға бағытталған тапсырмалар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60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12807"/>
              </p:ext>
            </p:extLst>
          </p:nvPr>
        </p:nvGraphicFramePr>
        <p:xfrm>
          <a:off x="179512" y="570246"/>
          <a:ext cx="861628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140">
                  <a:extLst>
                    <a:ext uri="{9D8B030D-6E8A-4147-A177-3AD203B41FA5}">
                      <a16:colId xmlns:a16="http://schemas.microsoft.com/office/drawing/2014/main" val="448747852"/>
                    </a:ext>
                  </a:extLst>
                </a:gridCol>
                <a:gridCol w="4308140">
                  <a:extLst>
                    <a:ext uri="{9D8B030D-6E8A-4147-A177-3AD203B41FA5}">
                      <a16:colId xmlns:a16="http://schemas.microsoft.com/office/drawing/2014/main" val="4191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18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Ресей мемлекетінде жасалатын Stenders сатысы бақшада, үйде және 8 м биіктікте жүргізілетін құрылыс алаңдарында жұмыс істеу үшін қолданылады. Құрылымның ені - 50 см, биіктігі — 3,5 м. Әр саты массасы 150 кг — ға дейін жүктемеге арналған. Осындай бір саты жасау үшін 3,7 кг алюминий қолданылады. Осындай 100 саты жасау кезінде алюминийді балқыту үшін қанша жылу мөлшері қажет болады? Алюминийдің меншікті балқу жылуы 39*10</a:t>
                      </a:r>
                      <a:r>
                        <a:rPr lang="kk-KZ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kk-KZ" sz="18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Дж/кг. </a:t>
                      </a:r>
                      <a:endParaRPr lang="en-US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583643"/>
                  </a:ext>
                </a:extLst>
              </a:tr>
            </a:tbl>
          </a:graphicData>
        </a:graphic>
      </p:graphicFrame>
      <p:pic>
        <p:nvPicPr>
          <p:cNvPr id="11" name="Объект 3" descr="Лестница раскладная трёхсекционная Standers 11 ступеней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8449" y="898667"/>
            <a:ext cx="324036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375368"/>
              </p:ext>
            </p:extLst>
          </p:nvPr>
        </p:nvGraphicFramePr>
        <p:xfrm>
          <a:off x="179512" y="4149080"/>
          <a:ext cx="861628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140">
                  <a:extLst>
                    <a:ext uri="{9D8B030D-6E8A-4147-A177-3AD203B41FA5}">
                      <a16:colId xmlns:a16="http://schemas.microsoft.com/office/drawing/2014/main" val="448747852"/>
                    </a:ext>
                  </a:extLst>
                </a:gridCol>
                <a:gridCol w="4308140">
                  <a:extLst>
                    <a:ext uri="{9D8B030D-6E8A-4147-A177-3AD203B41FA5}">
                      <a16:colId xmlns:a16="http://schemas.microsoft.com/office/drawing/2014/main" val="4191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Қазақстанда тас және қоңыр көмірдің мол қорлары бар. </a:t>
                      </a:r>
                      <a:r>
                        <a:rPr lang="kk-KZ" sz="14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Республикада 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200-ге жуық көмір кен орыны барланған.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Қазақстан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көмірінің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геологиялық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қоры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164,4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млрд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тонна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шамасында</a:t>
                      </a: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бағаланады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 Республикадағы ең ірі көмірлі алаптар Орталық Қазақстанда орналасқан (</a:t>
                      </a:r>
                      <a:r>
                        <a:rPr lang="kk-KZ" sz="14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Қарағанды, Екібастұз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 Майкөбен).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 кг таскөмір жанғанда бөлінетін жылу мөлшерін алу үшін неше кг қоңыр көмір жағу керек?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Қоңыр көмірдің меншікті жану жылуы 17*10</a:t>
                      </a:r>
                      <a:r>
                        <a:rPr lang="kk-KZ" sz="14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Дж/кг., таскөмірдің меншікті жану жылуы 30*10</a:t>
                      </a:r>
                      <a:r>
                        <a:rPr lang="kk-KZ" sz="14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kk-KZ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Дж/кг.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583643"/>
                  </a:ext>
                </a:extLst>
              </a:tr>
            </a:tbl>
          </a:graphicData>
        </a:graphic>
      </p:graphicFrame>
      <p:pic>
        <p:nvPicPr>
          <p:cNvPr id="13" name="Рисунок 12" descr="https://rus.azattyq-ruhy.kz/cache/imagine/main_page_full/uploads/news/2021/08/10/611228af47b7f37934549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0" y="4540188"/>
            <a:ext cx="316835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512" y="138227"/>
            <a:ext cx="783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</a:rPr>
              <a:t>Функционалдық сауаттылықты арттыруға бағытталған тапсырмалар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1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980590"/>
              </p:ext>
            </p:extLst>
          </p:nvPr>
        </p:nvGraphicFramePr>
        <p:xfrm>
          <a:off x="162397" y="1052736"/>
          <a:ext cx="861628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140">
                  <a:extLst>
                    <a:ext uri="{9D8B030D-6E8A-4147-A177-3AD203B41FA5}">
                      <a16:colId xmlns:a16="http://schemas.microsoft.com/office/drawing/2014/main" val="448747852"/>
                    </a:ext>
                  </a:extLst>
                </a:gridCol>
                <a:gridCol w="4308140">
                  <a:extLst>
                    <a:ext uri="{9D8B030D-6E8A-4147-A177-3AD203B41FA5}">
                      <a16:colId xmlns:a16="http://schemas.microsoft.com/office/drawing/2014/main" val="4191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Жолаушыларды тасымалдау барысында автокөліктің қозғалысына 5 литр бензин қажет болды. Осы отын түрі толық жанғанда қоршаған ортаға қанша жылу мөлшері бөлінеді? Бензиннің меншікті жану жылуы 46*10</a:t>
                      </a:r>
                      <a:r>
                        <a:rPr lang="kk-KZ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kk-KZ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Дж/кг.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58364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99078"/>
              </p:ext>
            </p:extLst>
          </p:nvPr>
        </p:nvGraphicFramePr>
        <p:xfrm>
          <a:off x="137270" y="3501008"/>
          <a:ext cx="8616280" cy="302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140">
                  <a:extLst>
                    <a:ext uri="{9D8B030D-6E8A-4147-A177-3AD203B41FA5}">
                      <a16:colId xmlns:a16="http://schemas.microsoft.com/office/drawing/2014/main" val="448747852"/>
                    </a:ext>
                  </a:extLst>
                </a:gridCol>
                <a:gridCol w="4308140">
                  <a:extLst>
                    <a:ext uri="{9D8B030D-6E8A-4147-A177-3AD203B41FA5}">
                      <a16:colId xmlns:a16="http://schemas.microsoft.com/office/drawing/2014/main" val="41916624"/>
                    </a:ext>
                  </a:extLst>
                </a:gridCol>
              </a:tblGrid>
              <a:tr h="3024336">
                <a:tc>
                  <a:txBody>
                    <a:bodyPr/>
                    <a:lstStyle/>
                    <a:p>
                      <a:r>
                        <a:rPr lang="kk-KZ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Керосинді шам жарық пен жылу береді. Майшамды жағу үшін 10 грамм керосин қажет болды.  Майшам толық жанып кеткенде қанша жылу бөлінер еді? Керосиннің меншікті жану жылуы 46*10</a:t>
                      </a:r>
                      <a:r>
                        <a:rPr lang="kk-KZ" sz="18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kk-KZ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Дж/кг.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58364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9512" y="138227"/>
            <a:ext cx="783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</a:rPr>
              <a:t>Функционалдық сауаттылықты арттыруға бағытталған тапсырмалар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 descr="https://naprokat67.ru/sites/default/files/field/image/depositphotos_8874350_xl-20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87038"/>
            <a:ext cx="26098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s://static.auction.ru/offer_images/2017/10/02/10/big/N/NAbZgCOQg3Z/starinnaja_kerosinovaja_lampa_klejmo_sssr_aljuminij_redkaj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7554" y="3717032"/>
            <a:ext cx="2016224" cy="227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53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0081" t="25839" r="18495" b="10793"/>
          <a:stretch/>
        </p:blipFill>
        <p:spPr>
          <a:xfrm>
            <a:off x="323528" y="476672"/>
            <a:ext cx="7632848" cy="6299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138227"/>
            <a:ext cx="783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</a:rPr>
              <a:t>Функционалдық сауаттылықты арттыруға бағытталған тапсырмалар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4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145</TotalTime>
  <Words>262</Words>
  <Application>Microsoft Office PowerPoint</Application>
  <PresentationFormat>Экран (4:3)</PresentationFormat>
  <Paragraphs>35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Narrow</vt:lpstr>
      <vt:lpstr>Calibri</vt:lpstr>
      <vt:lpstr>Times New Roman</vt:lpstr>
      <vt:lpstr>Trebuchet MS</vt:lpstr>
      <vt:lpstr>Wingdings 3</vt:lpstr>
      <vt:lpstr>Тема1</vt:lpstr>
      <vt:lpstr>“Балқаш қаласы Абай атындағы  №2 мектеп – лицей” КММ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“Балқаш қаласы Абай атындағы №2 мектеп – лицей” КММ</dc:title>
  <dc:creator>Админ</dc:creator>
  <cp:lastModifiedBy>Физика</cp:lastModifiedBy>
  <cp:revision>23</cp:revision>
  <dcterms:created xsi:type="dcterms:W3CDTF">2022-08-21T15:48:34Z</dcterms:created>
  <dcterms:modified xsi:type="dcterms:W3CDTF">2022-10-18T05:18:50Z</dcterms:modified>
</cp:coreProperties>
</file>