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69" r:id="rId4"/>
    <p:sldId id="271" r:id="rId5"/>
    <p:sldId id="272" r:id="rId6"/>
    <p:sldId id="273" r:id="rId7"/>
    <p:sldId id="259" r:id="rId8"/>
    <p:sldId id="291" r:id="rId9"/>
    <p:sldId id="261" r:id="rId10"/>
    <p:sldId id="274" r:id="rId11"/>
    <p:sldId id="275" r:id="rId12"/>
    <p:sldId id="264" r:id="rId13"/>
    <p:sldId id="287" r:id="rId14"/>
    <p:sldId id="284" r:id="rId15"/>
    <p:sldId id="285" r:id="rId16"/>
    <p:sldId id="286" r:id="rId17"/>
    <p:sldId id="288" r:id="rId18"/>
    <p:sldId id="289" r:id="rId19"/>
    <p:sldId id="290" r:id="rId20"/>
    <p:sldId id="298" r:id="rId21"/>
    <p:sldId id="299" r:id="rId22"/>
    <p:sldId id="295" r:id="rId23"/>
    <p:sldId id="300" r:id="rId24"/>
    <p:sldId id="301" r:id="rId25"/>
    <p:sldId id="276" r:id="rId26"/>
    <p:sldId id="282" r:id="rId27"/>
    <p:sldId id="292" r:id="rId28"/>
    <p:sldId id="283" r:id="rId29"/>
    <p:sldId id="293" r:id="rId30"/>
  </p:sldIdLst>
  <p:sldSz cx="9144000" cy="5143500" type="screen16x9"/>
  <p:notesSz cx="6858000" cy="9144000"/>
  <p:embeddedFontLst>
    <p:embeddedFont>
      <p:font typeface="Open Sans" charset="0"/>
      <p:regular r:id="rId32"/>
      <p:bold r:id="rId33"/>
      <p:italic r:id="rId34"/>
      <p:boldItalic r:id="rId35"/>
    </p:embeddedFont>
    <p:embeddedFont>
      <p:font typeface="PT Sans Narrow" charset="-52"/>
      <p:regular r:id="rId36"/>
      <p:bold r:id="rId37"/>
    </p:embeddedFont>
    <p:embeddedFont>
      <p:font typeface="Calibri" pitchFamily="34" charset="0"/>
      <p:regular r:id="rId38"/>
      <p:bold r:id="rId39"/>
      <p:italic r:id="rId40"/>
      <p:boldItalic r:id="rId41"/>
    </p:embeddedFont>
    <p:embeddedFont>
      <p:font typeface="Microsoft YaHei Light" pitchFamily="34" charset="-12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49CDD91-54A5-461C-B6B7-F87947FA2418}">
  <a:tblStyle styleId="{749CDD91-54A5-461C-B6B7-F87947FA24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1644" y="-6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50390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6402b05ca0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6402b05ca0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647afe5c1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647afe5c1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47afe5c1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47afe5c1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6402b05ca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6402b05ca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11729B-27CE-410C-80BF-EB538C953E62}" type="datetimeFigureOut">
              <a:rPr lang="ru-RU" smtClean="0">
                <a:solidFill>
                  <a:prstClr val="black">
                    <a:tint val="75000"/>
                  </a:prstClr>
                </a:solidFill>
              </a:rPr>
              <a:pPr/>
              <a:t>21.10.2022</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902E94AE-8DD5-4991-A57F-AACE5CBC802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45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p:cNvPicPr preferRelativeResize="0"/>
          <p:nvPr/>
        </p:nvPicPr>
        <p:blipFill>
          <a:blip r:embed="rId3">
            <a:alphaModFix/>
          </a:blip>
          <a:stretch>
            <a:fillRect/>
          </a:stretch>
        </p:blipFill>
        <p:spPr>
          <a:xfrm>
            <a:off x="2054223" y="1267373"/>
            <a:ext cx="4803777" cy="2027013"/>
          </a:xfrm>
          <a:prstGeom prst="rect">
            <a:avLst/>
          </a:prstGeom>
          <a:noFill/>
          <a:ln>
            <a:noFill/>
          </a:ln>
        </p:spPr>
      </p:pic>
      <p:sp>
        <p:nvSpPr>
          <p:cNvPr id="68" name="Google Shape;68;p13"/>
          <p:cNvSpPr txBox="1"/>
          <p:nvPr/>
        </p:nvSpPr>
        <p:spPr>
          <a:xfrm>
            <a:off x="161700" y="368946"/>
            <a:ext cx="8820600"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2000" b="1" dirty="0">
                <a:solidFill>
                  <a:srgbClr val="202F6A"/>
                </a:solidFill>
                <a:highlight>
                  <a:srgbClr val="FFFFFF"/>
                </a:highlight>
                <a:latin typeface="Times New Roman"/>
                <a:ea typeface="Times New Roman"/>
                <a:cs typeface="Times New Roman"/>
                <a:sym typeface="Times New Roman"/>
              </a:rPr>
              <a:t>Тақырыбы:</a:t>
            </a:r>
            <a:endParaRPr sz="2000" b="1" dirty="0">
              <a:solidFill>
                <a:srgbClr val="202F6A"/>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ru" sz="2000" b="1" dirty="0" smtClean="0">
                <a:solidFill>
                  <a:srgbClr val="202F6A"/>
                </a:solidFill>
                <a:highlight>
                  <a:srgbClr val="FFFFFF"/>
                </a:highlight>
                <a:latin typeface="Times New Roman"/>
                <a:ea typeface="Times New Roman"/>
                <a:cs typeface="Times New Roman"/>
                <a:sym typeface="Times New Roman"/>
              </a:rPr>
              <a:t>“ Креативті </a:t>
            </a:r>
            <a:r>
              <a:rPr lang="ru" sz="2000" b="1" dirty="0">
                <a:solidFill>
                  <a:srgbClr val="202F6A"/>
                </a:solidFill>
                <a:highlight>
                  <a:srgbClr val="FFFFFF"/>
                </a:highlight>
                <a:latin typeface="Times New Roman"/>
                <a:ea typeface="Times New Roman"/>
                <a:cs typeface="Times New Roman"/>
                <a:sym typeface="Times New Roman"/>
              </a:rPr>
              <a:t>ойлау функционалдық сауаттылықтың өзекті </a:t>
            </a:r>
            <a:r>
              <a:rPr lang="ru" sz="2000" b="1" dirty="0" smtClean="0">
                <a:solidFill>
                  <a:srgbClr val="202F6A"/>
                </a:solidFill>
                <a:highlight>
                  <a:srgbClr val="FFFFFF"/>
                </a:highlight>
                <a:latin typeface="Times New Roman"/>
                <a:ea typeface="Times New Roman"/>
                <a:cs typeface="Times New Roman"/>
                <a:sym typeface="Times New Roman"/>
              </a:rPr>
              <a:t>компоненті ”</a:t>
            </a:r>
            <a:endParaRPr sz="2000" b="1" dirty="0">
              <a:solidFill>
                <a:srgbClr val="202F6A"/>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dirty="0">
              <a:solidFill>
                <a:srgbClr val="202F6A"/>
              </a:solidFill>
              <a:latin typeface="Open Sans"/>
              <a:ea typeface="Open Sans"/>
              <a:cs typeface="Open Sans"/>
              <a:sym typeface="Open Sans"/>
            </a:endParaRPr>
          </a:p>
        </p:txBody>
      </p:sp>
      <p:sp>
        <p:nvSpPr>
          <p:cNvPr id="69" name="Google Shape;69;p13"/>
          <p:cNvSpPr txBox="1"/>
          <p:nvPr/>
        </p:nvSpPr>
        <p:spPr>
          <a:xfrm>
            <a:off x="3446016" y="4282821"/>
            <a:ext cx="1926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b="1" dirty="0">
                <a:solidFill>
                  <a:srgbClr val="002060"/>
                </a:solidFill>
                <a:latin typeface="Times New Roman"/>
                <a:ea typeface="Times New Roman"/>
                <a:cs typeface="Times New Roman"/>
                <a:sym typeface="Times New Roman"/>
              </a:rPr>
              <a:t>Қарағанды,2022</a:t>
            </a:r>
            <a:endParaRPr b="1" dirty="0">
              <a:solidFill>
                <a:srgbClr val="002060"/>
              </a:solidFill>
              <a:latin typeface="Times New Roman"/>
              <a:ea typeface="Times New Roman"/>
              <a:cs typeface="Times New Roman"/>
              <a:sym typeface="Times New Roman"/>
            </a:endParaRPr>
          </a:p>
        </p:txBody>
      </p:sp>
      <p:sp>
        <p:nvSpPr>
          <p:cNvPr id="2" name="TextBox 1"/>
          <p:cNvSpPr txBox="1"/>
          <p:nvPr/>
        </p:nvSpPr>
        <p:spPr>
          <a:xfrm>
            <a:off x="41461" y="3372025"/>
            <a:ext cx="8774735" cy="738664"/>
          </a:xfrm>
          <a:prstGeom prst="rect">
            <a:avLst/>
          </a:prstGeom>
          <a:noFill/>
        </p:spPr>
        <p:txBody>
          <a:bodyPr wrap="square" rtlCol="0">
            <a:spAutoFit/>
          </a:bodyPr>
          <a:lstStyle/>
          <a:p>
            <a:pPr lvl="0"/>
            <a:r>
              <a:rPr lang="kk-KZ" b="1" dirty="0">
                <a:solidFill>
                  <a:srgbClr val="002060"/>
                </a:solidFill>
                <a:latin typeface="Times New Roman" pitchFamily="18" charset="0"/>
                <a:ea typeface="Open Sans"/>
                <a:cs typeface="Times New Roman" pitchFamily="18" charset="0"/>
                <a:sym typeface="Open Sans"/>
              </a:rPr>
              <a:t>                                       «Әл-Фараби атындағы мектеп-гимназиясы»  </a:t>
            </a:r>
            <a:r>
              <a:rPr lang="kk-KZ" b="1" dirty="0" smtClean="0">
                <a:solidFill>
                  <a:srgbClr val="002060"/>
                </a:solidFill>
                <a:latin typeface="Times New Roman" pitchFamily="18" charset="0"/>
                <a:ea typeface="Open Sans"/>
                <a:cs typeface="Times New Roman" pitchFamily="18" charset="0"/>
                <a:sym typeface="Open Sans"/>
              </a:rPr>
              <a:t>КММ   </a:t>
            </a:r>
            <a:r>
              <a:rPr lang="kk-KZ" b="1" dirty="0">
                <a:solidFill>
                  <a:srgbClr val="002060"/>
                </a:solidFill>
                <a:latin typeface="Times New Roman" pitchFamily="18" charset="0"/>
                <a:cs typeface="Times New Roman" pitchFamily="18" charset="0"/>
              </a:rPr>
              <a:t>Накипбекова Ж.А</a:t>
            </a:r>
            <a:r>
              <a:rPr lang="kk-KZ" b="1" dirty="0" smtClean="0">
                <a:solidFill>
                  <a:srgbClr val="002060"/>
                </a:solidFill>
                <a:latin typeface="Times New Roman" pitchFamily="18" charset="0"/>
                <a:cs typeface="Times New Roman" pitchFamily="18" charset="0"/>
              </a:rPr>
              <a:t>.</a:t>
            </a:r>
            <a:endParaRPr lang="en-US" b="1" dirty="0" smtClean="0">
              <a:solidFill>
                <a:srgbClr val="002060"/>
              </a:solidFill>
              <a:latin typeface="Times New Roman" pitchFamily="18" charset="0"/>
              <a:cs typeface="Times New Roman" pitchFamily="18" charset="0"/>
            </a:endParaRPr>
          </a:p>
          <a:p>
            <a:r>
              <a:rPr lang="en-US" b="1" dirty="0" smtClean="0">
                <a:solidFill>
                  <a:srgbClr val="002060"/>
                </a:solidFill>
                <a:latin typeface="Times New Roman" pitchFamily="18" charset="0"/>
                <a:cs typeface="Times New Roman" pitchFamily="18" charset="0"/>
              </a:rPr>
              <a:t>                                        </a:t>
            </a:r>
            <a:r>
              <a:rPr lang="kk-KZ" b="1" dirty="0" smtClean="0">
                <a:solidFill>
                  <a:srgbClr val="002060"/>
                </a:solidFill>
                <a:latin typeface="Times New Roman" pitchFamily="18" charset="0"/>
                <a:cs typeface="Times New Roman" pitchFamily="18" charset="0"/>
              </a:rPr>
              <a:t>«</a:t>
            </a:r>
            <a:r>
              <a:rPr lang="kk-KZ" b="1" dirty="0">
                <a:solidFill>
                  <a:srgbClr val="002060"/>
                </a:solidFill>
                <a:latin typeface="Times New Roman" pitchFamily="18" charset="0"/>
                <a:cs typeface="Times New Roman" pitchFamily="18" charset="0"/>
              </a:rPr>
              <a:t>№ 23 ЖББМ» КММ  </a:t>
            </a:r>
            <a:r>
              <a:rPr lang="kk-KZ" b="1" dirty="0" smtClean="0">
                <a:solidFill>
                  <a:srgbClr val="002060"/>
                </a:solidFill>
                <a:latin typeface="Times New Roman" pitchFamily="18" charset="0"/>
                <a:cs typeface="Times New Roman" pitchFamily="18" charset="0"/>
              </a:rPr>
              <a:t>Сулейманова.Т.О</a:t>
            </a:r>
            <a:r>
              <a:rPr lang="kk-KZ" b="1" dirty="0">
                <a:solidFill>
                  <a:srgbClr val="002060"/>
                </a:solidFill>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B580505D-05E0-FD83-4B78-B6F5CD139B18}"/>
              </a:ext>
            </a:extLst>
          </p:cNvPr>
          <p:cNvPicPr>
            <a:picLocks noChangeAspect="1"/>
          </p:cNvPicPr>
          <p:nvPr/>
        </p:nvPicPr>
        <p:blipFill>
          <a:blip r:embed="rId2"/>
          <a:stretch>
            <a:fillRect/>
          </a:stretch>
        </p:blipFill>
        <p:spPr>
          <a:xfrm>
            <a:off x="243840" y="879894"/>
            <a:ext cx="8438605" cy="4054249"/>
          </a:xfrm>
          <a:prstGeom prst="rect">
            <a:avLst/>
          </a:prstGeom>
        </p:spPr>
      </p:pic>
      <p:sp>
        <p:nvSpPr>
          <p:cNvPr id="2" name="TextBox 1"/>
          <p:cNvSpPr txBox="1"/>
          <p:nvPr/>
        </p:nvSpPr>
        <p:spPr>
          <a:xfrm>
            <a:off x="517585" y="356674"/>
            <a:ext cx="2593980" cy="523220"/>
          </a:xfrm>
          <a:prstGeom prst="rect">
            <a:avLst/>
          </a:prstGeom>
          <a:noFill/>
        </p:spPr>
        <p:txBody>
          <a:bodyPr wrap="none" rtlCol="0">
            <a:spAutoFit/>
          </a:bodyPr>
          <a:lstStyle/>
          <a:p>
            <a:r>
              <a:rPr lang="kk-KZ" sz="2800" b="1" dirty="0" smtClean="0">
                <a:solidFill>
                  <a:schemeClr val="accent5">
                    <a:lumMod val="50000"/>
                  </a:schemeClr>
                </a:solidFill>
                <a:latin typeface="Times New Roman" pitchFamily="18" charset="0"/>
                <a:cs typeface="Times New Roman" pitchFamily="18" charset="0"/>
              </a:rPr>
              <a:t>Тапсырма № 1</a:t>
            </a:r>
            <a:endParaRPr lang="ru-RU" sz="2800" b="1" dirty="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60996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175816F7-F505-A316-6039-2DCFE35DE329}"/>
              </a:ext>
            </a:extLst>
          </p:cNvPr>
          <p:cNvPicPr>
            <a:picLocks noChangeAspect="1"/>
          </p:cNvPicPr>
          <p:nvPr/>
        </p:nvPicPr>
        <p:blipFill>
          <a:blip r:embed="rId2"/>
          <a:stretch>
            <a:fillRect/>
          </a:stretch>
        </p:blipFill>
        <p:spPr>
          <a:xfrm>
            <a:off x="726967" y="0"/>
            <a:ext cx="6866907" cy="4465864"/>
          </a:xfrm>
          <a:prstGeom prst="rect">
            <a:avLst/>
          </a:prstGeom>
        </p:spPr>
      </p:pic>
    </p:spTree>
    <p:extLst>
      <p:ext uri="{BB962C8B-B14F-4D97-AF65-F5344CB8AC3E}">
        <p14:creationId xmlns:p14="http://schemas.microsoft.com/office/powerpoint/2010/main" val="235039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p:nvPr/>
        </p:nvSpPr>
        <p:spPr>
          <a:xfrm>
            <a:off x="69011" y="753585"/>
            <a:ext cx="8911087" cy="4670159"/>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ru" sz="1600" b="1" dirty="0">
                <a:solidFill>
                  <a:srgbClr val="002060"/>
                </a:solidFill>
                <a:highlight>
                  <a:schemeClr val="lt1"/>
                </a:highlight>
                <a:latin typeface="Times New Roman"/>
                <a:ea typeface="Times New Roman"/>
                <a:cs typeface="Times New Roman"/>
                <a:sym typeface="Times New Roman"/>
              </a:rPr>
              <a:t> </a:t>
            </a:r>
            <a:r>
              <a:rPr lang="ru" sz="1600" b="1" dirty="0" smtClean="0">
                <a:solidFill>
                  <a:srgbClr val="002060"/>
                </a:solidFill>
                <a:highlight>
                  <a:schemeClr val="lt1"/>
                </a:highlight>
                <a:latin typeface="Times New Roman"/>
                <a:ea typeface="Times New Roman"/>
                <a:cs typeface="Times New Roman"/>
                <a:sym typeface="Times New Roman"/>
              </a:rPr>
              <a:t>       Иістерді </a:t>
            </a:r>
            <a:r>
              <a:rPr lang="ru" sz="1600" b="1" dirty="0">
                <a:solidFill>
                  <a:srgbClr val="002060"/>
                </a:solidFill>
                <a:highlight>
                  <a:schemeClr val="lt1"/>
                </a:highlight>
                <a:latin typeface="Times New Roman"/>
                <a:ea typeface="Times New Roman"/>
                <a:cs typeface="Times New Roman"/>
                <a:sym typeface="Times New Roman"/>
              </a:rPr>
              <a:t>тарату (Диффузия)</a:t>
            </a:r>
            <a:endParaRPr sz="1600" b="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dirty="0">
                <a:solidFill>
                  <a:srgbClr val="002060"/>
                </a:solidFill>
                <a:highlight>
                  <a:schemeClr val="lt1"/>
                </a:highlight>
                <a:latin typeface="Times New Roman"/>
                <a:ea typeface="Times New Roman"/>
                <a:cs typeface="Times New Roman"/>
                <a:sym typeface="Times New Roman"/>
              </a:rPr>
              <a:t>Қыстың ұзақ кешінде екі дос Әлем мен Арсен эксперимент жүргізуге шешім қабылдады. Әлем бөлмедегі ауа температурасын өлшеп, ауа тазартқышты алып, оны бөлменің алыс бұрышынан шашады. Арсен қарама-қарсы бұрышта тұрып секундомерді бір уақытта қосты. Арсен ауа тазартқыштың иісін сезгенде секундомерді өшірді. Осыдан кейін достар бөлмені жақсылап желдетті. Әлем температураны қайтадан өлшеп көрді – ол бірінші тәжірибе кезінде бөлмедегі ауа температурасынан төмен болып шықты. Алдыңғы жағдайдағыдай барлық қадамдарды қайталай отырып, достар басқа уақытты алды</a:t>
            </a:r>
            <a:r>
              <a:rPr lang="ru" sz="1600" dirty="0">
                <a:solidFill>
                  <a:srgbClr val="002060"/>
                </a:solidFill>
                <a:highlight>
                  <a:srgbClr val="F8F9FA"/>
                </a:highlight>
                <a:latin typeface="Times New Roman"/>
                <a:ea typeface="Times New Roman"/>
                <a:cs typeface="Times New Roman"/>
                <a:sym typeface="Times New Roman"/>
              </a:rPr>
              <a:t>.</a:t>
            </a:r>
            <a:endParaRPr sz="1600" dirty="0">
              <a:solidFill>
                <a:srgbClr val="002060"/>
              </a:solidFill>
              <a:highlight>
                <a:srgbClr val="F8F9FA"/>
              </a:highlight>
              <a:latin typeface="Times New Roman"/>
              <a:ea typeface="Times New Roman"/>
              <a:cs typeface="Times New Roman"/>
              <a:sym typeface="Times New Roman"/>
            </a:endParaRPr>
          </a:p>
          <a:p>
            <a:pPr marL="0" marR="38100" lvl="0" indent="0" algn="just" rtl="0">
              <a:lnSpc>
                <a:spcPct val="100000"/>
              </a:lnSpc>
              <a:spcBef>
                <a:spcPts val="0"/>
              </a:spcBef>
              <a:spcAft>
                <a:spcPts val="0"/>
              </a:spcAft>
              <a:buNone/>
            </a:pPr>
            <a:r>
              <a:rPr lang="ru" sz="1600" b="1" dirty="0">
                <a:solidFill>
                  <a:srgbClr val="002060"/>
                </a:solidFill>
                <a:highlight>
                  <a:schemeClr val="lt1"/>
                </a:highlight>
                <a:latin typeface="Times New Roman"/>
                <a:ea typeface="Times New Roman"/>
                <a:cs typeface="Times New Roman"/>
                <a:sym typeface="Times New Roman"/>
              </a:rPr>
              <a:t>1 тапсырма</a:t>
            </a:r>
            <a:endParaRPr sz="1600" b="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i="1" dirty="0">
                <a:solidFill>
                  <a:srgbClr val="002060"/>
                </a:solidFill>
                <a:highlight>
                  <a:schemeClr val="lt1"/>
                </a:highlight>
                <a:latin typeface="Times New Roman"/>
                <a:ea typeface="Times New Roman"/>
                <a:cs typeface="Times New Roman"/>
                <a:sym typeface="Times New Roman"/>
              </a:rPr>
              <a:t>Д</a:t>
            </a:r>
            <a:r>
              <a:rPr lang="ru" sz="1600" b="1" i="1" dirty="0">
                <a:solidFill>
                  <a:srgbClr val="002060"/>
                </a:solidFill>
                <a:highlight>
                  <a:schemeClr val="lt1"/>
                </a:highlight>
                <a:latin typeface="Times New Roman"/>
                <a:ea typeface="Times New Roman"/>
                <a:cs typeface="Times New Roman"/>
                <a:sym typeface="Times New Roman"/>
              </a:rPr>
              <a:t>ұрыс тұжырымды таңдаңыз</a:t>
            </a:r>
            <a:endParaRPr sz="1600" b="1" i="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b="1" i="1" dirty="0">
                <a:solidFill>
                  <a:srgbClr val="002060"/>
                </a:solidFill>
                <a:highlight>
                  <a:schemeClr val="lt1"/>
                </a:highlight>
                <a:latin typeface="Times New Roman"/>
                <a:ea typeface="Times New Roman"/>
                <a:cs typeface="Times New Roman"/>
                <a:sym typeface="Times New Roman"/>
              </a:rPr>
              <a:t>А. Достар ауа тазартқыш иістің таралу жылдамдығының заттың агрегаттық күйіне тәуелділігін зерттеді.</a:t>
            </a:r>
            <a:endParaRPr sz="1600" b="1" i="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b="1" i="1" dirty="0">
                <a:solidFill>
                  <a:srgbClr val="002060"/>
                </a:solidFill>
                <a:highlight>
                  <a:schemeClr val="lt1"/>
                </a:highlight>
                <a:latin typeface="Times New Roman"/>
                <a:ea typeface="Times New Roman"/>
                <a:cs typeface="Times New Roman"/>
                <a:sym typeface="Times New Roman"/>
              </a:rPr>
              <a:t>В. Достар иістің таралу жылдамдығының бөлмедегі ауа температурасына тәуелділігін зерттеді.</a:t>
            </a:r>
            <a:endParaRPr sz="1600" b="1" i="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b="1" i="1" dirty="0">
                <a:solidFill>
                  <a:srgbClr val="002060"/>
                </a:solidFill>
                <a:highlight>
                  <a:schemeClr val="lt1"/>
                </a:highlight>
                <a:latin typeface="Times New Roman"/>
                <a:ea typeface="Times New Roman"/>
                <a:cs typeface="Times New Roman"/>
                <a:sym typeface="Times New Roman"/>
              </a:rPr>
              <a:t>C. Екі тәжірибеде ауа тазартқыш иісі таралатын қашықтық әртүрлі болды.</a:t>
            </a:r>
            <a:endParaRPr sz="1600" b="1" i="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b="1" i="1" dirty="0">
                <a:solidFill>
                  <a:srgbClr val="002060"/>
                </a:solidFill>
                <a:highlight>
                  <a:schemeClr val="lt1"/>
                </a:highlight>
                <a:latin typeface="Times New Roman"/>
                <a:ea typeface="Times New Roman"/>
                <a:cs typeface="Times New Roman"/>
                <a:sym typeface="Times New Roman"/>
              </a:rPr>
              <a:t>D. Бөлмедегі ауа температурасы төмендегенде иістің таралу жылдамдығы артады</a:t>
            </a:r>
            <a:r>
              <a:rPr lang="ru" sz="1600" b="1" i="1" dirty="0" smtClean="0">
                <a:solidFill>
                  <a:srgbClr val="002060"/>
                </a:solidFill>
                <a:highlight>
                  <a:schemeClr val="lt1"/>
                </a:highlight>
                <a:latin typeface="Times New Roman"/>
                <a:ea typeface="Times New Roman"/>
                <a:cs typeface="Times New Roman"/>
                <a:sym typeface="Times New Roman"/>
              </a:rPr>
              <a:t>.</a:t>
            </a:r>
            <a:endParaRPr lang="ru" sz="1600" b="1" i="1"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1600" b="1" dirty="0">
                <a:solidFill>
                  <a:srgbClr val="002060"/>
                </a:solidFill>
                <a:highlight>
                  <a:srgbClr val="F8F9FA"/>
                </a:highlight>
                <a:latin typeface="Times New Roman"/>
                <a:ea typeface="Times New Roman"/>
                <a:cs typeface="Times New Roman"/>
                <a:sym typeface="Times New Roman"/>
              </a:rPr>
              <a:t> </a:t>
            </a:r>
            <a:endParaRPr sz="1600" dirty="0">
              <a:solidFill>
                <a:srgbClr val="002060"/>
              </a:solidFill>
              <a:highlight>
                <a:schemeClr val="lt1"/>
              </a:highlight>
              <a:latin typeface="Times New Roman"/>
              <a:ea typeface="Times New Roman"/>
              <a:cs typeface="Times New Roman"/>
              <a:sym typeface="Times New Roman"/>
            </a:endParaRPr>
          </a:p>
          <a:p>
            <a:pPr marL="0" marR="38100" lvl="0" indent="0" algn="l" rtl="0">
              <a:lnSpc>
                <a:spcPct val="100000"/>
              </a:lnSpc>
              <a:spcBef>
                <a:spcPts val="0"/>
              </a:spcBef>
              <a:spcAft>
                <a:spcPts val="0"/>
              </a:spcAft>
              <a:buNone/>
            </a:pPr>
            <a:endParaRPr sz="200" dirty="0">
              <a:solidFill>
                <a:srgbClr val="002060"/>
              </a:solidFill>
              <a:highlight>
                <a:srgbClr val="F8F9FA"/>
              </a:highlight>
              <a:latin typeface="Times New Roman"/>
              <a:ea typeface="Times New Roman"/>
              <a:cs typeface="Times New Roman"/>
              <a:sym typeface="Times New Roman"/>
            </a:endParaRPr>
          </a:p>
          <a:p>
            <a:pPr marL="0" marR="38100" lvl="0" indent="0" algn="l" rtl="0">
              <a:lnSpc>
                <a:spcPct val="100000"/>
              </a:lnSpc>
              <a:spcBef>
                <a:spcPts val="0"/>
              </a:spcBef>
              <a:spcAft>
                <a:spcPts val="0"/>
              </a:spcAft>
              <a:buNone/>
            </a:pPr>
            <a:endParaRPr sz="200" dirty="0">
              <a:solidFill>
                <a:srgbClr val="002060"/>
              </a:solidFill>
              <a:highlight>
                <a:srgbClr val="F8F9FA"/>
              </a:highlight>
              <a:latin typeface="Times New Roman"/>
              <a:ea typeface="Times New Roman"/>
              <a:cs typeface="Times New Roman"/>
              <a:sym typeface="Times New Roman"/>
            </a:endParaRPr>
          </a:p>
          <a:p>
            <a:pPr marL="0" marR="38100" lvl="0" indent="457200" algn="just" rtl="0">
              <a:lnSpc>
                <a:spcPct val="128571"/>
              </a:lnSpc>
              <a:spcBef>
                <a:spcPts val="0"/>
              </a:spcBef>
              <a:spcAft>
                <a:spcPts val="0"/>
              </a:spcAft>
              <a:buNone/>
            </a:pPr>
            <a:endParaRPr sz="1200" dirty="0">
              <a:solidFill>
                <a:srgbClr val="002060"/>
              </a:solidFill>
              <a:highlight>
                <a:srgbClr val="F8F9FA"/>
              </a:highlight>
              <a:latin typeface="Times New Roman"/>
              <a:ea typeface="Times New Roman"/>
              <a:cs typeface="Times New Roman"/>
              <a:sym typeface="Times New Roman"/>
            </a:endParaRPr>
          </a:p>
        </p:txBody>
      </p:sp>
      <p:sp>
        <p:nvSpPr>
          <p:cNvPr id="2" name="TextBox 1"/>
          <p:cNvSpPr txBox="1"/>
          <p:nvPr/>
        </p:nvSpPr>
        <p:spPr>
          <a:xfrm>
            <a:off x="457200" y="293298"/>
            <a:ext cx="2593980" cy="523220"/>
          </a:xfrm>
          <a:prstGeom prst="rect">
            <a:avLst/>
          </a:prstGeom>
          <a:noFill/>
        </p:spPr>
        <p:txBody>
          <a:bodyPr wrap="none" rtlCol="0">
            <a:spAutoFit/>
          </a:bodyPr>
          <a:lstStyle/>
          <a:p>
            <a:r>
              <a:rPr lang="kk-KZ" sz="2800" b="1" dirty="0" smtClean="0">
                <a:solidFill>
                  <a:srgbClr val="002060"/>
                </a:solidFill>
                <a:latin typeface="Times New Roman" pitchFamily="18" charset="0"/>
                <a:cs typeface="Times New Roman" pitchFamily="18" charset="0"/>
              </a:rPr>
              <a:t>Тапсырма № 2</a:t>
            </a:r>
            <a:endParaRPr lang="ru-RU"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80712" y="550332"/>
            <a:ext cx="8520600" cy="3302700"/>
          </a:xfrm>
        </p:spPr>
        <p:txBody>
          <a:bodyPr>
            <a:noAutofit/>
          </a:bodyPr>
          <a:lstStyle/>
          <a:p>
            <a:pPr marL="0" marR="38100" lvl="0" indent="457200" algn="just">
              <a:lnSpc>
                <a:spcPct val="100000"/>
              </a:lnSpc>
              <a:buNone/>
            </a:pPr>
            <a:r>
              <a:rPr lang="ru-RU" sz="1600" b="1" dirty="0">
                <a:solidFill>
                  <a:srgbClr val="002060"/>
                </a:solidFill>
                <a:highlight>
                  <a:schemeClr val="lt1"/>
                </a:highlight>
                <a:latin typeface="Times New Roman"/>
                <a:ea typeface="Times New Roman"/>
                <a:cs typeface="Times New Roman"/>
                <a:sym typeface="Times New Roman"/>
              </a:rPr>
              <a:t>2 </a:t>
            </a:r>
            <a:r>
              <a:rPr lang="ru-RU" sz="1600" b="1" dirty="0" err="1">
                <a:solidFill>
                  <a:srgbClr val="002060"/>
                </a:solidFill>
                <a:highlight>
                  <a:schemeClr val="lt1"/>
                </a:highlight>
                <a:latin typeface="Times New Roman"/>
                <a:ea typeface="Times New Roman"/>
                <a:cs typeface="Times New Roman"/>
                <a:sym typeface="Times New Roman"/>
              </a:rPr>
              <a:t>тапсырма</a:t>
            </a:r>
            <a:endParaRPr lang="ru-RU" sz="1600" b="1" dirty="0">
              <a:solidFill>
                <a:srgbClr val="002060"/>
              </a:solidFill>
              <a:highlight>
                <a:schemeClr val="lt1"/>
              </a:highlight>
              <a:latin typeface="Times New Roman"/>
              <a:ea typeface="Times New Roman"/>
              <a:cs typeface="Times New Roman"/>
              <a:sym typeface="Times New Roman"/>
            </a:endParaRPr>
          </a:p>
          <a:p>
            <a:pPr marL="0" marR="38100" lvl="0" indent="457200" algn="just">
              <a:lnSpc>
                <a:spcPct val="128571"/>
              </a:lnSpc>
              <a:buNone/>
            </a:pPr>
            <a:r>
              <a:rPr lang="ru-RU" sz="1600" dirty="0" err="1">
                <a:solidFill>
                  <a:srgbClr val="002060"/>
                </a:solidFill>
                <a:highlight>
                  <a:schemeClr val="lt1"/>
                </a:highlight>
                <a:latin typeface="Times New Roman"/>
                <a:ea typeface="Times New Roman"/>
                <a:cs typeface="Times New Roman"/>
                <a:sym typeface="Times New Roman"/>
              </a:rPr>
              <a:t>Бөлмені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қайтадан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желдетіп</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температураны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өлшегеннен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кейін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ұлдар</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ауа</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тазартқышты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анасының</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әтіріне</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ауыстырды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Үшінші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тәжірибедегі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ауа</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температурасы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екінші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тәжірибедегідей</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болды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Дәл</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осындай</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әрекеттерді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жасаған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достар</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иістің</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таралуы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үшін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жаңа</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уақыт</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алды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Қандай</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иістің</a:t>
            </a:r>
            <a:r>
              <a:rPr lang="ru-RU" sz="1600" dirty="0">
                <a:solidFill>
                  <a:srgbClr val="002060"/>
                </a:solidFill>
                <a:highlight>
                  <a:schemeClr val="lt1"/>
                </a:highlight>
                <a:latin typeface="Times New Roman"/>
                <a:ea typeface="Times New Roman"/>
                <a:cs typeface="Times New Roman"/>
                <a:sym typeface="Times New Roman"/>
              </a:rPr>
              <a:t> тез </a:t>
            </a:r>
            <a:r>
              <a:rPr lang="ru-RU" sz="1600" dirty="0" err="1">
                <a:solidFill>
                  <a:srgbClr val="002060"/>
                </a:solidFill>
                <a:highlight>
                  <a:schemeClr val="lt1"/>
                </a:highlight>
                <a:latin typeface="Times New Roman"/>
                <a:ea typeface="Times New Roman"/>
                <a:cs typeface="Times New Roman"/>
                <a:sym typeface="Times New Roman"/>
              </a:rPr>
              <a:t>таралатынын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анықтау</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үшін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Әлем</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бірінші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және</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үшінші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тәжірибелердің</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нәтижелерін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салыстыруды</a:t>
            </a:r>
            <a:r>
              <a:rPr lang="ru-RU" sz="1600" dirty="0">
                <a:solidFill>
                  <a:srgbClr val="002060"/>
                </a:solidFill>
                <a:highlight>
                  <a:schemeClr val="lt1"/>
                </a:highlight>
                <a:latin typeface="Times New Roman"/>
                <a:ea typeface="Times New Roman"/>
                <a:cs typeface="Times New Roman"/>
                <a:sym typeface="Times New Roman"/>
              </a:rPr>
              <a:t>, ал Арсен </a:t>
            </a:r>
            <a:r>
              <a:rPr lang="ru-RU" sz="1600" dirty="0" err="1">
                <a:solidFill>
                  <a:srgbClr val="002060"/>
                </a:solidFill>
                <a:highlight>
                  <a:schemeClr val="lt1"/>
                </a:highlight>
                <a:latin typeface="Times New Roman"/>
                <a:ea typeface="Times New Roman"/>
                <a:cs typeface="Times New Roman"/>
                <a:sym typeface="Times New Roman"/>
              </a:rPr>
              <a:t>екінші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және</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үшінші</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тәжірибелердің</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нәтижелерін</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салыстыруды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ұсынды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Кімнің</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жауабы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дұрыс</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Жауабыңызды</a:t>
            </a:r>
            <a:r>
              <a:rPr lang="ru-RU" sz="1600" dirty="0">
                <a:solidFill>
                  <a:srgbClr val="002060"/>
                </a:solidFill>
                <a:highlight>
                  <a:schemeClr val="lt1"/>
                </a:highlight>
                <a:latin typeface="Times New Roman"/>
                <a:ea typeface="Times New Roman"/>
                <a:cs typeface="Times New Roman"/>
                <a:sym typeface="Times New Roman"/>
              </a:rPr>
              <a:t> </a:t>
            </a:r>
            <a:r>
              <a:rPr lang="ru-RU" sz="1600" dirty="0" err="1">
                <a:solidFill>
                  <a:srgbClr val="002060"/>
                </a:solidFill>
                <a:highlight>
                  <a:schemeClr val="lt1"/>
                </a:highlight>
                <a:latin typeface="Times New Roman"/>
                <a:ea typeface="Times New Roman"/>
                <a:cs typeface="Times New Roman"/>
                <a:sym typeface="Times New Roman"/>
              </a:rPr>
              <a:t>түсіндіріңіз</a:t>
            </a:r>
            <a:endParaRPr lang="ru-RU" sz="1600" dirty="0">
              <a:solidFill>
                <a:srgbClr val="002060"/>
              </a:solidFill>
              <a:highlight>
                <a:schemeClr val="lt1"/>
              </a:highlight>
              <a:latin typeface="Times New Roman"/>
              <a:ea typeface="Times New Roman"/>
              <a:cs typeface="Times New Roman"/>
              <a:sym typeface="Times New Roman"/>
            </a:endParaRPr>
          </a:p>
          <a:p>
            <a:pPr marL="0" marR="38100" lvl="0" indent="457200" algn="just">
              <a:lnSpc>
                <a:spcPct val="128571"/>
              </a:lnSpc>
              <a:buNone/>
            </a:pPr>
            <a:r>
              <a:rPr lang="ru-RU" sz="1600" b="1" i="1" dirty="0" err="1">
                <a:solidFill>
                  <a:srgbClr val="002060"/>
                </a:solidFill>
                <a:highlight>
                  <a:schemeClr val="lt1"/>
                </a:highlight>
                <a:latin typeface="Times New Roman"/>
                <a:ea typeface="Times New Roman"/>
                <a:cs typeface="Times New Roman"/>
                <a:sym typeface="Times New Roman"/>
              </a:rPr>
              <a:t>Жауабы:Арсен</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Бір</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шаманың</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иістің</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таралу</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жылдамдығы</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екіншісіне</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иісті</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сұйықтықтың</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түріне</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тәуелділігін</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анықтау</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үшін</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тәжірибенің</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қалған</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параметрлері</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бірдей</a:t>
            </a:r>
            <a:r>
              <a:rPr lang="ru-RU" sz="1600" b="1" i="1" dirty="0">
                <a:solidFill>
                  <a:srgbClr val="002060"/>
                </a:solidFill>
                <a:highlight>
                  <a:schemeClr val="lt1"/>
                </a:highlight>
                <a:latin typeface="Times New Roman"/>
                <a:ea typeface="Times New Roman"/>
                <a:cs typeface="Times New Roman"/>
                <a:sym typeface="Times New Roman"/>
              </a:rPr>
              <a:t> (температура, </a:t>
            </a:r>
            <a:r>
              <a:rPr lang="ru-RU" sz="1600" b="1" i="1" dirty="0" err="1">
                <a:solidFill>
                  <a:srgbClr val="002060"/>
                </a:solidFill>
                <a:highlight>
                  <a:schemeClr val="lt1"/>
                </a:highlight>
                <a:latin typeface="Times New Roman"/>
                <a:ea typeface="Times New Roman"/>
                <a:cs typeface="Times New Roman"/>
                <a:sym typeface="Times New Roman"/>
              </a:rPr>
              <a:t>қашықтық</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болуы</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қажет</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Үш</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тәжірибеде</a:t>
            </a:r>
            <a:r>
              <a:rPr lang="ru-RU" sz="1600" b="1" i="1" dirty="0">
                <a:solidFill>
                  <a:srgbClr val="002060"/>
                </a:solidFill>
                <a:highlight>
                  <a:schemeClr val="lt1"/>
                </a:highlight>
                <a:latin typeface="Times New Roman"/>
                <a:ea typeface="Times New Roman"/>
                <a:cs typeface="Times New Roman"/>
                <a:sym typeface="Times New Roman"/>
              </a:rPr>
              <a:t> де </a:t>
            </a:r>
            <a:r>
              <a:rPr lang="ru-RU" sz="1600" b="1" i="1" dirty="0" err="1">
                <a:solidFill>
                  <a:srgbClr val="002060"/>
                </a:solidFill>
                <a:highlight>
                  <a:schemeClr val="lt1"/>
                </a:highlight>
                <a:latin typeface="Times New Roman"/>
                <a:ea typeface="Times New Roman"/>
                <a:cs typeface="Times New Roman"/>
                <a:sym typeface="Times New Roman"/>
              </a:rPr>
              <a:t>қашықтық</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бірдей</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болды</a:t>
            </a:r>
            <a:r>
              <a:rPr lang="ru-RU" sz="1600" b="1" i="1" dirty="0">
                <a:solidFill>
                  <a:srgbClr val="002060"/>
                </a:solidFill>
                <a:highlight>
                  <a:schemeClr val="lt1"/>
                </a:highlight>
                <a:latin typeface="Times New Roman"/>
                <a:ea typeface="Times New Roman"/>
                <a:cs typeface="Times New Roman"/>
                <a:sym typeface="Times New Roman"/>
              </a:rPr>
              <a:t>, ал </a:t>
            </a:r>
            <a:r>
              <a:rPr lang="ru-RU" sz="1600" b="1" i="1" dirty="0" err="1">
                <a:solidFill>
                  <a:srgbClr val="002060"/>
                </a:solidFill>
                <a:highlight>
                  <a:schemeClr val="lt1"/>
                </a:highlight>
                <a:latin typeface="Times New Roman"/>
                <a:ea typeface="Times New Roman"/>
                <a:cs typeface="Times New Roman"/>
                <a:sym typeface="Times New Roman"/>
              </a:rPr>
              <a:t>екінші</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және</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үшінші</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тәжірибеде</a:t>
            </a:r>
            <a:r>
              <a:rPr lang="ru-RU" sz="1600" b="1" i="1" dirty="0">
                <a:solidFill>
                  <a:srgbClr val="002060"/>
                </a:solidFill>
                <a:highlight>
                  <a:schemeClr val="lt1"/>
                </a:highlight>
                <a:latin typeface="Times New Roman"/>
                <a:ea typeface="Times New Roman"/>
                <a:cs typeface="Times New Roman"/>
                <a:sym typeface="Times New Roman"/>
              </a:rPr>
              <a:t> температура </a:t>
            </a:r>
            <a:r>
              <a:rPr lang="ru-RU" sz="1600" b="1" i="1" dirty="0" err="1">
                <a:solidFill>
                  <a:srgbClr val="002060"/>
                </a:solidFill>
                <a:highlight>
                  <a:schemeClr val="lt1"/>
                </a:highlight>
                <a:latin typeface="Times New Roman"/>
                <a:ea typeface="Times New Roman"/>
                <a:cs typeface="Times New Roman"/>
                <a:sym typeface="Times New Roman"/>
              </a:rPr>
              <a:t>бірдей</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болды</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сондықтан</a:t>
            </a:r>
            <a:r>
              <a:rPr lang="ru-RU" sz="1600" b="1" i="1" dirty="0">
                <a:solidFill>
                  <a:srgbClr val="002060"/>
                </a:solidFill>
                <a:highlight>
                  <a:schemeClr val="lt1"/>
                </a:highlight>
                <a:latin typeface="Times New Roman"/>
                <a:ea typeface="Times New Roman"/>
                <a:cs typeface="Times New Roman"/>
                <a:sym typeface="Times New Roman"/>
              </a:rPr>
              <a:t> Арсен </a:t>
            </a:r>
            <a:r>
              <a:rPr lang="ru-RU" sz="1600" b="1" i="1" dirty="0" err="1">
                <a:solidFill>
                  <a:srgbClr val="002060"/>
                </a:solidFill>
                <a:highlight>
                  <a:schemeClr val="lt1"/>
                </a:highlight>
                <a:latin typeface="Times New Roman"/>
                <a:ea typeface="Times New Roman"/>
                <a:cs typeface="Times New Roman"/>
                <a:sym typeface="Times New Roman"/>
              </a:rPr>
              <a:t>дұрыс</a:t>
            </a:r>
            <a:r>
              <a:rPr lang="ru-RU" sz="1600" b="1" i="1" dirty="0">
                <a:solidFill>
                  <a:srgbClr val="002060"/>
                </a:solidFill>
                <a:highlight>
                  <a:schemeClr val="lt1"/>
                </a:highlight>
                <a:latin typeface="Times New Roman"/>
                <a:ea typeface="Times New Roman"/>
                <a:cs typeface="Times New Roman"/>
                <a:sym typeface="Times New Roman"/>
              </a:rPr>
              <a:t> </a:t>
            </a:r>
            <a:r>
              <a:rPr lang="ru-RU" sz="1600" b="1" i="1" dirty="0" err="1">
                <a:solidFill>
                  <a:srgbClr val="002060"/>
                </a:solidFill>
                <a:highlight>
                  <a:schemeClr val="lt1"/>
                </a:highlight>
                <a:latin typeface="Times New Roman"/>
                <a:ea typeface="Times New Roman"/>
                <a:cs typeface="Times New Roman"/>
                <a:sym typeface="Times New Roman"/>
              </a:rPr>
              <a:t>айтады</a:t>
            </a:r>
            <a:r>
              <a:rPr lang="ru-RU" sz="1600" b="1" i="1" dirty="0">
                <a:solidFill>
                  <a:srgbClr val="002060"/>
                </a:solidFill>
                <a:highlight>
                  <a:schemeClr val="lt1"/>
                </a:highlight>
                <a:latin typeface="Times New Roman"/>
                <a:ea typeface="Times New Roman"/>
                <a:cs typeface="Times New Roman"/>
                <a:sym typeface="Times New Roman"/>
              </a:rPr>
              <a:t>.</a:t>
            </a:r>
          </a:p>
          <a:p>
            <a:endParaRPr lang="ru-RU" sz="1600" dirty="0"/>
          </a:p>
        </p:txBody>
      </p:sp>
    </p:spTree>
    <p:extLst>
      <p:ext uri="{BB962C8B-B14F-4D97-AF65-F5344CB8AC3E}">
        <p14:creationId xmlns:p14="http://schemas.microsoft.com/office/powerpoint/2010/main" val="118791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74CB2C8-8926-776D-0DD7-A5678FC87AA4}"/>
              </a:ext>
            </a:extLst>
          </p:cNvPr>
          <p:cNvSpPr>
            <a:spLocks noGrp="1"/>
          </p:cNvSpPr>
          <p:nvPr>
            <p:ph type="title"/>
          </p:nvPr>
        </p:nvSpPr>
        <p:spPr>
          <a:xfrm>
            <a:off x="277192" y="183276"/>
            <a:ext cx="8520600" cy="707400"/>
          </a:xfrm>
        </p:spPr>
        <p:txBody>
          <a:bodyPr>
            <a:normAutofit/>
          </a:bodyPr>
          <a:lstStyle/>
          <a:p>
            <a:r>
              <a:rPr lang="kk-KZ" sz="2800" dirty="0" smtClean="0">
                <a:latin typeface="Times New Roman" pitchFamily="18" charset="0"/>
                <a:cs typeface="Times New Roman" pitchFamily="18" charset="0"/>
              </a:rPr>
              <a:t>Тапсырма № 3</a:t>
            </a:r>
            <a:endParaRPr lang="ru-KZ" sz="2800" dirty="0">
              <a:latin typeface="Times New Roman" pitchFamily="18" charset="0"/>
              <a:cs typeface="Times New Roman" pitchFamily="18" charset="0"/>
            </a:endParaRPr>
          </a:p>
        </p:txBody>
      </p:sp>
      <p:sp>
        <p:nvSpPr>
          <p:cNvPr id="3" name="Текст 2">
            <a:extLst>
              <a:ext uri="{FF2B5EF4-FFF2-40B4-BE49-F238E27FC236}">
                <a16:creationId xmlns="" xmlns:a16="http://schemas.microsoft.com/office/drawing/2014/main" id="{02C19728-0A3B-11C8-8FE6-835D7AB2D897}"/>
              </a:ext>
            </a:extLst>
          </p:cNvPr>
          <p:cNvSpPr>
            <a:spLocks noGrp="1"/>
          </p:cNvSpPr>
          <p:nvPr>
            <p:ph type="body" idx="1"/>
          </p:nvPr>
        </p:nvSpPr>
        <p:spPr/>
        <p:txBody>
          <a:bodyPr/>
          <a:lstStyle/>
          <a:p>
            <a:endParaRPr lang="ru-KZ"/>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38" t="38406" r="25519" b="14298"/>
          <a:stretch/>
        </p:blipFill>
        <p:spPr bwMode="auto">
          <a:xfrm>
            <a:off x="0" y="905774"/>
            <a:ext cx="9144000" cy="423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9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78274E-4848-ED36-2BE9-E939D7F0480D}"/>
              </a:ext>
            </a:extLst>
          </p:cNvPr>
          <p:cNvSpPr>
            <a:spLocks noGrp="1"/>
          </p:cNvSpPr>
          <p:nvPr>
            <p:ph type="title"/>
          </p:nvPr>
        </p:nvSpPr>
        <p:spPr>
          <a:xfrm>
            <a:off x="433618" y="231492"/>
            <a:ext cx="8520600" cy="707400"/>
          </a:xfrm>
        </p:spPr>
        <p:txBody>
          <a:bodyPr>
            <a:normAutofit/>
          </a:bodyPr>
          <a:lstStyle/>
          <a:p>
            <a:r>
              <a:rPr lang="kk-KZ" sz="2800" dirty="0" smtClean="0">
                <a:solidFill>
                  <a:srgbClr val="FF0000"/>
                </a:solidFill>
                <a:latin typeface="Times New Roman" pitchFamily="18" charset="0"/>
                <a:cs typeface="Times New Roman" pitchFamily="18" charset="0"/>
              </a:rPr>
              <a:t>                      Мәнмәтіндік тапсырма</a:t>
            </a:r>
            <a:endParaRPr lang="ru-KZ" sz="2800" dirty="0">
              <a:solidFill>
                <a:srgbClr val="FF0000"/>
              </a:solidFill>
              <a:latin typeface="Times New Roman" pitchFamily="18" charset="0"/>
              <a:cs typeface="Times New Roman" pitchFamily="18" charset="0"/>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924" t="45956" r="26651" b="11510"/>
          <a:stretch/>
        </p:blipFill>
        <p:spPr bwMode="auto">
          <a:xfrm>
            <a:off x="336429" y="916862"/>
            <a:ext cx="8428009" cy="394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683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0F71AF3-97BB-6387-5AD6-50DAD648460E}"/>
              </a:ext>
            </a:extLst>
          </p:cNvPr>
          <p:cNvSpPr>
            <a:spLocks noGrp="1"/>
          </p:cNvSpPr>
          <p:nvPr>
            <p:ph type="title"/>
          </p:nvPr>
        </p:nvSpPr>
        <p:spPr>
          <a:xfrm>
            <a:off x="87413" y="0"/>
            <a:ext cx="8520600" cy="555639"/>
          </a:xfrm>
        </p:spPr>
        <p:txBody>
          <a:bodyPr>
            <a:noAutofit/>
          </a:bodyPr>
          <a:lstStyle/>
          <a:p>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Аралар</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туралы</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мәнмәтіндік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тапсырма</a:t>
            </a:r>
            <a:r>
              <a:rPr lang="ru-RU" sz="2800" dirty="0" smtClean="0">
                <a:latin typeface="Times New Roman" pitchFamily="18" charset="0"/>
                <a:cs typeface="Times New Roman" pitchFamily="18" charset="0"/>
              </a:rPr>
              <a:t> </a:t>
            </a:r>
            <a:endParaRPr lang="ru-KZ" sz="2800" dirty="0">
              <a:latin typeface="Times New Roman" pitchFamily="18" charset="0"/>
              <a:cs typeface="Times New Roman" pitchFamily="18" charset="0"/>
            </a:endParaRPr>
          </a:p>
        </p:txBody>
      </p:sp>
      <p:sp>
        <p:nvSpPr>
          <p:cNvPr id="3" name="Текст 2">
            <a:extLst>
              <a:ext uri="{FF2B5EF4-FFF2-40B4-BE49-F238E27FC236}">
                <a16:creationId xmlns="" xmlns:a16="http://schemas.microsoft.com/office/drawing/2014/main" id="{119D3B07-81FF-30D1-8BC1-8F6ED924E57D}"/>
              </a:ext>
            </a:extLst>
          </p:cNvPr>
          <p:cNvSpPr>
            <a:spLocks noGrp="1"/>
          </p:cNvSpPr>
          <p:nvPr>
            <p:ph type="body" idx="1"/>
          </p:nvPr>
        </p:nvSpPr>
        <p:spPr>
          <a:xfrm>
            <a:off x="198408" y="610716"/>
            <a:ext cx="8322192" cy="4030295"/>
          </a:xfrm>
        </p:spPr>
        <p:txBody>
          <a:bodyPr>
            <a:normAutofit/>
          </a:bodyPr>
          <a:lstStyle/>
          <a:p>
            <a:pPr marL="114300" indent="0">
              <a:buNone/>
            </a:pPr>
            <a:r>
              <a:rPr lang="ru-RU" sz="1900" dirty="0" smtClean="0">
                <a:solidFill>
                  <a:schemeClr val="bg2">
                    <a:lumMod val="50000"/>
                  </a:schemeClr>
                </a:solidFill>
                <a:latin typeface="Times New Roman" pitchFamily="18" charset="0"/>
                <a:cs typeface="Times New Roman" pitchFamily="18" charset="0"/>
              </a:rPr>
              <a:t>        </a:t>
            </a:r>
            <a:r>
              <a:rPr lang="ru-RU" sz="1900" dirty="0" err="1" smtClean="0">
                <a:solidFill>
                  <a:schemeClr val="bg2">
                    <a:lumMod val="50000"/>
                  </a:schemeClr>
                </a:solidFill>
                <a:latin typeface="Times New Roman" pitchFamily="18" charset="0"/>
                <a:cs typeface="Times New Roman" pitchFamily="18" charset="0"/>
              </a:rPr>
              <a:t>Шірне</a:t>
            </a:r>
            <a:r>
              <a:rPr lang="ru-RU" sz="1900" dirty="0" smtClean="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жинау</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өмір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сүру</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үшін</a:t>
            </a:r>
            <a:r>
              <a:rPr lang="ru-RU" sz="1900" dirty="0">
                <a:solidFill>
                  <a:schemeClr val="bg2">
                    <a:lumMod val="50000"/>
                  </a:schemeClr>
                </a:solidFill>
                <a:latin typeface="Times New Roman" pitchFamily="18" charset="0"/>
                <a:cs typeface="Times New Roman" pitchFamily="18" charset="0"/>
              </a:rPr>
              <a:t> бал </a:t>
            </a:r>
            <a:r>
              <a:rPr lang="ru-RU" sz="1900" dirty="0" err="1">
                <a:solidFill>
                  <a:schemeClr val="bg2">
                    <a:lumMod val="50000"/>
                  </a:schemeClr>
                </a:solidFill>
                <a:latin typeface="Times New Roman" pitchFamily="18" charset="0"/>
                <a:cs typeface="Times New Roman" pitchFamily="18" charset="0"/>
              </a:rPr>
              <a:t>жасайды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Олар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үшін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бұл</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басты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тамақ</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Егер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омартада</a:t>
            </a:r>
            <a:r>
              <a:rPr lang="ru-RU" sz="1900" dirty="0">
                <a:solidFill>
                  <a:schemeClr val="bg2">
                    <a:lumMod val="50000"/>
                  </a:schemeClr>
                </a:solidFill>
                <a:latin typeface="Times New Roman" pitchFamily="18" charset="0"/>
                <a:cs typeface="Times New Roman" pitchFamily="18" charset="0"/>
              </a:rPr>
              <a:t> 60,000-ға </a:t>
            </a:r>
            <a:r>
              <a:rPr lang="ru-RU" sz="1900" dirty="0" err="1">
                <a:solidFill>
                  <a:schemeClr val="bg2">
                    <a:lumMod val="50000"/>
                  </a:schemeClr>
                </a:solidFill>
                <a:latin typeface="Times New Roman" pitchFamily="18" charset="0"/>
                <a:cs typeface="Times New Roman" pitchFamily="18" charset="0"/>
              </a:rPr>
              <a:t>жуық</a:t>
            </a:r>
            <a:r>
              <a:rPr lang="ru-RU" sz="1900" dirty="0">
                <a:solidFill>
                  <a:schemeClr val="bg2">
                    <a:lumMod val="50000"/>
                  </a:schemeClr>
                </a:solidFill>
                <a:latin typeface="Times New Roman" pitchFamily="18" charset="0"/>
                <a:cs typeface="Times New Roman" pitchFamily="18" charset="0"/>
              </a:rPr>
              <a:t> ара </a:t>
            </a:r>
            <a:r>
              <a:rPr lang="ru-RU" sz="1900" dirty="0" err="1">
                <a:solidFill>
                  <a:schemeClr val="bg2">
                    <a:lumMod val="50000"/>
                  </a:schemeClr>
                </a:solidFill>
                <a:latin typeface="Times New Roman" pitchFamily="18" charset="0"/>
                <a:cs typeface="Times New Roman" pitchFamily="18" charset="0"/>
              </a:rPr>
              <a:t>болса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олардың</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үштен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бір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бөлігі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шірне</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жинайды</a:t>
            </a:r>
            <a:r>
              <a:rPr lang="ru-RU" sz="1900" dirty="0">
                <a:solidFill>
                  <a:schemeClr val="bg2">
                    <a:lumMod val="50000"/>
                  </a:schemeClr>
                </a:solidFill>
                <a:latin typeface="Times New Roman" pitchFamily="18" charset="0"/>
                <a:cs typeface="Times New Roman" pitchFamily="18" charset="0"/>
              </a:rPr>
              <a:t>, ал </a:t>
            </a:r>
            <a:r>
              <a:rPr lang="ru-RU" sz="1900" dirty="0" err="1">
                <a:solidFill>
                  <a:schemeClr val="bg2">
                    <a:lumMod val="50000"/>
                  </a:schemeClr>
                </a:solidFill>
                <a:latin typeface="Times New Roman" pitchFamily="18" charset="0"/>
                <a:cs typeface="Times New Roman" pitchFamily="18" charset="0"/>
              </a:rPr>
              <a:t>олан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омартадағы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a:t>
            </a:r>
            <a:r>
              <a:rPr lang="ru-RU" sz="1900" dirty="0">
                <a:solidFill>
                  <a:schemeClr val="bg2">
                    <a:lumMod val="50000"/>
                  </a:schemeClr>
                </a:solidFill>
                <a:latin typeface="Times New Roman" pitchFamily="18" charset="0"/>
                <a:cs typeface="Times New Roman" pitchFamily="18" charset="0"/>
              </a:rPr>
              <a:t> бал </a:t>
            </a:r>
            <a:r>
              <a:rPr lang="ru-RU" sz="1900" dirty="0" err="1">
                <a:solidFill>
                  <a:schemeClr val="bg2">
                    <a:lumMod val="50000"/>
                  </a:schemeClr>
                </a:solidFill>
                <a:latin typeface="Times New Roman" pitchFamily="18" charset="0"/>
                <a:cs typeface="Times New Roman" pitchFamily="18" charset="0"/>
              </a:rPr>
              <a:t>жасайды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Аралардың</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шағын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мөлшері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жинаушы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немесе</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іздеуші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ретінде</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жұмыс</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жасайды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Олар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шірненің</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көзін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іздейді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одан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кейін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омартасына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қайтып</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ол</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туралы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басқа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араларға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айтады</a:t>
            </a:r>
            <a:r>
              <a:rPr lang="ru-RU" sz="1900" dirty="0" smtClean="0">
                <a:solidFill>
                  <a:schemeClr val="bg2">
                    <a:lumMod val="50000"/>
                  </a:schemeClr>
                </a:solidFill>
                <a:latin typeface="Times New Roman" pitchFamily="18" charset="0"/>
                <a:cs typeface="Times New Roman" pitchFamily="18" charset="0"/>
              </a:rPr>
              <a:t>. </a:t>
            </a:r>
            <a:r>
              <a:rPr lang="ru-RU" sz="1900" dirty="0" err="1" smtClean="0">
                <a:solidFill>
                  <a:schemeClr val="bg2">
                    <a:lumMod val="50000"/>
                  </a:schemeClr>
                </a:solidFill>
                <a:latin typeface="Times New Roman" pitchFamily="18" charset="0"/>
                <a:cs typeface="Times New Roman" pitchFamily="18" charset="0"/>
              </a:rPr>
              <a:t>Жинаушылар</a:t>
            </a:r>
            <a:r>
              <a:rPr lang="ru-RU" sz="1900" dirty="0" smtClean="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би</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арқылы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басқа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араларға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шірненің</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көзі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орналасқан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жер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туралы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білуге</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көмектеседі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сол</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би</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арқылы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ұшып</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өтетін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бағыт</a:t>
            </a:r>
            <a:r>
              <a:rPr lang="ru-RU" sz="1900" dirty="0">
                <a:solidFill>
                  <a:schemeClr val="bg2">
                    <a:lumMod val="50000"/>
                  </a:schemeClr>
                </a:solidFill>
                <a:latin typeface="Times New Roman" pitchFamily="18" charset="0"/>
                <a:cs typeface="Times New Roman" pitchFamily="18" charset="0"/>
              </a:rPr>
              <a:t> пен </a:t>
            </a:r>
            <a:r>
              <a:rPr lang="ru-RU" sz="1900" dirty="0" err="1">
                <a:solidFill>
                  <a:schemeClr val="bg2">
                    <a:lumMod val="50000"/>
                  </a:schemeClr>
                </a:solidFill>
                <a:latin typeface="Times New Roman" pitchFamily="18" charset="0"/>
                <a:cs typeface="Times New Roman" pitchFamily="18" charset="0"/>
              </a:rPr>
              <a:t>қашықтықты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түсінеді</a:t>
            </a:r>
            <a:r>
              <a:rPr lang="ru-RU" sz="1900" dirty="0">
                <a:solidFill>
                  <a:schemeClr val="bg2">
                    <a:lumMod val="50000"/>
                  </a:schemeClr>
                </a:solidFill>
                <a:latin typeface="Times New Roman" pitchFamily="18" charset="0"/>
                <a:cs typeface="Times New Roman" pitchFamily="18" charset="0"/>
              </a:rPr>
              <a:t>. Осы </a:t>
            </a:r>
            <a:r>
              <a:rPr lang="ru-RU" sz="1900" dirty="0" err="1">
                <a:solidFill>
                  <a:schemeClr val="bg2">
                    <a:lumMod val="50000"/>
                  </a:schemeClr>
                </a:solidFill>
                <a:latin typeface="Times New Roman" pitchFamily="18" charset="0"/>
                <a:cs typeface="Times New Roman" pitchFamily="18" charset="0"/>
              </a:rPr>
              <a:t>би</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кезінде</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аралар</a:t>
            </a:r>
            <a:r>
              <a:rPr lang="ru-RU" sz="1900" dirty="0">
                <a:solidFill>
                  <a:schemeClr val="bg2">
                    <a:lumMod val="50000"/>
                  </a:schemeClr>
                </a:solidFill>
                <a:latin typeface="Times New Roman" pitchFamily="18" charset="0"/>
                <a:cs typeface="Times New Roman" pitchFamily="18" charset="0"/>
              </a:rPr>
              <a:t>, 8-суретте </a:t>
            </a:r>
            <a:r>
              <a:rPr lang="ru-RU" sz="1900" dirty="0" err="1">
                <a:solidFill>
                  <a:schemeClr val="bg2">
                    <a:lumMod val="50000"/>
                  </a:schemeClr>
                </a:solidFill>
                <a:latin typeface="Times New Roman" pitchFamily="18" charset="0"/>
                <a:cs typeface="Times New Roman" pitchFamily="18" charset="0"/>
              </a:rPr>
              <a:t>көрсетілгендей</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іштерімен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бір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жақтан</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екінші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жаққа</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қарай</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қозғалып</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шеңбер</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болып</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айналады</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Бидің</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реті</a:t>
            </a:r>
            <a:r>
              <a:rPr lang="ru-RU" sz="1900" dirty="0">
                <a:solidFill>
                  <a:schemeClr val="bg2">
                    <a:lumMod val="50000"/>
                  </a:schemeClr>
                </a:solidFill>
                <a:latin typeface="Times New Roman" pitchFamily="18" charset="0"/>
                <a:cs typeface="Times New Roman" pitchFamily="18" charset="0"/>
              </a:rPr>
              <a:t> тура </a:t>
            </a:r>
            <a:r>
              <a:rPr lang="ru-RU" sz="1900" dirty="0" err="1">
                <a:solidFill>
                  <a:schemeClr val="bg2">
                    <a:lumMod val="50000"/>
                  </a:schemeClr>
                </a:solidFill>
                <a:latin typeface="Times New Roman" pitchFamily="18" charset="0"/>
                <a:cs typeface="Times New Roman" pitchFamily="18" charset="0"/>
              </a:rPr>
              <a:t>келесі</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суреттегідей</a:t>
            </a:r>
            <a:r>
              <a:rPr lang="ru-RU" sz="1900" dirty="0">
                <a:solidFill>
                  <a:schemeClr val="bg2">
                    <a:lumMod val="50000"/>
                  </a:schemeClr>
                </a:solidFill>
                <a:latin typeface="Times New Roman" pitchFamily="18" charset="0"/>
                <a:cs typeface="Times New Roman" pitchFamily="18" charset="0"/>
              </a:rPr>
              <a:t> </a:t>
            </a:r>
            <a:r>
              <a:rPr lang="ru-RU" sz="1900" dirty="0" err="1">
                <a:solidFill>
                  <a:schemeClr val="bg2">
                    <a:lumMod val="50000"/>
                  </a:schemeClr>
                </a:solidFill>
                <a:latin typeface="Times New Roman" pitchFamily="18" charset="0"/>
                <a:cs typeface="Times New Roman" pitchFamily="18" charset="0"/>
              </a:rPr>
              <a:t>болады</a:t>
            </a:r>
            <a:r>
              <a:rPr lang="ru-RU" sz="1900" dirty="0">
                <a:solidFill>
                  <a:schemeClr val="bg2">
                    <a:lumMod val="50000"/>
                  </a:schemeClr>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endParaRPr lang="ru-KZ" sz="1600" dirty="0">
              <a:latin typeface="Times New Roman" pitchFamily="18" charset="0"/>
              <a:cs typeface="Times New Roman" pitchFamily="18" charset="0"/>
            </a:endParaRPr>
          </a:p>
        </p:txBody>
      </p:sp>
    </p:spTree>
    <p:extLst>
      <p:ext uri="{BB962C8B-B14F-4D97-AF65-F5344CB8AC3E}">
        <p14:creationId xmlns:p14="http://schemas.microsoft.com/office/powerpoint/2010/main" val="681870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415" t="24067" r="28397" b="26457"/>
          <a:stretch/>
        </p:blipFill>
        <p:spPr bwMode="auto">
          <a:xfrm>
            <a:off x="457201" y="181155"/>
            <a:ext cx="3959523" cy="466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416724" y="284016"/>
            <a:ext cx="4572000" cy="4616648"/>
          </a:xfrm>
          <a:prstGeom prst="rect">
            <a:avLst/>
          </a:prstGeom>
        </p:spPr>
        <p:txBody>
          <a:bodyPr>
            <a:spAutoFit/>
          </a:bodyPr>
          <a:lstStyle/>
          <a:p>
            <a:r>
              <a:rPr lang="ru-RU" sz="2000" dirty="0" err="1">
                <a:latin typeface="Times New Roman" pitchFamily="18" charset="0"/>
                <a:cs typeface="Times New Roman" pitchFamily="18" charset="0"/>
              </a:rPr>
              <a:t>Суретте</a:t>
            </a:r>
            <a:r>
              <a:rPr lang="ru-RU" sz="2000" dirty="0">
                <a:latin typeface="Times New Roman" pitchFamily="18" charset="0"/>
                <a:cs typeface="Times New Roman" pitchFamily="18" charset="0"/>
              </a:rPr>
              <a:t> бал </a:t>
            </a:r>
            <a:r>
              <a:rPr lang="ru-RU" sz="2000" dirty="0" err="1">
                <a:latin typeface="Times New Roman" pitchFamily="18" charset="0"/>
                <a:cs typeface="Times New Roman" pitchFamily="18" charset="0"/>
              </a:rPr>
              <a:t>ұясының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омартаның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көрсетілген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суреттің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ортаңғы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жоғары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нұсқаса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жаққа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тамағын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таба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дегенді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білдіреді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суреттің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ортаңғы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нұсқаса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оңға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дегенді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білдіреді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іштерімен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ұзақтығы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тамақтың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омартадан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бастап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қашықтықты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көрсетеді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Егер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тамақ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болмаса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онда</a:t>
            </a:r>
            <a:r>
              <a:rPr lang="ru-RU" sz="2000" dirty="0">
                <a:latin typeface="Times New Roman" pitchFamily="18" charset="0"/>
                <a:cs typeface="Times New Roman" pitchFamily="18" charset="0"/>
              </a:rPr>
              <a:t> ара </a:t>
            </a:r>
            <a:r>
              <a:rPr lang="ru-RU" sz="2000" dirty="0" err="1">
                <a:latin typeface="Times New Roman" pitchFamily="18" charset="0"/>
                <a:cs typeface="Times New Roman" pitchFamily="18" charset="0"/>
              </a:rPr>
              <a:t>гүлдің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біраз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қозғайды</a:t>
            </a:r>
            <a:r>
              <a:rPr lang="ru-RU" sz="2000" dirty="0">
                <a:latin typeface="Times New Roman" pitchFamily="18" charset="0"/>
                <a:cs typeface="Times New Roman" pitchFamily="18" charset="0"/>
              </a:rPr>
              <a:t>.  </a:t>
            </a:r>
          </a:p>
          <a:p>
            <a:r>
              <a:rPr lang="ru-RU" dirty="0"/>
              <a:t> </a:t>
            </a:r>
          </a:p>
        </p:txBody>
      </p:sp>
    </p:spTree>
    <p:extLst>
      <p:ext uri="{BB962C8B-B14F-4D97-AF65-F5344CB8AC3E}">
        <p14:creationId xmlns:p14="http://schemas.microsoft.com/office/powerpoint/2010/main" val="3121295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46206" y="334673"/>
            <a:ext cx="8520600" cy="3302700"/>
          </a:xfrm>
        </p:spPr>
        <p:txBody>
          <a:bodyPr>
            <a:noAutofit/>
          </a:bodyPr>
          <a:lstStyle/>
          <a:p>
            <a:pPr marL="114300" indent="0">
              <a:buNone/>
            </a:pPr>
            <a:r>
              <a:rPr lang="ru-RU" b="1" dirty="0">
                <a:solidFill>
                  <a:schemeClr val="bg2">
                    <a:lumMod val="50000"/>
                  </a:schemeClr>
                </a:solidFill>
                <a:latin typeface="Times New Roman" pitchFamily="18" charset="0"/>
                <a:ea typeface="Microsoft YaHei Light" pitchFamily="34" charset="-122"/>
                <a:cs typeface="Times New Roman" pitchFamily="18" charset="0"/>
              </a:rPr>
              <a:t>Бал </a:t>
            </a:r>
            <a:r>
              <a:rPr lang="ru-RU" b="1" dirty="0" err="1">
                <a:solidFill>
                  <a:schemeClr val="bg2">
                    <a:lumMod val="50000"/>
                  </a:schemeClr>
                </a:solidFill>
                <a:latin typeface="Times New Roman" pitchFamily="18" charset="0"/>
                <a:ea typeface="Microsoft YaHei Light" pitchFamily="34" charset="-122"/>
                <a:cs typeface="Times New Roman" pitchFamily="18" charset="0"/>
              </a:rPr>
              <a:t>жасау</a:t>
            </a:r>
            <a:r>
              <a:rPr lang="ru-RU" b="1" dirty="0">
                <a:solidFill>
                  <a:schemeClr val="bg2">
                    <a:lumMod val="50000"/>
                  </a:schemeClr>
                </a:solidFill>
                <a:latin typeface="Times New Roman" pitchFamily="18" charset="0"/>
                <a:ea typeface="Microsoft YaHei Light" pitchFamily="34" charset="-122"/>
                <a:cs typeface="Times New Roman" pitchFamily="18" charset="0"/>
              </a:rPr>
              <a:t> </a:t>
            </a:r>
            <a:endParaRPr lang="ru-RU" b="1" dirty="0" smtClean="0">
              <a:solidFill>
                <a:schemeClr val="bg2">
                  <a:lumMod val="50000"/>
                </a:schemeClr>
              </a:solidFill>
              <a:latin typeface="Times New Roman" pitchFamily="18" charset="0"/>
              <a:ea typeface="Microsoft YaHei Light" pitchFamily="34" charset="-122"/>
              <a:cs typeface="Times New Roman" pitchFamily="18" charset="0"/>
            </a:endParaRPr>
          </a:p>
          <a:p>
            <a:pPr marL="114300" indent="0">
              <a:buNone/>
            </a:pP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Аралар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омартаға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шірнемен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ұшып</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келгенде</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олар</a:t>
            </a:r>
            <a:r>
              <a:rPr lang="ru-RU" dirty="0">
                <a:solidFill>
                  <a:schemeClr val="bg2">
                    <a:lumMod val="50000"/>
                  </a:schemeClr>
                </a:solidFill>
                <a:latin typeface="Times New Roman" pitchFamily="18" charset="0"/>
                <a:ea typeface="Microsoft YaHei Light" pitchFamily="34" charset="-122"/>
                <a:cs typeface="Times New Roman" pitchFamily="18" charset="0"/>
              </a:rPr>
              <a:t> оны </a:t>
            </a:r>
            <a:r>
              <a:rPr lang="ru-RU" dirty="0" err="1">
                <a:solidFill>
                  <a:schemeClr val="bg2">
                    <a:lumMod val="50000"/>
                  </a:schemeClr>
                </a:solidFill>
                <a:latin typeface="Times New Roman" pitchFamily="18" charset="0"/>
                <a:ea typeface="Microsoft YaHei Light" pitchFamily="34" charset="-122"/>
                <a:cs typeface="Times New Roman" pitchFamily="18" charset="0"/>
              </a:rPr>
              <a:t>омартадағы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араларға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береді</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Омартадағы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аралар</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шірнені</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омартаның</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жыл</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және</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құрғақ</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ауасының</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әсеріне</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ұшыратып</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төменгі</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жақтарымен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жылжытады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Жиналған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шірненің</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құрамында</a:t>
            </a:r>
            <a:r>
              <a:rPr lang="ru-RU" dirty="0">
                <a:solidFill>
                  <a:schemeClr val="bg2">
                    <a:lumMod val="50000"/>
                  </a:schemeClr>
                </a:solidFill>
                <a:latin typeface="Times New Roman" pitchFamily="18" charset="0"/>
                <a:ea typeface="Microsoft YaHei Light" pitchFamily="34" charset="-122"/>
                <a:cs typeface="Times New Roman" pitchFamily="18" charset="0"/>
              </a:rPr>
              <a:t>  80% </a:t>
            </a:r>
            <a:r>
              <a:rPr lang="ru-RU" dirty="0" err="1">
                <a:solidFill>
                  <a:schemeClr val="bg2">
                    <a:lumMod val="50000"/>
                  </a:schemeClr>
                </a:solidFill>
                <a:latin typeface="Times New Roman" pitchFamily="18" charset="0"/>
                <a:ea typeface="Microsoft YaHei Light" pitchFamily="34" charset="-122"/>
                <a:cs typeface="Times New Roman" pitchFamily="18" charset="0"/>
              </a:rPr>
              <a:t>сумен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араласқан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минералдар</a:t>
            </a:r>
            <a:r>
              <a:rPr lang="ru-RU" dirty="0">
                <a:solidFill>
                  <a:schemeClr val="bg2">
                    <a:lumMod val="50000"/>
                  </a:schemeClr>
                </a:solidFill>
                <a:latin typeface="Times New Roman" pitchFamily="18" charset="0"/>
                <a:ea typeface="Microsoft YaHei Light" pitchFamily="34" charset="-122"/>
                <a:cs typeface="Times New Roman" pitchFamily="18" charset="0"/>
              </a:rPr>
              <a:t> мен </a:t>
            </a:r>
            <a:r>
              <a:rPr lang="ru-RU" dirty="0" err="1">
                <a:solidFill>
                  <a:schemeClr val="bg2">
                    <a:lumMod val="50000"/>
                  </a:schemeClr>
                </a:solidFill>
                <a:latin typeface="Times New Roman" pitchFamily="18" charset="0"/>
                <a:ea typeface="Microsoft YaHei Light" pitchFamily="34" charset="-122"/>
                <a:cs typeface="Times New Roman" pitchFamily="18" charset="0"/>
              </a:rPr>
              <a:t>қант</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болады</a:t>
            </a:r>
            <a:r>
              <a:rPr lang="ru-RU" dirty="0">
                <a:solidFill>
                  <a:schemeClr val="bg2">
                    <a:lumMod val="50000"/>
                  </a:schemeClr>
                </a:solidFill>
                <a:latin typeface="Times New Roman" pitchFamily="18" charset="0"/>
                <a:ea typeface="Microsoft YaHei Light" pitchFamily="34" charset="-122"/>
                <a:cs typeface="Times New Roman" pitchFamily="18" charset="0"/>
              </a:rPr>
              <a:t>. 10-20 </a:t>
            </a:r>
            <a:r>
              <a:rPr lang="ru-RU" dirty="0" err="1">
                <a:solidFill>
                  <a:schemeClr val="bg2">
                    <a:lumMod val="50000"/>
                  </a:schemeClr>
                </a:solidFill>
                <a:latin typeface="Times New Roman" pitchFamily="18" charset="0"/>
                <a:ea typeface="Microsoft YaHei Light" pitchFamily="34" charset="-122"/>
                <a:cs typeface="Times New Roman" pitchFamily="18" charset="0"/>
              </a:rPr>
              <a:t>минуттан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кейін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артық</a:t>
            </a:r>
            <a:r>
              <a:rPr lang="ru-RU" dirty="0">
                <a:solidFill>
                  <a:schemeClr val="bg2">
                    <a:lumMod val="50000"/>
                  </a:schemeClr>
                </a:solidFill>
                <a:latin typeface="Times New Roman" pitchFamily="18" charset="0"/>
                <a:ea typeface="Microsoft YaHei Light" pitchFamily="34" charset="-122"/>
                <a:cs typeface="Times New Roman" pitchFamily="18" charset="0"/>
              </a:rPr>
              <a:t> су </a:t>
            </a:r>
            <a:r>
              <a:rPr lang="ru-RU" dirty="0" err="1">
                <a:solidFill>
                  <a:schemeClr val="bg2">
                    <a:lumMod val="50000"/>
                  </a:schemeClr>
                </a:solidFill>
                <a:latin typeface="Times New Roman" pitchFamily="18" charset="0"/>
                <a:ea typeface="Microsoft YaHei Light" pitchFamily="34" charset="-122"/>
                <a:cs typeface="Times New Roman" pitchFamily="18" charset="0"/>
              </a:rPr>
              <a:t>буға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айналып</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кеткен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кезде</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омартадағы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аралар</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шірнені</a:t>
            </a:r>
            <a:r>
              <a:rPr lang="ru-RU" dirty="0">
                <a:solidFill>
                  <a:schemeClr val="bg2">
                    <a:lumMod val="50000"/>
                  </a:schemeClr>
                </a:solidFill>
                <a:latin typeface="Times New Roman" pitchFamily="18" charset="0"/>
                <a:ea typeface="Microsoft YaHei Light" pitchFamily="34" charset="-122"/>
                <a:cs typeface="Times New Roman" pitchFamily="18" charset="0"/>
              </a:rPr>
              <a:t> бал </a:t>
            </a:r>
            <a:r>
              <a:rPr lang="ru-RU" dirty="0" err="1">
                <a:solidFill>
                  <a:schemeClr val="bg2">
                    <a:lumMod val="50000"/>
                  </a:schemeClr>
                </a:solidFill>
                <a:latin typeface="Times New Roman" pitchFamily="18" charset="0"/>
                <a:ea typeface="Microsoft YaHei Light" pitchFamily="34" charset="-122"/>
                <a:cs typeface="Times New Roman" pitchFamily="18" charset="0"/>
              </a:rPr>
              <a:t>ұясының</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ұяшығына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қояды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онда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булану</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үдерісі</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жалғасады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Үш</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күннен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кейін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ұяшықтағы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балдың</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құрамында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шамамен</a:t>
            </a:r>
            <a:r>
              <a:rPr lang="ru-RU" dirty="0">
                <a:solidFill>
                  <a:schemeClr val="bg2">
                    <a:lumMod val="50000"/>
                  </a:schemeClr>
                </a:solidFill>
                <a:latin typeface="Times New Roman" pitchFamily="18" charset="0"/>
                <a:ea typeface="Microsoft YaHei Light" pitchFamily="34" charset="-122"/>
                <a:cs typeface="Times New Roman" pitchFamily="18" charset="0"/>
              </a:rPr>
              <a:t> 20% су </a:t>
            </a:r>
            <a:r>
              <a:rPr lang="ru-RU" dirty="0" err="1">
                <a:solidFill>
                  <a:schemeClr val="bg2">
                    <a:lumMod val="50000"/>
                  </a:schemeClr>
                </a:solidFill>
                <a:latin typeface="Times New Roman" pitchFamily="18" charset="0"/>
                <a:ea typeface="Microsoft YaHei Light" pitchFamily="34" charset="-122"/>
                <a:cs typeface="Times New Roman" pitchFamily="18" charset="0"/>
              </a:rPr>
              <a:t>болады</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Бұл</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уақытта</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аралар</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ұяшықтарын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балауыздан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жасалған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қақпақтармен</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жауып</a:t>
            </a:r>
            <a:r>
              <a:rPr lang="ru-RU" dirty="0">
                <a:solidFill>
                  <a:schemeClr val="bg2">
                    <a:lumMod val="50000"/>
                  </a:schemeClr>
                </a:solidFill>
                <a:latin typeface="Times New Roman" pitchFamily="18" charset="0"/>
                <a:ea typeface="Microsoft YaHei Light" pitchFamily="34" charset="-122"/>
                <a:cs typeface="Times New Roman" pitchFamily="18" charset="0"/>
              </a:rPr>
              <a:t> </a:t>
            </a:r>
            <a:r>
              <a:rPr lang="ru-RU" dirty="0" err="1">
                <a:solidFill>
                  <a:schemeClr val="bg2">
                    <a:lumMod val="50000"/>
                  </a:schemeClr>
                </a:solidFill>
                <a:latin typeface="Times New Roman" pitchFamily="18" charset="0"/>
                <a:ea typeface="Microsoft YaHei Light" pitchFamily="34" charset="-122"/>
                <a:cs typeface="Times New Roman" pitchFamily="18" charset="0"/>
              </a:rPr>
              <a:t>қояды</a:t>
            </a:r>
            <a:r>
              <a:rPr lang="ru-RU" dirty="0">
                <a:solidFill>
                  <a:schemeClr val="bg2">
                    <a:lumMod val="50000"/>
                  </a:schemeClr>
                </a:solidFill>
                <a:latin typeface="Times New Roman" pitchFamily="18" charset="0"/>
                <a:ea typeface="Microsoft YaHei Light" pitchFamily="34" charset="-122"/>
                <a:cs typeface="Times New Roman" pitchFamily="18" charset="0"/>
              </a:rPr>
              <a:t>. </a:t>
            </a:r>
            <a:endParaRPr lang="ru-RU" dirty="0" smtClean="0">
              <a:solidFill>
                <a:schemeClr val="bg2">
                  <a:lumMod val="50000"/>
                </a:schemeClr>
              </a:solidFill>
              <a:latin typeface="Times New Roman" pitchFamily="18" charset="0"/>
              <a:ea typeface="Microsoft YaHei Light" pitchFamily="34" charset="-122"/>
              <a:cs typeface="Times New Roman" pitchFamily="18" charset="0"/>
            </a:endParaRPr>
          </a:p>
          <a:p>
            <a:pPr marL="114300" indent="0">
              <a:buNone/>
            </a:pP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Әдетте</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аралар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шірнені</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бір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типті</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гүлдерден</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және</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бір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жерден</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жинайды</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Шірненің</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негізгі</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қайнар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көздері</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жеміс</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ағаштары</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беде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және</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гүлденген</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ағаштар</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болып</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r>
              <a:rPr lang="ru-RU" dirty="0" err="1" smtClean="0">
                <a:solidFill>
                  <a:schemeClr val="bg2">
                    <a:lumMod val="50000"/>
                  </a:schemeClr>
                </a:solidFill>
                <a:latin typeface="Times New Roman" pitchFamily="18" charset="0"/>
                <a:ea typeface="Microsoft YaHei Light" pitchFamily="34" charset="-122"/>
                <a:cs typeface="Times New Roman" pitchFamily="18" charset="0"/>
              </a:rPr>
              <a:t>табылады</a:t>
            </a:r>
            <a:r>
              <a:rPr lang="ru-RU" dirty="0" smtClean="0">
                <a:solidFill>
                  <a:schemeClr val="bg2">
                    <a:lumMod val="50000"/>
                  </a:schemeClr>
                </a:solidFill>
                <a:latin typeface="Times New Roman" pitchFamily="18" charset="0"/>
                <a:ea typeface="Microsoft YaHei Light" pitchFamily="34" charset="-122"/>
                <a:cs typeface="Times New Roman" pitchFamily="18" charset="0"/>
              </a:rPr>
              <a:t>. </a:t>
            </a:r>
            <a:endParaRPr lang="ru-RU" dirty="0">
              <a:solidFill>
                <a:schemeClr val="bg2">
                  <a:lumMod val="50000"/>
                </a:schemeClr>
              </a:solidFill>
              <a:latin typeface="Times New Roman" pitchFamily="18" charset="0"/>
              <a:ea typeface="Microsoft YaHei Light" pitchFamily="34" charset="-122"/>
              <a:cs typeface="Times New Roman" pitchFamily="18" charset="0"/>
            </a:endParaRPr>
          </a:p>
        </p:txBody>
      </p:sp>
    </p:spTree>
    <p:extLst>
      <p:ext uri="{BB962C8B-B14F-4D97-AF65-F5344CB8AC3E}">
        <p14:creationId xmlns:p14="http://schemas.microsoft.com/office/powerpoint/2010/main" val="1410513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68568" y="222528"/>
            <a:ext cx="8520600" cy="4920971"/>
          </a:xfrm>
        </p:spPr>
        <p:txBody>
          <a:bodyPr>
            <a:normAutofit fontScale="92500" lnSpcReduction="10000"/>
          </a:bodyPr>
          <a:lstStyle/>
          <a:p>
            <a:pPr marL="114300" indent="0">
              <a:buNone/>
            </a:pPr>
            <a:r>
              <a:rPr lang="ru-RU" b="1" dirty="0" smtClean="0">
                <a:solidFill>
                  <a:schemeClr val="bg2">
                    <a:lumMod val="50000"/>
                  </a:schemeClr>
                </a:solidFill>
                <a:latin typeface="Times New Roman" pitchFamily="18" charset="0"/>
                <a:cs typeface="Times New Roman" pitchFamily="18" charset="0"/>
              </a:rPr>
              <a:t>1 – </a:t>
            </a:r>
            <a:r>
              <a:rPr lang="ru-RU" b="1" dirty="0" err="1" smtClean="0">
                <a:solidFill>
                  <a:schemeClr val="bg2">
                    <a:lumMod val="50000"/>
                  </a:schemeClr>
                </a:solidFill>
                <a:latin typeface="Times New Roman" pitchFamily="18" charset="0"/>
                <a:cs typeface="Times New Roman" pitchFamily="18" charset="0"/>
              </a:rPr>
              <a:t>сұрақ</a:t>
            </a:r>
            <a:r>
              <a:rPr lang="ru-RU" b="1"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Аралар</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Аралар</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биі</a:t>
            </a:r>
            <a:r>
              <a:rPr lang="ru-RU" dirty="0" smtClean="0">
                <a:solidFill>
                  <a:schemeClr val="bg2">
                    <a:lumMod val="50000"/>
                  </a:schemeClr>
                </a:solidFill>
                <a:latin typeface="Times New Roman" pitchFamily="18" charset="0"/>
                <a:cs typeface="Times New Roman" pitchFamily="18" charset="0"/>
              </a:rPr>
              <a:t> не </a:t>
            </a:r>
            <a:r>
              <a:rPr lang="ru-RU" dirty="0" err="1" smtClean="0">
                <a:solidFill>
                  <a:schemeClr val="bg2">
                    <a:lumMod val="50000"/>
                  </a:schemeClr>
                </a:solidFill>
                <a:latin typeface="Times New Roman" pitchFamily="18" charset="0"/>
                <a:cs typeface="Times New Roman" pitchFamily="18" charset="0"/>
              </a:rPr>
              <a:t>үшін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қажет</a:t>
            </a:r>
            <a:r>
              <a:rPr lang="ru-RU" dirty="0" smtClean="0">
                <a:solidFill>
                  <a:schemeClr val="bg2">
                    <a:lumMod val="50000"/>
                  </a:schemeClr>
                </a:solidFill>
                <a:latin typeface="Times New Roman" pitchFamily="18" charset="0"/>
                <a:cs typeface="Times New Roman" pitchFamily="18" charset="0"/>
              </a:rPr>
              <a:t>?  </a:t>
            </a:r>
          </a:p>
          <a:p>
            <a:pPr>
              <a:buAutoNum type="alphaUcPeriod"/>
            </a:pPr>
            <a:r>
              <a:rPr lang="ru-RU" dirty="0" err="1" smtClean="0">
                <a:solidFill>
                  <a:schemeClr val="bg2">
                    <a:lumMod val="50000"/>
                  </a:schemeClr>
                </a:solidFill>
                <a:latin typeface="Times New Roman" pitchFamily="18" charset="0"/>
                <a:cs typeface="Times New Roman" pitchFamily="18" charset="0"/>
              </a:rPr>
              <a:t>Балдың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табысты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дайындалғанын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атап</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өту</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үшін</a:t>
            </a:r>
            <a:r>
              <a:rPr lang="ru-RU" dirty="0" smtClean="0">
                <a:solidFill>
                  <a:schemeClr val="bg2">
                    <a:lumMod val="50000"/>
                  </a:schemeClr>
                </a:solidFill>
                <a:latin typeface="Times New Roman" pitchFamily="18" charset="0"/>
                <a:cs typeface="Times New Roman" pitchFamily="18" charset="0"/>
              </a:rPr>
              <a:t>.</a:t>
            </a:r>
          </a:p>
          <a:p>
            <a:pPr>
              <a:buAutoNum type="alphaUcPeriod"/>
            </a:pPr>
            <a:r>
              <a:rPr lang="ru-RU" dirty="0" err="1" smtClean="0">
                <a:solidFill>
                  <a:schemeClr val="bg2">
                    <a:lumMod val="50000"/>
                  </a:schemeClr>
                </a:solidFill>
                <a:latin typeface="Times New Roman" pitchFamily="18" charset="0"/>
                <a:cs typeface="Times New Roman" pitchFamily="18" charset="0"/>
              </a:rPr>
              <a:t>Жинаушылар</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тапқан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өсімдіктің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түрін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көрсету</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үшін</a:t>
            </a:r>
            <a:r>
              <a:rPr lang="ru-RU" dirty="0" smtClean="0">
                <a:solidFill>
                  <a:schemeClr val="bg2">
                    <a:lumMod val="50000"/>
                  </a:schemeClr>
                </a:solidFill>
                <a:latin typeface="Times New Roman" pitchFamily="18" charset="0"/>
                <a:cs typeface="Times New Roman" pitchFamily="18" charset="0"/>
              </a:rPr>
              <a:t>.</a:t>
            </a:r>
          </a:p>
          <a:p>
            <a:pPr>
              <a:buAutoNum type="alphaUcPeriod"/>
            </a:pP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Жаңа</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ұрғашы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араның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тууын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атап</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өту</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үшін</a:t>
            </a:r>
            <a:r>
              <a:rPr lang="ru-RU" dirty="0" smtClean="0">
                <a:solidFill>
                  <a:schemeClr val="bg2">
                    <a:lumMod val="50000"/>
                  </a:schemeClr>
                </a:solidFill>
                <a:latin typeface="Times New Roman" pitchFamily="18" charset="0"/>
                <a:cs typeface="Times New Roman" pitchFamily="18" charset="0"/>
              </a:rPr>
              <a:t>. </a:t>
            </a:r>
          </a:p>
          <a:p>
            <a:pPr>
              <a:buAutoNum type="alphaUcPeriod"/>
            </a:pPr>
            <a:r>
              <a:rPr lang="ru-RU" b="1" dirty="0" err="1" smtClean="0">
                <a:solidFill>
                  <a:schemeClr val="bg2">
                    <a:lumMod val="50000"/>
                  </a:schemeClr>
                </a:solidFill>
                <a:latin typeface="Times New Roman" pitchFamily="18" charset="0"/>
                <a:cs typeface="Times New Roman" pitchFamily="18" charset="0"/>
              </a:rPr>
              <a:t>Жинаушылар</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тапқан</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тамақтың</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қайда</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екенін</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көрсету</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үшін</a:t>
            </a:r>
            <a:r>
              <a:rPr lang="ru-RU" b="1" dirty="0" smtClean="0">
                <a:solidFill>
                  <a:schemeClr val="bg2">
                    <a:lumMod val="50000"/>
                  </a:schemeClr>
                </a:solidFill>
                <a:latin typeface="Times New Roman" pitchFamily="18" charset="0"/>
                <a:cs typeface="Times New Roman" pitchFamily="18" charset="0"/>
              </a:rPr>
              <a:t>.  </a:t>
            </a:r>
          </a:p>
          <a:p>
            <a:pPr marL="114300" indent="0">
              <a:buNone/>
            </a:pPr>
            <a:r>
              <a:rPr lang="ru-RU" b="1" dirty="0" smtClean="0">
                <a:solidFill>
                  <a:schemeClr val="bg2">
                    <a:lumMod val="50000"/>
                  </a:schemeClr>
                </a:solidFill>
              </a:rPr>
              <a:t> </a:t>
            </a:r>
            <a:r>
              <a:rPr lang="ru-RU" b="1" dirty="0" smtClean="0">
                <a:solidFill>
                  <a:schemeClr val="bg2">
                    <a:lumMod val="50000"/>
                  </a:schemeClr>
                </a:solidFill>
                <a:latin typeface="Times New Roman" pitchFamily="18" charset="0"/>
                <a:cs typeface="Times New Roman" pitchFamily="18" charset="0"/>
              </a:rPr>
              <a:t>2– </a:t>
            </a:r>
            <a:r>
              <a:rPr lang="ru-RU" b="1" dirty="0" err="1" smtClean="0">
                <a:solidFill>
                  <a:schemeClr val="bg2">
                    <a:lumMod val="50000"/>
                  </a:schemeClr>
                </a:solidFill>
                <a:latin typeface="Times New Roman" pitchFamily="18" charset="0"/>
                <a:cs typeface="Times New Roman" pitchFamily="18" charset="0"/>
              </a:rPr>
              <a:t>сұрақ</a:t>
            </a:r>
            <a:r>
              <a:rPr lang="ru-RU" b="1" dirty="0" smtClean="0">
                <a:solidFill>
                  <a:schemeClr val="bg2">
                    <a:lumMod val="50000"/>
                  </a:schemeClr>
                </a:solidFill>
                <a:latin typeface="Times New Roman" pitchFamily="18" charset="0"/>
                <a:cs typeface="Times New Roman" pitchFamily="18" charset="0"/>
              </a:rPr>
              <a:t>.  </a:t>
            </a:r>
            <a:r>
              <a:rPr lang="ru-RU" dirty="0" err="1" smtClean="0">
                <a:latin typeface="Times New Roman" pitchFamily="18" charset="0"/>
                <a:cs typeface="Times New Roman" pitchFamily="18" charset="0"/>
              </a:rPr>
              <a:t>Шірне</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балдың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арасындағы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қандай</a:t>
            </a:r>
            <a:r>
              <a:rPr lang="ru-RU" dirty="0" smtClean="0">
                <a:latin typeface="Times New Roman" pitchFamily="18" charset="0"/>
                <a:cs typeface="Times New Roman" pitchFamily="18" charset="0"/>
              </a:rPr>
              <a:t>?  </a:t>
            </a:r>
          </a:p>
          <a:p>
            <a:pPr>
              <a:buAutoNum type="alphaUcPeriod"/>
            </a:pPr>
            <a:r>
              <a:rPr lang="ru-RU" b="1" dirty="0" err="1" smtClean="0">
                <a:solidFill>
                  <a:schemeClr val="bg2">
                    <a:lumMod val="50000"/>
                  </a:schemeClr>
                </a:solidFill>
                <a:latin typeface="Times New Roman" pitchFamily="18" charset="0"/>
                <a:cs typeface="Times New Roman" pitchFamily="18" charset="0"/>
              </a:rPr>
              <a:t>Заттың</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құрамындағы</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судың</a:t>
            </a:r>
            <a:r>
              <a:rPr lang="ru-RU" b="1" dirty="0" smtClean="0">
                <a:solidFill>
                  <a:schemeClr val="bg2">
                    <a:lumMod val="50000"/>
                  </a:schemeClr>
                </a:solidFill>
                <a:latin typeface="Times New Roman" pitchFamily="18" charset="0"/>
                <a:cs typeface="Times New Roman" pitchFamily="18" charset="0"/>
              </a:rPr>
              <a:t> </a:t>
            </a:r>
            <a:r>
              <a:rPr lang="ru-RU" b="1" dirty="0" err="1" smtClean="0">
                <a:solidFill>
                  <a:schemeClr val="bg2">
                    <a:lumMod val="50000"/>
                  </a:schemeClr>
                </a:solidFill>
                <a:latin typeface="Times New Roman" pitchFamily="18" charset="0"/>
                <a:cs typeface="Times New Roman" pitchFamily="18" charset="0"/>
              </a:rPr>
              <a:t>мөлшері</a:t>
            </a:r>
            <a:r>
              <a:rPr lang="ru-RU" dirty="0" smtClean="0">
                <a:latin typeface="Times New Roman" pitchFamily="18" charset="0"/>
                <a:cs typeface="Times New Roman" pitchFamily="18" charset="0"/>
              </a:rPr>
              <a:t>.</a:t>
            </a:r>
          </a:p>
          <a:p>
            <a:pPr>
              <a:buAutoNum type="alphaUcPeriod"/>
            </a:pPr>
            <a:r>
              <a:rPr lang="en-US"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Заттағы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қанттың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минералдарға</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қатынасы</a:t>
            </a:r>
            <a:r>
              <a:rPr lang="ru-RU" dirty="0" smtClean="0">
                <a:solidFill>
                  <a:schemeClr val="bg2">
                    <a:lumMod val="50000"/>
                  </a:schemeClr>
                </a:solidFill>
                <a:latin typeface="Times New Roman" pitchFamily="18" charset="0"/>
                <a:cs typeface="Times New Roman" pitchFamily="18" charset="0"/>
              </a:rPr>
              <a:t>. </a:t>
            </a:r>
          </a:p>
          <a:p>
            <a:pPr>
              <a:buAutoNum type="alphaUcPeriod"/>
            </a:pPr>
            <a:r>
              <a:rPr lang="ru-RU" dirty="0" err="1" smtClean="0">
                <a:solidFill>
                  <a:schemeClr val="bg2">
                    <a:lumMod val="50000"/>
                  </a:schemeClr>
                </a:solidFill>
                <a:latin typeface="Times New Roman" pitchFamily="18" charset="0"/>
                <a:cs typeface="Times New Roman" pitchFamily="18" charset="0"/>
              </a:rPr>
              <a:t>Зат</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алынатын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өсімдіктің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түрі</a:t>
            </a:r>
            <a:r>
              <a:rPr lang="ru-RU" dirty="0" smtClean="0">
                <a:solidFill>
                  <a:schemeClr val="bg2">
                    <a:lumMod val="50000"/>
                  </a:schemeClr>
                </a:solidFill>
                <a:latin typeface="Times New Roman" pitchFamily="18" charset="0"/>
                <a:cs typeface="Times New Roman" pitchFamily="18" charset="0"/>
              </a:rPr>
              <a:t>. </a:t>
            </a:r>
          </a:p>
          <a:p>
            <a:pPr>
              <a:buAutoNum type="alphaUcPeriod"/>
            </a:pPr>
            <a:r>
              <a:rPr lang="en-US"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Затты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өңдейтін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аралардың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түрі</a:t>
            </a:r>
            <a:r>
              <a:rPr lang="ru-RU" dirty="0" smtClean="0">
                <a:solidFill>
                  <a:schemeClr val="bg2">
                    <a:lumMod val="50000"/>
                  </a:schemeClr>
                </a:solidFill>
                <a:latin typeface="Times New Roman" pitchFamily="18" charset="0"/>
                <a:cs typeface="Times New Roman" pitchFamily="18" charset="0"/>
              </a:rPr>
              <a:t>. </a:t>
            </a:r>
          </a:p>
          <a:p>
            <a:pPr marL="114300" indent="0">
              <a:buNone/>
            </a:pPr>
            <a:r>
              <a:rPr lang="ru-RU" b="1" dirty="0" smtClean="0">
                <a:solidFill>
                  <a:schemeClr val="bg2">
                    <a:lumMod val="50000"/>
                  </a:schemeClr>
                </a:solidFill>
                <a:latin typeface="Times New Roman" pitchFamily="18" charset="0"/>
                <a:cs typeface="Times New Roman" pitchFamily="18" charset="0"/>
              </a:rPr>
              <a:t> 3- </a:t>
            </a:r>
            <a:r>
              <a:rPr lang="ru-RU" b="1" dirty="0" err="1" smtClean="0">
                <a:solidFill>
                  <a:schemeClr val="bg2">
                    <a:lumMod val="50000"/>
                  </a:schemeClr>
                </a:solidFill>
                <a:latin typeface="Times New Roman" pitchFamily="18" charset="0"/>
                <a:cs typeface="Times New Roman" pitchFamily="18" charset="0"/>
              </a:rPr>
              <a:t>сұрақ</a:t>
            </a:r>
            <a:r>
              <a:rPr lang="ru-RU" b="1"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Аралар</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би</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арқылы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тамақтың</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омартадан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қаншалықты</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ұзақ</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жерде</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орналасқанын</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көрсеткісі</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келеді</a:t>
            </a:r>
            <a:r>
              <a:rPr lang="ru-RU" dirty="0" smtClean="0">
                <a:solidFill>
                  <a:schemeClr val="bg2">
                    <a:lumMod val="50000"/>
                  </a:schemeClr>
                </a:solidFill>
                <a:latin typeface="Times New Roman" pitchFamily="18" charset="0"/>
                <a:cs typeface="Times New Roman" pitchFamily="18" charset="0"/>
              </a:rPr>
              <a:t> </a:t>
            </a:r>
            <a:r>
              <a:rPr lang="ru-RU" dirty="0" err="1" smtClean="0">
                <a:solidFill>
                  <a:schemeClr val="bg2">
                    <a:lumMod val="50000"/>
                  </a:schemeClr>
                </a:solidFill>
                <a:latin typeface="Times New Roman" pitchFamily="18" charset="0"/>
                <a:cs typeface="Times New Roman" pitchFamily="18" charset="0"/>
              </a:rPr>
              <a:t>ме</a:t>
            </a:r>
            <a:r>
              <a:rPr lang="ru-RU" dirty="0" smtClean="0">
                <a:solidFill>
                  <a:schemeClr val="bg2">
                    <a:lumMod val="50000"/>
                  </a:schemeClr>
                </a:solidFill>
                <a:latin typeface="Times New Roman" pitchFamily="18" charset="0"/>
                <a:cs typeface="Times New Roman" pitchFamily="18" charset="0"/>
              </a:rPr>
              <a:t>?</a:t>
            </a:r>
          </a:p>
          <a:p>
            <a:pPr marL="114300" indent="0">
              <a:buNone/>
            </a:pPr>
            <a:r>
              <a:rPr lang="ru-RU" b="1" dirty="0" smtClean="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Араның</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ішін</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қозғайтынын</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және</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қозғаудың</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ұзақтығын</a:t>
            </a:r>
            <a:r>
              <a:rPr lang="ru-RU" b="1" dirty="0">
                <a:solidFill>
                  <a:schemeClr val="bg2">
                    <a:lumMod val="50000"/>
                  </a:schemeClr>
                </a:solidFill>
                <a:latin typeface="Times New Roman" pitchFamily="18" charset="0"/>
                <a:cs typeface="Times New Roman" pitchFamily="18" charset="0"/>
              </a:rPr>
              <a:t> </a:t>
            </a:r>
            <a:r>
              <a:rPr lang="ru-RU" b="1" dirty="0" err="1">
                <a:solidFill>
                  <a:schemeClr val="bg2">
                    <a:lumMod val="50000"/>
                  </a:schemeClr>
                </a:solidFill>
                <a:latin typeface="Times New Roman" pitchFamily="18" charset="0"/>
                <a:cs typeface="Times New Roman" pitchFamily="18" charset="0"/>
              </a:rPr>
              <a:t>айтады</a:t>
            </a:r>
            <a:r>
              <a:rPr lang="ru-RU" dirty="0">
                <a:solidFill>
                  <a:schemeClr val="bg2">
                    <a:lumMod val="50000"/>
                  </a:schemeClr>
                </a:solidFill>
                <a:latin typeface="Times New Roman" pitchFamily="18" charset="0"/>
                <a:cs typeface="Times New Roman" pitchFamily="18" charset="0"/>
              </a:rPr>
              <a:t>. </a:t>
            </a:r>
            <a:endParaRPr lang="ru-RU" dirty="0" smtClean="0">
              <a:solidFill>
                <a:schemeClr val="bg2">
                  <a:lumMod val="50000"/>
                </a:schemeClr>
              </a:solidFill>
              <a:latin typeface="Times New Roman" pitchFamily="18" charset="0"/>
              <a:cs typeface="Times New Roman" pitchFamily="18" charset="0"/>
            </a:endParaRPr>
          </a:p>
          <a:p>
            <a:pPr marL="114300" indent="0">
              <a:buNone/>
            </a:pPr>
            <a:r>
              <a:rPr lang="ru-RU" dirty="0" smtClean="0">
                <a:solidFill>
                  <a:schemeClr val="bg2">
                    <a:lumMod val="50000"/>
                  </a:schemeClr>
                </a:solidFill>
                <a:latin typeface="Times New Roman" pitchFamily="18" charset="0"/>
                <a:cs typeface="Times New Roman" pitchFamily="18" charset="0"/>
              </a:rPr>
              <a:t> </a:t>
            </a:r>
            <a:r>
              <a:rPr lang="ru-RU" dirty="0">
                <a:solidFill>
                  <a:schemeClr val="bg2">
                    <a:lumMod val="50000"/>
                  </a:schemeClr>
                </a:solidFill>
                <a:latin typeface="Times New Roman" pitchFamily="18" charset="0"/>
                <a:cs typeface="Times New Roman" pitchFamily="18" charset="0"/>
              </a:rPr>
              <a:t>Ара </a:t>
            </a:r>
            <a:r>
              <a:rPr lang="ru-RU" dirty="0" err="1">
                <a:solidFill>
                  <a:schemeClr val="bg2">
                    <a:lumMod val="50000"/>
                  </a:schemeClr>
                </a:solidFill>
                <a:latin typeface="Times New Roman" pitchFamily="18" charset="0"/>
                <a:cs typeface="Times New Roman" pitchFamily="18" charset="0"/>
              </a:rPr>
              <a:t>ішін</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қанша</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уақыт</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қозғайды</a:t>
            </a:r>
            <a:r>
              <a:rPr lang="ru-RU" dirty="0">
                <a:solidFill>
                  <a:schemeClr val="bg2">
                    <a:lumMod val="50000"/>
                  </a:schemeClr>
                </a:solidFill>
                <a:latin typeface="Times New Roman" pitchFamily="18" charset="0"/>
                <a:cs typeface="Times New Roman" pitchFamily="18" charset="0"/>
              </a:rPr>
              <a:t>. </a:t>
            </a:r>
            <a:endParaRPr lang="ru-RU" dirty="0" smtClean="0">
              <a:solidFill>
                <a:schemeClr val="bg2">
                  <a:lumMod val="50000"/>
                </a:schemeClr>
              </a:solidFill>
              <a:latin typeface="Times New Roman" pitchFamily="18" charset="0"/>
              <a:cs typeface="Times New Roman" pitchFamily="18" charset="0"/>
            </a:endParaRPr>
          </a:p>
          <a:p>
            <a:pPr marL="114300" indent="0">
              <a:buNone/>
            </a:pPr>
            <a:r>
              <a:rPr lang="ru-RU" dirty="0" smtClean="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Ол</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белгілі</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бір</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уақыт</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бойы</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ішін</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қозғайды</a:t>
            </a:r>
            <a:r>
              <a:rPr lang="ru-RU" dirty="0">
                <a:solidFill>
                  <a:schemeClr val="bg2">
                    <a:lumMod val="50000"/>
                  </a:schemeClr>
                </a:solidFill>
                <a:latin typeface="Times New Roman" pitchFamily="18" charset="0"/>
                <a:cs typeface="Times New Roman" pitchFamily="18" charset="0"/>
              </a:rPr>
              <a:t>. </a:t>
            </a:r>
            <a:endParaRPr lang="ru-RU" dirty="0" smtClean="0">
              <a:solidFill>
                <a:schemeClr val="bg2">
                  <a:lumMod val="50000"/>
                </a:schemeClr>
              </a:solidFill>
              <a:latin typeface="Times New Roman" pitchFamily="18" charset="0"/>
              <a:cs typeface="Times New Roman" pitchFamily="18" charset="0"/>
            </a:endParaRPr>
          </a:p>
          <a:p>
            <a:pPr marL="114300" indent="0">
              <a:buNone/>
            </a:pPr>
            <a:r>
              <a:rPr lang="ru-RU" dirty="0" err="1" smtClean="0">
                <a:solidFill>
                  <a:schemeClr val="bg2">
                    <a:lumMod val="50000"/>
                  </a:schemeClr>
                </a:solidFill>
                <a:latin typeface="Times New Roman" pitchFamily="18" charset="0"/>
                <a:cs typeface="Times New Roman" pitchFamily="18" charset="0"/>
              </a:rPr>
              <a:t>Араның</a:t>
            </a:r>
            <a:r>
              <a:rPr lang="ru-RU" dirty="0" smtClean="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ішін</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қозғайтынын</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ғана</a:t>
            </a:r>
            <a:r>
              <a:rPr lang="ru-RU" dirty="0">
                <a:solidFill>
                  <a:schemeClr val="bg2">
                    <a:lumMod val="50000"/>
                  </a:schemeClr>
                </a:solidFill>
                <a:latin typeface="Times New Roman" pitchFamily="18" charset="0"/>
                <a:cs typeface="Times New Roman" pitchFamily="18" charset="0"/>
              </a:rPr>
              <a:t> </a:t>
            </a:r>
            <a:r>
              <a:rPr lang="ru-RU" dirty="0" err="1">
                <a:solidFill>
                  <a:schemeClr val="bg2">
                    <a:lumMod val="50000"/>
                  </a:schemeClr>
                </a:solidFill>
                <a:latin typeface="Times New Roman" pitchFamily="18" charset="0"/>
                <a:cs typeface="Times New Roman" pitchFamily="18" charset="0"/>
              </a:rPr>
              <a:t>ескереді</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p>
          <a:p>
            <a:pPr marL="114300" indent="0">
              <a:buNone/>
            </a:pPr>
            <a:r>
              <a:rPr lang="ru-RU" b="1" dirty="0" err="1" smtClean="0">
                <a:latin typeface="Times New Roman" pitchFamily="18" charset="0"/>
                <a:cs typeface="Times New Roman" pitchFamily="18" charset="0"/>
              </a:rPr>
              <a:t>Ол</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ішін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қозғау</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арқылы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тамақтың</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қаншалықты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алыста</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екенін</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көрсетеді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62330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4"/>
          <p:cNvPicPr preferRelativeResize="0"/>
          <p:nvPr/>
        </p:nvPicPr>
        <p:blipFill>
          <a:blip r:embed="rId3">
            <a:alphaModFix/>
          </a:blip>
          <a:stretch>
            <a:fillRect/>
          </a:stretch>
        </p:blipFill>
        <p:spPr>
          <a:xfrm>
            <a:off x="76775" y="2625500"/>
            <a:ext cx="8958825" cy="2395175"/>
          </a:xfrm>
          <a:prstGeom prst="rect">
            <a:avLst/>
          </a:prstGeom>
          <a:noFill/>
          <a:ln>
            <a:noFill/>
          </a:ln>
        </p:spPr>
      </p:pic>
      <p:sp>
        <p:nvSpPr>
          <p:cNvPr id="75" name="Google Shape;75;p14"/>
          <p:cNvSpPr txBox="1">
            <a:spLocks noGrp="1"/>
          </p:cNvSpPr>
          <p:nvPr>
            <p:ph type="body" idx="1"/>
          </p:nvPr>
        </p:nvSpPr>
        <p:spPr>
          <a:xfrm>
            <a:off x="281000" y="322375"/>
            <a:ext cx="8754600" cy="3302700"/>
          </a:xfrm>
          <a:prstGeom prst="rect">
            <a:avLst/>
          </a:prstGeom>
        </p:spPr>
        <p:txBody>
          <a:bodyPr spcFirstLastPara="1" wrap="square" lIns="91425" tIns="91425" rIns="91425" bIns="91425" anchor="t" anchorCtr="0">
            <a:normAutofit/>
          </a:bodyPr>
          <a:lstStyle/>
          <a:p>
            <a:pPr marL="0" indent="0" algn="just">
              <a:buNone/>
            </a:pPr>
            <a:r>
              <a:rPr lang="ru" sz="2100" b="1" dirty="0">
                <a:solidFill>
                  <a:srgbClr val="002060"/>
                </a:solidFill>
                <a:highlight>
                  <a:schemeClr val="lt1"/>
                </a:highlight>
                <a:latin typeface="Times New Roman" pitchFamily="18" charset="0"/>
                <a:ea typeface="Times New Roman"/>
                <a:cs typeface="Times New Roman" pitchFamily="18" charset="0"/>
                <a:sym typeface="Times New Roman"/>
              </a:rPr>
              <a:t>Мақсаты: </a:t>
            </a:r>
            <a:r>
              <a:rPr lang="ru" sz="2000" dirty="0" smtClean="0">
                <a:solidFill>
                  <a:srgbClr val="002060"/>
                </a:solidFill>
                <a:highlight>
                  <a:schemeClr val="lt1"/>
                </a:highlight>
                <a:latin typeface="Times New Roman" pitchFamily="18" charset="0"/>
                <a:ea typeface="Times New Roman"/>
                <a:cs typeface="Times New Roman" pitchFamily="18" charset="0"/>
                <a:sym typeface="Times New Roman"/>
              </a:rPr>
              <a:t>Жаратылыстану сауаттылығын дамыту, негізгі және қосымша компоненттің мәнін түсіну</a:t>
            </a:r>
            <a:r>
              <a:rPr lang="ru-RU" sz="2000" dirty="0">
                <a:solidFill>
                  <a:srgbClr val="002060"/>
                </a:solidFill>
                <a:highlight>
                  <a:schemeClr val="lt1"/>
                </a:highlight>
                <a:latin typeface="Times New Roman" pitchFamily="18" charset="0"/>
                <a:cs typeface="Times New Roman" pitchFamily="18" charset="0"/>
              </a:rPr>
              <a:t>.</a:t>
            </a:r>
            <a:endParaRPr lang="ru-RU" sz="2000" dirty="0">
              <a:solidFill>
                <a:srgbClr val="002060"/>
              </a:solidFill>
              <a:latin typeface="Times New Roman" pitchFamily="18" charset="0"/>
              <a:cs typeface="Times New Roman" pitchFamily="18" charset="0"/>
            </a:endParaRPr>
          </a:p>
          <a:p>
            <a:pPr marL="114300" lvl="0" indent="0">
              <a:buClr>
                <a:srgbClr val="99CB38"/>
              </a:buClr>
              <a:buNone/>
            </a:pPr>
            <a:r>
              <a:rPr lang="kk-KZ" dirty="0">
                <a:latin typeface="Times New Roman" pitchFamily="18" charset="0"/>
                <a:cs typeface="Times New Roman" pitchFamily="18" charset="0"/>
              </a:rPr>
              <a:t> </a:t>
            </a:r>
            <a:r>
              <a:rPr lang="kk-KZ" sz="2000" b="1" dirty="0" smtClean="0">
                <a:solidFill>
                  <a:srgbClr val="002060"/>
                </a:solidFill>
                <a:latin typeface="Times New Roman" pitchFamily="18" charset="0"/>
                <a:cs typeface="Times New Roman" pitchFamily="18" charset="0"/>
              </a:rPr>
              <a:t>Міндеттері: </a:t>
            </a:r>
            <a:endParaRPr lang="kk-KZ" sz="2000" b="1" dirty="0">
              <a:solidFill>
                <a:srgbClr val="002060"/>
              </a:solidFill>
              <a:latin typeface="Times New Roman" pitchFamily="18" charset="0"/>
              <a:cs typeface="Times New Roman" pitchFamily="18" charset="0"/>
            </a:endParaRPr>
          </a:p>
          <a:p>
            <a:pPr algn="just" fontAlgn="base">
              <a:lnSpc>
                <a:spcPct val="100000"/>
              </a:lnSpc>
              <a:spcBef>
                <a:spcPct val="20000"/>
              </a:spcBef>
              <a:spcAft>
                <a:spcPct val="0"/>
              </a:spcAft>
              <a:buClrTx/>
              <a:buSzTx/>
            </a:pPr>
            <a:r>
              <a:rPr lang="ru-RU" dirty="0" err="1" smtClean="0">
                <a:solidFill>
                  <a:srgbClr val="002060"/>
                </a:solidFill>
                <a:latin typeface="Times New Roman" pitchFamily="18" charset="0"/>
                <a:cs typeface="Times New Roman" pitchFamily="18" charset="0"/>
              </a:rPr>
              <a:t>Оқушылардың</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креативті</a:t>
            </a:r>
            <a:r>
              <a:rPr lang="ru-RU" dirty="0" smtClean="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ойлау</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қабілеттерін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дамыта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отырып</a:t>
            </a:r>
            <a:r>
              <a:rPr lang="ru-RU" dirty="0" smtClean="0">
                <a:solidFill>
                  <a:srgbClr val="002060"/>
                </a:solidFill>
                <a:latin typeface="Times New Roman" pitchFamily="18" charset="0"/>
                <a:cs typeface="Times New Roman" pitchFamily="18" charset="0"/>
              </a:rPr>
              <a:t>,</a:t>
            </a:r>
          </a:p>
          <a:p>
            <a:pPr marL="114300" indent="0" algn="just" fontAlgn="base">
              <a:lnSpc>
                <a:spcPct val="100000"/>
              </a:lnSpc>
              <a:spcBef>
                <a:spcPct val="20000"/>
              </a:spcBef>
              <a:spcAft>
                <a:spcPct val="0"/>
              </a:spcAft>
              <a:buClrTx/>
              <a:buSzTx/>
              <a:buNone/>
            </a:pPr>
            <a:r>
              <a:rPr lang="ru-RU" dirty="0" smtClean="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ғылымға</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деген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ынтасын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арттыру</a:t>
            </a:r>
            <a:r>
              <a:rPr lang="ru-RU" dirty="0">
                <a:solidFill>
                  <a:srgbClr val="002060"/>
                </a:solidFill>
                <a:latin typeface="Times New Roman" pitchFamily="18" charset="0"/>
                <a:cs typeface="Times New Roman" pitchFamily="18" charset="0"/>
              </a:rPr>
              <a:t>;</a:t>
            </a:r>
          </a:p>
          <a:p>
            <a:pPr algn="just" fontAlgn="base">
              <a:lnSpc>
                <a:spcPct val="100000"/>
              </a:lnSpc>
              <a:spcBef>
                <a:spcPct val="20000"/>
              </a:spcBef>
              <a:spcAft>
                <a:spcPct val="0"/>
              </a:spcAft>
              <a:buClrTx/>
              <a:buSzTx/>
            </a:pPr>
            <a:r>
              <a:rPr lang="ru-RU" dirty="0" err="1">
                <a:solidFill>
                  <a:srgbClr val="002060"/>
                </a:solidFill>
                <a:latin typeface="Times New Roman" pitchFamily="18" charset="0"/>
                <a:cs typeface="Times New Roman" pitchFamily="18" charset="0"/>
              </a:rPr>
              <a:t>Дарынды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оқушыларды</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анықтау</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әрі</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қолдау</a:t>
            </a:r>
            <a:r>
              <a:rPr lang="ru-RU" dirty="0">
                <a:solidFill>
                  <a:srgbClr val="002060"/>
                </a:solidFill>
                <a:latin typeface="Times New Roman" pitchFamily="18" charset="0"/>
                <a:cs typeface="Times New Roman" pitchFamily="18" charset="0"/>
              </a:rPr>
              <a:t>;</a:t>
            </a:r>
          </a:p>
          <a:p>
            <a:pPr algn="just" fontAlgn="base">
              <a:lnSpc>
                <a:spcPct val="100000"/>
              </a:lnSpc>
              <a:spcBef>
                <a:spcPct val="20000"/>
              </a:spcBef>
              <a:spcAft>
                <a:spcPct val="0"/>
              </a:spcAft>
              <a:buClrTx/>
              <a:buSzTx/>
            </a:pPr>
            <a:r>
              <a:rPr lang="ru-RU" dirty="0" err="1">
                <a:solidFill>
                  <a:srgbClr val="002060"/>
                </a:solidFill>
                <a:latin typeface="Times New Roman" pitchFamily="18" charset="0"/>
                <a:cs typeface="Times New Roman" pitchFamily="18" charset="0"/>
              </a:rPr>
              <a:t>Жас</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ғалымдардың</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әлеуметтік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жауапкершілік</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деңгейін</a:t>
            </a:r>
            <a:r>
              <a:rPr lang="ru-RU" dirty="0">
                <a:solidFill>
                  <a:srgbClr val="002060"/>
                </a:solidFill>
                <a:latin typeface="Times New Roman" pitchFamily="18" charset="0"/>
                <a:cs typeface="Times New Roman" pitchFamily="18" charset="0"/>
              </a:rPr>
              <a:t> </a:t>
            </a:r>
            <a:r>
              <a:rPr lang="ru-RU" dirty="0" err="1">
                <a:solidFill>
                  <a:srgbClr val="002060"/>
                </a:solidFill>
                <a:latin typeface="Times New Roman" pitchFamily="18" charset="0"/>
                <a:cs typeface="Times New Roman" pitchFamily="18" charset="0"/>
              </a:rPr>
              <a:t>арттыру</a:t>
            </a:r>
            <a:endParaRPr lang="ru-RU" dirty="0">
              <a:solidFill>
                <a:srgbClr val="002060"/>
              </a:solidFill>
              <a:latin typeface="Times New Roman" pitchFamily="18" charset="0"/>
              <a:cs typeface="Times New Roman" pitchFamily="18" charset="0"/>
            </a:endParaRPr>
          </a:p>
          <a:p>
            <a:pPr marL="0" lvl="0" indent="0" algn="just" rtl="0">
              <a:spcBef>
                <a:spcPts val="0"/>
              </a:spcBef>
              <a:spcAft>
                <a:spcPts val="1200"/>
              </a:spcAft>
              <a:buNone/>
            </a:pPr>
            <a:endParaRP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6A2D815E-D9DC-4193-A615-CDA398AAA45B}"/>
              </a:ext>
            </a:extLst>
          </p:cNvPr>
          <p:cNvPicPr>
            <a:picLocks noChangeAspect="1"/>
          </p:cNvPicPr>
          <p:nvPr/>
        </p:nvPicPr>
        <p:blipFill rotWithShape="1">
          <a:blip r:embed="rId2"/>
          <a:srcRect l="11473" t="20206" r="14291" b="1486"/>
          <a:stretch/>
        </p:blipFill>
        <p:spPr>
          <a:xfrm>
            <a:off x="731520" y="621102"/>
            <a:ext cx="8082028" cy="3996618"/>
          </a:xfrm>
          <a:prstGeom prst="rect">
            <a:avLst/>
          </a:prstGeom>
        </p:spPr>
      </p:pic>
      <p:sp>
        <p:nvSpPr>
          <p:cNvPr id="2" name="TextBox 1"/>
          <p:cNvSpPr txBox="1"/>
          <p:nvPr/>
        </p:nvSpPr>
        <p:spPr>
          <a:xfrm>
            <a:off x="396815" y="123761"/>
            <a:ext cx="2593980" cy="523220"/>
          </a:xfrm>
          <a:prstGeom prst="rect">
            <a:avLst/>
          </a:prstGeom>
          <a:noFill/>
        </p:spPr>
        <p:txBody>
          <a:bodyPr wrap="none" rtlCol="0">
            <a:spAutoFit/>
          </a:bodyPr>
          <a:lstStyle/>
          <a:p>
            <a:r>
              <a:rPr lang="kk-KZ" sz="2800" b="1" dirty="0" smtClean="0">
                <a:solidFill>
                  <a:srgbClr val="0070C0"/>
                </a:solidFill>
                <a:latin typeface="Times New Roman" pitchFamily="18" charset="0"/>
                <a:cs typeface="Times New Roman" pitchFamily="18" charset="0"/>
              </a:rPr>
              <a:t>Тапсырма № 4</a:t>
            </a:r>
            <a:endParaRPr lang="ru-RU"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564470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15CFD600-7712-4B76-970E-D64B7509A7A4}"/>
              </a:ext>
            </a:extLst>
          </p:cNvPr>
          <p:cNvPicPr>
            <a:picLocks noChangeAspect="1"/>
          </p:cNvPicPr>
          <p:nvPr/>
        </p:nvPicPr>
        <p:blipFill rotWithShape="1">
          <a:blip r:embed="rId2"/>
          <a:srcRect l="7387" t="11611" r="8520" b="5108"/>
          <a:stretch/>
        </p:blipFill>
        <p:spPr>
          <a:xfrm>
            <a:off x="509452" y="489858"/>
            <a:ext cx="7892676" cy="4644575"/>
          </a:xfrm>
          <a:prstGeom prst="rect">
            <a:avLst/>
          </a:prstGeom>
        </p:spPr>
      </p:pic>
    </p:spTree>
    <p:extLst>
      <p:ext uri="{BB962C8B-B14F-4D97-AF65-F5344CB8AC3E}">
        <p14:creationId xmlns:p14="http://schemas.microsoft.com/office/powerpoint/2010/main" val="3821585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51" y="300412"/>
            <a:ext cx="8669546" cy="465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64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75F1B92B-1E26-4378-9D82-1885CE05D4F3}"/>
              </a:ext>
            </a:extLst>
          </p:cNvPr>
          <p:cNvPicPr>
            <a:picLocks noChangeAspect="1"/>
          </p:cNvPicPr>
          <p:nvPr/>
        </p:nvPicPr>
        <p:blipFill rotWithShape="1">
          <a:blip r:embed="rId2"/>
          <a:srcRect l="10878" t="12612" r="8967" b="9309"/>
          <a:stretch/>
        </p:blipFill>
        <p:spPr>
          <a:xfrm>
            <a:off x="842553" y="391885"/>
            <a:ext cx="7765870" cy="4699466"/>
          </a:xfrm>
          <a:prstGeom prst="rect">
            <a:avLst/>
          </a:prstGeom>
        </p:spPr>
      </p:pic>
    </p:spTree>
    <p:extLst>
      <p:ext uri="{BB962C8B-B14F-4D97-AF65-F5344CB8AC3E}">
        <p14:creationId xmlns:p14="http://schemas.microsoft.com/office/powerpoint/2010/main" val="89532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2BFDC44C-5E1E-422D-BCBC-57FC73950001}"/>
              </a:ext>
            </a:extLst>
          </p:cNvPr>
          <p:cNvPicPr>
            <a:picLocks noChangeAspect="1"/>
          </p:cNvPicPr>
          <p:nvPr/>
        </p:nvPicPr>
        <p:blipFill rotWithShape="1">
          <a:blip r:embed="rId2"/>
          <a:srcRect l="4912" t="11770" r="6713" b="5282"/>
          <a:stretch/>
        </p:blipFill>
        <p:spPr>
          <a:xfrm>
            <a:off x="313507" y="352697"/>
            <a:ext cx="7870373" cy="4664976"/>
          </a:xfrm>
          <a:prstGeom prst="rect">
            <a:avLst/>
          </a:prstGeom>
        </p:spPr>
      </p:pic>
    </p:spTree>
    <p:extLst>
      <p:ext uri="{BB962C8B-B14F-4D97-AF65-F5344CB8AC3E}">
        <p14:creationId xmlns:p14="http://schemas.microsoft.com/office/powerpoint/2010/main" val="3239778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94E6A22-1F83-6E4B-F80E-457FF641DA0A}"/>
              </a:ext>
            </a:extLst>
          </p:cNvPr>
          <p:cNvPicPr>
            <a:picLocks noChangeAspect="1"/>
          </p:cNvPicPr>
          <p:nvPr/>
        </p:nvPicPr>
        <p:blipFill>
          <a:blip r:embed="rId2"/>
          <a:stretch>
            <a:fillRect/>
          </a:stretch>
        </p:blipFill>
        <p:spPr>
          <a:xfrm>
            <a:off x="291539" y="64620"/>
            <a:ext cx="8550536" cy="4867519"/>
          </a:xfrm>
          <a:prstGeom prst="rect">
            <a:avLst/>
          </a:prstGeom>
        </p:spPr>
      </p:pic>
    </p:spTree>
    <p:extLst>
      <p:ext uri="{BB962C8B-B14F-4D97-AF65-F5344CB8AC3E}">
        <p14:creationId xmlns:p14="http://schemas.microsoft.com/office/powerpoint/2010/main" val="3136796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0220" y="214956"/>
            <a:ext cx="6106146" cy="628603"/>
          </a:xfrm>
        </p:spPr>
        <p:txBody>
          <a:bodyPr>
            <a:normAutofit/>
          </a:bodyPr>
          <a:lstStyle/>
          <a:p>
            <a:r>
              <a:rPr lang="kk-KZ" sz="2700" dirty="0">
                <a:solidFill>
                  <a:srgbClr val="002060"/>
                </a:solidFill>
              </a:rPr>
              <a:t>Креативті ойшылдардың сипаттамалары</a:t>
            </a:r>
            <a:endParaRPr lang="ru-RU" sz="2700"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72" t="24260" r="14863" b="22856"/>
          <a:stretch/>
        </p:blipFill>
        <p:spPr bwMode="auto">
          <a:xfrm>
            <a:off x="732611" y="843559"/>
            <a:ext cx="7331526" cy="391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322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8740" y="307560"/>
            <a:ext cx="3119245" cy="523220"/>
          </a:xfrm>
          <a:prstGeom prst="rect">
            <a:avLst/>
          </a:prstGeom>
          <a:noFill/>
        </p:spPr>
        <p:txBody>
          <a:bodyPr wrap="square" rtlCol="0">
            <a:spAutoFit/>
          </a:bodyPr>
          <a:lstStyle/>
          <a:p>
            <a:r>
              <a:rPr lang="kk-KZ" sz="2800" b="1" dirty="0" smtClean="0">
                <a:solidFill>
                  <a:schemeClr val="accent6">
                    <a:lumMod val="50000"/>
                  </a:schemeClr>
                </a:solidFill>
                <a:latin typeface="Times New Roman" pitchFamily="18" charset="0"/>
                <a:cs typeface="Times New Roman" pitchFamily="18" charset="0"/>
              </a:rPr>
              <a:t>Қорытынды</a:t>
            </a:r>
            <a:endParaRPr lang="ru-RU" sz="2800" b="1" dirty="0">
              <a:solidFill>
                <a:schemeClr val="accent6">
                  <a:lumMod val="50000"/>
                </a:schemeClr>
              </a:solidFill>
              <a:latin typeface="Times New Roman" pitchFamily="18" charset="0"/>
              <a:cs typeface="Times New Roman" pitchFamily="18" charset="0"/>
            </a:endParaRPr>
          </a:p>
        </p:txBody>
      </p:sp>
      <p:sp>
        <p:nvSpPr>
          <p:cNvPr id="5" name="TextBox 4"/>
          <p:cNvSpPr txBox="1"/>
          <p:nvPr/>
        </p:nvSpPr>
        <p:spPr>
          <a:xfrm>
            <a:off x="414068" y="911582"/>
            <a:ext cx="8514272" cy="3662541"/>
          </a:xfrm>
          <a:prstGeom prst="rect">
            <a:avLst/>
          </a:prstGeom>
          <a:noFill/>
        </p:spPr>
        <p:txBody>
          <a:bodyPr wrap="square" rtlCol="0">
            <a:spAutoFit/>
          </a:bodyPr>
          <a:lstStyle/>
          <a:p>
            <a:r>
              <a:rPr lang="ru" dirty="0" smtClean="0">
                <a:solidFill>
                  <a:schemeClr val="bg2">
                    <a:lumMod val="50000"/>
                  </a:schemeClr>
                </a:solidFill>
                <a:highlight>
                  <a:schemeClr val="lt1"/>
                </a:highlight>
                <a:latin typeface="Times New Roman"/>
                <a:ea typeface="Times New Roman"/>
                <a:cs typeface="Times New Roman"/>
                <a:sym typeface="Times New Roman"/>
              </a:rPr>
              <a:t>         </a:t>
            </a:r>
            <a:r>
              <a:rPr lang="ru" sz="1700" dirty="0" smtClean="0">
                <a:solidFill>
                  <a:schemeClr val="bg2">
                    <a:lumMod val="50000"/>
                  </a:schemeClr>
                </a:solidFill>
                <a:highlight>
                  <a:schemeClr val="lt1"/>
                </a:highlight>
                <a:latin typeface="Times New Roman" pitchFamily="18" charset="0"/>
                <a:ea typeface="Times New Roman"/>
                <a:cs typeface="Times New Roman" pitchFamily="18" charset="0"/>
                <a:sym typeface="Times New Roman"/>
              </a:rPr>
              <a:t>Қорытындылай </a:t>
            </a:r>
            <a:r>
              <a:rPr lang="ru" sz="1700" dirty="0">
                <a:solidFill>
                  <a:schemeClr val="bg2">
                    <a:lumMod val="50000"/>
                  </a:schemeClr>
                </a:solidFill>
                <a:highlight>
                  <a:schemeClr val="lt1"/>
                </a:highlight>
                <a:latin typeface="Times New Roman" pitchFamily="18" charset="0"/>
                <a:ea typeface="Times New Roman"/>
                <a:cs typeface="Times New Roman" pitchFamily="18" charset="0"/>
                <a:sym typeface="Times New Roman"/>
              </a:rPr>
              <a:t>келе, </a:t>
            </a:r>
            <a:r>
              <a:rPr lang="ru" sz="1700" dirty="0" smtClean="0">
                <a:solidFill>
                  <a:schemeClr val="bg2">
                    <a:lumMod val="50000"/>
                  </a:schemeClr>
                </a:solidFill>
                <a:highlight>
                  <a:schemeClr val="lt1"/>
                </a:highlight>
                <a:latin typeface="Times New Roman" pitchFamily="18" charset="0"/>
                <a:ea typeface="Times New Roman"/>
                <a:cs typeface="Times New Roman" pitchFamily="18" charset="0"/>
                <a:sym typeface="Times New Roman"/>
              </a:rPr>
              <a:t>креативті </a:t>
            </a:r>
            <a:r>
              <a:rPr lang="ru" sz="1700" dirty="0">
                <a:solidFill>
                  <a:schemeClr val="bg2">
                    <a:lumMod val="50000"/>
                  </a:schemeClr>
                </a:solidFill>
                <a:highlight>
                  <a:schemeClr val="lt1"/>
                </a:highlight>
                <a:latin typeface="Times New Roman" pitchFamily="18" charset="0"/>
                <a:ea typeface="Times New Roman"/>
                <a:cs typeface="Times New Roman" pitchFamily="18" charset="0"/>
                <a:sym typeface="Times New Roman"/>
              </a:rPr>
              <a:t>ойлау - бұл белгілі бір мәселелерді мүлдем жаңа жолмен </a:t>
            </a:r>
            <a:r>
              <a:rPr lang="ru" sz="1700" dirty="0" smtClean="0">
                <a:solidFill>
                  <a:schemeClr val="bg2">
                    <a:lumMod val="50000"/>
                  </a:schemeClr>
                </a:solidFill>
                <a:highlight>
                  <a:schemeClr val="lt1"/>
                </a:highlight>
                <a:latin typeface="Times New Roman" pitchFamily="18" charset="0"/>
                <a:ea typeface="Times New Roman"/>
                <a:cs typeface="Times New Roman" pitchFamily="18" charset="0"/>
                <a:sym typeface="Times New Roman"/>
              </a:rPr>
              <a:t>шешу  үшін </a:t>
            </a:r>
            <a:r>
              <a:rPr lang="ru" sz="1700" dirty="0">
                <a:solidFill>
                  <a:schemeClr val="bg2">
                    <a:lumMod val="50000"/>
                  </a:schemeClr>
                </a:solidFill>
                <a:highlight>
                  <a:schemeClr val="lt1"/>
                </a:highlight>
                <a:latin typeface="Times New Roman" pitchFamily="18" charset="0"/>
                <a:ea typeface="Times New Roman"/>
                <a:cs typeface="Times New Roman" pitchFamily="18" charset="0"/>
                <a:sym typeface="Times New Roman"/>
              </a:rPr>
              <a:t>жаңа идеяларды құру дағдысы. </a:t>
            </a:r>
            <a:endParaRPr lang="ru" sz="1700" dirty="0" smtClean="0">
              <a:solidFill>
                <a:schemeClr val="bg2">
                  <a:lumMod val="50000"/>
                </a:schemeClr>
              </a:solidFill>
              <a:highlight>
                <a:schemeClr val="lt1"/>
              </a:highlight>
              <a:latin typeface="Times New Roman" pitchFamily="18" charset="0"/>
              <a:ea typeface="Times New Roman"/>
              <a:cs typeface="Times New Roman" pitchFamily="18" charset="0"/>
              <a:sym typeface="Times New Roman"/>
            </a:endParaRPr>
          </a:p>
          <a:p>
            <a:r>
              <a:rPr lang="kk-KZ" sz="1700" dirty="0" smtClean="0">
                <a:solidFill>
                  <a:schemeClr val="bg2">
                    <a:lumMod val="50000"/>
                  </a:schemeClr>
                </a:solidFill>
                <a:latin typeface="Times New Roman" pitchFamily="18" charset="0"/>
                <a:cs typeface="Times New Roman" pitchFamily="18" charset="0"/>
              </a:rPr>
              <a:t>      Креативтілік қазіргі әлемнің негізгі трендтерінің бірі. Бүгінгі табыстылық көбінесе ерекше идеяларды  қалыптастыру ,стандартты емес  шешімдер қабылдау қабілеттерімен байланысты. Біз креативті ойлауды деңгейіне байланысты емес,ойлауды дамыту жасынан бастаймыз. Басқаның идеясы және менің идеям .Өзіміздің  ерекше идеямызды жасау үшін бұл өте таптырмас әрекет.</a:t>
            </a:r>
          </a:p>
          <a:p>
            <a:r>
              <a:rPr lang="kk-KZ" sz="1700" dirty="0" smtClean="0">
                <a:solidFill>
                  <a:schemeClr val="bg2">
                    <a:lumMod val="50000"/>
                  </a:schemeClr>
                </a:solidFill>
                <a:latin typeface="Times New Roman" pitchFamily="18" charset="0"/>
                <a:cs typeface="Times New Roman" pitchFamily="18" charset="0"/>
              </a:rPr>
              <a:t>       Өзін- өзі көрсету бұл керемет! Біздің оқушылар тек оқуда ғана емес, ересек өмірде де жеңіске жетеді. Біздің оқушыларымыз ғана емес, әріптестерімізде өзін-өзі көрсетуде керемет іске асыруы керек. Қабылдау – бұл ерекшелік.Стандартты емес креативті бағалау кезінде бағалаудың негізгі критерийлеріне сенеміз .</a:t>
            </a:r>
          </a:p>
          <a:p>
            <a:r>
              <a:rPr lang="kk-KZ" sz="1700" dirty="0" smtClean="0">
                <a:solidFill>
                  <a:schemeClr val="bg2">
                    <a:lumMod val="50000"/>
                  </a:schemeClr>
                </a:solidFill>
                <a:latin typeface="Times New Roman" pitchFamily="18" charset="0"/>
                <a:cs typeface="Times New Roman" pitchFamily="18" charset="0"/>
              </a:rPr>
              <a:t>       Бұл жағдайда біз осы креативтіліктердің әрқайсысының ерекшеліктерін ескереміз.</a:t>
            </a:r>
          </a:p>
          <a:p>
            <a:endParaRPr lang="kk-KZ" dirty="0">
              <a:solidFill>
                <a:schemeClr val="bg2">
                  <a:lumMod val="50000"/>
                </a:schemeClr>
              </a:solidFill>
            </a:endParaRPr>
          </a:p>
          <a:p>
            <a:endParaRPr lang="ru-RU" dirty="0">
              <a:solidFill>
                <a:schemeClr val="bg2">
                  <a:lumMod val="50000"/>
                </a:schemeClr>
              </a:solidFill>
            </a:endParaRPr>
          </a:p>
        </p:txBody>
      </p:sp>
    </p:spTree>
    <p:extLst>
      <p:ext uri="{BB962C8B-B14F-4D97-AF65-F5344CB8AC3E}">
        <p14:creationId xmlns:p14="http://schemas.microsoft.com/office/powerpoint/2010/main" val="1312552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043FA18C-70C3-AAF1-0519-0BD68DB60170}"/>
              </a:ext>
            </a:extLst>
          </p:cNvPr>
          <p:cNvPicPr>
            <a:picLocks noChangeAspect="1"/>
          </p:cNvPicPr>
          <p:nvPr/>
        </p:nvPicPr>
        <p:blipFill>
          <a:blip r:embed="rId2"/>
          <a:stretch>
            <a:fillRect/>
          </a:stretch>
        </p:blipFill>
        <p:spPr>
          <a:xfrm>
            <a:off x="1" y="0"/>
            <a:ext cx="9144000" cy="5143499"/>
          </a:xfrm>
          <a:prstGeom prst="rect">
            <a:avLst/>
          </a:prstGeom>
        </p:spPr>
      </p:pic>
    </p:spTree>
    <p:extLst>
      <p:ext uri="{BB962C8B-B14F-4D97-AF65-F5344CB8AC3E}">
        <p14:creationId xmlns:p14="http://schemas.microsoft.com/office/powerpoint/2010/main" val="2034538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4062" y="636597"/>
            <a:ext cx="8520600" cy="3302700"/>
          </a:xfrm>
        </p:spPr>
        <p:txBody>
          <a:bodyPr/>
          <a:lstStyle/>
          <a:p>
            <a:pPr marL="114300" indent="0">
              <a:buNone/>
            </a:pPr>
            <a:endParaRPr lang="kk-KZ" dirty="0" smtClean="0"/>
          </a:p>
          <a:p>
            <a:pPr marL="114300" indent="0">
              <a:buNone/>
            </a:pPr>
            <a:endParaRPr lang="kk-KZ" dirty="0"/>
          </a:p>
          <a:p>
            <a:pPr marL="114300" indent="0">
              <a:buNone/>
            </a:pPr>
            <a:r>
              <a:rPr lang="kk-KZ"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ea typeface="Microsoft YaHei Light" pitchFamily="34" charset="-122"/>
                <a:cs typeface="Times New Roman" pitchFamily="18" charset="0"/>
              </a:rPr>
              <a:t>     </a:t>
            </a:r>
            <a:r>
              <a:rPr lang="kk-KZ"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ea typeface="Microsoft YaHei Light" pitchFamily="34" charset="-122"/>
                <a:cs typeface="Times New Roman" pitchFamily="18" charset="0"/>
              </a:rPr>
              <a:t>Назарларыңызға рақмет!</a:t>
            </a:r>
            <a:endPar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ea typeface="Microsoft YaHei Light" pitchFamily="34" charset="-122"/>
              <a:cs typeface="Times New Roman" pitchFamily="18" charset="0"/>
            </a:endParaRPr>
          </a:p>
        </p:txBody>
      </p:sp>
    </p:spTree>
    <p:extLst>
      <p:ext uri="{BB962C8B-B14F-4D97-AF65-F5344CB8AC3E}">
        <p14:creationId xmlns:p14="http://schemas.microsoft.com/office/powerpoint/2010/main" val="54355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23377C3F-7422-0832-9711-9A862CABECA9}"/>
              </a:ext>
            </a:extLst>
          </p:cNvPr>
          <p:cNvPicPr>
            <a:picLocks noChangeAspect="1"/>
          </p:cNvPicPr>
          <p:nvPr/>
        </p:nvPicPr>
        <p:blipFill>
          <a:blip r:embed="rId2"/>
          <a:stretch>
            <a:fillRect/>
          </a:stretch>
        </p:blipFill>
        <p:spPr>
          <a:xfrm>
            <a:off x="0" y="396815"/>
            <a:ext cx="9144000" cy="5110976"/>
          </a:xfrm>
          <a:prstGeom prst="rect">
            <a:avLst/>
          </a:prstGeom>
        </p:spPr>
      </p:pic>
    </p:spTree>
    <p:extLst>
      <p:ext uri="{BB962C8B-B14F-4D97-AF65-F5344CB8AC3E}">
        <p14:creationId xmlns:p14="http://schemas.microsoft.com/office/powerpoint/2010/main" val="273569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6C8FF100-68E4-2A14-7F45-52B3B044DAF5}"/>
              </a:ext>
            </a:extLst>
          </p:cNvPr>
          <p:cNvPicPr>
            <a:picLocks noChangeAspect="1"/>
          </p:cNvPicPr>
          <p:nvPr/>
        </p:nvPicPr>
        <p:blipFill>
          <a:blip r:embed="rId2"/>
          <a:stretch>
            <a:fillRect/>
          </a:stretch>
        </p:blipFill>
        <p:spPr>
          <a:xfrm>
            <a:off x="87086" y="221376"/>
            <a:ext cx="9056914" cy="4438254"/>
          </a:xfrm>
          <a:prstGeom prst="rect">
            <a:avLst/>
          </a:prstGeom>
        </p:spPr>
      </p:pic>
    </p:spTree>
    <p:extLst>
      <p:ext uri="{BB962C8B-B14F-4D97-AF65-F5344CB8AC3E}">
        <p14:creationId xmlns:p14="http://schemas.microsoft.com/office/powerpoint/2010/main" val="17366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EDE9F88-4614-FCE2-D366-EB5C986AD5DB}"/>
              </a:ext>
            </a:extLst>
          </p:cNvPr>
          <p:cNvPicPr>
            <a:picLocks noChangeAspect="1"/>
          </p:cNvPicPr>
          <p:nvPr/>
        </p:nvPicPr>
        <p:blipFill>
          <a:blip r:embed="rId2"/>
          <a:stretch>
            <a:fillRect/>
          </a:stretch>
        </p:blipFill>
        <p:spPr>
          <a:xfrm>
            <a:off x="0" y="0"/>
            <a:ext cx="9005977" cy="4977671"/>
          </a:xfrm>
          <a:prstGeom prst="rect">
            <a:avLst/>
          </a:prstGeom>
        </p:spPr>
      </p:pic>
    </p:spTree>
    <p:extLst>
      <p:ext uri="{BB962C8B-B14F-4D97-AF65-F5344CB8AC3E}">
        <p14:creationId xmlns:p14="http://schemas.microsoft.com/office/powerpoint/2010/main" val="361714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35B3F69-ECAE-E467-4325-91AD8639C55B}"/>
              </a:ext>
            </a:extLst>
          </p:cNvPr>
          <p:cNvPicPr>
            <a:picLocks noChangeAspect="1"/>
          </p:cNvPicPr>
          <p:nvPr/>
        </p:nvPicPr>
        <p:blipFill>
          <a:blip r:embed="rId2"/>
          <a:stretch>
            <a:fillRect/>
          </a:stretch>
        </p:blipFill>
        <p:spPr>
          <a:xfrm>
            <a:off x="0" y="0"/>
            <a:ext cx="9143999" cy="5154355"/>
          </a:xfrm>
          <a:prstGeom prst="rect">
            <a:avLst/>
          </a:prstGeom>
        </p:spPr>
      </p:pic>
    </p:spTree>
    <p:extLst>
      <p:ext uri="{BB962C8B-B14F-4D97-AF65-F5344CB8AC3E}">
        <p14:creationId xmlns:p14="http://schemas.microsoft.com/office/powerpoint/2010/main" val="1748999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body" idx="1"/>
          </p:nvPr>
        </p:nvSpPr>
        <p:spPr>
          <a:xfrm>
            <a:off x="311700" y="452845"/>
            <a:ext cx="8520600" cy="2896979"/>
          </a:xfrm>
          <a:prstGeom prst="rect">
            <a:avLst/>
          </a:prstGeom>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rgbClr val="000000"/>
              </a:buClr>
              <a:buFont typeface="Arial"/>
              <a:buNone/>
            </a:pPr>
            <a:r>
              <a:rPr lang="ru" sz="2000" b="1" dirty="0">
                <a:solidFill>
                  <a:srgbClr val="002060"/>
                </a:solidFill>
                <a:latin typeface="Times New Roman"/>
                <a:ea typeface="Times New Roman"/>
                <a:cs typeface="Times New Roman"/>
                <a:sym typeface="Times New Roman"/>
              </a:rPr>
              <a:t>Креативті ойлау (КО):</a:t>
            </a:r>
            <a:endParaRPr sz="2000" dirty="0">
              <a:solidFill>
                <a:srgbClr val="002060"/>
              </a:solidFill>
              <a:latin typeface="Times New Roman"/>
              <a:ea typeface="Times New Roman"/>
              <a:cs typeface="Times New Roman"/>
              <a:sym typeface="Times New Roman"/>
            </a:endParaRPr>
          </a:p>
          <a:p>
            <a:pPr marL="457200" lvl="0" indent="-457200" algn="just" rtl="0">
              <a:lnSpc>
                <a:spcPct val="100000"/>
              </a:lnSpc>
              <a:spcBef>
                <a:spcPts val="0"/>
              </a:spcBef>
              <a:spcAft>
                <a:spcPts val="0"/>
              </a:spcAft>
              <a:buClr>
                <a:srgbClr val="002060"/>
              </a:buClr>
              <a:buSzPts val="2000"/>
              <a:buFont typeface="Times New Roman"/>
              <a:buChar char="-"/>
            </a:pPr>
            <a:r>
              <a:rPr lang="ru" sz="2000" dirty="0">
                <a:solidFill>
                  <a:srgbClr val="002060"/>
                </a:solidFill>
                <a:latin typeface="Times New Roman"/>
                <a:ea typeface="Times New Roman"/>
                <a:cs typeface="Times New Roman"/>
                <a:sym typeface="Times New Roman"/>
              </a:rPr>
              <a:t>инновациялық (жаңа, жаңашыл, басқаларға ұқсамайтын ерекше, қалыптан тыс, үйреншікті емес және т.б.) және</a:t>
            </a:r>
            <a:endParaRPr sz="2000" dirty="0">
              <a:solidFill>
                <a:srgbClr val="002060"/>
              </a:solidFill>
              <a:latin typeface="Times New Roman"/>
              <a:ea typeface="Times New Roman"/>
              <a:cs typeface="Times New Roman"/>
              <a:sym typeface="Times New Roman"/>
            </a:endParaRPr>
          </a:p>
          <a:p>
            <a:pPr marL="457200" lvl="0" indent="-457200" algn="just" rtl="0">
              <a:lnSpc>
                <a:spcPct val="100000"/>
              </a:lnSpc>
              <a:spcBef>
                <a:spcPts val="0"/>
              </a:spcBef>
              <a:spcAft>
                <a:spcPts val="0"/>
              </a:spcAft>
              <a:buClr>
                <a:srgbClr val="002060"/>
              </a:buClr>
              <a:buSzPts val="2000"/>
              <a:buFont typeface="Times New Roman"/>
              <a:buChar char="-"/>
            </a:pPr>
            <a:r>
              <a:rPr lang="ru" sz="2000" dirty="0">
                <a:solidFill>
                  <a:srgbClr val="002060"/>
                </a:solidFill>
                <a:latin typeface="Times New Roman"/>
                <a:ea typeface="Times New Roman"/>
                <a:cs typeface="Times New Roman"/>
                <a:sym typeface="Times New Roman"/>
              </a:rPr>
              <a:t>тиімді (пәрменді, нәтижелі, үнемді, оңтайлы және т.б.) шешімдерге қол жеткізуге және/немесе жаңа білімді және/немесе</a:t>
            </a:r>
            <a:endParaRPr sz="2000" dirty="0">
              <a:solidFill>
                <a:srgbClr val="002060"/>
              </a:solidFill>
              <a:latin typeface="Times New Roman"/>
              <a:ea typeface="Times New Roman"/>
              <a:cs typeface="Times New Roman"/>
              <a:sym typeface="Times New Roman"/>
            </a:endParaRPr>
          </a:p>
          <a:p>
            <a:pPr marL="457200" lvl="0" indent="-457200" algn="just" rtl="0">
              <a:lnSpc>
                <a:spcPct val="100000"/>
              </a:lnSpc>
              <a:spcBef>
                <a:spcPts val="0"/>
              </a:spcBef>
              <a:spcAft>
                <a:spcPts val="0"/>
              </a:spcAft>
              <a:buClr>
                <a:srgbClr val="002060"/>
              </a:buClr>
              <a:buSzPts val="2000"/>
              <a:buFont typeface="Times New Roman"/>
              <a:buChar char="-"/>
            </a:pPr>
            <a:r>
              <a:rPr lang="ru" sz="2000" dirty="0">
                <a:solidFill>
                  <a:srgbClr val="002060"/>
                </a:solidFill>
                <a:latin typeface="Times New Roman"/>
                <a:ea typeface="Times New Roman"/>
                <a:cs typeface="Times New Roman"/>
                <a:sym typeface="Times New Roman"/>
              </a:rPr>
              <a:t>қиялды (әсерлі, шабыттандыратын, ерекше, таңқаларлық және т.б.) тиімді көрсете алуға бағытталған идеяларды әзірлеу, бағалау және жетілдіру процесіне нәтижелі қатысу қабілеті.​</a:t>
            </a:r>
            <a:endParaRPr sz="2000" dirty="0">
              <a:solidFill>
                <a:srgbClr val="002060"/>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endParaRPr sz="2000" dirty="0">
              <a:solidFill>
                <a:srgbClr val="002060"/>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endParaRPr sz="2000" dirty="0">
              <a:solidFill>
                <a:srgbClr val="002060"/>
              </a:solidFill>
              <a:latin typeface="Times New Roman"/>
              <a:ea typeface="Times New Roman"/>
              <a:cs typeface="Times New Roman"/>
              <a:sym typeface="Times New Roman"/>
            </a:endParaRPr>
          </a:p>
          <a:p>
            <a:pPr marL="0" lvl="0" indent="0" algn="l" rtl="0">
              <a:spcBef>
                <a:spcPts val="0"/>
              </a:spcBef>
              <a:spcAft>
                <a:spcPts val="1200"/>
              </a:spcAft>
              <a:buNone/>
            </a:pPr>
            <a:endParaRPr dirty="0"/>
          </a:p>
        </p:txBody>
      </p:sp>
      <p:pic>
        <p:nvPicPr>
          <p:cNvPr id="86" name="Google Shape;86;p16" descr="Дети контур"/>
          <p:cNvPicPr preferRelativeResize="0"/>
          <p:nvPr/>
        </p:nvPicPr>
        <p:blipFill rotWithShape="1">
          <a:blip r:embed="rId3">
            <a:alphaModFix/>
          </a:blip>
          <a:srcRect/>
          <a:stretch/>
        </p:blipFill>
        <p:spPr>
          <a:xfrm>
            <a:off x="957537" y="2798175"/>
            <a:ext cx="1461764" cy="1461764"/>
          </a:xfrm>
          <a:prstGeom prst="rect">
            <a:avLst/>
          </a:prstGeom>
          <a:noFill/>
          <a:ln>
            <a:noFill/>
          </a:ln>
        </p:spPr>
      </p:pic>
      <p:sp>
        <p:nvSpPr>
          <p:cNvPr id="87" name="Google Shape;87;p16"/>
          <p:cNvSpPr txBox="1"/>
          <p:nvPr/>
        </p:nvSpPr>
        <p:spPr>
          <a:xfrm>
            <a:off x="2455025" y="2950375"/>
            <a:ext cx="56478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b="1" dirty="0">
                <a:solidFill>
                  <a:srgbClr val="00B4AC"/>
                </a:solidFill>
                <a:latin typeface="Calibri"/>
                <a:ea typeface="Calibri"/>
                <a:cs typeface="Calibri"/>
                <a:sym typeface="Calibri"/>
              </a:rPr>
              <a:t>Креативті ойлауы жоқ оқушының функционалдық сауаттылығы оның дербестігін және болашақ өмірге дайындығын көрсете алмайды.</a:t>
            </a:r>
            <a:endParaRPr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a:extLst>
              <a:ext uri="{FF2B5EF4-FFF2-40B4-BE49-F238E27FC236}">
                <a16:creationId xmlns="" xmlns:a16="http://schemas.microsoft.com/office/drawing/2014/main" id="{1E57A560-4BD8-49A1-BF5C-928E4C080C7E}"/>
              </a:ext>
            </a:extLst>
          </p:cNvPr>
          <p:cNvPicPr>
            <a:picLocks noChangeAspect="1"/>
          </p:cNvPicPr>
          <p:nvPr/>
        </p:nvPicPr>
        <p:blipFill rotWithShape="1">
          <a:blip r:embed="rId2"/>
          <a:srcRect l="13378" t="9084" r="15569" b="26872"/>
          <a:stretch/>
        </p:blipFill>
        <p:spPr>
          <a:xfrm>
            <a:off x="491705" y="427887"/>
            <a:ext cx="8255479" cy="4183641"/>
          </a:xfrm>
          <a:prstGeom prst="rect">
            <a:avLst/>
          </a:prstGeom>
          <a:noFill/>
          <a:ln>
            <a:noFill/>
          </a:ln>
        </p:spPr>
      </p:pic>
    </p:spTree>
    <p:extLst>
      <p:ext uri="{BB962C8B-B14F-4D97-AF65-F5344CB8AC3E}">
        <p14:creationId xmlns:p14="http://schemas.microsoft.com/office/powerpoint/2010/main" val="722989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7861100" y="3926075"/>
            <a:ext cx="1151550" cy="1151550"/>
          </a:xfrm>
          <a:prstGeom prst="rect">
            <a:avLst/>
          </a:prstGeom>
          <a:noFill/>
          <a:ln>
            <a:noFill/>
          </a:ln>
        </p:spPr>
      </p:pic>
      <p:sp>
        <p:nvSpPr>
          <p:cNvPr id="100" name="Google Shape;100;p18"/>
          <p:cNvSpPr txBox="1">
            <a:spLocks noGrp="1"/>
          </p:cNvSpPr>
          <p:nvPr>
            <p:ph type="body" idx="1"/>
          </p:nvPr>
        </p:nvSpPr>
        <p:spPr>
          <a:xfrm>
            <a:off x="91975" y="353683"/>
            <a:ext cx="9051900" cy="4723941"/>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sz="2550" b="1" dirty="0">
                <a:solidFill>
                  <a:srgbClr val="002060"/>
                </a:solidFill>
                <a:highlight>
                  <a:schemeClr val="lt1"/>
                </a:highlight>
                <a:latin typeface="Times New Roman"/>
                <a:ea typeface="Times New Roman"/>
                <a:cs typeface="Times New Roman"/>
                <a:sym typeface="Times New Roman"/>
              </a:rPr>
              <a:t>Кретивті ойлауды қалай дамытуға болады?</a:t>
            </a:r>
            <a:endParaRPr sz="2550" b="1" dirty="0">
              <a:solidFill>
                <a:srgbClr val="002060"/>
              </a:solidFill>
              <a:highlight>
                <a:schemeClr val="lt1"/>
              </a:highlight>
              <a:latin typeface="Times New Roman"/>
              <a:ea typeface="Times New Roman"/>
              <a:cs typeface="Times New Roman"/>
              <a:sym typeface="Times New Roman"/>
            </a:endParaRPr>
          </a:p>
          <a:p>
            <a:pPr marL="0" marR="38100" lvl="0" indent="457200" algn="l" rtl="0">
              <a:lnSpc>
                <a:spcPct val="128571"/>
              </a:lnSpc>
              <a:spcBef>
                <a:spcPts val="1200"/>
              </a:spcBef>
              <a:spcAft>
                <a:spcPts val="0"/>
              </a:spcAft>
              <a:buNone/>
            </a:pPr>
            <a:r>
              <a:rPr lang="ru" sz="2027" dirty="0">
                <a:solidFill>
                  <a:srgbClr val="002060"/>
                </a:solidFill>
                <a:highlight>
                  <a:schemeClr val="lt1"/>
                </a:highlight>
                <a:latin typeface="Times New Roman"/>
                <a:ea typeface="Times New Roman"/>
                <a:cs typeface="Times New Roman"/>
                <a:sym typeface="Times New Roman"/>
              </a:rPr>
              <a:t>Креативті ойлаудың қалыптасуы әртүрлі факторлармен анықталады. Тәрбие, балалық шақ, жақын адамдар ортасы, отбасындағы қарым-қатынас және басқа да тәжірибелер әсер етеді. Біз бәріміз әртүрліміз және әр баланың шығармашылық қабілеттері өзінше дамиды. Бірақ сіз дағдыны жаттықтырудың әртүрлі әдістерін қолданып көруге болады - сіз үшін жұмыс істейтін нәрсе болатыны сөзсіз.</a:t>
            </a:r>
            <a:endParaRPr sz="2027"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r>
              <a:rPr lang="ru" sz="2027" dirty="0">
                <a:solidFill>
                  <a:srgbClr val="002060"/>
                </a:solidFill>
                <a:highlight>
                  <a:schemeClr val="lt1"/>
                </a:highlight>
                <a:latin typeface="Times New Roman"/>
                <a:ea typeface="Times New Roman"/>
                <a:cs typeface="Times New Roman"/>
                <a:sym typeface="Times New Roman"/>
              </a:rPr>
              <a:t>Креативті ойлау жаңа идеялардың кездейсоқ пайда болуымен ғана емес, сонымен қатар нақты, маңызды табыс әкеле алады. Креативті ойлау әдеті адамдарға айналадағы шындықты өзгертуде жақсы нәтижелерге қол жеткізуге, туындаған қиындықтарға тиімді және сауатты жауап беруге көмектеседі.</a:t>
            </a:r>
            <a:endParaRPr sz="2027" dirty="0">
              <a:solidFill>
                <a:srgbClr val="002060"/>
              </a:solidFill>
              <a:highlight>
                <a:schemeClr val="lt1"/>
              </a:highlight>
              <a:latin typeface="Times New Roman"/>
              <a:ea typeface="Times New Roman"/>
              <a:cs typeface="Times New Roman"/>
              <a:sym typeface="Times New Roman"/>
            </a:endParaRPr>
          </a:p>
          <a:p>
            <a:pPr marL="0" marR="38100" lvl="0" indent="457200" algn="just" rtl="0">
              <a:lnSpc>
                <a:spcPct val="100000"/>
              </a:lnSpc>
              <a:spcBef>
                <a:spcPts val="0"/>
              </a:spcBef>
              <a:spcAft>
                <a:spcPts val="0"/>
              </a:spcAft>
              <a:buNone/>
            </a:pPr>
            <a:endParaRPr sz="1270" dirty="0">
              <a:solidFill>
                <a:srgbClr val="002060"/>
              </a:solidFill>
              <a:highlight>
                <a:schemeClr val="lt1"/>
              </a:highlight>
              <a:latin typeface="Times New Roman"/>
              <a:ea typeface="Times New Roman"/>
              <a:cs typeface="Times New Roman"/>
              <a:sym typeface="Times New Roman"/>
            </a:endParaRPr>
          </a:p>
          <a:p>
            <a:pPr marL="0" marR="38100" lvl="0" indent="0" algn="just" rtl="0">
              <a:lnSpc>
                <a:spcPct val="128571"/>
              </a:lnSpc>
              <a:spcBef>
                <a:spcPts val="0"/>
              </a:spcBef>
              <a:spcAft>
                <a:spcPts val="0"/>
              </a:spcAft>
              <a:buNone/>
            </a:pPr>
            <a:endParaRPr sz="1683" i="1" dirty="0">
              <a:solidFill>
                <a:srgbClr val="202124"/>
              </a:solidFill>
              <a:highlight>
                <a:schemeClr val="lt1"/>
              </a:highlight>
              <a:latin typeface="Times New Roman"/>
              <a:ea typeface="Times New Roman"/>
              <a:cs typeface="Times New Roman"/>
              <a:sym typeface="Times New Roman"/>
            </a:endParaRPr>
          </a:p>
          <a:p>
            <a:pPr marL="0" marR="38100" lvl="0" indent="0" algn="just" rtl="0">
              <a:lnSpc>
                <a:spcPct val="128571"/>
              </a:lnSpc>
              <a:spcBef>
                <a:spcPts val="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1089</Words>
  <Application>Microsoft Office PowerPoint</Application>
  <PresentationFormat>Экран (16:9)</PresentationFormat>
  <Paragraphs>71</Paragraphs>
  <Slides>29</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Open Sans</vt:lpstr>
      <vt:lpstr>PT Sans Narrow</vt:lpstr>
      <vt:lpstr>Calibri</vt:lpstr>
      <vt:lpstr>Times New Roman</vt:lpstr>
      <vt:lpstr>Microsoft YaHei Light</vt:lpstr>
      <vt:lpstr>Tropic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Тапсырма № 3</vt:lpstr>
      <vt:lpstr>                      Мәнмәтіндік тапсырма</vt:lpstr>
      <vt:lpstr>            Аралар туралы мәнмәтіндік тапсырма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Креативті ойшылдардың сипаттамалары</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Леново ПК</cp:lastModifiedBy>
  <cp:revision>48</cp:revision>
  <dcterms:modified xsi:type="dcterms:W3CDTF">2022-10-21T11:34:15Z</dcterms:modified>
</cp:coreProperties>
</file>