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4" r:id="rId2"/>
    <p:sldId id="322" r:id="rId3"/>
    <p:sldId id="323" r:id="rId4"/>
    <p:sldId id="325" r:id="rId5"/>
    <p:sldId id="326" r:id="rId6"/>
    <p:sldId id="348" r:id="rId7"/>
    <p:sldId id="329" r:id="rId8"/>
    <p:sldId id="327" r:id="rId9"/>
    <p:sldId id="330" r:id="rId10"/>
    <p:sldId id="324" r:id="rId11"/>
    <p:sldId id="328" r:id="rId12"/>
    <p:sldId id="344" r:id="rId13"/>
    <p:sldId id="352" r:id="rId14"/>
    <p:sldId id="345" r:id="rId15"/>
    <p:sldId id="351" r:id="rId16"/>
    <p:sldId id="364" r:id="rId17"/>
    <p:sldId id="353" r:id="rId18"/>
    <p:sldId id="349" r:id="rId19"/>
    <p:sldId id="365" r:id="rId20"/>
    <p:sldId id="347" r:id="rId21"/>
    <p:sldId id="354" r:id="rId22"/>
    <p:sldId id="332" r:id="rId23"/>
    <p:sldId id="350" r:id="rId24"/>
    <p:sldId id="343" r:id="rId25"/>
    <p:sldId id="355" r:id="rId26"/>
    <p:sldId id="356" r:id="rId27"/>
    <p:sldId id="357" r:id="rId28"/>
    <p:sldId id="358" r:id="rId29"/>
    <p:sldId id="317" r:id="rId3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15151"/>
    <a:srgbClr val="1984CC"/>
    <a:srgbClr val="ED5011"/>
    <a:srgbClr val="03136A"/>
    <a:srgbClr val="35759D"/>
    <a:srgbClr val="35B19D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809" autoAdjust="0"/>
    <p:restoredTop sz="95596" autoAdjust="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2B8DB0-07AE-4B34-8463-0D385293B2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04456-BD0F-4642-AD18-DB00063DAB84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19725" y="2352675"/>
            <a:ext cx="3581400" cy="70485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19725" y="3238500"/>
            <a:ext cx="3581400" cy="485775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91263" y="390525"/>
            <a:ext cx="2081212" cy="5553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625" y="390525"/>
            <a:ext cx="6091238" cy="5553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57275" y="1676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91075" y="1676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" y="390525"/>
            <a:ext cx="8305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7275" y="16764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du.skysmart.ru/student/bigevelin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ordar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skysmart.ru/student/xuluzikino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19725" y="2786058"/>
            <a:ext cx="3581400" cy="485775"/>
          </a:xfrm>
        </p:spPr>
        <p:txBody>
          <a:bodyPr/>
          <a:lstStyle/>
          <a:p>
            <a:endParaRPr lang="en-US" sz="4200" b="1" dirty="0">
              <a:latin typeface="Courier New" pitchFamily="49" charset="0"/>
              <a:cs typeface="Courier New" pitchFamily="49" charset="0"/>
            </a:endParaRPr>
          </a:p>
          <a:p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072097" y="2652712"/>
            <a:ext cx="4214811" cy="704850"/>
          </a:xfrm>
        </p:spPr>
        <p:txBody>
          <a:bodyPr/>
          <a:lstStyle/>
          <a:p>
            <a:r>
              <a:rPr lang="ru-RU" sz="30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sz="3000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3000" b="1" dirty="0" smtClean="0">
                <a:latin typeface="Courier New" pitchFamily="49" charset="0"/>
                <a:cs typeface="Courier New" pitchFamily="49" charset="0"/>
              </a:rPr>
              <a:t>Формирование информационной компетенции  в ходе урочной и внеурочной деятельности</a:t>
            </a:r>
            <a:r>
              <a:rPr lang="en-US" sz="3000" b="1" dirty="0" smtClean="0">
                <a:latin typeface="Courier New" pitchFamily="49" charset="0"/>
                <a:cs typeface="Courier New" pitchFamily="49" charset="0"/>
              </a:rPr>
              <a:t> </a:t>
            </a:r>
            <a:br>
              <a:rPr lang="en-US" sz="3000" b="1" dirty="0" smtClean="0">
                <a:latin typeface="Courier New" pitchFamily="49" charset="0"/>
                <a:cs typeface="Courier New" pitchFamily="49" charset="0"/>
              </a:rPr>
            </a:br>
            <a:endParaRPr lang="en-US" sz="3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4911408"/>
            <a:ext cx="36433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Воробьева М.Г., </a:t>
            </a:r>
          </a:p>
          <a:p>
            <a:pPr algn="l"/>
            <a:r>
              <a:rPr lang="ru-RU" sz="2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учитель информатики </a:t>
            </a:r>
          </a:p>
          <a:p>
            <a:pPr algn="l"/>
            <a:r>
              <a:rPr lang="ru-RU" sz="2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ШГ № 17 </a:t>
            </a:r>
            <a:r>
              <a:rPr lang="ru-RU" sz="22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акимата</a:t>
            </a:r>
            <a:r>
              <a:rPr lang="ru-RU" sz="2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города Сарани </a:t>
            </a:r>
            <a:endParaRPr lang="ru-RU" sz="2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2844" y="64291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Графы</a:t>
            </a:r>
            <a:endParaRPr kumimoji="0" lang="ru-RU" sz="3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77251"/>
            <a:ext cx="5929354" cy="578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7624" y="390525"/>
            <a:ext cx="8810655" cy="504825"/>
          </a:xfrm>
        </p:spPr>
        <p:txBody>
          <a:bodyPr/>
          <a:lstStyle/>
          <a:p>
            <a:pPr algn="r"/>
            <a:r>
              <a:rPr lang="en-US" sz="3500" b="1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ru-RU" sz="3500" b="1" dirty="0" smtClean="0">
                <a:latin typeface="Courier New" pitchFamily="49" charset="0"/>
                <a:cs typeface="Courier New" pitchFamily="49" charset="0"/>
              </a:rPr>
              <a:t> интерактивные тетради</a:t>
            </a:r>
            <a:endParaRPr lang="ru-RU" sz="35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9498"/>
            <a:ext cx="2357422" cy="54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6215082"/>
            <a:ext cx="72056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2844" y="64291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Графы</a:t>
            </a:r>
            <a:endParaRPr kumimoji="0" lang="ru-RU" sz="3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1000108"/>
            <a:ext cx="4264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https://edu.skysmart.ru/student/bigevelina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81145"/>
            <a:ext cx="62579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 t="23905"/>
          <a:stretch>
            <a:fillRect/>
          </a:stretch>
        </p:blipFill>
        <p:spPr bwMode="auto">
          <a:xfrm>
            <a:off x="1966937" y="4681563"/>
            <a:ext cx="6105525" cy="181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7624" y="390525"/>
            <a:ext cx="8810655" cy="504825"/>
          </a:xfrm>
        </p:spPr>
        <p:txBody>
          <a:bodyPr/>
          <a:lstStyle/>
          <a:p>
            <a:pPr algn="r"/>
            <a:r>
              <a:rPr lang="en-US" sz="3500" b="1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ru-RU" sz="3500" b="1" dirty="0" smtClean="0">
                <a:latin typeface="Courier New" pitchFamily="49" charset="0"/>
                <a:cs typeface="Courier New" pitchFamily="49" charset="0"/>
              </a:rPr>
              <a:t> интерактивные тетради</a:t>
            </a:r>
            <a:endParaRPr lang="ru-RU" sz="35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9498"/>
            <a:ext cx="2357422" cy="54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6215082"/>
            <a:ext cx="72056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" y="464774"/>
            <a:ext cx="4071967" cy="4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3214678" y="1071546"/>
            <a:ext cx="54292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https://www.liveworksheets.com/</a:t>
            </a:r>
            <a:endParaRPr lang="ru-RU" sz="22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929330"/>
            <a:ext cx="819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57158" y="1896469"/>
            <a:ext cx="4143404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LIVEWORKSHEETS</a:t>
            </a:r>
            <a:r>
              <a:rPr lang="ru-RU" sz="2500" b="1" dirty="0" smtClean="0">
                <a:latin typeface="Courier New" pitchFamily="49" charset="0"/>
                <a:cs typeface="Courier New" pitchFamily="49" charset="0"/>
              </a:rPr>
              <a:t>  - мощный и простой инструмент для создания интерактивных заданий на рабочих листах в электронном виде. </a:t>
            </a:r>
          </a:p>
        </p:txBody>
      </p:sp>
      <p:pic>
        <p:nvPicPr>
          <p:cNvPr id="1029" name="Picture 5" descr="C:\MGO\Информатика\ССП и КСП 2021-2022\Рисунки для уроков\pngwing.com (75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357430"/>
            <a:ext cx="4491710" cy="3976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13541" r="15625" b="15625"/>
          <a:stretch>
            <a:fillRect/>
          </a:stretch>
        </p:blipFill>
        <p:spPr bwMode="auto">
          <a:xfrm>
            <a:off x="0" y="928670"/>
            <a:ext cx="90768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00173"/>
            <a:ext cx="1714512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" y="464774"/>
            <a:ext cx="4071967" cy="4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5929330"/>
            <a:ext cx="819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Штриховая стрелка вправо 7"/>
          <p:cNvSpPr/>
          <p:nvPr/>
        </p:nvSpPr>
        <p:spPr bwMode="auto">
          <a:xfrm rot="18884852" flipH="1">
            <a:off x="5813905" y="1921210"/>
            <a:ext cx="500066" cy="285752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500562" y="1214422"/>
            <a:ext cx="1714512" cy="28575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4786314" y="2143116"/>
            <a:ext cx="1214446" cy="28575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" y="464774"/>
            <a:ext cx="4071967" cy="4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929330"/>
            <a:ext cx="819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/>
          <a:srcRect l="29883" t="44792" r="26172" b="18750"/>
          <a:stretch>
            <a:fillRect/>
          </a:stretch>
        </p:blipFill>
        <p:spPr bwMode="auto">
          <a:xfrm>
            <a:off x="428596" y="1000108"/>
            <a:ext cx="5143536" cy="2400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1000100" y="2357430"/>
            <a:ext cx="3357586" cy="28575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3286124"/>
            <a:ext cx="654637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929322" y="1214422"/>
            <a:ext cx="291081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Найди соответствие:</a:t>
            </a:r>
          </a:p>
          <a:p>
            <a:r>
              <a:rPr lang="en-US" sz="25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join </a:t>
            </a:r>
            <a:r>
              <a:rPr lang="en-US" sz="2500" b="1" dirty="0" smtClean="0">
                <a:latin typeface="Courier New" pitchFamily="49" charset="0"/>
                <a:cs typeface="Courier New" pitchFamily="49" charset="0"/>
              </a:rPr>
              <a:t>- </a:t>
            </a:r>
            <a:r>
              <a:rPr lang="ru-RU" sz="2500" b="1" dirty="0" smtClean="0">
                <a:latin typeface="Courier New" pitchFamily="49" charset="0"/>
                <a:cs typeface="Courier New" pitchFamily="49" charset="0"/>
              </a:rPr>
              <a:t>соединение.</a:t>
            </a:r>
          </a:p>
          <a:p>
            <a:endParaRPr lang="ru-RU" sz="25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" y="464774"/>
            <a:ext cx="4071967" cy="4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929330"/>
            <a:ext cx="819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142984"/>
            <a:ext cx="765471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" y="464774"/>
            <a:ext cx="4071967" cy="4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929330"/>
            <a:ext cx="819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142984"/>
            <a:ext cx="836904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" y="464774"/>
            <a:ext cx="4071967" cy="4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929330"/>
            <a:ext cx="819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18976"/>
            <a:ext cx="8501122" cy="411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5" name="Скругленный прямоугольник 14"/>
          <p:cNvSpPr/>
          <p:nvPr/>
        </p:nvSpPr>
        <p:spPr bwMode="auto">
          <a:xfrm>
            <a:off x="1214414" y="2214554"/>
            <a:ext cx="6715172" cy="42862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48" y="1428736"/>
            <a:ext cx="904894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785918" y="5143512"/>
            <a:ext cx="214314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Что перемещаем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3526697"/>
            <a:ext cx="214314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Куда перемещаем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" y="464774"/>
            <a:ext cx="4071967" cy="4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5929330"/>
            <a:ext cx="819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429256" y="857232"/>
            <a:ext cx="31854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drag-and-drop</a:t>
            </a:r>
            <a:endParaRPr lang="ru-RU" sz="3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Штриховая стрелка вправо 9"/>
          <p:cNvSpPr/>
          <p:nvPr/>
        </p:nvSpPr>
        <p:spPr bwMode="auto">
          <a:xfrm rot="2715148" flipH="1" flipV="1">
            <a:off x="6671161" y="3207094"/>
            <a:ext cx="500066" cy="285752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Штриховая стрелка вправо 11"/>
          <p:cNvSpPr/>
          <p:nvPr/>
        </p:nvSpPr>
        <p:spPr bwMode="auto">
          <a:xfrm rot="18884852" flipV="1">
            <a:off x="3527890" y="4921606"/>
            <a:ext cx="500066" cy="285752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" y="464774"/>
            <a:ext cx="4071967" cy="4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929330"/>
            <a:ext cx="819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428736"/>
            <a:ext cx="7643866" cy="506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429256" y="857232"/>
            <a:ext cx="31854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drag-and-drop</a:t>
            </a:r>
            <a:endParaRPr lang="ru-RU" sz="3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24824"/>
          <a:stretch>
            <a:fillRect/>
          </a:stretch>
        </p:blipFill>
        <p:spPr bwMode="auto">
          <a:xfrm>
            <a:off x="0" y="1019199"/>
            <a:ext cx="91440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52" y="390525"/>
            <a:ext cx="8305800" cy="504825"/>
          </a:xfrm>
        </p:spPr>
        <p:txBody>
          <a:bodyPr/>
          <a:lstStyle/>
          <a:p>
            <a:r>
              <a:rPr lang="ru-RU" sz="4000" b="1" dirty="0" smtClean="0">
                <a:latin typeface="Courier New" pitchFamily="49" charset="0"/>
                <a:cs typeface="Courier New" pitchFamily="49" charset="0"/>
              </a:rPr>
              <a:t>Цифровые инструменты</a:t>
            </a:r>
            <a:endParaRPr lang="ru-RU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786182" y="2700350"/>
            <a:ext cx="5357818" cy="43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555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000" b="1" kern="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Возможности</a:t>
            </a:r>
            <a:r>
              <a:rPr lang="ru-RU" sz="2800" b="1" kern="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342900" marR="0" lvl="0" indent="555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ru-RU" sz="2600" kern="0" dirty="0" smtClean="0">
                <a:solidFill>
                  <a:srgbClr val="515151"/>
                </a:solidFill>
                <a:latin typeface="Courier New" pitchFamily="49" charset="0"/>
                <a:cs typeface="Courier New" pitchFamily="49" charset="0"/>
              </a:rPr>
              <a:t>позволяют представить тему наглядно и понятно;</a:t>
            </a:r>
          </a:p>
          <a:p>
            <a:pPr marL="342900" marR="0" lvl="0" indent="555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ru-RU" sz="2600" kern="0" dirty="0" smtClean="0">
                <a:solidFill>
                  <a:srgbClr val="515151"/>
                </a:solidFill>
                <a:latin typeface="Courier New" pitchFamily="49" charset="0"/>
                <a:cs typeface="Courier New" pitchFamily="49" charset="0"/>
              </a:rPr>
              <a:t>обеспечить скорость, точность и прочность восприятия информации учащимися.</a:t>
            </a:r>
          </a:p>
          <a:p>
            <a:pPr marL="342900" marR="0" lvl="0" indent="555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800" kern="0" dirty="0" smtClean="0">
                <a:latin typeface="Courier New" pitchFamily="49" charset="0"/>
                <a:cs typeface="Courier New" pitchFamily="49" charset="0"/>
              </a:rPr>
              <a:t> 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071546"/>
            <a:ext cx="700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kern="0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Инструменты и сервисы для разработки цифрового учебного контента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Lenovo\Desktop\NetWorking - март 2022\Задания\Устройства вво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003053" cy="483232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" y="464774"/>
            <a:ext cx="4071967" cy="4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5929330"/>
            <a:ext cx="819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 r="24932"/>
          <a:stretch>
            <a:fillRect/>
          </a:stretch>
        </p:blipFill>
        <p:spPr bwMode="auto">
          <a:xfrm>
            <a:off x="169577" y="1285860"/>
            <a:ext cx="867304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072198" y="2500306"/>
            <a:ext cx="239681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 если ответ </a:t>
            </a:r>
            <a:br>
              <a:rPr lang="ru-RU" dirty="0" smtClean="0"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latin typeface="Courier New" pitchFamily="49" charset="0"/>
                <a:cs typeface="Courier New" pitchFamily="49" charset="0"/>
              </a:rPr>
              <a:t>правильный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500306"/>
            <a:ext cx="239681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 если ответ </a:t>
            </a:r>
            <a:br>
              <a:rPr lang="ru-RU" dirty="0" smtClean="0"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latin typeface="Courier New" pitchFamily="49" charset="0"/>
                <a:cs typeface="Courier New" pitchFamily="49" charset="0"/>
              </a:rPr>
              <a:t>неправильный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52056"/>
            <a:ext cx="9144000" cy="560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500562" y="6215082"/>
            <a:ext cx="11079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Тест</a:t>
            </a:r>
            <a:endParaRPr lang="ru-RU" sz="3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" y="464774"/>
            <a:ext cx="4071967" cy="4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929330"/>
            <a:ext cx="819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5860"/>
            <a:ext cx="89630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1357290" y="1928802"/>
            <a:ext cx="6500858" cy="64294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18859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1" name="Picture 1" descr="C:\MGO\Информатика\ССП и КСП 2021-2022\Рисунки для уроков\pngwing.com (67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488122"/>
            <a:ext cx="4071934" cy="33698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1142984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b="1" dirty="0" smtClean="0">
                <a:latin typeface="Courier New" pitchFamily="49" charset="0"/>
                <a:cs typeface="Courier New" pitchFamily="49" charset="0"/>
              </a:rPr>
              <a:t>https://www.learnis.ru/</a:t>
            </a:r>
            <a:endParaRPr lang="ru-RU" sz="25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428868"/>
            <a:ext cx="4857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Если вам нужно дать классу упражнение для закрепления материала, можно использовать видеоролики-викторины во время урока, используя сервис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Learnis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ru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2664637" cy="80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46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18859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3286116" y="2000240"/>
            <a:ext cx="785818" cy="428628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952483"/>
            <a:ext cx="6786610" cy="583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46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18859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6643702" y="2000240"/>
            <a:ext cx="785818" cy="428628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457325"/>
            <a:ext cx="55149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b="31811"/>
          <a:stretch>
            <a:fillRect/>
          </a:stretch>
        </p:blipFill>
        <p:spPr bwMode="auto">
          <a:xfrm>
            <a:off x="-32" y="1019199"/>
            <a:ext cx="9058275" cy="39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57158" y="2214554"/>
            <a:ext cx="5643602" cy="43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500" b="1" kern="0" dirty="0" smtClean="0">
                <a:latin typeface="Courier New" pitchFamily="49" charset="0"/>
                <a:cs typeface="Courier New" pitchFamily="49" charset="0"/>
              </a:rPr>
              <a:t>– </a:t>
            </a:r>
            <a:r>
              <a:rPr lang="ru-RU" sz="2500" b="1" kern="0" dirty="0" smtClean="0">
                <a:latin typeface="Courier New" pitchFamily="49" charset="0"/>
                <a:cs typeface="Courier New" pitchFamily="49" charset="0"/>
              </a:rPr>
              <a:t>этот </a:t>
            </a:r>
            <a:r>
              <a:rPr lang="ru-RU" sz="2500" b="1" dirty="0" smtClean="0">
                <a:latin typeface="Courier New" pitchFamily="49" charset="0"/>
                <a:cs typeface="Courier New" pitchFamily="49" charset="0"/>
              </a:rPr>
              <a:t>конструктор для </a:t>
            </a:r>
            <a:br>
              <a:rPr lang="ru-RU" sz="25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500" b="1" dirty="0" smtClean="0">
                <a:latin typeface="Courier New" pitchFamily="49" charset="0"/>
                <a:cs typeface="Courier New" pitchFamily="49" charset="0"/>
              </a:rPr>
              <a:t>on-line </a:t>
            </a:r>
            <a:r>
              <a:rPr lang="ru-RU" sz="2500" b="1" dirty="0" smtClean="0">
                <a:latin typeface="Courier New" pitchFamily="49" charset="0"/>
                <a:cs typeface="Courier New" pitchFamily="49" charset="0"/>
              </a:rPr>
              <a:t>опросов и викторин. </a:t>
            </a:r>
          </a:p>
          <a:p>
            <a:r>
              <a:rPr lang="ru-RU" sz="2500" b="1" dirty="0" smtClean="0">
                <a:latin typeface="Courier New" pitchFamily="49" charset="0"/>
                <a:cs typeface="Courier New" pitchFamily="49" charset="0"/>
              </a:rPr>
              <a:t>Он позволяет задавать вопросы классу и получать мгновенную обратную связь через любые мобильные устройства, имеющие доступ в Интернет.</a:t>
            </a:r>
          </a:p>
          <a:p>
            <a:pPr marL="342900" marR="0" lvl="0" indent="5556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ru-RU" kern="0" dirty="0" smtClean="0">
              <a:latin typeface="Courier New" pitchFamily="49" charset="0"/>
              <a:cs typeface="Courier New" pitchFamily="49" charset="0"/>
            </a:endParaRPr>
          </a:p>
          <a:p>
            <a:pPr marL="342900" marR="0" lvl="0" indent="555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kern="0" dirty="0" smtClean="0">
                <a:latin typeface="Courier New" pitchFamily="49" charset="0"/>
                <a:cs typeface="Courier New" pitchFamily="49" charset="0"/>
              </a:rPr>
              <a:t>  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714488"/>
            <a:ext cx="364333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6143644"/>
            <a:ext cx="857256" cy="64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364333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52" y="390525"/>
            <a:ext cx="8305800" cy="504825"/>
          </a:xfrm>
        </p:spPr>
        <p:txBody>
          <a:bodyPr/>
          <a:lstStyle/>
          <a:p>
            <a:r>
              <a:rPr lang="ru-RU" sz="3500" b="1" dirty="0" err="1" smtClean="0">
                <a:latin typeface="Courier New" pitchFamily="49" charset="0"/>
                <a:cs typeface="Courier New" pitchFamily="49" charset="0"/>
              </a:rPr>
              <a:t>Mentimeter</a:t>
            </a:r>
            <a:endParaRPr lang="ru-RU" sz="35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364333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8667384" cy="441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Штриховая стрелка вправо 8"/>
          <p:cNvSpPr/>
          <p:nvPr/>
        </p:nvSpPr>
        <p:spPr bwMode="auto">
          <a:xfrm rot="2715148">
            <a:off x="1384748" y="2564151"/>
            <a:ext cx="500066" cy="285752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Штриховая стрелка вправо 9"/>
          <p:cNvSpPr/>
          <p:nvPr/>
        </p:nvSpPr>
        <p:spPr bwMode="auto">
          <a:xfrm rot="2715148" flipH="1" flipV="1">
            <a:off x="3813642" y="3278532"/>
            <a:ext cx="500066" cy="285752"/>
          </a:xfrm>
          <a:prstGeom prst="striped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571604" y="1928802"/>
            <a:ext cx="2500330" cy="57150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/>
              <a:t>Создание новой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/>
              <a:t>презентации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3643306" y="3714752"/>
            <a:ext cx="2500330" cy="57150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/>
              <a:t>Создание новой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/>
              <a:t>папки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714480" y="2857496"/>
            <a:ext cx="1285884" cy="428628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3071802" y="2857496"/>
            <a:ext cx="1000132" cy="428628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461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52" y="390525"/>
            <a:ext cx="8305800" cy="504825"/>
          </a:xfrm>
        </p:spPr>
        <p:txBody>
          <a:bodyPr/>
          <a:lstStyle/>
          <a:p>
            <a:r>
              <a:rPr lang="ru-RU" sz="3500" b="1" dirty="0" err="1" smtClean="0">
                <a:latin typeface="Courier New" pitchFamily="49" charset="0"/>
                <a:cs typeface="Courier New" pitchFamily="49" charset="0"/>
              </a:rPr>
              <a:t>Mentimeter</a:t>
            </a:r>
            <a:endParaRPr lang="ru-RU" sz="35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364333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Штриховая стрелка вправо 8"/>
          <p:cNvSpPr/>
          <p:nvPr/>
        </p:nvSpPr>
        <p:spPr bwMode="auto">
          <a:xfrm rot="16200000" flipV="1">
            <a:off x="321439" y="2821777"/>
            <a:ext cx="500066" cy="285752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Штриховая стрелка вправо 9"/>
          <p:cNvSpPr/>
          <p:nvPr/>
        </p:nvSpPr>
        <p:spPr bwMode="auto">
          <a:xfrm rot="10800000" flipH="1" flipV="1">
            <a:off x="5500694" y="3286124"/>
            <a:ext cx="500066" cy="285752"/>
          </a:xfrm>
          <a:prstGeom prst="striped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0" y="3643314"/>
            <a:ext cx="1643042" cy="71438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Добавить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слайд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857488" y="3071810"/>
            <a:ext cx="2500330" cy="92869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Опросник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Выбор 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типа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вопросов</a:t>
            </a:r>
          </a:p>
        </p:txBody>
      </p:sp>
      <p:sp>
        <p:nvSpPr>
          <p:cNvPr id="15" name="Штриховая стрелка вправо 14"/>
          <p:cNvSpPr/>
          <p:nvPr/>
        </p:nvSpPr>
        <p:spPr bwMode="auto">
          <a:xfrm rot="10800000" flipH="1" flipV="1">
            <a:off x="5500694" y="4857760"/>
            <a:ext cx="500066" cy="285752"/>
          </a:xfrm>
          <a:prstGeom prst="striped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857488" y="4643446"/>
            <a:ext cx="2500330" cy="78581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Викторина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3" y="2000240"/>
            <a:ext cx="6668865" cy="420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52" y="390525"/>
            <a:ext cx="8305800" cy="504825"/>
          </a:xfrm>
        </p:spPr>
        <p:txBody>
          <a:bodyPr/>
          <a:lstStyle/>
          <a:p>
            <a:r>
              <a:rPr lang="ru-RU" sz="3500" b="1" dirty="0" err="1" smtClean="0">
                <a:latin typeface="Courier New" pitchFamily="49" charset="0"/>
                <a:cs typeface="Courier New" pitchFamily="49" charset="0"/>
              </a:rPr>
              <a:t>Mentimeter</a:t>
            </a:r>
            <a:endParaRPr lang="ru-RU" sz="35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364333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71438" y="3429000"/>
            <a:ext cx="2214546" cy="78581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Множественный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выбор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85720" y="1214422"/>
            <a:ext cx="3357586" cy="78581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Выбор типа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вопросов</a:t>
            </a:r>
          </a:p>
        </p:txBody>
      </p:sp>
      <p:sp>
        <p:nvSpPr>
          <p:cNvPr id="10" name="Штриховая стрелка вправо 9"/>
          <p:cNvSpPr/>
          <p:nvPr/>
        </p:nvSpPr>
        <p:spPr bwMode="auto">
          <a:xfrm rot="10800000" flipH="1" flipV="1">
            <a:off x="2000232" y="3786190"/>
            <a:ext cx="500066" cy="285752"/>
          </a:xfrm>
          <a:prstGeom prst="striped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714348" y="4643446"/>
            <a:ext cx="1500198" cy="78581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Весы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Штриховая стрелка вправо 18"/>
          <p:cNvSpPr/>
          <p:nvPr/>
        </p:nvSpPr>
        <p:spPr bwMode="auto">
          <a:xfrm rot="10800000" flipH="1" flipV="1">
            <a:off x="1928794" y="5000636"/>
            <a:ext cx="500066" cy="285752"/>
          </a:xfrm>
          <a:prstGeom prst="striped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4714876" y="2500306"/>
            <a:ext cx="1500198" cy="78581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Облако </a:t>
            </a:r>
            <a:br>
              <a:rPr lang="ru-RU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слов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Штриховая стрелка вправо 7"/>
          <p:cNvSpPr/>
          <p:nvPr/>
        </p:nvSpPr>
        <p:spPr bwMode="auto">
          <a:xfrm rot="16200000" flipH="1" flipV="1">
            <a:off x="5393537" y="3321843"/>
            <a:ext cx="500066" cy="285752"/>
          </a:xfrm>
          <a:prstGeom prst="striped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6572264" y="2500306"/>
            <a:ext cx="1714512" cy="78581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Открытые </a:t>
            </a:r>
            <a:br>
              <a:rPr lang="ru-RU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вопросы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Штриховая стрелка вправо 14"/>
          <p:cNvSpPr/>
          <p:nvPr/>
        </p:nvSpPr>
        <p:spPr bwMode="auto">
          <a:xfrm rot="16200000" flipH="1" flipV="1">
            <a:off x="7608115" y="3321843"/>
            <a:ext cx="500066" cy="285752"/>
          </a:xfrm>
          <a:prstGeom prst="striped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4143372" y="5857892"/>
            <a:ext cx="2071702" cy="78581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Ранжирование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Штриховая стрелка вправо 24"/>
          <p:cNvSpPr/>
          <p:nvPr/>
        </p:nvSpPr>
        <p:spPr bwMode="auto">
          <a:xfrm rot="5400000" flipH="1">
            <a:off x="5536413" y="5607859"/>
            <a:ext cx="500066" cy="285752"/>
          </a:xfrm>
          <a:prstGeom prst="striped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6357950" y="5857892"/>
            <a:ext cx="2071702" cy="78581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Вопросы и 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ответы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Штриховая стрелка вправо 26"/>
          <p:cNvSpPr/>
          <p:nvPr/>
        </p:nvSpPr>
        <p:spPr bwMode="auto">
          <a:xfrm rot="5400000" flipH="1">
            <a:off x="7750991" y="5607859"/>
            <a:ext cx="500066" cy="285752"/>
          </a:xfrm>
          <a:prstGeom prst="striped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52" y="390525"/>
            <a:ext cx="8305800" cy="504825"/>
          </a:xfrm>
        </p:spPr>
        <p:txBody>
          <a:bodyPr/>
          <a:lstStyle/>
          <a:p>
            <a:pPr algn="r"/>
            <a:r>
              <a:rPr lang="ru-RU" sz="3500" b="1" dirty="0" smtClean="0">
                <a:latin typeface="Courier New" pitchFamily="49" charset="0"/>
                <a:cs typeface="Courier New" pitchFamily="49" charset="0"/>
              </a:rPr>
              <a:t>Рефлексия</a:t>
            </a:r>
            <a:endParaRPr lang="ru-RU" sz="35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1214422"/>
            <a:ext cx="42148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/>
            <a:r>
              <a:rPr lang="ru-RU" dirty="0" smtClean="0">
                <a:latin typeface="Courier New" pitchFamily="49" charset="0"/>
                <a:cs typeface="Courier New" pitchFamily="49" charset="0"/>
              </a:rPr>
              <a:t>Помните об обратной связи. Обратная связь позволяет контролировать процесс обучения, эмоциональное состояние и включенность учеников. </a:t>
            </a:r>
            <a:endParaRPr lang="ru-RU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4500570"/>
            <a:ext cx="7429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Предлагаю вам для рефлексии воспользоваться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опросником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, созданным 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в конструкторе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Mentimeter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 Для этого прошу перейти по ссылке </a:t>
            </a:r>
            <a:r>
              <a:rPr lang="ru-RU" u="sng" dirty="0" err="1" smtClean="0">
                <a:latin typeface="Courier New" pitchFamily="49" charset="0"/>
                <a:cs typeface="Courier New" pitchFamily="49" charset="0"/>
                <a:hlinkClick r:id="rId2"/>
              </a:rPr>
              <a:t>www.menti.com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364333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142984"/>
            <a:ext cx="4310276" cy="328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142984"/>
            <a:ext cx="6000760" cy="4267200"/>
          </a:xfrm>
        </p:spPr>
        <p:txBody>
          <a:bodyPr/>
          <a:lstStyle/>
          <a:p>
            <a:pPr marL="0" indent="542925"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Сервис </a:t>
            </a:r>
            <a:r>
              <a:rPr lang="en-US" sz="3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Word's Cloud</a:t>
            </a:r>
            <a:r>
              <a:rPr lang="ru-RU" sz="3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- простой инструмент, не требующий регистрации.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143240" cy="156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596" y="285728"/>
            <a:ext cx="38779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Облако слов</a:t>
            </a:r>
            <a:r>
              <a:rPr lang="en-US" sz="4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 </a:t>
            </a:r>
            <a:endParaRPr lang="en-US" sz="4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28628" y="2786058"/>
            <a:ext cx="857252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5429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Генерирует облако слов по скопированному тексту или по ключевым словам, которые вбивает пользователь.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pic>
        <p:nvPicPr>
          <p:cNvPr id="9221" name="Picture 5" descr="C:\Users\Lenovo\Desktop\Без названия.png"/>
          <p:cNvPicPr>
            <a:picLocks noChangeAspect="1" noChangeArrowheads="1"/>
          </p:cNvPicPr>
          <p:nvPr/>
        </p:nvPicPr>
        <p:blipFill>
          <a:blip r:embed="rId3"/>
          <a:srcRect t="17773" b="14844"/>
          <a:stretch>
            <a:fillRect/>
          </a:stretch>
        </p:blipFill>
        <p:spPr bwMode="auto">
          <a:xfrm>
            <a:off x="5749196" y="4500570"/>
            <a:ext cx="3180522" cy="214314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42910" y="442913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https://wordscloud.pythonanywhere.com/</a:t>
            </a:r>
            <a:endParaRPr lang="ru-RU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142984"/>
            <a:ext cx="6000760" cy="4267200"/>
          </a:xfrm>
        </p:spPr>
        <p:txBody>
          <a:bodyPr/>
          <a:lstStyle/>
          <a:p>
            <a:pPr marL="0" indent="542925"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Сервис </a:t>
            </a:r>
            <a:r>
              <a:rPr lang="en-US" sz="2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WordArt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– 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на английском языке, но есть интересные возможности, большой выбор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:</a:t>
            </a:r>
            <a:endParaRPr lang="ru-RU" sz="2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1743" y="285728"/>
            <a:ext cx="6647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Художественное слово</a:t>
            </a:r>
            <a:r>
              <a:rPr lang="en-US" sz="4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 </a:t>
            </a:r>
            <a:endParaRPr lang="en-US" sz="4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428992" y="2214554"/>
            <a:ext cx="592935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shapes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– форм, фигур;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200" kern="0" dirty="0" smtClean="0">
                <a:solidFill>
                  <a:schemeClr val="tx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выбор цвета для каждого слова в отдельности;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200" kern="0" dirty="0" smtClean="0">
                <a:solidFill>
                  <a:schemeClr val="tx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kern="0" dirty="0" smtClean="0">
                <a:solidFill>
                  <a:schemeClr val="tx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angle</a:t>
            </a:r>
            <a:r>
              <a:rPr lang="en-US" sz="2200" b="1" dirty="0" smtClean="0"/>
              <a:t> </a:t>
            </a:r>
            <a:r>
              <a:rPr lang="en-US" sz="2200" kern="0" dirty="0" smtClean="0">
                <a:solidFill>
                  <a:schemeClr val="tx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- </a:t>
            </a:r>
            <a:r>
              <a:rPr lang="ru-RU" sz="2200" kern="0" dirty="0" smtClean="0">
                <a:solidFill>
                  <a:schemeClr val="tx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изменение угла расположения для каждого слова;</a:t>
            </a:r>
          </a:p>
          <a:p>
            <a:pPr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200" b="1" kern="0" dirty="0" smtClean="0">
                <a:solidFill>
                  <a:schemeClr val="tx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kern="0" dirty="0" smtClean="0">
                <a:solidFill>
                  <a:schemeClr val="tx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layout</a:t>
            </a:r>
            <a:r>
              <a:rPr lang="en-US" sz="2000" b="1" dirty="0" smtClean="0"/>
              <a:t> </a:t>
            </a:r>
            <a:r>
              <a:rPr lang="ru-RU" sz="2200" kern="0" dirty="0" smtClean="0">
                <a:solidFill>
                  <a:schemeClr val="tx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- выбор готового макета.</a:t>
            </a:r>
            <a:endParaRPr lang="en-US" sz="2000" dirty="0" smtClean="0"/>
          </a:p>
          <a:p>
            <a:pPr algn="l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b="1" dirty="0" smtClean="0"/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14346" y="435769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hlinkClick r:id="rId2"/>
              </a:rPr>
              <a:t>https://wordart.com/</a:t>
            </a:r>
            <a:endParaRPr lang="ru-RU" sz="20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2290832" cy="232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357166"/>
            <a:ext cx="1524723" cy="57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20" y="4500570"/>
            <a:ext cx="4286280" cy="214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928794" y="4857760"/>
            <a:ext cx="2581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chemeClr val="tx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Font (</a:t>
            </a:r>
            <a:r>
              <a:rPr lang="ru-RU" b="1" kern="0" dirty="0" smtClean="0">
                <a:solidFill>
                  <a:schemeClr val="tx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шрифт</a:t>
            </a:r>
            <a:r>
              <a:rPr lang="en-US" b="1" kern="0" dirty="0" smtClean="0">
                <a:solidFill>
                  <a:schemeClr val="tx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):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5286388"/>
            <a:ext cx="335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«</a:t>
            </a:r>
            <a:r>
              <a:rPr lang="ru-RU" dirty="0" err="1" smtClean="0"/>
              <a:t>Heuristica</a:t>
            </a:r>
            <a:r>
              <a:rPr lang="ru-RU" dirty="0" smtClean="0"/>
              <a:t> </a:t>
            </a:r>
            <a:r>
              <a:rPr lang="en-US" dirty="0" smtClean="0"/>
              <a:t>Regular</a:t>
            </a:r>
            <a:r>
              <a:rPr lang="ru-RU" dirty="0" smtClean="0"/>
              <a:t>» «</a:t>
            </a:r>
            <a:r>
              <a:rPr lang="en-US" dirty="0" err="1" smtClean="0"/>
              <a:t>Chrysanthi</a:t>
            </a:r>
            <a:r>
              <a:rPr lang="en-US" dirty="0" smtClean="0"/>
              <a:t> Regular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4" y="390525"/>
            <a:ext cx="8810655" cy="504825"/>
          </a:xfrm>
        </p:spPr>
        <p:txBody>
          <a:bodyPr/>
          <a:lstStyle/>
          <a:p>
            <a:pPr algn="r"/>
            <a:r>
              <a:rPr lang="en-US" sz="3500" b="1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ru-RU" sz="3500" b="1" dirty="0" smtClean="0">
                <a:latin typeface="Courier New" pitchFamily="49" charset="0"/>
                <a:cs typeface="Courier New" pitchFamily="49" charset="0"/>
              </a:rPr>
              <a:t> интерактивные тетради</a:t>
            </a:r>
            <a:endParaRPr lang="ru-RU" sz="35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143372" y="1165996"/>
            <a:ext cx="403187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Segoe UI Symbol" pitchFamily="34" charset="0"/>
                <a:cs typeface="Courier New" pitchFamily="49" charset="0"/>
              </a:rPr>
              <a:t>https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Segoe UI Symbol" pitchFamily="34" charset="0"/>
                <a:cs typeface="Courier New" pitchFamily="49" charset="0"/>
              </a:rPr>
              <a:t>://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Segoe UI Symbol" pitchFamily="34" charset="0"/>
                <a:cs typeface="Courier New" pitchFamily="49" charset="0"/>
              </a:rPr>
              <a:t>skysmart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Segoe UI Symbol" pitchFamily="34" charset="0"/>
                <a:cs typeface="Courier New" pitchFamily="49" charset="0"/>
              </a:rPr>
              <a:t>.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Segoe UI Symbol" pitchFamily="34" charset="0"/>
                <a:cs typeface="Courier New" pitchFamily="49" charset="0"/>
              </a:rPr>
              <a:t>ru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Segoe UI Symbol" pitchFamily="34" charset="0"/>
                <a:cs typeface="Courier New" pitchFamily="49" charset="0"/>
              </a:rPr>
              <a:t>/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9498"/>
            <a:ext cx="2357422" cy="54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 descr="C:\MGO\Информатика\ССП и КСП 2021-2022\Рисунки для уроков\pngwing.c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70" y="1494251"/>
            <a:ext cx="5214942" cy="3577823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t="16667" b="16667"/>
          <a:stretch>
            <a:fillRect/>
          </a:stretch>
        </p:blipFill>
        <p:spPr bwMode="auto">
          <a:xfrm>
            <a:off x="4071934" y="3286124"/>
            <a:ext cx="374075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500298" y="4037492"/>
            <a:ext cx="66437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- предлагает готовые интерактивные задания на основе пособий для самостоятельной работы, разработанных издательством «Просвещение».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6215082"/>
            <a:ext cx="72056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4" y="390525"/>
            <a:ext cx="8810655" cy="504825"/>
          </a:xfrm>
        </p:spPr>
        <p:txBody>
          <a:bodyPr/>
          <a:lstStyle/>
          <a:p>
            <a:pPr algn="r"/>
            <a:r>
              <a:rPr lang="en-US" sz="3500" b="1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ru-RU" sz="3500" b="1" dirty="0" smtClean="0">
                <a:latin typeface="Courier New" pitchFamily="49" charset="0"/>
                <a:cs typeface="Courier New" pitchFamily="49" charset="0"/>
              </a:rPr>
              <a:t> интерактивные тетради</a:t>
            </a:r>
            <a:endParaRPr lang="ru-RU" sz="35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t="9090" b="24653"/>
          <a:stretch>
            <a:fillRect/>
          </a:stretch>
        </p:blipFill>
        <p:spPr bwMode="auto">
          <a:xfrm>
            <a:off x="149244" y="1000108"/>
            <a:ext cx="880538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868" y="5643578"/>
            <a:ext cx="403187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Segoe UI Symbol" pitchFamily="34" charset="0"/>
                <a:cs typeface="Courier New" pitchFamily="49" charset="0"/>
              </a:rPr>
              <a:t>https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Segoe UI Symbol" pitchFamily="34" charset="0"/>
                <a:cs typeface="Courier New" pitchFamily="49" charset="0"/>
              </a:rPr>
              <a:t>://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Segoe UI Symbol" pitchFamily="34" charset="0"/>
                <a:cs typeface="Courier New" pitchFamily="49" charset="0"/>
              </a:rPr>
              <a:t>skysmart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Segoe UI Symbol" pitchFamily="34" charset="0"/>
                <a:cs typeface="Courier New" pitchFamily="49" charset="0"/>
              </a:rPr>
              <a:t>.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Segoe UI Symbol" pitchFamily="34" charset="0"/>
                <a:cs typeface="Courier New" pitchFamily="49" charset="0"/>
              </a:rPr>
              <a:t>ru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Segoe UI Symbol" pitchFamily="34" charset="0"/>
                <a:cs typeface="Courier New" pitchFamily="49" charset="0"/>
              </a:rPr>
              <a:t>/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9498"/>
            <a:ext cx="2357422" cy="54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6215082"/>
            <a:ext cx="72056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6" y="3795088"/>
            <a:ext cx="8786842" cy="306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Штриховая стрелка вправо 7"/>
          <p:cNvSpPr/>
          <p:nvPr/>
        </p:nvSpPr>
        <p:spPr bwMode="auto">
          <a:xfrm rot="18884852" flipH="1">
            <a:off x="7814169" y="2135523"/>
            <a:ext cx="500066" cy="285752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714876" y="2500306"/>
            <a:ext cx="3714776" cy="121444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737" r="7619"/>
          <a:stretch>
            <a:fillRect/>
          </a:stretch>
        </p:blipFill>
        <p:spPr bwMode="auto">
          <a:xfrm>
            <a:off x="285720" y="1571612"/>
            <a:ext cx="8540231" cy="404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624" y="390525"/>
            <a:ext cx="8810655" cy="504825"/>
          </a:xfrm>
        </p:spPr>
        <p:txBody>
          <a:bodyPr/>
          <a:lstStyle/>
          <a:p>
            <a:pPr algn="r"/>
            <a:r>
              <a:rPr lang="en-US" sz="3500" b="1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ru-RU" sz="3500" b="1" dirty="0" smtClean="0">
                <a:latin typeface="Courier New" pitchFamily="49" charset="0"/>
                <a:cs typeface="Courier New" pitchFamily="49" charset="0"/>
              </a:rPr>
              <a:t> интерактивные тетради</a:t>
            </a:r>
            <a:endParaRPr lang="ru-RU" sz="35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9498"/>
            <a:ext cx="2357422" cy="54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6215082"/>
            <a:ext cx="72056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357422" y="1000108"/>
            <a:ext cx="4608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Кнопка «Создать задание»</a:t>
            </a:r>
            <a:endParaRPr lang="ru-RU" dirty="0"/>
          </a:p>
        </p:txBody>
      </p:sp>
      <p:sp>
        <p:nvSpPr>
          <p:cNvPr id="9" name="Штриховая стрелка вправо 8"/>
          <p:cNvSpPr/>
          <p:nvPr/>
        </p:nvSpPr>
        <p:spPr bwMode="auto">
          <a:xfrm rot="18884852" flipH="1">
            <a:off x="7028351" y="1206829"/>
            <a:ext cx="500066" cy="285752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357818" y="1571612"/>
            <a:ext cx="1857388" cy="428628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292" r="5210"/>
          <a:stretch>
            <a:fillRect/>
          </a:stretch>
        </p:blipFill>
        <p:spPr bwMode="auto">
          <a:xfrm>
            <a:off x="-17409" y="1142984"/>
            <a:ext cx="915178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7624" y="390525"/>
            <a:ext cx="8810655" cy="504825"/>
          </a:xfrm>
        </p:spPr>
        <p:txBody>
          <a:bodyPr/>
          <a:lstStyle/>
          <a:p>
            <a:pPr algn="r"/>
            <a:r>
              <a:rPr lang="en-US" sz="3500" b="1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ru-RU" sz="3500" b="1" dirty="0" smtClean="0">
                <a:latin typeface="Courier New" pitchFamily="49" charset="0"/>
                <a:cs typeface="Courier New" pitchFamily="49" charset="0"/>
              </a:rPr>
              <a:t> интерактивные тетради</a:t>
            </a:r>
            <a:endParaRPr lang="ru-RU" sz="35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9498"/>
            <a:ext cx="2357422" cy="54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3" y="1071546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Выберите схему, которая соответствует логической функции: F = A И B ИЛИ НЕ B И НЕ C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835824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928926" y="5681979"/>
            <a:ext cx="5572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https://edu.skysmart.ru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/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7624" y="390525"/>
            <a:ext cx="8810655" cy="504825"/>
          </a:xfrm>
        </p:spPr>
        <p:txBody>
          <a:bodyPr/>
          <a:lstStyle/>
          <a:p>
            <a:pPr algn="r"/>
            <a:r>
              <a:rPr lang="en-US" sz="3500" b="1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ru-RU" sz="3500" b="1" dirty="0" smtClean="0">
                <a:latin typeface="Courier New" pitchFamily="49" charset="0"/>
                <a:cs typeface="Courier New" pitchFamily="49" charset="0"/>
              </a:rPr>
              <a:t> интерактивные тетради</a:t>
            </a:r>
            <a:endParaRPr lang="ru-RU" sz="35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9498"/>
            <a:ext cx="2357422" cy="54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6215082"/>
            <a:ext cx="72056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ятие 2 - подготовка к олимпиаде">
  <a:themeElements>
    <a:clrScheme name="powerpoint-template-24 14">
      <a:dk1>
        <a:srgbClr val="4D4D4D"/>
      </a:dk1>
      <a:lt1>
        <a:srgbClr val="FFFFFF"/>
      </a:lt1>
      <a:dk2>
        <a:srgbClr val="4D4D4D"/>
      </a:dk2>
      <a:lt2>
        <a:srgbClr val="FFCF01"/>
      </a:lt2>
      <a:accent1>
        <a:srgbClr val="0AA6F4"/>
      </a:accent1>
      <a:accent2>
        <a:srgbClr val="098FE1"/>
      </a:accent2>
      <a:accent3>
        <a:srgbClr val="FFFFFF"/>
      </a:accent3>
      <a:accent4>
        <a:srgbClr val="404040"/>
      </a:accent4>
      <a:accent5>
        <a:srgbClr val="AAD0F8"/>
      </a:accent5>
      <a:accent6>
        <a:srgbClr val="0781CC"/>
      </a:accent6>
      <a:hlink>
        <a:srgbClr val="0471B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188D7"/>
        </a:lt2>
        <a:accent1>
          <a:srgbClr val="4C9CD2"/>
        </a:accent1>
        <a:accent2>
          <a:srgbClr val="84BEE6"/>
        </a:accent2>
        <a:accent3>
          <a:srgbClr val="FFFFFF"/>
        </a:accent3>
        <a:accent4>
          <a:srgbClr val="404040"/>
        </a:accent4>
        <a:accent5>
          <a:srgbClr val="B2CBE5"/>
        </a:accent5>
        <a:accent6>
          <a:srgbClr val="77ACD0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190F1"/>
        </a:lt2>
        <a:accent1>
          <a:srgbClr val="1FA4FF"/>
        </a:accent1>
        <a:accent2>
          <a:srgbClr val="21C5FF"/>
        </a:accent2>
        <a:accent3>
          <a:srgbClr val="FFFFFF"/>
        </a:accent3>
        <a:accent4>
          <a:srgbClr val="404040"/>
        </a:accent4>
        <a:accent5>
          <a:srgbClr val="ABCFFF"/>
        </a:accent5>
        <a:accent6>
          <a:srgbClr val="1DB2E7"/>
        </a:accent6>
        <a:hlink>
          <a:srgbClr val="21D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5BE2"/>
        </a:lt2>
        <a:accent1>
          <a:srgbClr val="1F84FF"/>
        </a:accent1>
        <a:accent2>
          <a:srgbClr val="21AAFF"/>
        </a:accent2>
        <a:accent3>
          <a:srgbClr val="FFFFFF"/>
        </a:accent3>
        <a:accent4>
          <a:srgbClr val="404040"/>
        </a:accent4>
        <a:accent5>
          <a:srgbClr val="ABC2FF"/>
        </a:accent5>
        <a:accent6>
          <a:srgbClr val="1D9AE7"/>
        </a:accent6>
        <a:hlink>
          <a:srgbClr val="21C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4A6E8"/>
        </a:lt2>
        <a:accent1>
          <a:srgbClr val="0C84F2"/>
        </a:accent1>
        <a:accent2>
          <a:srgbClr val="086BE2"/>
        </a:accent2>
        <a:accent3>
          <a:srgbClr val="FFFFFF"/>
        </a:accent3>
        <a:accent4>
          <a:srgbClr val="404040"/>
        </a:accent4>
        <a:accent5>
          <a:srgbClr val="AAC2F7"/>
        </a:accent5>
        <a:accent6>
          <a:srgbClr val="0660CD"/>
        </a:accent6>
        <a:hlink>
          <a:srgbClr val="0454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4BDE8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D1313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FFCF01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Занятие 2 - подготовка к олимпиаде</Template>
  <TotalTime>2365</TotalTime>
  <Words>346</Words>
  <Application>Microsoft Office PowerPoint</Application>
  <PresentationFormat>Экран (4:3)</PresentationFormat>
  <Paragraphs>82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Занятие 2 - подготовка к олимпиаде</vt:lpstr>
      <vt:lpstr> Формирование информационной компетенции  в ходе урочной и внеурочной деятельности  </vt:lpstr>
      <vt:lpstr>Цифровые инструменты</vt:lpstr>
      <vt:lpstr>Слайд 3</vt:lpstr>
      <vt:lpstr>Слайд 4</vt:lpstr>
      <vt:lpstr>– интерактивные тетради</vt:lpstr>
      <vt:lpstr>– интерактивные тетради</vt:lpstr>
      <vt:lpstr>– интерактивные тетради</vt:lpstr>
      <vt:lpstr>– интерактивные тетради</vt:lpstr>
      <vt:lpstr>– интерактивные тетради</vt:lpstr>
      <vt:lpstr>– интерактивные тетради</vt:lpstr>
      <vt:lpstr>– интерактивные тетради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Mentimeter</vt:lpstr>
      <vt:lpstr>Mentimeter</vt:lpstr>
      <vt:lpstr>Mentimeter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Линейный алгоритм</dc:title>
  <dc:creator>Lenovo</dc:creator>
  <cp:lastModifiedBy>94-19</cp:lastModifiedBy>
  <cp:revision>144</cp:revision>
  <dcterms:created xsi:type="dcterms:W3CDTF">2020-11-12T22:36:21Z</dcterms:created>
  <dcterms:modified xsi:type="dcterms:W3CDTF">2022-03-24T17:13:29Z</dcterms:modified>
</cp:coreProperties>
</file>