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1" r:id="rId2"/>
    <p:sldId id="302" r:id="rId3"/>
    <p:sldId id="309" r:id="rId4"/>
    <p:sldId id="303" r:id="rId5"/>
    <p:sldId id="310" r:id="rId6"/>
    <p:sldId id="306" r:id="rId7"/>
    <p:sldId id="311" r:id="rId8"/>
    <p:sldId id="312" r:id="rId9"/>
    <p:sldId id="313" r:id="rId10"/>
    <p:sldId id="314" r:id="rId11"/>
    <p:sldId id="315" r:id="rId12"/>
    <p:sldId id="316" r:id="rId13"/>
    <p:sldId id="317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48841"/>
    <a:srgbClr val="086E72"/>
    <a:srgbClr val="646464"/>
    <a:srgbClr val="9EAC5D"/>
    <a:srgbClr val="7F7F7F"/>
    <a:srgbClr val="CBBF1B"/>
    <a:srgbClr val="726AFE"/>
    <a:srgbClr val="FFC02C"/>
    <a:srgbClr val="00D762"/>
    <a:srgbClr val="00D5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Светлый стиль 2 -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56" autoAdjust="0"/>
    <p:restoredTop sz="94671" autoAdjust="0"/>
  </p:normalViewPr>
  <p:slideViewPr>
    <p:cSldViewPr snapToGrid="0">
      <p:cViewPr>
        <p:scale>
          <a:sx n="76" d="100"/>
          <a:sy n="76" d="100"/>
        </p:scale>
        <p:origin x="-259" y="-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5EF04-D2BE-4D7F-9AD5-1A98579E77FF}" type="datetimeFigureOut">
              <a:rPr lang="ru-RU" smtClean="0"/>
              <a:t>21.09.2022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74266-0EE9-4C12-80AA-CE44C97D476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42365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5EF04-D2BE-4D7F-9AD5-1A98579E77FF}" type="datetimeFigureOut">
              <a:rPr lang="ru-RU" smtClean="0"/>
              <a:t>21.09.2022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74266-0EE9-4C12-80AA-CE44C97D476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565032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5EF04-D2BE-4D7F-9AD5-1A98579E77FF}" type="datetimeFigureOut">
              <a:rPr lang="ru-RU" smtClean="0"/>
              <a:t>21.09.2022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74266-0EE9-4C12-80AA-CE44C97D476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468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5EF04-D2BE-4D7F-9AD5-1A98579E77FF}" type="datetimeFigureOut">
              <a:rPr lang="ru-RU" smtClean="0"/>
              <a:t>21.09.2022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74266-0EE9-4C12-80AA-CE44C97D476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74643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5EF04-D2BE-4D7F-9AD5-1A98579E77FF}" type="datetimeFigureOut">
              <a:rPr lang="ru-RU" smtClean="0"/>
              <a:t>21.09.2022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74266-0EE9-4C12-80AA-CE44C97D476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33672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5EF04-D2BE-4D7F-9AD5-1A98579E77FF}" type="datetimeFigureOut">
              <a:rPr lang="ru-RU" smtClean="0"/>
              <a:t>21.09.2022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74266-0EE9-4C12-80AA-CE44C97D476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4366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5EF04-D2BE-4D7F-9AD5-1A98579E77FF}" type="datetimeFigureOut">
              <a:rPr lang="ru-RU" smtClean="0"/>
              <a:t>21.09.2022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74266-0EE9-4C12-80AA-CE44C97D476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13931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5EF04-D2BE-4D7F-9AD5-1A98579E77FF}" type="datetimeFigureOut">
              <a:rPr lang="ru-RU" smtClean="0"/>
              <a:t>21.09.2022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74266-0EE9-4C12-80AA-CE44C97D476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37121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5EF04-D2BE-4D7F-9AD5-1A98579E77FF}" type="datetimeFigureOut">
              <a:rPr lang="ru-RU" smtClean="0"/>
              <a:t>21.09.2022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74266-0EE9-4C12-80AA-CE44C97D476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32995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5EF04-D2BE-4D7F-9AD5-1A98579E77FF}" type="datetimeFigureOut">
              <a:rPr lang="ru-RU" smtClean="0"/>
              <a:t>21.09.2022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74266-0EE9-4C12-80AA-CE44C97D476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55211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5EF04-D2BE-4D7F-9AD5-1A98579E77FF}" type="datetimeFigureOut">
              <a:rPr lang="ru-RU" smtClean="0"/>
              <a:t>21.09.2022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74266-0EE9-4C12-80AA-CE44C97D476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77089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55EF04-D2BE-4D7F-9AD5-1A98579E77FF}" type="datetimeFigureOut">
              <a:rPr lang="ru-RU" smtClean="0"/>
              <a:t>21.09.2022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C74266-0EE9-4C12-80AA-CE44C97D476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1454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Прямоугольник 31"/>
          <p:cNvSpPr/>
          <p:nvPr/>
        </p:nvSpPr>
        <p:spPr>
          <a:xfrm flipV="1">
            <a:off x="239593" y="1028731"/>
            <a:ext cx="11525496" cy="208684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121917" tIns="60958" rIns="121917" bIns="60958" rtlCol="0" anchor="ctr"/>
          <a:lstStyle/>
          <a:p>
            <a:pPr algn="ctr"/>
            <a:endParaRPr lang="ru-RU" sz="2800" b="1" dirty="0"/>
          </a:p>
        </p:txBody>
      </p:sp>
      <p:pic>
        <p:nvPicPr>
          <p:cNvPr id="33" name="Picture 2" descr="C:\Users\Константин\Pictures\полоса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69" t="5" r="18783" b="-5"/>
          <a:stretch/>
        </p:blipFill>
        <p:spPr bwMode="auto">
          <a:xfrm>
            <a:off x="0" y="867904"/>
            <a:ext cx="12192000" cy="57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713" y="44545"/>
            <a:ext cx="11636552" cy="7189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63713" y="925753"/>
            <a:ext cx="113812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ониторинг организаций образования, </a:t>
            </a:r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которые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не заполнили расписания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уроков </a:t>
            </a:r>
          </a:p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2022-2023 учебный год 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в системе «Білімал. Электронды мектеп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» по состоянию на 19.09.2022 г.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683059"/>
              </p:ext>
            </p:extLst>
          </p:nvPr>
        </p:nvGraphicFramePr>
        <p:xfrm>
          <a:off x="239592" y="1733855"/>
          <a:ext cx="11722764" cy="4916036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562074"/>
                <a:gridCol w="1882462"/>
                <a:gridCol w="4130031"/>
                <a:gridCol w="3181611"/>
                <a:gridCol w="1966586"/>
              </a:tblGrid>
              <a:tr h="44083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п/п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2" marR="4382" marT="43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Город/Район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2" marR="4382" marT="43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организации </a:t>
                      </a:r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образования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2" marR="4382" marT="43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Классы на которые не заполнено расписание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2" marR="4382" marT="43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</a:t>
                      </a:r>
                      <a:r>
                        <a:rPr lang="ru-RU" sz="16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 заполнения расписания уроков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2" marR="4382" marT="4382" marB="0" anchor="ctr"/>
                </a:tc>
              </a:tr>
              <a:tr h="65863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2" marR="4382" marT="43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Актогайский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2" marR="4382" marT="43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«Общеобразовательная средняя школа поселка Сарышаган»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2" marR="4382" marT="43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а 5 ә 5 б 6 а 6 ә 6 б 7 а 7 ә 7 б 8 а 8 ә 8 б 9 а 9 ә 9 б 10 а 10 ә 10 б 10 в 11 а 11 ә 11 б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2" marR="4382" marT="43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64%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2" marR="4382" marT="4382" marB="0" anchor="b"/>
                </a:tc>
              </a:tr>
              <a:tr h="22302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2" marR="4382" marT="43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Бухар-Жырауский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2" marR="4382" marT="43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«Андрейниковская начальная школа»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2" marR="4382" marT="43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1а 2 ә 2a 3 ә 3a 5а 6а 7а 8а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2" marR="4382" marT="43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70%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2" marR="4382" marT="4382" marB="0" anchor="b"/>
                </a:tc>
              </a:tr>
              <a:tr h="65863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2" marR="4382" marT="43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Каркаралинский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2" marR="4382" marT="43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«Общеобразовательная школа №1 им.академика Орынбека Жаутикова»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2" marR="4382" marT="43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в 1а 1ә 1б 2а 2ә 2б 2в 3а 3ә 3б 3в 4 ж 4а 4ә 4б 5 г 5а 5ә 5б 5в 6а 6ә 6б 6в 7а 7ә 7б 7в 10а 10ә 10б 11 а 11 ә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2" marR="4382" marT="43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85%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2" marR="4382" marT="4382" marB="0" anchor="b"/>
                </a:tc>
              </a:tr>
              <a:tr h="22302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2" marR="4382" marT="43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Каркаралинский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2" marR="4382" marT="43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СОШ №6 с. Тегисшилдик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2" marR="4382" marT="43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1а 3 а 3 ә 5 6 7 8 9 10 а 11 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2" marR="4382" marT="43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71%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2" marR="4382" marT="4382" marB="0" anchor="b"/>
                </a:tc>
              </a:tr>
              <a:tr h="22302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2" marR="4382" marT="43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Каркаралинский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2" marR="4382" marT="43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ОСШ №13 с.Кызылту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2" marR="4382" marT="43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а 2 3  4  5 6 7  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2" marR="4382" marT="43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88%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2" marR="4382" marT="4382" marB="0" anchor="b"/>
                </a:tc>
              </a:tr>
              <a:tr h="22302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2" marR="4382" marT="43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Каркаралинский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2" marR="4382" marT="43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«Общеобразовательная школа№14 с. Жанатоган»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2" marR="4382" marT="43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2а 3а 4а 5а 6а 7а 8а 9а 10а 11 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2" marR="4382" marT="43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90%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2" marR="4382" marT="4382" marB="0" anchor="b"/>
                </a:tc>
              </a:tr>
              <a:tr h="44083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2" marR="4382" marT="43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Каркаралинский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2" marR="4382" marT="43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«Общеобразовательная школа №16 посёлка Карагайлы»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2" marR="4382" marT="43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ә 1а 1б 2а 2б 3а 3б 3в 4а 4б 4в 5а 5б 5в 6а 6б 6в 7а 7б 8 в 8а 8б 9а 9б 10а 11б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2" marR="4382" marT="43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96%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2" marR="4382" marT="4382" marB="0" anchor="b"/>
                </a:tc>
              </a:tr>
              <a:tr h="22302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2" marR="4382" marT="43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Каркаралинский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2" marR="4382" marT="43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ОСШ №38 села Айнабулак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2" marR="4382" marT="43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5ғ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2" marR="4382" marT="43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50%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2" marR="4382" marT="4382" marB="0" anchor="b"/>
                </a:tc>
              </a:tr>
              <a:tr h="65863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2" marR="4382" marT="43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Сарань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2" marR="4382" marT="43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«Школа–лицей № 1»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2" marR="4382" marT="43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1в 1г 2а 2б 2в 3а 3б 3в 3г 4а 4б 4в 4г 5а 5б 5в 5г 6а 6б 6в 6г 6д 7а 7б 7в 7г 8а 8б 8в 8г 9а 9б 9в 9г 10а 10б 11А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2" marR="4382" marT="43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94%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2" marR="4382" marT="4382" marB="0" anchor="b"/>
                </a:tc>
              </a:tr>
              <a:tr h="22302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2" marR="4382" marT="43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Темиртау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2" marR="4382" marT="43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«Общеобразовательная школа №7»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2" marR="4382" marT="43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5б 6а 6б 7а 7б 8а 8б 9а 9б 10а 11а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2" marR="4382" marT="43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55%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2" marR="4382" marT="4382" marB="0" anchor="b"/>
                </a:tc>
              </a:tr>
              <a:tr h="22302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2" marR="4382" marT="43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Темиртау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2" marR="4382" marT="43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«Общеобразовательная школа № 29»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2" marR="4382" marT="43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4ә 5а 5ә 6а 6б 7а 7ә 8а 8ә 9а 9ә 10а 11 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2" marR="4382" marT="43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56%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2" marR="4382" marT="4382" marB="0" anchor="b"/>
                </a:tc>
              </a:tr>
              <a:tr h="22302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2" marR="4382" marT="43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Шахтинск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2" marR="4382" marT="43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«Общеобразовательная школа №3»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2" marR="4382" marT="43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1а 1б 2а 2б 2в 3а 3б 3в 4а 4б 4в 5а 5б 5в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2" marR="4382" marT="43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50%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2" marR="4382" marT="4382" marB="0" anchor="b"/>
                </a:tc>
              </a:tr>
              <a:tr h="22302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2" marR="4382" marT="43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Областные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2" marR="4382" marT="43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Специализированная музыкальная школа интернат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2" marR="4382" marT="43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6а 6б 7а 7б 8а 8б 9б 10а 10б 12 а 12 б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2" marR="4382" marT="43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50%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2" marR="4382" marT="4382" marB="0" anchor="b"/>
                </a:tc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1225899" y="44545"/>
            <a:ext cx="10874366" cy="646331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kk-KZ" b="1" dirty="0" smtClean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</a:p>
          <a:p>
            <a:r>
              <a:rPr lang="kk-KZ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kk-KZ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kk-KZ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Білімал. Электронды мектеп</a:t>
            </a:r>
            <a:r>
              <a:rPr lang="ru-RU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1688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Прямоугольник 31"/>
          <p:cNvSpPr/>
          <p:nvPr/>
        </p:nvSpPr>
        <p:spPr>
          <a:xfrm flipV="1">
            <a:off x="239593" y="1028731"/>
            <a:ext cx="11525496" cy="208684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121917" tIns="60958" rIns="121917" bIns="60958" rtlCol="0" anchor="ctr"/>
          <a:lstStyle/>
          <a:p>
            <a:pPr algn="ctr"/>
            <a:endParaRPr lang="ru-RU" sz="2800" b="1" dirty="0"/>
          </a:p>
        </p:txBody>
      </p:sp>
      <p:pic>
        <p:nvPicPr>
          <p:cNvPr id="33" name="Picture 2" descr="C:\Users\Константин\Pictures\полоса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69" t="5" r="18783" b="-5"/>
          <a:stretch/>
        </p:blipFill>
        <p:spPr bwMode="auto">
          <a:xfrm>
            <a:off x="0" y="867904"/>
            <a:ext cx="12192000" cy="57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713" y="44545"/>
            <a:ext cx="11636552" cy="7189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8798667"/>
              </p:ext>
            </p:extLst>
          </p:nvPr>
        </p:nvGraphicFramePr>
        <p:xfrm>
          <a:off x="239591" y="1818355"/>
          <a:ext cx="11605397" cy="4682652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649757"/>
                <a:gridCol w="1878904"/>
                <a:gridCol w="9076736"/>
              </a:tblGrid>
              <a:tr h="28747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36" marR="5936" marT="59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Областные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36" marR="5936" marT="59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Лицей-интернат "Білім-инновация" №2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36" marR="5936" marT="5936" marB="0" anchor="b"/>
                </a:tc>
              </a:tr>
              <a:tr h="28747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36" marR="5936" marT="59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Областные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36" marR="5936" marT="59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"Школа-интернат-колледж,Осакаровского района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36" marR="5936" marT="5936" marB="0" anchor="b"/>
                </a:tc>
              </a:tr>
              <a:tr h="28747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36" marR="5936" marT="59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Областные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36" marR="5936" marT="59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«Специализированная школа-интернат «Дарын»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36" marR="5936" marT="5936" marB="0" anchor="b"/>
                </a:tc>
              </a:tr>
              <a:tr h="42801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36" marR="5936" marT="59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Областные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36" marR="5936" marT="59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  "Специальная школа - интернат № 8" управления образования Карагандинской области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36" marR="5936" marT="5936" marB="0" anchor="b"/>
                </a:tc>
              </a:tr>
              <a:tr h="28747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36" marR="5936" marT="59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Областные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36" marR="5936" marT="59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"Лицей-интернат "БІЛІМ-ИННОВАЦИЯ" №1"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36" marR="5936" marT="5936" marB="0" anchor="b"/>
                </a:tc>
              </a:tr>
              <a:tr h="28747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36" marR="5936" marT="59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Областные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36" marR="5936" marT="59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 "Специальная школа-интернат №2"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36" marR="5936" marT="5936" marB="0" anchor="b"/>
                </a:tc>
              </a:tr>
              <a:tr h="28747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36" marR="5936" marT="59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Осакаровский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36" marR="5936" marT="59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"Общеобразовательная школа № 3"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36" marR="5936" marT="5936" marB="0" anchor="b"/>
                </a:tc>
              </a:tr>
              <a:tr h="28747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36" marR="5936" marT="59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Осакаровский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36" marR="5936" marT="59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"Общеобразовательная школа №8"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36" marR="5936" marT="5936" marB="0" anchor="b"/>
                </a:tc>
              </a:tr>
              <a:tr h="56856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36" marR="5936" marT="59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Осакаровский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36" marR="5936" marT="59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"Общеобразовательная школа № 13" отдела образования Осакаровского района управления образования Карагандинской области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36" marR="5936" marT="5936" marB="0" anchor="b"/>
                </a:tc>
              </a:tr>
              <a:tr h="28747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36" marR="5936" marT="59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Осакаровский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36" marR="5936" marT="59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"Опорная школа (ресурсный центр) на базе гимназии №9"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36" marR="5936" marT="5936" marB="0" anchor="b"/>
                </a:tc>
              </a:tr>
              <a:tr h="28747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36" marR="5936" marT="59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Осакаровский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36" marR="5936" marT="59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"Общеобразовательная школа №22"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36" marR="5936" marT="5936" marB="0" anchor="b"/>
                </a:tc>
              </a:tr>
              <a:tr h="27469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36" marR="5936" marT="59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Осакаровский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36" marR="5936" marT="59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"Основная средняя школа № 33"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36" marR="5936" marT="5936" marB="0" anchor="b"/>
                </a:tc>
              </a:tr>
              <a:tr h="27469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36" marR="5936" marT="59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Осакаровский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36" marR="5936" marT="59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"Основная средняя школа № 30"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36" marR="5936" marT="5936" marB="0" anchor="b"/>
                </a:tc>
              </a:tr>
              <a:tr h="27469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36" marR="5936" marT="59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Осакаровский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36" marR="5936" marT="59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имени Ыбырая Алтынсарина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36" marR="5936" marT="5936" marB="0" anchor="b"/>
                </a:tc>
              </a:tr>
              <a:tr h="27469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36" marR="5936" marT="59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Осакаровский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36" marR="5936" marT="59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«Основная средняя школа №35»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36" marR="5936" marT="5936" marB="0" anchor="b"/>
                </a:tc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1225899" y="80846"/>
            <a:ext cx="10874366" cy="646331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kk-KZ" b="1" dirty="0" smtClean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</a:p>
          <a:p>
            <a:r>
              <a:rPr lang="kk-KZ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kk-KZ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kk-KZ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Білімал. Электронды мектеп</a:t>
            </a:r>
            <a:r>
              <a:rPr lang="ru-RU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13401" y="925753"/>
            <a:ext cx="1138127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Мониторинг организаций образования, которые не заполнили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календарно-тематические планы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на 2022-2023 учебный год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в системе «Білімал. Электронды мектеп» по состоянию на 19.09.2022 г.</a:t>
            </a:r>
          </a:p>
          <a:p>
            <a:pPr algn="ctr"/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0701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Прямоугольник 31"/>
          <p:cNvSpPr/>
          <p:nvPr/>
        </p:nvSpPr>
        <p:spPr>
          <a:xfrm flipV="1">
            <a:off x="239593" y="1028731"/>
            <a:ext cx="11525496" cy="208684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121917" tIns="60958" rIns="121917" bIns="60958" rtlCol="0" anchor="ctr"/>
          <a:lstStyle/>
          <a:p>
            <a:pPr algn="ctr"/>
            <a:endParaRPr lang="ru-RU" sz="2800" b="1" dirty="0"/>
          </a:p>
        </p:txBody>
      </p:sp>
      <p:pic>
        <p:nvPicPr>
          <p:cNvPr id="33" name="Picture 2" descr="C:\Users\Константин\Pictures\полоса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69" t="5" r="18783" b="-5"/>
          <a:stretch/>
        </p:blipFill>
        <p:spPr bwMode="auto">
          <a:xfrm>
            <a:off x="0" y="867904"/>
            <a:ext cx="12192000" cy="57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713" y="44545"/>
            <a:ext cx="11636552" cy="7189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4676829"/>
              </p:ext>
            </p:extLst>
          </p:nvPr>
        </p:nvGraphicFramePr>
        <p:xfrm>
          <a:off x="239592" y="1885024"/>
          <a:ext cx="11760341" cy="4791351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649756"/>
                <a:gridCol w="1977460"/>
                <a:gridCol w="9133125"/>
              </a:tblGrid>
              <a:tr h="22901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37" marR="3837" marT="38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Осакаровский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37" marR="3837" marT="38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"Основная средняя школа №32"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37" marR="3837" marT="3837" marB="0" anchor="b"/>
                </a:tc>
              </a:tr>
              <a:tr h="38026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37" marR="3837" marT="38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Осакаровский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37" marR="3837" marT="38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"Общеобразовательная школа имени Жамбыла</a:t>
                      </a:r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37" marR="3837" marT="3837" marB="0" anchor="b"/>
                </a:tc>
              </a:tr>
              <a:tr h="38026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37" marR="3837" marT="38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Осакаровский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37" marR="3837" marT="38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 "Общеобразовательная школа № 18</a:t>
                      </a:r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37" marR="3837" marT="3837" marB="0" anchor="b"/>
                </a:tc>
              </a:tr>
              <a:tr h="38026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37" marR="3837" marT="38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Осакаровский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37" marR="3837" marT="38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"Общеобразовательная школа №11</a:t>
                      </a:r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37" marR="3837" marT="3837" marB="0" anchor="b"/>
                </a:tc>
              </a:tr>
              <a:tr h="38026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37" marR="3837" marT="38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Осакаровский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37" marR="3837" marT="38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«Опорная школа (ресурсный центр) №12</a:t>
                      </a:r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37" marR="3837" marT="3837" marB="0" anchor="b"/>
                </a:tc>
              </a:tr>
              <a:tr h="30169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37" marR="3837" marT="38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Осакаровский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37" marR="3837" marT="38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КГУ"Общеобразовательная школа имени А.Байтұрсынұлы"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37" marR="3837" marT="3837" marB="0" anchor="b"/>
                </a:tc>
              </a:tr>
              <a:tr h="22901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37" marR="3837" marT="38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Осакаровский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37" marR="3837" marT="38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 "Общеобразовательная школа № 28"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37" marR="3837" marT="3837" marB="0" anchor="b"/>
                </a:tc>
              </a:tr>
              <a:tr h="22901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37" marR="3837" marT="38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Сарань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37" marR="3837" marT="38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"Общеобразовательная школа №16" акимата г.Сарани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37" marR="3837" marT="3837" marB="0" anchor="b"/>
                </a:tc>
              </a:tr>
              <a:tr h="38026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37" marR="3837" marT="38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Сарань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37" marR="3837" marT="38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"Общеобразовательная школа №2</a:t>
                      </a:r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37" marR="3837" marT="3837" marB="0" anchor="b"/>
                </a:tc>
              </a:tr>
              <a:tr h="38026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37" marR="3837" marT="38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Сарань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37" marR="3837" marT="38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"Школа – интернат №7 </a:t>
                      </a:r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37" marR="3837" marT="3837" marB="0" anchor="b"/>
                </a:tc>
              </a:tr>
              <a:tr h="38026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37" marR="3837" marT="38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Сарань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37" marR="3837" marT="38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«Школа–лицей № </a:t>
                      </a:r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37" marR="3837" marT="3837" marB="0" anchor="b"/>
                </a:tc>
              </a:tr>
              <a:tr h="38026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37" marR="3837" marT="38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Сарань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37" marR="3837" marT="38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"Школа-гимназия №17</a:t>
                      </a:r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37" marR="3837" marT="3837" marB="0" anchor="b"/>
                </a:tc>
              </a:tr>
              <a:tr h="38026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37" marR="3837" marT="38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Темиртау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37" marR="3837" marT="38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"Общеобразовательная школа №3</a:t>
                      </a:r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37" marR="3837" marT="3837" marB="0" anchor="b"/>
                </a:tc>
              </a:tr>
              <a:tr h="38026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37" marR="3837" marT="38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Темиртау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37" marR="3837" marT="38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КГУ"Общеобразовательная школа № 29</a:t>
                      </a:r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37" marR="3837" marT="3837" marB="0" anchor="b"/>
                </a:tc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1225899" y="80846"/>
            <a:ext cx="10874366" cy="646331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kk-KZ" b="1" dirty="0" smtClean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</a:p>
          <a:p>
            <a:r>
              <a:rPr lang="kk-KZ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kk-KZ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kk-KZ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Білімал. Электронды мектеп</a:t>
            </a:r>
            <a:r>
              <a:rPr lang="ru-RU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13401" y="925753"/>
            <a:ext cx="1138127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Мониторинг организаций образования, которые не заполнили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календарно-тематические планы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на 2022-2023 учебный год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в системе «Білімал. Электронды мектеп» по состоянию на 19.09.2022 г.</a:t>
            </a:r>
          </a:p>
          <a:p>
            <a:pPr algn="ctr"/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9446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Прямоугольник 31"/>
          <p:cNvSpPr/>
          <p:nvPr/>
        </p:nvSpPr>
        <p:spPr>
          <a:xfrm flipV="1">
            <a:off x="239593" y="1028731"/>
            <a:ext cx="11525496" cy="208684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121917" tIns="60958" rIns="121917" bIns="60958" rtlCol="0" anchor="ctr"/>
          <a:lstStyle/>
          <a:p>
            <a:pPr algn="ctr"/>
            <a:endParaRPr lang="ru-RU" sz="2800" b="1" dirty="0"/>
          </a:p>
        </p:txBody>
      </p:sp>
      <p:pic>
        <p:nvPicPr>
          <p:cNvPr id="33" name="Picture 2" descr="C:\Users\Константин\Pictures\полоса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69" t="5" r="18783" b="-5"/>
          <a:stretch/>
        </p:blipFill>
        <p:spPr bwMode="auto">
          <a:xfrm>
            <a:off x="0" y="867904"/>
            <a:ext cx="12192000" cy="57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713" y="44545"/>
            <a:ext cx="11636552" cy="7189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7351488"/>
              </p:ext>
            </p:extLst>
          </p:nvPr>
        </p:nvGraphicFramePr>
        <p:xfrm>
          <a:off x="334778" y="1909665"/>
          <a:ext cx="11510210" cy="4616391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679830"/>
                <a:gridCol w="1503124"/>
                <a:gridCol w="9327256"/>
              </a:tblGrid>
              <a:tr h="26662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20" marR="2720" marT="27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Темиртау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20" marR="2720" marT="27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</a:t>
                      </a:r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«Общеобразовательная </a:t>
                      </a:r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школа № </a:t>
                      </a:r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6»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20" marR="2720" marT="2720" marB="0" anchor="b"/>
                </a:tc>
              </a:tr>
              <a:tr h="26662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20" marR="2720" marT="27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Темиртау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20" marR="2720" marT="27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«Общеобразовательная школа №1</a:t>
                      </a:r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20" marR="2720" marT="2720" marB="0" anchor="b"/>
                </a:tc>
              </a:tr>
              <a:tr h="33252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20" marR="2720" marT="27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Темиртау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20" marR="2720" marT="27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 «Общеобразовательная  школа имени Габидена Мустафина</a:t>
                      </a:r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20" marR="2720" marT="2720" marB="0" anchor="b"/>
                </a:tc>
              </a:tr>
              <a:tr h="33252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20" marR="2720" marT="27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Темиртау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20" marR="2720" marT="27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"Общеобразовательная школа №17 города Темиртау</a:t>
                      </a:r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20" marR="2720" marT="2720" marB="0" anchor="b"/>
                </a:tc>
              </a:tr>
              <a:tr h="26662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20" marR="2720" marT="27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Темиртау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20" marR="2720" marT="27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«Общеобразовательная школа №11</a:t>
                      </a:r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20" marR="2720" marT="2720" marB="0" anchor="b"/>
                </a:tc>
              </a:tr>
              <a:tr h="26662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20" marR="2720" marT="27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Темиртау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20" marR="2720" marT="27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КГУ«Гимназия №1</a:t>
                      </a:r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20" marR="2720" marT="2720" marB="0" anchor="b"/>
                </a:tc>
              </a:tr>
              <a:tr h="23802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20" marR="2720" marT="27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Темиртау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20" marR="2720" marT="27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"Первый Темиртауский Классический Лицей"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20" marR="2720" marT="2720" marB="0" anchor="b"/>
                </a:tc>
              </a:tr>
              <a:tr h="39843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20" marR="2720" marT="27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Темиртау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20" marR="2720" marT="27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« </a:t>
                      </a:r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Общеобразовательная</a:t>
                      </a:r>
                      <a:r>
                        <a:rPr lang="ru-RU" sz="1400" u="none" strike="noStrike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школа</a:t>
                      </a:r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20" marR="2720" marT="2720" marB="0" anchor="b"/>
                </a:tc>
              </a:tr>
              <a:tr h="26662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20" marR="2720" marT="27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Темиртау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20" marR="2720" marT="27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"Школа-лицей имени Бауыржана Момышулы</a:t>
                      </a:r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20" marR="2720" marT="2720" marB="0" anchor="b"/>
                </a:tc>
              </a:tr>
              <a:tr h="26662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20" marR="2720" marT="27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Темиртау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20" marR="2720" marT="27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"Общеобразовательная школа №31</a:t>
                      </a:r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20" marR="2720" marT="2720" marB="0" anchor="b"/>
                </a:tc>
              </a:tr>
              <a:tr h="33252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20" marR="2720" marT="27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Темиртау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20" marR="2720" marT="27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 "ШКОЛА-ЛИЦЕЙ №20</a:t>
                      </a:r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20" marR="2720" marT="2720" marB="0" anchor="b"/>
                </a:tc>
              </a:tr>
              <a:tr h="31612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20" marR="2720" marT="27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Темиртау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20" marR="2720" marT="27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ГУ«ОБЩЕОБРАЗОВАТЕЛЬНАЯ </a:t>
                      </a:r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ШКОЛА № 24</a:t>
                      </a:r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20" marR="2720" marT="2720" marB="0" anchor="b"/>
                </a:tc>
              </a:tr>
              <a:tr h="26662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20" marR="2720" marT="27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Темиртау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20" marR="2720" marT="27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«Общеобразовательная школа №8</a:t>
                      </a:r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20" marR="2720" marT="2720" marB="0" anchor="b"/>
                </a:tc>
              </a:tr>
              <a:tr h="26662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20" marR="2720" marT="27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Темиртау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20" marR="2720" marT="27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"Школа-лицей №14</a:t>
                      </a:r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20" marR="2720" marT="2720" marB="0" anchor="b"/>
                </a:tc>
              </a:tr>
              <a:tr h="26662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20" marR="2720" marT="27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Темиртау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20" marR="2720" marT="27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«Общеобразовательная школа № </a:t>
                      </a:r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16»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20" marR="2720" marT="2720" marB="0" anchor="b"/>
                </a:tc>
              </a:tr>
              <a:tr h="26662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20" marR="2720" marT="27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Темиртау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20" marR="2720" marT="27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"Женская гимназия" </a:t>
                      </a:r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миртау </a:t>
                      </a:r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управления образования Карагандинской области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20" marR="2720" marT="2720" marB="0" anchor="b"/>
                </a:tc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1225899" y="80846"/>
            <a:ext cx="10874366" cy="646331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kk-KZ" b="1" dirty="0" smtClean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</a:p>
          <a:p>
            <a:r>
              <a:rPr lang="kk-KZ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kk-KZ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kk-KZ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Білімал. Электронды мектеп</a:t>
            </a:r>
            <a:r>
              <a:rPr lang="ru-RU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13401" y="925753"/>
            <a:ext cx="1138127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Мониторинг организаций образования, которые не заполнили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календарно-тематические планы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на 2022-2023 учебный год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в системе «Білімал. Электронды мектеп» по состоянию на 19.09.2022 г.</a:t>
            </a:r>
          </a:p>
          <a:p>
            <a:pPr algn="ctr"/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1423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Прямоугольник 31"/>
          <p:cNvSpPr/>
          <p:nvPr/>
        </p:nvSpPr>
        <p:spPr>
          <a:xfrm flipV="1">
            <a:off x="239593" y="1028731"/>
            <a:ext cx="11525496" cy="208684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121917" tIns="60958" rIns="121917" bIns="60958" rtlCol="0" anchor="ctr"/>
          <a:lstStyle/>
          <a:p>
            <a:pPr algn="ctr"/>
            <a:endParaRPr lang="ru-RU" sz="2800" b="1" dirty="0"/>
          </a:p>
        </p:txBody>
      </p:sp>
      <p:pic>
        <p:nvPicPr>
          <p:cNvPr id="33" name="Picture 2" descr="C:\Users\Константин\Pictures\полоса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69" t="5" r="18783" b="-5"/>
          <a:stretch/>
        </p:blipFill>
        <p:spPr bwMode="auto">
          <a:xfrm>
            <a:off x="0" y="867904"/>
            <a:ext cx="12192000" cy="57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713" y="44545"/>
            <a:ext cx="11636552" cy="7189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9303196"/>
              </p:ext>
            </p:extLst>
          </p:nvPr>
        </p:nvGraphicFramePr>
        <p:xfrm>
          <a:off x="338202" y="1918338"/>
          <a:ext cx="11506787" cy="4312191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582299"/>
                <a:gridCol w="1559652"/>
                <a:gridCol w="9364836"/>
              </a:tblGrid>
              <a:tr h="32949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80" marR="5480" marT="548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Темиртау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80" marR="5480" marT="548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"Общеобразовательная школа №12"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80" marR="5480" marT="5480" marB="0" anchor="b"/>
                </a:tc>
              </a:tr>
              <a:tr h="35076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80" marR="5480" marT="548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Шахтинск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80" marR="5480" marT="548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«Общеобразовательная школа № 6</a:t>
                      </a:r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80" marR="5480" marT="5480" marB="0" anchor="b"/>
                </a:tc>
              </a:tr>
              <a:tr h="41649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80" marR="5480" marT="548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Шахтинск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80" marR="5480" marT="548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"Общеобразовательная </a:t>
                      </a:r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школа </a:t>
                      </a:r>
                      <a:r>
                        <a:rPr lang="ru-RU" sz="14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80" marR="5480" marT="5480" marB="0" anchor="b"/>
                </a:tc>
              </a:tr>
              <a:tr h="33319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80" marR="5480" marT="548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Шахтинск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80" marR="5480" marT="548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"Общеобразовательная школа №2</a:t>
                      </a:r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80" marR="5480" marT="5480" marB="0" anchor="b"/>
                </a:tc>
              </a:tr>
              <a:tr h="37484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80" marR="5480" marT="548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Шахтинск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80" marR="5480" marT="548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«Школа-лицей имени А.Бокейханова</a:t>
                      </a:r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80" marR="5480" marT="5480" marB="0" anchor="b"/>
                </a:tc>
              </a:tr>
              <a:tr h="31484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80" marR="5480" marT="548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Шетский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80" marR="5480" marT="548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ОСШ имени М.Жапакова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80" marR="5480" marT="5480" marB="0" anchor="b"/>
                </a:tc>
              </a:tr>
              <a:tr h="31484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80" marR="5480" marT="548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Шетский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80" marR="5480" marT="548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Ортауская ОСШ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80" marR="5480" marT="5480" marB="0" anchor="b"/>
                </a:tc>
              </a:tr>
              <a:tr h="31484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80" marR="5480" marT="548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Шетский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80" marR="5480" marT="548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"ОСШ им. М.Маметовой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80" marR="5480" marT="5480" marB="0" anchor="b"/>
                </a:tc>
              </a:tr>
              <a:tr h="49057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80" marR="5480" marT="548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Шетский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80" marR="5480" marT="548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Ы.Алтынсарин атындағы тірек  мектеп (ресурстық орталық) жанындағы интернат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80" marR="5480" marT="5480" marB="0" anchor="b"/>
                </a:tc>
              </a:tr>
              <a:tr h="31484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80" marR="5480" marT="548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Шетский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80" marR="5480" marT="548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"Коктенкольская ОШ"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80" marR="5480" marT="5480" marB="0" anchor="b"/>
                </a:tc>
              </a:tr>
              <a:tr h="314849">
                <a:tc>
                  <a:txBody>
                    <a:bodyPr/>
                    <a:lstStyle/>
                    <a:p>
                      <a:pPr algn="ctr"/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165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80" marR="5480" marT="548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Шетский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80" marR="5480" marT="548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"Акойская ОШ"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80" marR="5480" marT="5480" marB="0" anchor="b"/>
                </a:tc>
              </a:tr>
              <a:tr h="442580">
                <a:tc>
                  <a:txBody>
                    <a:bodyPr/>
                    <a:lstStyle/>
                    <a:p>
                      <a:pPr algn="ctr"/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166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80" marR="5480" marT="548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Шетский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80" marR="5480" marT="548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"Бурминская опорная школа (ресурсный центр</a:t>
                      </a:r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80" marR="5480" marT="5480" marB="0" anchor="b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63713" y="6305685"/>
            <a:ext cx="50527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Соответственно, не ведут электронный журнал.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225899" y="80846"/>
            <a:ext cx="10874366" cy="646331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kk-KZ" b="1" dirty="0" smtClean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</a:p>
          <a:p>
            <a:r>
              <a:rPr lang="kk-KZ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kk-KZ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kk-KZ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Білімал. Электронды мектеп</a:t>
            </a:r>
            <a:r>
              <a:rPr lang="ru-RU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13401" y="925753"/>
            <a:ext cx="1138127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Мониторинг организаций образования, которые не заполнили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календарно-тематические планы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на 2022-2023 учебный год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в системе «Білімал. Электронды мектеп» по состоянию на 19.09.2022 г.</a:t>
            </a:r>
          </a:p>
          <a:p>
            <a:pPr algn="ctr"/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6364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Прямоугольник 31"/>
          <p:cNvSpPr/>
          <p:nvPr/>
        </p:nvSpPr>
        <p:spPr>
          <a:xfrm flipV="1">
            <a:off x="239593" y="1028731"/>
            <a:ext cx="11525496" cy="208684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121917" tIns="60958" rIns="121917" bIns="60958" rtlCol="0" anchor="ctr"/>
          <a:lstStyle/>
          <a:p>
            <a:pPr algn="ctr"/>
            <a:endParaRPr lang="ru-RU" sz="2800" b="1" dirty="0"/>
          </a:p>
        </p:txBody>
      </p:sp>
      <p:pic>
        <p:nvPicPr>
          <p:cNvPr id="33" name="Picture 2" descr="C:\Users\Константин\Pictures\полоса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69" t="5" r="18783" b="-5"/>
          <a:stretch/>
        </p:blipFill>
        <p:spPr bwMode="auto">
          <a:xfrm>
            <a:off x="0" y="867904"/>
            <a:ext cx="12192000" cy="57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713" y="44545"/>
            <a:ext cx="11636552" cy="7189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13401" y="925753"/>
            <a:ext cx="1138127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Мониторинг организаций образования, которые не заполнили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календарно-тематические планы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на 2022-2023 учебный год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в системе «Білімал. Электронды мектеп» по состоянию на 19.09.2022 г.</a:t>
            </a:r>
          </a:p>
          <a:p>
            <a:pPr algn="ctr"/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7060687"/>
              </p:ext>
            </p:extLst>
          </p:nvPr>
        </p:nvGraphicFramePr>
        <p:xfrm>
          <a:off x="360337" y="1804845"/>
          <a:ext cx="11313921" cy="4679085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654271"/>
                <a:gridCol w="1327759"/>
                <a:gridCol w="9331891"/>
              </a:tblGrid>
              <a:tr h="56778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п/п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46" marR="6446" marT="64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Город/Район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46" marR="6446" marT="64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организации образования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46" marR="6446" marT="6446" marB="0" anchor="ctr"/>
                </a:tc>
              </a:tr>
              <a:tr h="74146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46" marR="6446" marT="644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Абайский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46" marR="6446" marT="644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«Дзержинское общеобразовательная школа» отдела образование Абайского района управление образования Карагандинской области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46" marR="6446" marT="6446" marB="0" anchor="b"/>
                </a:tc>
              </a:tr>
              <a:tr h="30059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46" marR="6446" marT="644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Абайский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46" marR="6446" marT="644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"Акбастауская общеобразовательная школа"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46" marR="6446" marT="6446" marB="0" anchor="b"/>
                </a:tc>
              </a:tr>
              <a:tr h="28723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46" marR="6446" marT="644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Абайский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46" marR="6446" marT="644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"Основная средняя школа № 8"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46" marR="6446" marT="6446" marB="0" anchor="b"/>
                </a:tc>
              </a:tr>
              <a:tr h="38568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46" marR="6446" marT="644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Абайский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46" marR="6446" marT="644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 "Школа-центр дополнительного образования № 1"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46" marR="6446" marT="6446" marB="0" anchor="b"/>
                </a:tc>
              </a:tr>
              <a:tr h="28723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46" marR="6446" marT="644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Актогайский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46" marR="6446" marT="644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"Ортадересинская ОШ"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46" marR="6446" marT="6446" marB="0" anchor="b"/>
                </a:tc>
              </a:tr>
              <a:tr h="28723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46" marR="6446" marT="644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Актогайский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46" marR="6446" marT="644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ОШ им. Асета Болганбайулы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46" marR="6446" marT="6446" marB="0" anchor="b"/>
                </a:tc>
              </a:tr>
              <a:tr h="38568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46" marR="6446" marT="644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Актогайский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46" marR="6446" marT="644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"Общеобразовательная средняя школа поселка Сарышаган"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46" marR="6446" marT="6446" marB="0" anchor="b"/>
                </a:tc>
              </a:tr>
              <a:tr h="28723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46" marR="6446" marT="644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Актогайский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46" marR="6446" marT="644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"ОСШ им. Нуркена Абдирова"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46" marR="6446" marT="6446" marB="0" anchor="b"/>
                </a:tc>
              </a:tr>
              <a:tr h="28723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46" marR="6446" marT="644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Актогайский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46" marR="6446" marT="644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НШ им. Дауитали Стамбекова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46" marR="6446" marT="6446" marB="0" anchor="b"/>
                </a:tc>
              </a:tr>
              <a:tr h="28723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46" marR="6446" marT="644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Актогайский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46" marR="6446" marT="644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ОШ им. Ж.Кенесбаева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46" marR="6446" marT="6446" marB="0" anchor="b"/>
                </a:tc>
              </a:tr>
              <a:tr h="28723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46" marR="6446" marT="644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Актогайский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46" marR="6446" marT="644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"Школа-интернат имени Абая"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46" marR="6446" marT="6446" marB="0" anchor="b"/>
                </a:tc>
              </a:tr>
              <a:tr h="28723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46" marR="6446" marT="644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Актогайский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46" marR="6446" marT="644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ОШ им. Сатибека Ибраева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46" marR="6446" marT="6446" marB="0" anchor="b"/>
                </a:tc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1225899" y="44545"/>
            <a:ext cx="10874366" cy="646331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kk-KZ" b="1" dirty="0" smtClean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</a:p>
          <a:p>
            <a:r>
              <a:rPr lang="kk-KZ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kk-KZ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kk-KZ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Білімал. Электронды мектеп</a:t>
            </a:r>
            <a:r>
              <a:rPr lang="ru-RU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526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Прямоугольник 31"/>
          <p:cNvSpPr/>
          <p:nvPr/>
        </p:nvSpPr>
        <p:spPr>
          <a:xfrm flipV="1">
            <a:off x="239593" y="1028731"/>
            <a:ext cx="11525496" cy="208684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121917" tIns="60958" rIns="121917" bIns="60958" rtlCol="0" anchor="ctr"/>
          <a:lstStyle/>
          <a:p>
            <a:pPr algn="ctr"/>
            <a:endParaRPr lang="ru-RU" sz="2800" b="1" dirty="0"/>
          </a:p>
        </p:txBody>
      </p:sp>
      <p:pic>
        <p:nvPicPr>
          <p:cNvPr id="33" name="Picture 2" descr="C:\Users\Константин\Pictures\полоса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69" t="5" r="18783" b="-5"/>
          <a:stretch/>
        </p:blipFill>
        <p:spPr bwMode="auto">
          <a:xfrm>
            <a:off x="0" y="867904"/>
            <a:ext cx="12192000" cy="57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713" y="44545"/>
            <a:ext cx="11636552" cy="7189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2454575"/>
              </p:ext>
            </p:extLst>
          </p:nvPr>
        </p:nvGraphicFramePr>
        <p:xfrm>
          <a:off x="375782" y="1803192"/>
          <a:ext cx="11541926" cy="4810550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563670"/>
                <a:gridCol w="2658375"/>
                <a:gridCol w="8319881"/>
              </a:tblGrid>
              <a:tr h="24832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68" marR="5268" marT="52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Актогайский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68" marR="5268" marT="52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"Карагойская начальная школа"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68" marR="5268" marT="5268" marB="0" anchor="b"/>
                </a:tc>
              </a:tr>
              <a:tr h="25987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68" marR="5268" marT="52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Актогайский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68" marR="5268" marT="52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"Опорная школа (ресурсный центр) имени Куляш Байсеитовой)"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68" marR="5268" marT="5268" marB="0" anchor="b"/>
                </a:tc>
              </a:tr>
              <a:tr h="47356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68" marR="5268" marT="52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Актогайский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68" marR="5268" marT="52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"ИНТЕРНАТ ПРИ ОПОРНОЙ ШКОЛЕ (РЕСУРСНЫЙ ЦЕНТР) ИМЕНИ АЛИХАНА БОКЕЙХАНА"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68" marR="5268" marT="5268" marB="0" anchor="b"/>
                </a:tc>
              </a:tr>
              <a:tr h="24832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68" marR="5268" marT="52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Актогайский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68" marR="5268" marT="52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М.Ержанов атындағы ЖББМ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68" marR="5268" marT="5268" marB="0" anchor="b"/>
                </a:tc>
              </a:tr>
              <a:tr h="25987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68" marR="5268" marT="52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Актогайский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68" marR="5268" marT="52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"Опорная школа (ресурсный центр)  имени Казбека Нуржанова"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68" marR="5268" marT="5268" marB="0" anchor="b"/>
                </a:tc>
              </a:tr>
              <a:tr h="25987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68" marR="5268" marT="52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Актогайский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68" marR="5268" marT="52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"САРЫШАГАНСКАЯ ШКОЛА-ИНТЕРНАТ"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68" marR="5268" marT="5268" marB="0" anchor="b"/>
                </a:tc>
              </a:tr>
              <a:tr h="24832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68" marR="5268" marT="52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Актогайский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68" marR="5268" marT="52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СШ им. Алимхана Ермекова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68" marR="5268" marT="5268" marB="0" anchor="b"/>
                </a:tc>
              </a:tr>
              <a:tr h="58904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68" marR="5268" marT="52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Актогайский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68" marR="5268" marT="52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"Опорная школа (ресурсный центр)" на базе "Комплекс "школа-ясли-сад(с пришкольным интернатом)поселка Шашубай"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68" marR="5268" marT="5268" marB="0" anchor="b"/>
                </a:tc>
              </a:tr>
              <a:tr h="25987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68" marR="5268" marT="52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Актогайский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68" marR="5268" marT="52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"Кошкарская опорная школа(РЦ)" КММ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68" marR="5268" marT="5268" marB="0" anchor="b"/>
                </a:tc>
              </a:tr>
              <a:tr h="64101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68" marR="5268" marT="52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Бухар-Жырауский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68" marR="5268" marT="52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«Кушокинская общеобразовательная школа»  отдела образования Бухар-Жырауского района  управления образования Карагандинской области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68" marR="5268" marT="5268" marB="0" anchor="b"/>
                </a:tc>
              </a:tr>
              <a:tr h="25987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68" marR="5268" marT="52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Бухар-Жырауский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68" marR="5268" marT="52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«Туздинская общеобразовательная школа»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68" marR="5268" marT="5268" marB="0" anchor="b"/>
                </a:tc>
              </a:tr>
              <a:tr h="42157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68" marR="5268" marT="52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Бухар-Жырауский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68" marR="5268" marT="52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Коммунальное государственное учереждение " Нуринская общеобразавательная школа"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68" marR="5268" marT="5268" marB="0" anchor="b"/>
                </a:tc>
              </a:tr>
              <a:tr h="64101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68" marR="5268" marT="52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Бухар-Жырауский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68" marR="5268" marT="52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"Общеобразовательная школа имени Ыбырая Алтынсарина" отдела образования Бухар-Жырауского района Управления образования Карагандинской области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68" marR="5268" marT="5268" marB="0" anchor="b"/>
                </a:tc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1225899" y="44545"/>
            <a:ext cx="10874366" cy="646331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kk-KZ" b="1" dirty="0" smtClean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</a:p>
          <a:p>
            <a:r>
              <a:rPr lang="kk-KZ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kk-KZ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kk-KZ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Білімал. Электронды мектеп</a:t>
            </a:r>
            <a:r>
              <a:rPr lang="ru-RU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13401" y="925753"/>
            <a:ext cx="1138127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Мониторинг организаций образования, которые не заполнили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календарно-тематические планы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на 2022-2023 учебный год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в системе «Білімал. Электронды мектеп» по состоянию на 19.09.2022 г.</a:t>
            </a:r>
          </a:p>
          <a:p>
            <a:pPr algn="ctr"/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6842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Прямоугольник 31"/>
          <p:cNvSpPr/>
          <p:nvPr/>
        </p:nvSpPr>
        <p:spPr>
          <a:xfrm flipV="1">
            <a:off x="239593" y="1028731"/>
            <a:ext cx="11525496" cy="208684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121917" tIns="60958" rIns="121917" bIns="60958" rtlCol="0" anchor="ctr"/>
          <a:lstStyle/>
          <a:p>
            <a:pPr algn="ctr"/>
            <a:endParaRPr lang="ru-RU" sz="2800" b="1" dirty="0"/>
          </a:p>
        </p:txBody>
      </p:sp>
      <p:pic>
        <p:nvPicPr>
          <p:cNvPr id="33" name="Picture 2" descr="C:\Users\Константин\Pictures\полоса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69" t="5" r="18783" b="-5"/>
          <a:stretch/>
        </p:blipFill>
        <p:spPr bwMode="auto">
          <a:xfrm>
            <a:off x="0" y="867904"/>
            <a:ext cx="12192000" cy="57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713" y="44545"/>
            <a:ext cx="11636552" cy="7189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1637166"/>
              </p:ext>
            </p:extLst>
          </p:nvPr>
        </p:nvGraphicFramePr>
        <p:xfrm>
          <a:off x="310865" y="1745673"/>
          <a:ext cx="11454223" cy="4918173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538221"/>
                <a:gridCol w="2105298"/>
                <a:gridCol w="8810704"/>
              </a:tblGrid>
              <a:tr h="37278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33" marR="5333" marT="533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Бухар-Жырауский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33" marR="5333" marT="533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"Кураминская начальная школа"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33" marR="5333" marT="5333" marB="0" anchor="b"/>
                </a:tc>
              </a:tr>
              <a:tr h="26460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33" marR="5333" marT="533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Бухар-Жырауский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33" marR="5333" marT="533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"Умуткерская общеобразовательная школа"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33" marR="5333" marT="5333" marB="0" anchor="b"/>
                </a:tc>
              </a:tr>
              <a:tr h="26460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33" marR="5333" marT="533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Бухар-Жырауский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33" marR="5333" marT="533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"Краснонивская основная средняя школа"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33" marR="5333" marT="5333" marB="0" anchor="b"/>
                </a:tc>
              </a:tr>
              <a:tr h="42337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33" marR="5333" marT="533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Бухар-Жырауский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33" marR="5333" marT="533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"Каражарская общеобразовательная школа имени Манжи батыра"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33" marR="5333" marT="5333" marB="0" anchor="b"/>
                </a:tc>
              </a:tr>
              <a:tr h="65270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33" marR="5333" marT="533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Бухар-Жырауский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33" marR="5333" marT="533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"Ростовская опорная школа (ресурсный центр)" отдела образования Бухар-Жырауского  района управления образования Карагандинской области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33" marR="5333" marT="5333" marB="0" anchor="b"/>
                </a:tc>
              </a:tr>
              <a:tr h="26460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33" marR="5333" marT="533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Бухар-Жырауский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33" marR="5333" marT="533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 "Алгабасская основная средняя школа"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33" marR="5333" marT="5333" marB="0" anchor="b"/>
                </a:tc>
              </a:tr>
              <a:tr h="26460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33" marR="5333" marT="533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Бухар-Жырауский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33" marR="5333" marT="533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"Бухар-Жырауская основная средняя школа"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33" marR="5333" marT="5333" marB="0" anchor="b"/>
                </a:tc>
              </a:tr>
              <a:tr h="26460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33" marR="5333" marT="533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Бухар-Жырауский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33" marR="5333" marT="533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"Общеобразовательная школа имени Каныша Сатбаева"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33" marR="5333" marT="5333" marB="0" anchor="b"/>
                </a:tc>
              </a:tr>
              <a:tr h="26460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33" marR="5333" marT="533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Бухар-Жырауский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33" marR="5333" marT="533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"Кировская основная средняя школа"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33" marR="5333" marT="5333" marB="0" anchor="b"/>
                </a:tc>
              </a:tr>
              <a:tr h="65270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33" marR="5333" marT="533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Бухар-Жырауский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33" marR="5333" marT="533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 "Общеобразовательная школа имени Талгата Бигельдинова" отдела образования Бухар-Жырауского района Управления образования Карагандинской области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33" marR="5333" marT="5333" marB="0" anchor="b"/>
                </a:tc>
              </a:tr>
              <a:tr h="26460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33" marR="5333" marT="533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Бухар-Жырауский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33" marR="5333" marT="533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"Интумакская основная средняя школа"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33" marR="5333" marT="5333" marB="0" anchor="b"/>
                </a:tc>
              </a:tr>
              <a:tr h="26460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33" marR="5333" marT="533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Бухар-Жырауский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33" marR="5333" marT="533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 "Тасшокинская основная средняя школа"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33" marR="5333" marT="5333" marB="0" anchor="b"/>
                </a:tc>
              </a:tr>
              <a:tr h="26460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33" marR="5333" marT="533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Караганда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33" marR="5333" marT="533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"Общеобразовательная школа  №88"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33" marR="5333" marT="5333" marB="0" anchor="b"/>
                </a:tc>
              </a:tr>
              <a:tr h="43513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33" marR="5333" marT="533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Караганда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33" marR="5333" marT="533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"Основная средняя школа №79"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33" marR="5333" marT="5333" marB="0" anchor="b"/>
                </a:tc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1225899" y="80846"/>
            <a:ext cx="10874366" cy="646331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kk-KZ" b="1" dirty="0" smtClean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</a:p>
          <a:p>
            <a:r>
              <a:rPr lang="kk-KZ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kk-KZ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kk-KZ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Білімал. Электронды мектеп</a:t>
            </a:r>
            <a:r>
              <a:rPr lang="ru-RU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13401" y="925753"/>
            <a:ext cx="1138127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Мониторинг организаций образования, которые не заполнили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календарно-тематические планы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на 2022-2023 учебный год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в системе «Білімал. Электронды мектеп» по состоянию на 19.09.2022 г.</a:t>
            </a:r>
          </a:p>
          <a:p>
            <a:pPr algn="ctr"/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9193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Прямоугольник 31"/>
          <p:cNvSpPr/>
          <p:nvPr/>
        </p:nvSpPr>
        <p:spPr>
          <a:xfrm flipV="1">
            <a:off x="239593" y="1028731"/>
            <a:ext cx="11525496" cy="208684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121917" tIns="60958" rIns="121917" bIns="60958" rtlCol="0" anchor="ctr"/>
          <a:lstStyle/>
          <a:p>
            <a:pPr algn="ctr"/>
            <a:endParaRPr lang="ru-RU" sz="2800" b="1" dirty="0"/>
          </a:p>
        </p:txBody>
      </p:sp>
      <p:pic>
        <p:nvPicPr>
          <p:cNvPr id="33" name="Picture 2" descr="C:\Users\Константин\Pictures\полоса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69" t="5" r="18783" b="-5"/>
          <a:stretch/>
        </p:blipFill>
        <p:spPr bwMode="auto">
          <a:xfrm>
            <a:off x="0" y="867904"/>
            <a:ext cx="12192000" cy="57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713" y="44545"/>
            <a:ext cx="11636552" cy="7189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5577140"/>
              </p:ext>
            </p:extLst>
          </p:nvPr>
        </p:nvGraphicFramePr>
        <p:xfrm>
          <a:off x="360124" y="1827249"/>
          <a:ext cx="11614758" cy="4167050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704588"/>
                <a:gridCol w="2314083"/>
                <a:gridCol w="8596087"/>
              </a:tblGrid>
              <a:tr h="41928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05" marR="5405" marT="540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Караганда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05" marR="5405" marT="540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«Общеобразовательная школа №6»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05" marR="5405" marT="5405" marB="0" anchor="b"/>
                </a:tc>
              </a:tr>
              <a:tr h="41928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05" marR="5405" marT="540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Караганда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05" marR="5405" marT="540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"Основная средняя школа №137"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05" marR="5405" marT="5405" marB="0" anchor="b"/>
                </a:tc>
              </a:tr>
              <a:tr h="41928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05" marR="5405" marT="540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Караганда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05" marR="5405" marT="540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"Общеобразовательная школа №63"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05" marR="5405" marT="5405" marB="0" anchor="b"/>
                </a:tc>
              </a:tr>
              <a:tr h="41928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05" marR="5405" marT="540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Караганда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05" marR="5405" marT="540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«Общеобразовательная школа имени Габидена Мустафина»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05" marR="5405" marT="5405" marB="0" anchor="b"/>
                </a:tc>
              </a:tr>
              <a:tr h="40279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05" marR="5405" marT="540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Каркаралинский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05" marR="5405" marT="540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 "Общеобразовательная школа №35 села Коянды"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05" marR="5405" marT="5405" marB="0" anchor="b"/>
                </a:tc>
              </a:tr>
              <a:tr h="25497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05" marR="5405" marT="540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Каркаралинский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05" marR="5405" marT="540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"Интернат при опорной школе (РЦ) №44 имени Мади Бапиулы города Каркаралинска"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05" marR="5405" marT="5405" marB="0" anchor="b"/>
                </a:tc>
              </a:tr>
              <a:tr h="40279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05" marR="5405" marT="540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Каркаралинский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05" marR="5405" marT="540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Начальная школа №57 села Айыр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05" marR="5405" marT="5405" marB="0" anchor="b"/>
                </a:tc>
              </a:tr>
              <a:tr h="24364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05" marR="5405" marT="540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Каркаралинский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05" marR="5405" marT="540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ОСШ №38 села Айнабулак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05" marR="5405" marT="5405" marB="0" anchor="b"/>
                </a:tc>
              </a:tr>
              <a:tr h="24364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05" marR="5405" marT="540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Каркаралинский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05" marR="5405" marT="540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"Общеобразовательная школа №23 села Татан"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05" marR="5405" marT="5405" marB="0" anchor="b"/>
                </a:tc>
              </a:tr>
              <a:tr h="25497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05" marR="5405" marT="540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Каркаралинский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05" marR="5405" marT="540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"Основная средняя школа №42 села Борлыбулак"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05" marR="5405" marT="5405" marB="0" anchor="b"/>
                </a:tc>
              </a:tr>
              <a:tr h="25497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05" marR="5405" marT="540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Каркаралинский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05" marR="5405" marT="540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№24 ОСШ  села Акбай-Кызылбай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05" marR="5405" marT="5405" marB="0" anchor="b"/>
                </a:tc>
              </a:tr>
              <a:tr h="24364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05" marR="5405" marT="540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Каркаралинский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05" marR="5405" marT="540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"Интернат  при опорной школе (ресурсный центр) №43 имени Кажыкена Смайылова села Егиндыбулак " отдела образования Каркаралинского района управления образования Карагандинской области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05" marR="5405" marT="5405" marB="0" anchor="b"/>
                </a:tc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1225899" y="80846"/>
            <a:ext cx="10874366" cy="646331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kk-KZ" b="1" dirty="0" smtClean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</a:p>
          <a:p>
            <a:r>
              <a:rPr lang="kk-KZ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kk-KZ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kk-KZ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Білімал. Электронды мектеп</a:t>
            </a:r>
            <a:r>
              <a:rPr lang="ru-RU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13401" y="925753"/>
            <a:ext cx="1138127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Мониторинг организаций образования, которые не заполнили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календарно-тематические планы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на 2022-2023 учебный год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в системе «Білімал. Электронды мектеп» по состоянию на 19.09.2022 г.</a:t>
            </a:r>
          </a:p>
          <a:p>
            <a:pPr algn="ctr"/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3255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Прямоугольник 31"/>
          <p:cNvSpPr/>
          <p:nvPr/>
        </p:nvSpPr>
        <p:spPr>
          <a:xfrm flipV="1">
            <a:off x="239593" y="1028731"/>
            <a:ext cx="11525496" cy="208684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121917" tIns="60958" rIns="121917" bIns="60958" rtlCol="0" anchor="ctr"/>
          <a:lstStyle/>
          <a:p>
            <a:pPr algn="ctr"/>
            <a:endParaRPr lang="ru-RU" sz="2800" b="1" dirty="0"/>
          </a:p>
        </p:txBody>
      </p:sp>
      <p:pic>
        <p:nvPicPr>
          <p:cNvPr id="33" name="Picture 2" descr="C:\Users\Константин\Pictures\полоса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69" t="5" r="18783" b="-5"/>
          <a:stretch/>
        </p:blipFill>
        <p:spPr bwMode="auto">
          <a:xfrm>
            <a:off x="0" y="867904"/>
            <a:ext cx="12192000" cy="57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713" y="44545"/>
            <a:ext cx="11636552" cy="7189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7121383"/>
              </p:ext>
            </p:extLst>
          </p:nvPr>
        </p:nvGraphicFramePr>
        <p:xfrm>
          <a:off x="239593" y="1683741"/>
          <a:ext cx="11605396" cy="4930000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486917"/>
                <a:gridCol w="1665961"/>
                <a:gridCol w="9452518"/>
              </a:tblGrid>
              <a:tr h="57809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49" marR="4649" marT="46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Каркаралинский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49" marR="4649" marT="46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</a:t>
                      </a:r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«Общеобразовательная </a:t>
                      </a:r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школа №5 села </a:t>
                      </a:r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Егиндыбулак»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49" marR="4649" marT="4649" marB="0" anchor="b"/>
                </a:tc>
              </a:tr>
              <a:tr h="57809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49" marR="4649" marT="46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Каркаралинский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49" marR="4649" marT="46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"Общеобразовательная школа №1 им.академика Орынбека Жаутикова" отдела образования Каркаралинского района управления образования Карагандинской области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49" marR="4649" marT="4649" marB="0" anchor="b"/>
                </a:tc>
              </a:tr>
              <a:tr h="57809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49" marR="4649" marT="46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Каркаралинский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49" marR="4649" marT="46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"Общеобразовательная школа №12 имени Алибека Буркитбаева села Акжол" отдела образования Каркаралинского района управления образования Карагандинской области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49" marR="4649" marT="4649" marB="0" anchor="b"/>
                </a:tc>
              </a:tr>
              <a:tr h="23585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49" marR="4649" marT="46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Каркаралинский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49" marR="4649" marT="46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ОСШ №13 с.Кызылту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49" marR="4649" marT="4649" marB="0" anchor="b"/>
                </a:tc>
              </a:tr>
              <a:tr h="69267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49" marR="4649" marT="46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Каркаралинский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49" marR="4649" marT="46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"Опорная школа (ресурсный центр) в базе общеобразовательной школы №4 села Коктас Отдела образования Каркаралинского района Управления образования Карагандинской области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49" marR="4649" marT="4649" marB="0" anchor="b"/>
                </a:tc>
              </a:tr>
              <a:tr h="23585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49" marR="4649" marT="46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Каркаралинский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49" marR="4649" marT="46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№28 ОСШ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49" marR="4649" marT="4649" marB="0" anchor="b"/>
                </a:tc>
              </a:tr>
              <a:tr h="38539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49" marR="4649" marT="46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Каркаралинский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49" marR="4649" marT="46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"Основная средняя школа .26 имени Ахмета Байтурсынова села Актерек 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49" marR="4649" marT="4649" marB="0" anchor="b"/>
                </a:tc>
              </a:tr>
              <a:tr h="23585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49" marR="4649" marT="46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Каркаралинский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49" marR="4649" marT="46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«Общеобразовательная школа № 21села Бакты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49" marR="4649" marT="4649" marB="0" anchor="b"/>
                </a:tc>
              </a:tr>
              <a:tr h="23585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49" marR="4649" marT="46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Каркаралинский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49" marR="4649" marT="46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 Средняя  общеобразовательная школа №20"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49" marR="4649" marT="4649" marB="0" anchor="b"/>
                </a:tc>
              </a:tr>
              <a:tr h="46667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49" marR="4649" marT="46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Каркаралинский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49" marR="4649" marT="46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«Начальная школа №9 села Жарлы» отдела образования Каркаралинского района управления образования Карагандинской области.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49" marR="4649" marT="4649" marB="0" anchor="b"/>
                </a:tc>
              </a:tr>
              <a:tr h="23585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49" marR="4649" marT="46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Каркаралинский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49" marR="4649" marT="46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Опорная школа (РЦ) №8 села Бесоба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49" marR="4649" marT="4649" marB="0" anchor="b"/>
                </a:tc>
              </a:tr>
              <a:tr h="23585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49" marR="4649" marT="46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Каркаралинский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49" marR="4649" marT="46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Аппаз №18  ОШ имени Р.Сагимбекова  село Аппаз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49" marR="4649" marT="4649" marB="0" anchor="b"/>
                </a:tc>
              </a:tr>
              <a:tr h="23585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49" marR="4649" marT="46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Каркаралинский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49" marR="4649" marT="46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СШ №22 села Томар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49" marR="4649" marT="4649" marB="0" anchor="b"/>
                </a:tc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1225899" y="80846"/>
            <a:ext cx="10874366" cy="646331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kk-KZ" b="1" dirty="0" smtClean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</a:p>
          <a:p>
            <a:r>
              <a:rPr lang="kk-KZ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kk-KZ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kk-KZ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Білімал. Электронды мектеп</a:t>
            </a:r>
            <a:r>
              <a:rPr lang="ru-RU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13401" y="925753"/>
            <a:ext cx="1138127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Мониторинг организаций образования, которые не заполнили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календарно-тематические планы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на 2022-2023 учебный год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в системе «Білімал. Электронды мектеп» по состоянию на 19.09.2022 г.</a:t>
            </a:r>
          </a:p>
          <a:p>
            <a:pPr algn="ctr"/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4391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Прямоугольник 31"/>
          <p:cNvSpPr/>
          <p:nvPr/>
        </p:nvSpPr>
        <p:spPr>
          <a:xfrm flipV="1">
            <a:off x="239593" y="1028731"/>
            <a:ext cx="11525496" cy="208684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121917" tIns="60958" rIns="121917" bIns="60958" rtlCol="0" anchor="ctr"/>
          <a:lstStyle/>
          <a:p>
            <a:pPr algn="ctr"/>
            <a:endParaRPr lang="ru-RU" sz="2800" b="1" dirty="0"/>
          </a:p>
        </p:txBody>
      </p:sp>
      <p:pic>
        <p:nvPicPr>
          <p:cNvPr id="33" name="Picture 2" descr="C:\Users\Константин\Pictures\полоса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69" t="5" r="18783" b="-5"/>
          <a:stretch/>
        </p:blipFill>
        <p:spPr bwMode="auto">
          <a:xfrm>
            <a:off x="0" y="867904"/>
            <a:ext cx="12192000" cy="57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713" y="44545"/>
            <a:ext cx="11636552" cy="7189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2706557"/>
              </p:ext>
            </p:extLst>
          </p:nvPr>
        </p:nvGraphicFramePr>
        <p:xfrm>
          <a:off x="365975" y="1659542"/>
          <a:ext cx="11479014" cy="4941541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586003"/>
                <a:gridCol w="1853852"/>
                <a:gridCol w="9039159"/>
              </a:tblGrid>
              <a:tr h="31648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79" marR="5579" marT="557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Каркаралинский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79" marR="5579" marT="557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«Общеобразовательная школа№14 с. Жанатоган»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79" marR="5579" marT="5579" marB="0" anchor="b"/>
                </a:tc>
              </a:tr>
              <a:tr h="60465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79" marR="5579" marT="557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Каркаралинский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79" marR="5579" marT="557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"Общеобразовательная школа №15 села Матак" отдела образования Каркаралинского района управления образования Карагандинской области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79" marR="5579" marT="5579" marB="0" anchor="b"/>
                </a:tc>
              </a:tr>
              <a:tr h="54168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79" marR="5579" marT="557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Каркаралинский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79" marR="5579" marT="557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"Общеобразовательная школа № 32 села Актасты" отдела образования Каркаралинского района Карагандинской области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79" marR="5579" marT="5579" marB="0" anchor="b"/>
                </a:tc>
              </a:tr>
              <a:tr h="26171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79" marR="5579" marT="557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Каркаралинский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79" marR="5579" marT="557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Начальная школа №29 Осибай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79" marR="5579" marT="5579" marB="0" anchor="b"/>
                </a:tc>
              </a:tr>
              <a:tr h="27388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79" marR="5579" marT="557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Каркаралинский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79" marR="5579" marT="557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"Начальная школа №41 села Кызылшилик"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79" marR="5579" marT="5579" marB="0" anchor="b"/>
                </a:tc>
              </a:tr>
              <a:tr h="26171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79" marR="5579" marT="557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Каркаралинский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79" marR="5579" marT="557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№6  СОШ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79" marR="5579" marT="5579" marB="0" anchor="b"/>
                </a:tc>
              </a:tr>
              <a:tr h="26171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79" marR="5579" marT="557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Каркаралинский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79" marR="5579" marT="557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№34 ОСШ села Сарыобалы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79" marR="5579" marT="5579" marB="0" anchor="b"/>
                </a:tc>
              </a:tr>
              <a:tr h="27388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79" marR="5579" marT="557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Каркаралинский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79" marR="5579" marT="557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"ОШ №2 им. А. Ермекова г. Каркаралинска"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79" marR="5579" marT="5579" marB="0" anchor="b"/>
                </a:tc>
              </a:tr>
              <a:tr h="40513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79" marR="5579" marT="557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Каркаралинский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79" marR="5579" marT="557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«Средняя общеобразовательная школа № 31 села Айнабулак"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79" marR="5579" marT="5579" marB="0" anchor="b"/>
                </a:tc>
              </a:tr>
              <a:tr h="27388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79" marR="5579" marT="557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Каркаралинский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79" marR="5579" marT="557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"Общеобразовательная школа №16 посёлка Карагайлы"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79" marR="5579" marT="5579" marB="0" anchor="b"/>
                </a:tc>
              </a:tr>
              <a:tr h="40778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79" marR="5579" marT="557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Каркаралинский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79" marR="5579" marT="557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"Общеобразовательная школа №19 села Талды" отдела образования Каркаралинского района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79" marR="5579" marT="5579" marB="0" anchor="b"/>
                </a:tc>
              </a:tr>
              <a:tr h="26171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79" marR="5579" marT="557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Нуринский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79" marR="5579" marT="557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ОСШ Куланотпес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79" marR="5579" marT="5579" marB="0" anchor="b"/>
                </a:tc>
              </a:tr>
              <a:tr h="27388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79" marR="5579" marT="557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Нуринский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79" marR="5579" marT="557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"Общеобразовательная школа имени Абдоллы Асылбекова"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79" marR="5579" marT="5579" marB="0" anchor="b"/>
                </a:tc>
              </a:tr>
              <a:tr h="26171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79" marR="5579" marT="557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Нуринский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79" marR="5579" marT="557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Сарыузенская ОСШ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79" marR="5579" marT="5579" marB="0" anchor="b"/>
                </a:tc>
              </a:tr>
              <a:tr h="26171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79" marR="5579" marT="557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Нуринский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79" marR="5579" marT="557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ОШ им. М.Дулатулы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79" marR="5579" marT="5579" marB="0" anchor="b"/>
                </a:tc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1225899" y="80846"/>
            <a:ext cx="10874366" cy="646331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kk-KZ" b="1" dirty="0" smtClean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</a:p>
          <a:p>
            <a:r>
              <a:rPr lang="kk-KZ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kk-KZ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kk-KZ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Білімал. Электронды мектеп</a:t>
            </a:r>
            <a:r>
              <a:rPr lang="ru-RU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13401" y="925753"/>
            <a:ext cx="1138127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Мониторинг организаций образования, которые не заполнили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календарно-тематические планы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на 2022-2023 учебный год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в системе «Білімал. Электронды мектеп» по состоянию на 19.09.2022 г.</a:t>
            </a:r>
          </a:p>
          <a:p>
            <a:pPr algn="ctr"/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5115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Прямоугольник 31"/>
          <p:cNvSpPr/>
          <p:nvPr/>
        </p:nvSpPr>
        <p:spPr>
          <a:xfrm flipV="1">
            <a:off x="239593" y="1028731"/>
            <a:ext cx="11525496" cy="208684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121917" tIns="60958" rIns="121917" bIns="60958" rtlCol="0" anchor="ctr"/>
          <a:lstStyle/>
          <a:p>
            <a:pPr algn="ctr"/>
            <a:endParaRPr lang="ru-RU" sz="2800" b="1" dirty="0"/>
          </a:p>
        </p:txBody>
      </p:sp>
      <p:pic>
        <p:nvPicPr>
          <p:cNvPr id="33" name="Picture 2" descr="C:\Users\Константин\Pictures\полоса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69" t="5" r="18783" b="-5"/>
          <a:stretch/>
        </p:blipFill>
        <p:spPr bwMode="auto">
          <a:xfrm>
            <a:off x="0" y="867904"/>
            <a:ext cx="12192000" cy="57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713" y="44545"/>
            <a:ext cx="11636552" cy="7189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3471485"/>
              </p:ext>
            </p:extLst>
          </p:nvPr>
        </p:nvGraphicFramePr>
        <p:xfrm>
          <a:off x="239593" y="1804843"/>
          <a:ext cx="11525496" cy="4758794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562073"/>
                <a:gridCol w="1427967"/>
                <a:gridCol w="9535456"/>
              </a:tblGrid>
              <a:tr h="61780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89" marR="5089" marT="50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Нуринский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89" marR="5089" marT="50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«Опорная школа (ресурсный центр) имени Ыбырая Алтынсарина» отдела образования Нуринского района управления образования Карагандинской области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89" marR="5089" marT="5089" marB="0" anchor="b"/>
                </a:tc>
              </a:tr>
              <a:tr h="23933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89" marR="5089" marT="50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Нуринский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89" marR="5089" marT="50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Соналинская НШ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89" marR="5089" marT="5089" marB="0" anchor="b"/>
                </a:tc>
              </a:tr>
              <a:tr h="49536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89" marR="5089" marT="50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Нуринский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89" marR="5089" marT="50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"Жана-Курлусская начальная школа" отдела образования Нуринского района управления образования Карагандинской области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89" marR="5089" marT="5089" marB="0" anchor="b"/>
                </a:tc>
              </a:tr>
              <a:tr h="23933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89" marR="5089" marT="50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Нуринский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89" marR="5089" marT="50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Ныгыманская НШ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89" marR="5089" marT="5089" marB="0" anchor="b"/>
                </a:tc>
              </a:tr>
              <a:tr h="23933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89" marR="5089" marT="50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Нуринский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89" marR="5089" marT="50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Баршинская СОШ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89" marR="5089" marT="5089" marB="0" anchor="b"/>
                </a:tc>
              </a:tr>
              <a:tr h="25046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89" marR="5089" marT="50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Нуринский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89" marR="5089" marT="50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Общеобразовательная школа имени Магжана Жумабаева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89" marR="5089" marT="5089" marB="0" anchor="b"/>
                </a:tc>
              </a:tr>
              <a:tr h="25046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89" marR="5089" marT="50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Нуринский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89" marR="5089" marT="50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 "Общеобразовательная школа имени Сакена Сейфуллина"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89" marR="5089" marT="5089" marB="0" anchor="b"/>
                </a:tc>
              </a:tr>
              <a:tr h="23933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89" marR="5089" marT="50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Нуринский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89" marR="5089" marT="50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Шубаркульской ОШ им. Абая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89" marR="5089" marT="5089" marB="0" anchor="b"/>
                </a:tc>
              </a:tr>
              <a:tr h="23933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89" marR="5089" marT="50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Нуринский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89" marR="5089" marT="50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Каройская ОШ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89" marR="5089" marT="5089" marB="0" anchor="b"/>
                </a:tc>
              </a:tr>
              <a:tr h="23933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89" marR="5089" marT="50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Нуринский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89" marR="5089" marT="50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ОСШ им Жусипбека Аймауытулы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89" marR="5089" marT="5089" marB="0" anchor="b"/>
                </a:tc>
              </a:tr>
              <a:tr h="23933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89" marR="5089" marT="50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Нуринский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89" marR="5089" marT="50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Балыктыкольская ОСШ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89" marR="5089" marT="5089" marB="0" anchor="b"/>
                </a:tc>
              </a:tr>
              <a:tr h="61780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89" marR="5089" marT="50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Нуринский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89" marR="5089" marT="50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"Общеобразовательная школа имени Рахима Асубаева" отдела образования Нуринского района управления образования Карагандинской области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89" marR="5089" marT="5089" marB="0" anchor="b"/>
                </a:tc>
              </a:tr>
              <a:tr h="23933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89" marR="5089" marT="50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Нуринский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89" marR="5089" marT="50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Каракойынская ОШ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89" marR="5089" marT="5089" marB="0" anchor="b"/>
                </a:tc>
              </a:tr>
              <a:tr h="37291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89" marR="5089" marT="50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Нуринский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89" marR="5089" marT="50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ОШ имени Ш.Уалиханова ОО Нуринского района УО Карагандинской области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89" marR="5089" marT="5089" marB="0" anchor="b"/>
                </a:tc>
              </a:tr>
              <a:tr h="23933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89" marR="5089" marT="50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Нуринский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89" marR="5089" marT="50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Пушкинская ОСШ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89" marR="5089" marT="5089" marB="0" anchor="b"/>
                </a:tc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1225899" y="81307"/>
            <a:ext cx="10874366" cy="646331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kk-KZ" b="1" dirty="0" smtClean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</a:p>
          <a:p>
            <a:r>
              <a:rPr lang="kk-KZ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kk-KZ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kk-KZ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Білімал. Электронды мектеп</a:t>
            </a:r>
            <a:r>
              <a:rPr lang="ru-RU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13401" y="925753"/>
            <a:ext cx="1138127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Мониторинг организаций образования, которые не заполнили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календарно-тематические планы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на 2022-2023 учебный год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в системе «Білімал. Электронды мектеп» по состоянию на 19.09.2022 г.</a:t>
            </a:r>
          </a:p>
          <a:p>
            <a:pPr algn="ctr"/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154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6110459"/>
              </p:ext>
            </p:extLst>
          </p:nvPr>
        </p:nvGraphicFramePr>
        <p:xfrm>
          <a:off x="288099" y="1878904"/>
          <a:ext cx="11556889" cy="4697259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588723"/>
                <a:gridCol w="1679785"/>
                <a:gridCol w="9288381"/>
              </a:tblGrid>
              <a:tr h="22442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42" marR="5042" marT="50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Нуринский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42" marR="5042" marT="50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Начальная школа им.О.Турлыбекова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42" marR="5042" marT="5042" marB="0" anchor="b"/>
                </a:tc>
              </a:tr>
              <a:tr h="22442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42" marR="5042" marT="50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Нуринский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42" marR="5042" marT="50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СОШ им.Карим Мынбаева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42" marR="5042" marT="5042" marB="0" anchor="b"/>
                </a:tc>
              </a:tr>
              <a:tr h="22442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42" marR="5042" marT="50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Нуринский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42" marR="5042" marT="50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ОСШ им.Шалабекова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42" marR="5042" marT="5042" marB="0" anchor="b"/>
                </a:tc>
              </a:tr>
              <a:tr h="22442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42" marR="5042" marT="50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Нуринский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42" marR="5042" marT="50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Акколкинская  НШ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42" marR="5042" marT="5042" marB="0" anchor="b"/>
                </a:tc>
              </a:tr>
              <a:tr h="22442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42" marR="5042" marT="50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Областные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42" marR="5042" marT="50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СШЛИ Информационных технологий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42" marR="5042" marT="5042" marB="0" anchor="b"/>
                </a:tc>
              </a:tr>
              <a:tr h="39039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42" marR="5042" marT="50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Областные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42" marR="5042" marT="50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"Специальная школа-интернат №4" управления образования Карагандинской области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42" marR="5042" marT="5042" marB="0" anchor="b"/>
                </a:tc>
              </a:tr>
              <a:tr h="23486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42" marR="5042" marT="50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Областные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42" marR="5042" marT="50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Специализированная школа-интернат имени Жамбыла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42" marR="5042" marT="5042" marB="0" anchor="b"/>
                </a:tc>
              </a:tr>
              <a:tr h="23486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42" marR="5042" marT="50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Областные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42" marR="5042" marT="50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СШИ Мурагер Управления образования Карагандинской области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42" marR="5042" marT="5042" marB="0" anchor="b"/>
                </a:tc>
              </a:tr>
              <a:tr h="22442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42" marR="5042" marT="50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Областные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42" marR="5042" marT="50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СШИ имени Н.Нурмакова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42" marR="5042" marT="5042" marB="0" anchor="b"/>
                </a:tc>
              </a:tr>
              <a:tr h="39039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42" marR="5042" marT="50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Областные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42" marR="5042" marT="50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 "Специализированная школа "Зияткер" управления образования Карагандинской области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42" marR="5042" marT="5042" marB="0" anchor="b"/>
                </a:tc>
              </a:tr>
              <a:tr h="69414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42" marR="5042" marT="50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Областные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42" marR="5042" marT="50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« Областная  специализированная школа-интернат-колледж олимпийского резерва имени Алии Молдагуловой» Управления физической культуры и спорта Карагандинской области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42" marR="5042" marT="5042" marB="0" anchor="b"/>
                </a:tc>
              </a:tr>
              <a:tr h="23486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42" marR="5042" marT="50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Областные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42" marR="5042" marT="50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Специализированная музыкальная школа интернат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42" marR="5042" marT="5042" marB="0" anchor="b"/>
                </a:tc>
              </a:tr>
              <a:tr h="39039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42" marR="5042" marT="50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Областные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42" marR="5042" marT="50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«Специализированная школа-лицей «Информационных технологий «Озат»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42" marR="5042" marT="5042" marB="0" anchor="b"/>
                </a:tc>
              </a:tr>
              <a:tr h="39039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42" marR="5042" marT="50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Областные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42" marR="5042" marT="50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 "Специальная школа - интернат №1" Управления образования Карагандинской области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42" marR="5042" marT="5042" marB="0" anchor="b"/>
                </a:tc>
              </a:tr>
              <a:tr h="39039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42" marR="5042" marT="50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Областные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42" marR="5042" marT="50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«Специальная школа- интернат №7» Управления образования Карагандинской области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42" marR="5042" marT="5042" marB="0" anchor="b"/>
                </a:tc>
              </a:tr>
            </a:tbl>
          </a:graphicData>
        </a:graphic>
      </p:graphicFrame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088" y="144754"/>
            <a:ext cx="11636552" cy="7189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914400" y="182332"/>
            <a:ext cx="11277600" cy="646331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kk-KZ" b="1" dirty="0" smtClean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</a:p>
          <a:p>
            <a:r>
              <a:rPr lang="kk-KZ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kk-KZ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kk-KZ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Білімал. Электронды мектеп</a:t>
            </a:r>
            <a:r>
              <a:rPr lang="ru-RU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13401" y="925753"/>
            <a:ext cx="1138127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Мониторинг организаций образования, которые не заполнили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календарно-тематические планы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на 2022-2023 учебный год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в системе «Білімал. Электронды мектеп» по состоянию на 19.09.2022 г.</a:t>
            </a:r>
          </a:p>
          <a:p>
            <a:pPr algn="ctr"/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552449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13247</TotalTime>
  <Words>2433</Words>
  <Application>Microsoft Office PowerPoint</Application>
  <PresentationFormat>Произвольный</PresentationFormat>
  <Paragraphs>612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Комплекс систем для образовательных учреждений</dc:title>
  <dc:creator>Пользователь Windows</dc:creator>
  <cp:lastModifiedBy>UMC</cp:lastModifiedBy>
  <cp:revision>193</cp:revision>
  <cp:lastPrinted>2022-09-20T11:16:07Z</cp:lastPrinted>
  <dcterms:created xsi:type="dcterms:W3CDTF">2018-04-02T05:48:26Z</dcterms:created>
  <dcterms:modified xsi:type="dcterms:W3CDTF">2022-09-21T05:52:26Z</dcterms:modified>
</cp:coreProperties>
</file>