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72" r:id="rId4"/>
    <p:sldId id="273" r:id="rId5"/>
    <p:sldId id="274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50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09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758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2543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68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736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81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8125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996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015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1538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18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4758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76663-AE0F-4677-A85C-8D47B76BE347}" type="datetimeFigureOut">
              <a:rPr lang="ru-RU" smtClean="0"/>
              <a:t>11.11.2022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31F4B-B907-49BE-B344-5A3BA149729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8388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2600" y="149455"/>
            <a:ext cx="1258572" cy="48608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47187" y="3095637"/>
            <a:ext cx="108564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ts val="24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 Колледжи, не подключенные к системе «Б</a:t>
            </a:r>
            <a:r>
              <a:rPr lang="kk-KZ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ілімал. Электронды колледж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»: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96349" y="1101584"/>
            <a:ext cx="1169565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" y="0"/>
            <a:ext cx="12192000" cy="848156"/>
          </a:xfrm>
          <a:prstGeom prst="rect">
            <a:avLst/>
          </a:prstGeom>
          <a:solidFill>
            <a:srgbClr val="24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A73FF"/>
              </a:solidFill>
            </a:endParaRPr>
          </a:p>
        </p:txBody>
      </p:sp>
      <p:sp>
        <p:nvSpPr>
          <p:cNvPr id="11" name="object 42"/>
          <p:cNvSpPr/>
          <p:nvPr/>
        </p:nvSpPr>
        <p:spPr>
          <a:xfrm>
            <a:off x="239770" y="1435"/>
            <a:ext cx="865995" cy="8447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extBox 12"/>
          <p:cNvSpPr txBox="1"/>
          <p:nvPr/>
        </p:nvSpPr>
        <p:spPr>
          <a:xfrm>
            <a:off x="1105765" y="239145"/>
            <a:ext cx="564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АСУ «Б</a:t>
            </a:r>
            <a:r>
              <a:rPr lang="kk-K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ілімал. Электронды колледж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135404"/>
              </p:ext>
            </p:extLst>
          </p:nvPr>
        </p:nvGraphicFramePr>
        <p:xfrm>
          <a:off x="963065" y="3663271"/>
          <a:ext cx="9845001" cy="28146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7380"/>
                <a:gridCol w="8737621"/>
              </a:tblGrid>
              <a:tr h="3138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колледжа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74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«Абайский многопрофильный колледж»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1604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«Карагандинский колледж искусств имени  Таттимбета»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386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«Карагандинский областной высший сестринский колледж»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87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«Медицинский колледж г.Балхаш»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0777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Колледж </a:t>
                      </a: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инновационных технологий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НАО «Карагандинский</a:t>
                      </a:r>
                      <a:r>
                        <a:rPr lang="ru-RU" sz="18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технический университет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529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Технико-экономический </a:t>
                      </a: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колледж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НАО «Карагандинский индустриальный университет»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17692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 </a:t>
                      </a: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сестринского 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образования НАО «Медицинский</a:t>
                      </a:r>
                      <a:r>
                        <a:rPr lang="ru-RU" sz="18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университет г.Караганды</a:t>
                      </a:r>
                      <a:r>
                        <a:rPr lang="ru-RU" sz="1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000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«Колледж №1 при ДУИС»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30626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КГУ «Колледж №2 при ДУИС»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1517" y="947602"/>
            <a:ext cx="102120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 началу 2022-2023 учебного года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из 38  государственных колледжей Карагандинской области 29 подключены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 системе «Б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ілімал. Электронды колледж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92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1542" y="3685726"/>
            <a:ext cx="108564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kk-KZ" sz="2000" b="1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4 колледжа,  не выполнившие  </a:t>
            </a:r>
            <a:r>
              <a:rPr lang="kk-KZ" sz="2000" b="1" dirty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1</a:t>
            </a:r>
            <a:r>
              <a:rPr lang="kk-KZ" sz="2000" b="1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 этап: Заполнение модуля «Рабочие учебные планы»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k-KZ" sz="2000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КГУ «Темиртауский </a:t>
            </a:r>
            <a:r>
              <a:rPr lang="kk-KZ" sz="2000" dirty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технический </a:t>
            </a:r>
            <a:r>
              <a:rPr lang="kk-KZ" sz="2000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колледж»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k-KZ" sz="2000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КГУ «Бухар-Жырауский </a:t>
            </a:r>
            <a:r>
              <a:rPr lang="kk-KZ" sz="2000" dirty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агротехнический </a:t>
            </a:r>
            <a:r>
              <a:rPr lang="kk-KZ" sz="2000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колледж»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k-KZ" sz="2000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КГУ </a:t>
            </a:r>
            <a:r>
              <a:rPr lang="ru-RU" sz="2000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«</a:t>
            </a:r>
            <a:r>
              <a:rPr lang="kk-KZ" sz="2000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Темиртауский </a:t>
            </a:r>
            <a:r>
              <a:rPr lang="kk-KZ" sz="2000" dirty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профессионально-технический </a:t>
            </a:r>
            <a:r>
              <a:rPr lang="kk-KZ" sz="2000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колледж»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k-KZ" sz="2000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КГУ «Карагандинский </a:t>
            </a:r>
            <a:r>
              <a:rPr lang="kk-KZ" sz="2000" dirty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железнодорожный </a:t>
            </a:r>
            <a:r>
              <a:rPr lang="kk-KZ" sz="2000" dirty="0" smtClean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колледж»  </a:t>
            </a:r>
            <a:endParaRPr lang="ru-RU" sz="2000" dirty="0" smtClean="0">
              <a:latin typeface="Times New Roman" pitchFamily="18" charset="0"/>
              <a:ea typeface="Microsoft YaHei UI" panose="020B0503020204020204" pitchFamily="34" charset="-122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9458" y="1079912"/>
            <a:ext cx="116956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endParaRPr lang="ru-RU" dirty="0" smtClean="0">
              <a:latin typeface="PT Sans Caption" panose="020B0603020203020204" pitchFamily="34" charset="-52"/>
            </a:endParaRPr>
          </a:p>
          <a:p>
            <a:pPr>
              <a:lnSpc>
                <a:spcPct val="200000"/>
              </a:lnSpc>
            </a:pPr>
            <a:endParaRPr lang="ru-RU" dirty="0" smtClean="0">
              <a:latin typeface="PT Sans Caption" panose="020B0603020203020204" pitchFamily="34" charset="-5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" y="0"/>
            <a:ext cx="12192000" cy="848156"/>
          </a:xfrm>
          <a:prstGeom prst="rect">
            <a:avLst/>
          </a:prstGeom>
          <a:solidFill>
            <a:srgbClr val="24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A73FF"/>
              </a:solidFill>
            </a:endParaRPr>
          </a:p>
        </p:txBody>
      </p:sp>
      <p:sp>
        <p:nvSpPr>
          <p:cNvPr id="11" name="object 42"/>
          <p:cNvSpPr/>
          <p:nvPr/>
        </p:nvSpPr>
        <p:spPr>
          <a:xfrm>
            <a:off x="239770" y="1435"/>
            <a:ext cx="865995" cy="8447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extBox 12"/>
          <p:cNvSpPr txBox="1"/>
          <p:nvPr/>
        </p:nvSpPr>
        <p:spPr>
          <a:xfrm>
            <a:off x="1345533" y="232787"/>
            <a:ext cx="564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Качество заполнения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51636" y="1536732"/>
            <a:ext cx="3427150" cy="148701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38705" y="1536730"/>
            <a:ext cx="3572253" cy="148701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94852" y="1536730"/>
            <a:ext cx="3327095" cy="148702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89458" y="980501"/>
            <a:ext cx="3159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этап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29629" y="980501"/>
            <a:ext cx="3227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 этап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71972" y="980501"/>
            <a:ext cx="3150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 этап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2767" y="1817783"/>
            <a:ext cx="28761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Модуль «Рабочие учебные планы»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16916" y="1817783"/>
            <a:ext cx="31618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Модуль «Нагрузка преподавателей»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62652" y="1817783"/>
            <a:ext cx="3459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Модуль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«Электронный журнал»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 стрелкой 17"/>
          <p:cNvCxnSpPr>
            <a:stCxn id="2" idx="3"/>
            <a:endCxn id="3" idx="1"/>
          </p:cNvCxnSpPr>
          <p:nvPr/>
        </p:nvCxnSpPr>
        <p:spPr>
          <a:xfrm flipV="1">
            <a:off x="3778786" y="2280239"/>
            <a:ext cx="459919" cy="2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3" idx="3"/>
          </p:cNvCxnSpPr>
          <p:nvPr/>
        </p:nvCxnSpPr>
        <p:spPr>
          <a:xfrm>
            <a:off x="7810958" y="2280239"/>
            <a:ext cx="583894" cy="1459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50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2600" y="149455"/>
            <a:ext cx="1258572" cy="48608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" y="0"/>
            <a:ext cx="12192000" cy="848156"/>
          </a:xfrm>
          <a:prstGeom prst="rect">
            <a:avLst/>
          </a:prstGeom>
          <a:solidFill>
            <a:srgbClr val="24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A73FF"/>
              </a:solidFill>
            </a:endParaRPr>
          </a:p>
        </p:txBody>
      </p:sp>
      <p:sp>
        <p:nvSpPr>
          <p:cNvPr id="11" name="object 42"/>
          <p:cNvSpPr/>
          <p:nvPr/>
        </p:nvSpPr>
        <p:spPr>
          <a:xfrm>
            <a:off x="239770" y="1435"/>
            <a:ext cx="865995" cy="8447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extBox 12"/>
          <p:cNvSpPr txBox="1"/>
          <p:nvPr/>
        </p:nvSpPr>
        <p:spPr>
          <a:xfrm>
            <a:off x="1105765" y="239145"/>
            <a:ext cx="564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Качество заполнения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559264"/>
              </p:ext>
            </p:extLst>
          </p:nvPr>
        </p:nvGraphicFramePr>
        <p:xfrm>
          <a:off x="396610" y="1335819"/>
          <a:ext cx="11600760" cy="53546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7334"/>
                <a:gridCol w="7526259"/>
                <a:gridCol w="1453947"/>
                <a:gridCol w="1643220"/>
              </a:tblGrid>
              <a:tr h="7676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колледжа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групп, имеющих электронный журнал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выставленных оценок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726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«Карагандинский высший гуманитарный колледж»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46 519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621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«Карагандинский профессионально-технический колледж»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6 559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412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«Балхашский гуманитарно-технический колледж имени А.Мусина»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«Карагандинский колледж питания и сервиса»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«Карагандинский машиностроительный колледж»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«Карагандинский колледж технологии и сервиса»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«Шахтинский технологический колледж»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8 366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45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«Саранский  высший гуманитарно-технический колледж им. А.Кунанбаева»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«Актогайский аграрно-технический колледж»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«Нуринский многопрофильный колледж»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4062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«Областная специализированная школа интернат олимпийского резерва имени А.Молдагуловой»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«Школа-интернат-колледж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Осакаровского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района»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«Карагандинский технико-строительный колледж»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4062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Балхашский технический колледж имени «Халық   қаһарманы Республики Казахстан» Ракымжана Кошкарбаева»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«Темиртауский высший политехнический колледж»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«Карагандинский агротехнический колледж»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«Саранский технический колледж»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15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«Карагандинский индустриально-технологический колледж»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96051" y="941699"/>
            <a:ext cx="8797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18 колледжей,  создавших электронные журналы: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18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2600" y="149455"/>
            <a:ext cx="1258572" cy="48608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" y="0"/>
            <a:ext cx="12192000" cy="848156"/>
          </a:xfrm>
          <a:prstGeom prst="rect">
            <a:avLst/>
          </a:prstGeom>
          <a:solidFill>
            <a:srgbClr val="24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A73FF"/>
              </a:solidFill>
            </a:endParaRPr>
          </a:p>
        </p:txBody>
      </p:sp>
      <p:sp>
        <p:nvSpPr>
          <p:cNvPr id="11" name="object 42"/>
          <p:cNvSpPr/>
          <p:nvPr/>
        </p:nvSpPr>
        <p:spPr>
          <a:xfrm>
            <a:off x="239770" y="1435"/>
            <a:ext cx="865995" cy="8447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extBox 12"/>
          <p:cNvSpPr txBox="1"/>
          <p:nvPr/>
        </p:nvSpPr>
        <p:spPr>
          <a:xfrm>
            <a:off x="1105765" y="239145"/>
            <a:ext cx="6077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Качество заполнения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701583"/>
              </p:ext>
            </p:extLst>
          </p:nvPr>
        </p:nvGraphicFramePr>
        <p:xfrm>
          <a:off x="672767" y="1575409"/>
          <a:ext cx="10653311" cy="45276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6447"/>
                <a:gridCol w="9466864"/>
              </a:tblGrid>
              <a:tr h="3858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«Балхашский колледж сервиса»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858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«Бухар-Жырауский агротехнический колледж»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858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«Карагандинский  высший политехнический колледж»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858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«Карагандинский горно-индустриальный  колледж»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858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«Карагандинский железнодорожный колледж»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858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«Карагандинский транспортно - технологический колледж»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6688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КГКП «Каркаралинский сельскохозяйственный колледж имени М.Адекенова»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858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«Темиртауский индустриально-технологический колледж»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858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«Темиртауский профессионально-технический колледж»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858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«Темиртауский технический колледж»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858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«Шетский агротехнический колледж»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71181" y="1024569"/>
            <a:ext cx="9287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колледжей,12  не создавшие электронные журналы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2767" y="1013552"/>
            <a:ext cx="1022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 колледжей, не создавших электронные журналы: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39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2600" y="149455"/>
            <a:ext cx="1258572" cy="48608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" y="0"/>
            <a:ext cx="12192000" cy="848156"/>
          </a:xfrm>
          <a:prstGeom prst="rect">
            <a:avLst/>
          </a:prstGeom>
          <a:solidFill>
            <a:srgbClr val="24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A73FF"/>
              </a:solidFill>
            </a:endParaRPr>
          </a:p>
        </p:txBody>
      </p:sp>
      <p:sp>
        <p:nvSpPr>
          <p:cNvPr id="11" name="object 42"/>
          <p:cNvSpPr/>
          <p:nvPr/>
        </p:nvSpPr>
        <p:spPr>
          <a:xfrm>
            <a:off x="239770" y="1435"/>
            <a:ext cx="865995" cy="8447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extBox 12"/>
          <p:cNvSpPr txBox="1"/>
          <p:nvPr/>
        </p:nvSpPr>
        <p:spPr>
          <a:xfrm>
            <a:off x="1105765" y="239145"/>
            <a:ext cx="6077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Качество заполнения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1181" y="1024569"/>
            <a:ext cx="9287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колледжей,12  не создавшие электронные журналы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0393" y="1209235"/>
            <a:ext cx="1107121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Проект поручений: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Организациям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ТиППО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15 декабря 2022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года актуализировать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работу по модулям: «Рабочие учебные планы», «Нагрузка преподавателей», «Электронный журнал» в системе «Білімал. Электронды колледж» для 1 и/или 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курсов.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93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3217</TotalTime>
  <Words>541</Words>
  <Application>Microsoft Office PowerPoint</Application>
  <PresentationFormat>Произвольный</PresentationFormat>
  <Paragraphs>146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UMC</cp:lastModifiedBy>
  <cp:revision>155</cp:revision>
  <cp:lastPrinted>2022-11-10T08:33:11Z</cp:lastPrinted>
  <dcterms:created xsi:type="dcterms:W3CDTF">2022-09-12T08:00:27Z</dcterms:created>
  <dcterms:modified xsi:type="dcterms:W3CDTF">2022-11-11T02:50:16Z</dcterms:modified>
</cp:coreProperties>
</file>