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7" r:id="rId3"/>
    <p:sldId id="281" r:id="rId4"/>
    <p:sldId id="275" r:id="rId5"/>
    <p:sldId id="284" r:id="rId6"/>
    <p:sldId id="285" r:id="rId7"/>
    <p:sldId id="286" r:id="rId8"/>
    <p:sldId id="287" r:id="rId9"/>
    <p:sldId id="288" r:id="rId10"/>
    <p:sldId id="279" r:id="rId11"/>
    <p:sldId id="264" r:id="rId12"/>
    <p:sldId id="272" r:id="rId13"/>
    <p:sldId id="262" r:id="rId14"/>
    <p:sldId id="280" r:id="rId15"/>
    <p:sldId id="276" r:id="rId16"/>
    <p:sldId id="283" r:id="rId17"/>
    <p:sldId id="259" r:id="rId18"/>
    <p:sldId id="267" r:id="rId19"/>
    <p:sldId id="290" r:id="rId20"/>
  </p:sldIdLst>
  <p:sldSz cx="12192000" cy="6858000"/>
  <p:notesSz cx="6797675" cy="9926638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40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7D21DB-3C07-B684-2862-11043A36F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72A0C31-28DF-2ACA-192C-0AD8C8331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0DA7B3-23CC-30BF-D10A-6F23A1A25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69395C-CF3B-9B7B-026E-C1F6216D2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B5CEDD-135B-916B-8BD0-7AFCC033B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4340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05E49F-CF7C-F861-5500-30642F245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4DDBA37-777B-4159-90AB-105F0245A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1DBBD2-DAC1-2FE8-CB21-E1867F57E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72242-3BD3-FC59-8965-B02507D7F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6A3CBD-FFFB-DD4B-5C26-1CC7E6E6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4687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F2D8E81-A687-DACB-AE96-395E9B954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6CE97F-3023-6289-9937-21F88D270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0DDA96-F8FF-91FB-8DB3-ACE292C69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B81878-1ED0-9D9A-66B0-DC041E1E0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899DC3-1908-5AA6-9145-633EB9FA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79095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233335-DB83-D11D-431B-6D41C9B39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A0D252-1B60-79FD-76C4-B7D267F70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51845F-1A42-DE03-7CD6-489C46830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905013-4148-2A44-4C53-0C6ED7129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2763A4-6772-D963-04B5-3A40E69E2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11243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00824C-D373-B656-3C34-821AE4251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648BDA-57BB-20B1-CA7E-7C6FFA101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431424-E589-14BB-86B7-80F91B007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CD0A2A-1855-D6A9-9CD0-2BF18FD5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52FD67-FF1D-57AE-37E2-50C157DD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0203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078F54-1D32-DA62-DFFA-E3258F2CA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46A731-D4AB-95F7-6D8B-02B63DA0F6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1FA82CC-9808-BDA0-DDF6-B948ADDBF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5960FB-227F-6474-21C2-72D86B759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B68F7A-1D3D-5A62-E37F-C2AFE63A3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E9CB17-CD5B-8D85-AE7B-3331C1967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5740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67460D-3C2E-8944-B06C-CA80A1F5E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2AB3CE-51E3-E34C-30A1-242A1105D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D57308-6A61-47A3-20BD-2FC173861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2F21752-BE7A-AAAA-1CDA-06AA3E3AC2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381B160-21F7-4CEF-FE59-03861A9492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280AEBE-756B-8364-4B78-B75B17760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ACEB4DD-0A41-1C49-DCCC-253B8CC85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21FCF05-93FD-099F-B076-9986FC11E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289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08C56-D20B-2772-603A-FFC4BC790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D495650-F0BE-B2C2-4613-18C06E42B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99E7316-4283-26EC-886B-9A864BEB4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72EEBD5-EA15-1987-123B-36032FFBD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4731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FC210E2-E4F2-D7A9-3E82-39784DEE3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40EE830-87E7-564E-901D-F26A169B4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FC4CA6-58EC-A092-5E22-2240D2C84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0822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EB0E5-047F-F6A8-0775-EDAD23905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1AA1C1-2FD9-D4CA-7C61-C51906578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64F78C1-DCA4-D84D-DD4B-25E33A8C1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A706476-7B4A-8AE8-6B6E-D26D213B7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A10B2B-1C4B-A6C7-D92A-D3BA9F070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CF1FC5-4FC1-A9BA-0CA2-3AD8A7077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5648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32AAF9-E08E-F764-1845-7A1D351BE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E665E55-5000-9F37-586B-AD743C081D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D8DD79-B2BF-3ED9-84DA-35B657099F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77EC182-700D-DF3A-2026-F3A97E681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EBD466-84A5-253A-0972-9546E8E8F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1E028C-2FE2-F2A9-B520-0366E70BB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0697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12DB64-3AB7-7406-2568-B0CCC4EF7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11249F7-3205-DD74-0DD8-70F40D230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3420F9-17F6-8F01-3922-3124DC6C1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73B63-8091-4E26-8FA8-58CAE76A2711}" type="datetimeFigureOut">
              <a:rPr lang="LID4096" smtClean="0"/>
              <a:t>10/28/2022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176247-7A64-83C6-C8B2-0828379F18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30941C-D492-A444-1AA9-3129E39D12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A86C2-6241-440F-BD4F-2133B1E2761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26292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FA2923-24FA-8DE4-BC0A-09DF2127F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893" y="1060529"/>
            <a:ext cx="9813758" cy="18786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 курс кадрового резерва директоров ОО Карагандинской области «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 басшы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5F839F-F9CB-8B12-2834-2EE020A6B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01389"/>
            <a:ext cx="10515600" cy="3375574"/>
          </a:xfrm>
        </p:spPr>
        <p:txBody>
          <a:bodyPr/>
          <a:lstStyle/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Кенешова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Раиса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Амертаевна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КГУ «Школа-лицей им.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Ыбырая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Алтынсарина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 октября 2022 г.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102" y="242325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96128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A67ED2-8D08-4BDF-AB1A-0B7588551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32" y="108001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работа 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«Портрет эффективного руководителя»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0275DB-6A08-45BD-A4B1-35B34E0FD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" y="2532207"/>
            <a:ext cx="10515600" cy="3245139"/>
          </a:xfrm>
        </p:spPr>
        <p:txBody>
          <a:bodyPr>
            <a:normAutofit fontScale="85000" lnSpcReduction="10000"/>
          </a:bodyPr>
          <a:lstStyle/>
          <a:p>
            <a:pPr marL="0" indent="-457200">
              <a:lnSpc>
                <a:spcPct val="17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группа – Казахстанская Модель директора</a:t>
            </a:r>
          </a:p>
          <a:p>
            <a:pPr marL="0" indent="-457200">
              <a:lnSpc>
                <a:spcPct val="17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группа – по мнению Клуба директоров, корпорация «Российский учебник»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-457200">
              <a:lnSpc>
                <a:spcPct val="17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«5навыков эффективного руководителя»</a:t>
            </a:r>
          </a:p>
          <a:p>
            <a:pPr marL="0" indent="-457200">
              <a:lnSpc>
                <a:spcPct val="17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группа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Взгляд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ученых Кембриджа. Издательство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Harvard Business Review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9501" y="325059"/>
            <a:ext cx="1152244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37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55F839F-F9CB-8B12-2834-2EE020A6B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284" y="965588"/>
            <a:ext cx="10431079" cy="580097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1 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Казахстане модель директора можно отследить в требованиях правил конкурсного замещения руководителей государственных организаций среднего, технического и профессионального, после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образования: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₋ уровень теоретических знаний законодательства Республики Казахстан;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₋ знание основных принципов менеджмента в образовании;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₋ личностно-профессиональные качества кандидата;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₋ оригинальность и обоснованность идей по реализации задач современного образования;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₋ практическое видение успешного развития организации образования;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₋ умение мобильно, гибко решать ситуационные задачи;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₋ умение создать активную, позитивную педагогическую среду;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₋ использование творческого потенциала в управлении организацией образования;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₋ педагогическая этика и культура речи.</a:t>
            </a:r>
            <a:endParaRPr lang="LID4096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099" y="234012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419752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7568"/>
            <a:ext cx="10515600" cy="53057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2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Пять навыков эффективного руководителя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513" y="925270"/>
            <a:ext cx="10888287" cy="5752407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Лидерские качества и личная эффективность: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эффективно управлять своим временем;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уметь брать на себя ответственность и принимать решения в сложных ситуациях;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развивать способность стратегически мыслить;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объективно оценивать свои способности и ресурсы для развития.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Стратегический менеджмент: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адекватно оценивать текущую ситуацию;      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 долгосрочные цели и знать, как к этим целям прийти.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lphaLcPeriod"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Умение управлять командой: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создавать эффективную команду из разных по характеру личностей;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правильно распределять роли и мотивировать подчиненных;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учиться понимать мотивы поведения людей;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разбираться в особенностях межличностных отношений и подбирать инструменты для определения правильного вектора движения команды.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Эффективное управление финансами: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эффективно использовать бюджетные средства финансирования;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привлекать внебюджетные средства;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планировать и контролировать использование финансовых ресурсов организации.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. Умение налаживать деловые связи и вести переговоры: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находить ресурсы для развития организации;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развивать деловые связи;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отстаивать интересы организации во время переговоров.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88DC-E6D3-4477-8355-1E7AEFD57E2D}" type="slidenum">
              <a:rPr lang="ru-RU" smtClean="0"/>
              <a:t>12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2545" y="173607"/>
            <a:ext cx="1152244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3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FA2923-24FA-8DE4-BC0A-09DF2127F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42" y="1188716"/>
            <a:ext cx="10529053" cy="68164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3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главных качеств для эффективной деятельности руководителя школы</a:t>
            </a:r>
            <a:endParaRPr lang="LID4096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5F839F-F9CB-8B12-2834-2EE020A6B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152996"/>
            <a:ext cx="10342419" cy="42145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Честность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подать себя и общаться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и технологические навыки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выстраивать отношения и создавать благоприятную среду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Стратегическое мышление и руководство.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изменениями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(Издательство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Harvard Business Review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LID4096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3596" y="220229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05533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C4FD34-7BCB-40A8-BAA3-C6CBDF109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20" y="121302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Резюме (комментирование)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284" y="344920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600838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7DC400-742D-4485-B614-2305B596A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Групповое задание: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BF81CA-2D2C-4D06-8483-4CA112E7A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570" y="1883814"/>
            <a:ext cx="11240194" cy="2738062"/>
          </a:xfrm>
        </p:spPr>
        <p:txBody>
          <a:bodyPr>
            <a:normAutofit/>
          </a:bodyPr>
          <a:lstStyle/>
          <a:p>
            <a:pPr marL="0" indent="-457200">
              <a:lnSpc>
                <a:spcPct val="10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шаг: постройте идеальную модель директора школы Казахстана ( 3 минуты);</a:t>
            </a:r>
          </a:p>
          <a:p>
            <a:pPr marL="0" indent="-457200">
              <a:lnSpc>
                <a:spcPct val="10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шаг: сравнить модели с Проектом Стандарта педагога (5 минут)</a:t>
            </a:r>
          </a:p>
          <a:p>
            <a:pPr marL="0" indent="-457200">
              <a:lnSpc>
                <a:spcPct val="10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шаг: высказывание по цепочке «Самое главное качество директора школы»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-457200">
              <a:lnSpc>
                <a:spcPct val="10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(назвать только одно качество) – (3 минуты)</a:t>
            </a:r>
          </a:p>
          <a:p>
            <a:pPr marL="0" indent="-457200">
              <a:lnSpc>
                <a:spcPct val="10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шаг: выделить то качество которое чаще всего называлось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345" y="324127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234197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B98634-3E43-4799-AA29-6616EF63A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26" y="1348421"/>
            <a:ext cx="10515600" cy="227832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еще раз утверждение, которое выступило в роли эпиграфа.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Подумайте и коротко запишите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каковы Ваши личностные ресурсы (качества личности, компетенции)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будущего директора школы;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применили эти ресурсы на сегодняшнем занятии.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5BF9EB-473C-434C-8F73-A365D2853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26" y="4446701"/>
            <a:ext cx="11055341" cy="314281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стать  эффективным лидером нужны 2 условия: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 изучить и критически  осмыслить свои личностные ресурсы;</a:t>
            </a:r>
          </a:p>
          <a:p>
            <a:pPr marL="457200" indent="-457200">
              <a:lnSpc>
                <a:spcPct val="100000"/>
              </a:lnSpc>
              <a:buAutoNum type="arabicPeriod" startAt="2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овладеть приемами применения этих ресурсов в профессиональной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7095" y="245744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562949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452255" y="950822"/>
            <a:ext cx="5777346" cy="919544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Каким должен быть директор школы?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5F839F-F9CB-8B12-2834-2EE020A6B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08" y="1950315"/>
            <a:ext cx="10515600" cy="4351338"/>
          </a:xfrm>
        </p:spPr>
        <p:txBody>
          <a:bodyPr>
            <a:noAutofit/>
          </a:bodyPr>
          <a:lstStyle/>
          <a:p>
            <a:pPr marL="514350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Несомненно, актуальным остается наличие у директора профессиональных навыков, знаний в области педагогики. Это помогает не только при планировании деятельности школы, но и при принятии управленческих решений в области улучшения практики преподавания. Умение наблюдать, предоставлять обратную связь, использовать данные в целях улучшения преподавания и обучения, является ключевым в его деятельности.</a:t>
            </a:r>
          </a:p>
          <a:p>
            <a:pPr marL="514350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своей ежедневной работе директор сталкивается со множеством лиц, заинтересованных в реализации общих целей образования. Демонстрация руководителем школы эмоционального интеллекта -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способности выстраивать отношения со всеми участниками образовательного процесса - является ключом к успеху.</a:t>
            </a:r>
          </a:p>
          <a:p>
            <a:pPr marL="514350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Еще одним важным аспектом является деятельность всей администрации школы. Структура, планирование деятельности, отчетность, позволяет говорить об эффективности работы администрации. В этом большую роль играет директор школы, который способен мобилизовать все имеющиеся ресурсы на достижение целей. </a:t>
            </a:r>
          </a:p>
          <a:p>
            <a:pPr marL="514350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собственной деятельности будет способствовать становлению необходимого авторитета в коллективе.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1415" y="231741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4258614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55F839F-F9CB-8B12-2834-2EE020A6B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073" y="1848051"/>
            <a:ext cx="10439399" cy="22833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заключении лекции ответьте на вопрос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чем, на ваш взгляд, заключается основная трудность должности директора школы?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316" y="416892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0223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9541" y="1539166"/>
            <a:ext cx="9734206" cy="4164676"/>
          </a:xfrm>
        </p:spPr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kk-KZ" sz="7200" b="1" dirty="0">
                <a:ln/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участие!</a:t>
            </a:r>
            <a:endParaRPr lang="ru-RU" sz="7200" b="1" dirty="0">
              <a:ln/>
              <a:solidFill>
                <a:srgbClr val="FFFF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316" y="416892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798458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B98634-3E43-4799-AA29-6616EF63A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807" y="7225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утверждение.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ключевые слова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5BF9EB-473C-434C-8F73-A365D2853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0215" y="2224636"/>
            <a:ext cx="8886305" cy="3353204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стать  эффективным лидером нужны 2 условия: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 изучить и критически  осмыслить свои личностные ресурсы;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овладеть приемами применения этих ресурсов в профессиональной деятельности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102" y="242325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77410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B98634-3E43-4799-AA29-6616EF63A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29" y="45011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Облако ключевых слов нашего занятия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5BF9EB-473C-434C-8F73-A365D2853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42913" cy="3469582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стать 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эффективным лидером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нужны 2 условия: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 изучить и критически  осмыслить свой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 ресурсы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овладеть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приемами применения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ресурсов в профессиональной деятельности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занятия «Эффективное лидерство – успешная школа»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349ED5-B4F6-B476-ED53-BFD70018BF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287" y="324127"/>
            <a:ext cx="1026836" cy="9560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64066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2856" y="365125"/>
            <a:ext cx="6453053" cy="1325563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кейс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Директора 3-х школ ушли в трудовой отпуск.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отсутствия первого директора коллектив школы стал работать хуже (снизилась успеваемость учащихся, стала хромать трудовая дисциплина).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второго директора никак не отразилось на работе школы.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ухода третьего директора в отпуск школа стала работать лучше (повысилась успеваемость учащихся, прекратились конфликты в коллективе).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С кем из перечисленных директоров руководитель городским отделом образования должен расторгнуть трудовой договор? Почему?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7558" y="266870"/>
            <a:ext cx="1152244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7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1506114"/>
            <a:ext cx="1026621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успешный руководитель образовательной организации неизбежно сталкивается с понятием «тайм-менеджмент». Каждый в той или иной степени ощущал нехватку времени, давление сроков, испытывал стресс от вынужденной спешки.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Прямой перевод данного термина «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с английского – «управление временем». Ясно, что в прямом смысле управлять временем невозможно: реальная функция тайм-менеджмента – использовать время своей жизни с максимальной эффективностью.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7558" y="266870"/>
            <a:ext cx="1152244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64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900" y="1313411"/>
            <a:ext cx="9958647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Тому, кто нацелен на эффективную деятельность и получение результата: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 руководителям и деловым людям, которые строят карьеру или свое дело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 специалистам, совмещающим проекты, несколько работ или работу с учебой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✔ родителям, которые воспитывают детей без бабушек и нянь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✔ студентам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 школьникам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управлять своим временем - это значит: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 не опаздывать на встречи, 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 все успевать к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дедлайну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 не отвлекаться на социальные сети и кофе, пока не доделана задача, 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 совмещать работу и жизнь.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Научиться личному тайм-менеджменту нужно не для того, чтобы делать много-много дел, а чтобы жизнь стала организованнее и оставалось больше времени на отдых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74977" y="384755"/>
            <a:ext cx="467717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 нужен тайм-менеджмент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5158" y="94481"/>
            <a:ext cx="1121504" cy="104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12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5389" y="2128060"/>
            <a:ext cx="1011658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Компетентный руководитель образовательной организации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личность, обладающая определенными профессиональными качествами и компетенциями.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8655" y="327237"/>
            <a:ext cx="1308965" cy="121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6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8887" y="1906397"/>
            <a:ext cx="1016646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работы руководителя общеобразовательной школы определяется профессиональной компетентностью в определении содержания образования, в осуществлении связи между образованием и развитием личности, качеством образования и его практической направленностью. Ориентация руководителя школы на личностно-ориентированные цели образования также является показателем совершенствования профессиональной компетентности.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868" y="316746"/>
            <a:ext cx="1152244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92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8640" y="1447924"/>
            <a:ext cx="10016836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руководитель общеобразовательной организации: 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Times New Roman" panose="02020603050405020304" pitchFamily="18" charset="0"/>
              <a:buChar char="⁻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ясно представляет, что понимается под результатом образования; </a:t>
            </a:r>
          </a:p>
          <a:p>
            <a:pPr marL="342900" indent="-342900" algn="just">
              <a:buFont typeface="Times New Roman" panose="02020603050405020304" pitchFamily="18" charset="0"/>
              <a:buChar char="⁻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понимает, в какой образовательной парадигме осуществляется управленческая и педагогическая деятельность; </a:t>
            </a:r>
          </a:p>
          <a:p>
            <a:pPr marL="342900" indent="-342900" algn="just">
              <a:buFont typeface="Times New Roman" panose="02020603050405020304" pitchFamily="18" charset="0"/>
              <a:buChar char="⁻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умеет ставить цели образовательной деятельности организации в целом и субъектов педагогической деятельности, в частности; </a:t>
            </a:r>
          </a:p>
          <a:p>
            <a:pPr marL="342900" indent="-342900" algn="just">
              <a:buFont typeface="Times New Roman" panose="02020603050405020304" pitchFamily="18" charset="0"/>
              <a:buChar char="⁻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прогнозирует результаты образования на перспективные, четвертные периоды; </a:t>
            </a:r>
          </a:p>
          <a:p>
            <a:pPr marL="342900" indent="-342900" algn="just">
              <a:buFont typeface="Times New Roman" panose="02020603050405020304" pitchFamily="18" charset="0"/>
              <a:buChar char="⁻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постоянно осуществляет сравнение целей и результатов, добиваясь поиска проблем в выявленных рассогласованиях; </a:t>
            </a:r>
          </a:p>
          <a:p>
            <a:pPr marL="342900" indent="-342900" algn="just">
              <a:buFont typeface="Times New Roman" panose="02020603050405020304" pitchFamily="18" charset="0"/>
              <a:buChar char="⁻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владеет инструментарием рассмотрения цели и результата в одинаковых измерителях и параметрах.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3945" y="266870"/>
            <a:ext cx="1152244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46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711</TotalTime>
  <Words>1041</Words>
  <Application>Microsoft Office PowerPoint</Application>
  <PresentationFormat>Широкоэкранный</PresentationFormat>
  <Paragraphs>121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Тема Office</vt:lpstr>
      <vt:lpstr>Обучающий курс кадрового резерва директоров ОО Карагандинской области «Болашақ басшы»</vt:lpstr>
      <vt:lpstr>Прочитайте утверждение. Назовите ключевые слова</vt:lpstr>
      <vt:lpstr>Облако ключевых слов нашего занятия</vt:lpstr>
      <vt:lpstr>Решите кейс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Групповая работа  «Портрет эффективного руководителя» (7 минут)</vt:lpstr>
      <vt:lpstr>Презентация PowerPoint</vt:lpstr>
      <vt:lpstr>Группа 2 Пять навыков эффективного руководителя </vt:lpstr>
      <vt:lpstr>Группа 3  6 главных качеств для эффективной деятельности руководителя школы</vt:lpstr>
      <vt:lpstr>Резюме (комментирование)</vt:lpstr>
      <vt:lpstr>Групповое задание:</vt:lpstr>
      <vt:lpstr>  Рефлексия  Прочитайте еще раз утверждение, которое выступило в роли эпиграфа.  Подумайте и коротко запишите 1.  каковы Ваши личностные ресурсы (качества личности, компетенции)         как будущего директора школы; 2.  как Вы применили эти ресурсы на сегодняшнем занятии.   </vt:lpstr>
      <vt:lpstr>Каким должен быть директор школы?</vt:lpstr>
      <vt:lpstr>Презентация PowerPoint</vt:lpstr>
      <vt:lpstr>Спасибо за участие!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Ыбырай Алтынсарин атындағы мектеп-лицейі</dc:title>
  <dc:creator>Admin</dc:creator>
  <cp:lastModifiedBy>1</cp:lastModifiedBy>
  <cp:revision>55</cp:revision>
  <cp:lastPrinted>2022-10-26T08:59:02Z</cp:lastPrinted>
  <dcterms:created xsi:type="dcterms:W3CDTF">2022-08-18T16:22:58Z</dcterms:created>
  <dcterms:modified xsi:type="dcterms:W3CDTF">2022-10-28T08:26:16Z</dcterms:modified>
</cp:coreProperties>
</file>