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7" r:id="rId1"/>
  </p:sldMasterIdLst>
  <p:notesMasterIdLst>
    <p:notesMasterId r:id="rId22"/>
  </p:notesMasterIdLst>
  <p:sldIdLst>
    <p:sldId id="278" r:id="rId2"/>
    <p:sldId id="294" r:id="rId3"/>
    <p:sldId id="297" r:id="rId4"/>
    <p:sldId id="306" r:id="rId5"/>
    <p:sldId id="307" r:id="rId6"/>
    <p:sldId id="309" r:id="rId7"/>
    <p:sldId id="316" r:id="rId8"/>
    <p:sldId id="318" r:id="rId9"/>
    <p:sldId id="319" r:id="rId10"/>
    <p:sldId id="320" r:id="rId11"/>
    <p:sldId id="321" r:id="rId12"/>
    <p:sldId id="325" r:id="rId13"/>
    <p:sldId id="326" r:id="rId14"/>
    <p:sldId id="327" r:id="rId15"/>
    <p:sldId id="328" r:id="rId16"/>
    <p:sldId id="329" r:id="rId17"/>
    <p:sldId id="330" r:id="rId18"/>
    <p:sldId id="332" r:id="rId19"/>
    <p:sldId id="333" r:id="rId20"/>
    <p:sldId id="334"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9803"/>
    <a:srgbClr val="6194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1" d="100"/>
          <a:sy n="81" d="100"/>
        </p:scale>
        <p:origin x="-1542" y="-6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56F262-A25E-4D27-861D-F57407A78AF8}" type="datetimeFigureOut">
              <a:rPr lang="ru-RU" smtClean="0"/>
              <a:t>01.11.2022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ABA15E-A450-4D44-AFCC-08AE018712C5}" type="slidenum">
              <a:rPr lang="ru-RU" smtClean="0"/>
              <a:t>‹#›</a:t>
            </a:fld>
            <a:endParaRPr lang="ru-RU"/>
          </a:p>
        </p:txBody>
      </p:sp>
    </p:spTree>
    <p:extLst>
      <p:ext uri="{BB962C8B-B14F-4D97-AF65-F5344CB8AC3E}">
        <p14:creationId xmlns:p14="http://schemas.microsoft.com/office/powerpoint/2010/main" val="2034364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047E157E-8DCB-4F70-A0AF-5EB586A91DD4}" type="datetime1">
              <a:rPr lang="ru-RU" smtClean="0">
                <a:latin typeface="Calibri"/>
              </a:rPr>
              <a:pPr/>
              <a:t>01.11.2022</a:t>
            </a:fld>
            <a:endParaRPr lang="ru-RU">
              <a:latin typeface="Calibri"/>
            </a:endParaRPr>
          </a:p>
        </p:txBody>
      </p:sp>
      <p:sp>
        <p:nvSpPr>
          <p:cNvPr id="8" name="Slide Number Placeholder 7"/>
          <p:cNvSpPr>
            <a:spLocks noGrp="1"/>
          </p:cNvSpPr>
          <p:nvPr>
            <p:ph type="sldNum" sz="quarter" idx="11"/>
          </p:nvPr>
        </p:nvSpPr>
        <p:spPr/>
        <p:txBody>
          <a:bodyPr/>
          <a:lstStyle/>
          <a:p>
            <a:fld id="{8F82E0A0-C266-4798-8C8F-B9F91E9DA37E}" type="slidenum">
              <a:rPr lang="ru-RU" smtClean="0">
                <a:solidFill>
                  <a:srgbClr val="DEF5FA"/>
                </a:solidFill>
                <a:latin typeface="Calibri"/>
              </a:rPr>
              <a:pPr/>
              <a:t>‹#›</a:t>
            </a:fld>
            <a:endParaRPr lang="ru-RU">
              <a:solidFill>
                <a:srgbClr val="DEF5FA"/>
              </a:solidFill>
              <a:latin typeface="Calibri"/>
            </a:endParaRPr>
          </a:p>
        </p:txBody>
      </p:sp>
      <p:sp>
        <p:nvSpPr>
          <p:cNvPr id="9" name="Footer Placeholder 8"/>
          <p:cNvSpPr>
            <a:spLocks noGrp="1"/>
          </p:cNvSpPr>
          <p:nvPr>
            <p:ph type="ftr" sz="quarter" idx="12"/>
          </p:nvPr>
        </p:nvSpPr>
        <p:spPr/>
        <p:txBody>
          <a:bodyPr/>
          <a:lstStyle/>
          <a:p>
            <a:endParaRPr lang="ru-RU">
              <a:solidFill>
                <a:srgbClr val="DEF5FA"/>
              </a:solidFill>
              <a:latin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4606EA6-EFEA-4C30-9264-4F9291A5780D}" type="datetime1">
              <a:rPr lang="ru-RU" smtClean="0">
                <a:solidFill>
                  <a:srgbClr val="464646"/>
                </a:solidFill>
                <a:latin typeface="Calibri"/>
              </a:rPr>
              <a:pPr/>
              <a:t>01.11.2022</a:t>
            </a:fld>
            <a:endParaRPr lang="ru-RU">
              <a:solidFill>
                <a:srgbClr val="464646"/>
              </a:solidFill>
              <a:latin typeface="Calibri"/>
            </a:endParaRPr>
          </a:p>
        </p:txBody>
      </p:sp>
      <p:sp>
        <p:nvSpPr>
          <p:cNvPr id="5" name="Footer Placeholder 4"/>
          <p:cNvSpPr>
            <a:spLocks noGrp="1"/>
          </p:cNvSpPr>
          <p:nvPr>
            <p:ph type="ftr" sz="quarter" idx="11"/>
          </p:nvPr>
        </p:nvSpPr>
        <p:spPr/>
        <p:txBody>
          <a:bodyPr/>
          <a:lstStyle/>
          <a:p>
            <a:endParaRPr lang="ru-RU">
              <a:solidFill>
                <a:srgbClr val="464646"/>
              </a:solidFill>
              <a:latin typeface="Calibri"/>
            </a:endParaRPr>
          </a:p>
        </p:txBody>
      </p:sp>
      <p:sp>
        <p:nvSpPr>
          <p:cNvPr id="6" name="Slide Number Placeholder 5"/>
          <p:cNvSpPr>
            <a:spLocks noGrp="1"/>
          </p:cNvSpPr>
          <p:nvPr>
            <p:ph type="sldNum" sz="quarter" idx="12"/>
          </p:nvPr>
        </p:nvSpPr>
        <p:spPr/>
        <p:txBody>
          <a:bodyPr/>
          <a:lstStyle/>
          <a:p>
            <a:fld id="{8F82E0A0-C266-4798-8C8F-B9F91E9DA37E}" type="slidenum">
              <a:rPr lang="ru-RU" smtClean="0">
                <a:latin typeface="Calibri"/>
              </a:rPr>
              <a:pPr/>
              <a:t>‹#›</a:t>
            </a:fld>
            <a:endParaRPr lang="ru-RU">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4606EA6-EFEA-4C30-9264-4F9291A5780D}" type="datetime1">
              <a:rPr lang="ru-RU" smtClean="0">
                <a:solidFill>
                  <a:srgbClr val="464646"/>
                </a:solidFill>
                <a:latin typeface="Calibri"/>
              </a:rPr>
              <a:pPr/>
              <a:t>01.11.2022</a:t>
            </a:fld>
            <a:endParaRPr lang="ru-RU">
              <a:solidFill>
                <a:srgbClr val="464646"/>
              </a:solidFill>
              <a:latin typeface="Calibri"/>
            </a:endParaRPr>
          </a:p>
        </p:txBody>
      </p:sp>
      <p:sp>
        <p:nvSpPr>
          <p:cNvPr id="5" name="Footer Placeholder 4"/>
          <p:cNvSpPr>
            <a:spLocks noGrp="1"/>
          </p:cNvSpPr>
          <p:nvPr>
            <p:ph type="ftr" sz="quarter" idx="11"/>
          </p:nvPr>
        </p:nvSpPr>
        <p:spPr/>
        <p:txBody>
          <a:bodyPr/>
          <a:lstStyle/>
          <a:p>
            <a:endParaRPr lang="ru-RU">
              <a:solidFill>
                <a:srgbClr val="464646"/>
              </a:solidFill>
              <a:latin typeface="Calibri"/>
            </a:endParaRPr>
          </a:p>
        </p:txBody>
      </p:sp>
      <p:sp>
        <p:nvSpPr>
          <p:cNvPr id="6" name="Slide Number Placeholder 5"/>
          <p:cNvSpPr>
            <a:spLocks noGrp="1"/>
          </p:cNvSpPr>
          <p:nvPr>
            <p:ph type="sldNum" sz="quarter" idx="12"/>
          </p:nvPr>
        </p:nvSpPr>
        <p:spPr/>
        <p:txBody>
          <a:bodyPr/>
          <a:lstStyle/>
          <a:p>
            <a:fld id="{8F82E0A0-C266-4798-8C8F-B9F91E9DA37E}" type="slidenum">
              <a:rPr lang="ru-RU" smtClean="0">
                <a:latin typeface="Calibri"/>
              </a:rPr>
              <a:pPr/>
              <a:t>‹#›</a:t>
            </a:fld>
            <a:endParaRPr lang="ru-RU">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Пользовательский макет">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extLst/>
          </a:lstStyle>
          <a:p>
            <a:r>
              <a:rPr lang="ru-RU" smtClean="0"/>
              <a:t>Образец заголовка</a:t>
            </a:r>
            <a:endParaRPr lang="ru-RU"/>
          </a:p>
        </p:txBody>
      </p:sp>
      <p:sp>
        <p:nvSpPr>
          <p:cNvPr id="3" name="Rectangle 2"/>
          <p:cNvSpPr>
            <a:spLocks noGrp="1"/>
          </p:cNvSpPr>
          <p:nvPr>
            <p:ph type="dt" sz="half" idx="10"/>
          </p:nvPr>
        </p:nvSpPr>
        <p:spPr/>
        <p:txBody>
          <a:bodyPr/>
          <a:lstStyle>
            <a:extLst/>
          </a:lstStyle>
          <a:p>
            <a:fld id="{E4606EA6-EFEA-4C30-9264-4F9291A5780D}" type="datetime1">
              <a:rPr>
                <a:solidFill>
                  <a:srgbClr val="464646"/>
                </a:solidFill>
                <a:latin typeface="Calibri"/>
              </a:rPr>
              <a:pPr/>
              <a:t>25.02.2015</a:t>
            </a:fld>
            <a:endParaRPr>
              <a:solidFill>
                <a:srgbClr val="464646"/>
              </a:solidFill>
              <a:latin typeface="Calibri"/>
            </a:endParaRPr>
          </a:p>
        </p:txBody>
      </p:sp>
      <p:sp>
        <p:nvSpPr>
          <p:cNvPr id="4" name="Rectangle 3"/>
          <p:cNvSpPr>
            <a:spLocks noGrp="1"/>
          </p:cNvSpPr>
          <p:nvPr>
            <p:ph type="ftr" sz="quarter" idx="11"/>
          </p:nvPr>
        </p:nvSpPr>
        <p:spPr/>
        <p:txBody>
          <a:bodyPr/>
          <a:lstStyle>
            <a:extLst/>
          </a:lstStyle>
          <a:p>
            <a:endParaRPr>
              <a:solidFill>
                <a:srgbClr val="464646"/>
              </a:solidFill>
              <a:latin typeface="Calibri"/>
            </a:endParaRPr>
          </a:p>
        </p:txBody>
      </p:sp>
      <p:sp>
        <p:nvSpPr>
          <p:cNvPr id="5" name="Rectangle 4"/>
          <p:cNvSpPr>
            <a:spLocks noGrp="1"/>
          </p:cNvSpPr>
          <p:nvPr>
            <p:ph type="sldNum" sz="quarter" idx="12"/>
          </p:nvPr>
        </p:nvSpPr>
        <p:spPr/>
        <p:txBody>
          <a:bodyPr/>
          <a:lstStyle>
            <a:extLst/>
          </a:lstStyle>
          <a:p>
            <a:fld id="{8F82E0A0-C266-4798-8C8F-B9F91E9DA37E}" type="slidenum">
              <a:rPr>
                <a:latin typeface="Calibri"/>
              </a:rPr>
              <a:pPr/>
              <a:t>‹#›</a:t>
            </a:fld>
            <a:endParaRPr>
              <a:latin typeface="Calibri"/>
            </a:endParaRPr>
          </a:p>
        </p:txBody>
      </p:sp>
      <p:sp>
        <p:nvSpPr>
          <p:cNvPr id="7" name="Rectangle 6"/>
          <p:cNvSpPr>
            <a:spLocks noGrp="1"/>
          </p:cNvSpPr>
          <p:nvPr>
            <p:ph sz="quarter" idx="13"/>
          </p:nvPr>
        </p:nvSpPr>
        <p:spPr>
          <a:xfrm>
            <a:off x="609600" y="1803400"/>
            <a:ext cx="8153400" cy="4368800"/>
          </a:xfrm>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38216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E4606EA6-EFEA-4C30-9264-4F9291A5780D}" type="datetime1">
              <a:rPr lang="ru-RU" smtClean="0">
                <a:solidFill>
                  <a:srgbClr val="464646"/>
                </a:solidFill>
                <a:latin typeface="Calibri"/>
              </a:rPr>
              <a:pPr/>
              <a:t>01.11.2022</a:t>
            </a:fld>
            <a:endParaRPr lang="ru-RU">
              <a:solidFill>
                <a:srgbClr val="464646"/>
              </a:solidFill>
              <a:latin typeface="Calibri"/>
            </a:endParaRPr>
          </a:p>
        </p:txBody>
      </p:sp>
      <p:sp>
        <p:nvSpPr>
          <p:cNvPr id="5" name="Footer Placeholder 4"/>
          <p:cNvSpPr>
            <a:spLocks noGrp="1"/>
          </p:cNvSpPr>
          <p:nvPr>
            <p:ph type="ftr" sz="quarter" idx="11"/>
          </p:nvPr>
        </p:nvSpPr>
        <p:spPr/>
        <p:txBody>
          <a:bodyPr/>
          <a:lstStyle/>
          <a:p>
            <a:endParaRPr lang="ru-RU">
              <a:solidFill>
                <a:srgbClr val="464646"/>
              </a:solidFill>
              <a:latin typeface="Calibri"/>
            </a:endParaRPr>
          </a:p>
        </p:txBody>
      </p:sp>
      <p:sp>
        <p:nvSpPr>
          <p:cNvPr id="6" name="Slide Number Placeholder 5"/>
          <p:cNvSpPr>
            <a:spLocks noGrp="1"/>
          </p:cNvSpPr>
          <p:nvPr>
            <p:ph type="sldNum" sz="quarter" idx="12"/>
          </p:nvPr>
        </p:nvSpPr>
        <p:spPr/>
        <p:txBody>
          <a:bodyPr/>
          <a:lstStyle/>
          <a:p>
            <a:fld id="{8F82E0A0-C266-4798-8C8F-B9F91E9DA37E}" type="slidenum">
              <a:rPr lang="ru-RU" smtClean="0">
                <a:latin typeface="Calibri"/>
              </a:rPr>
              <a:pPr/>
              <a:t>‹#›</a:t>
            </a:fld>
            <a:endParaRPr lang="ru-RU">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FCF9F07-3BC7-4570-B054-79111B0A380C}" type="datetime1">
              <a:rPr lang="ru-RU" smtClean="0">
                <a:solidFill>
                  <a:srgbClr val="464646"/>
                </a:solidFill>
                <a:latin typeface="Calibri"/>
              </a:rPr>
              <a:pPr/>
              <a:t>01.11.2022</a:t>
            </a:fld>
            <a:endParaRPr lang="ru-RU">
              <a:solidFill>
                <a:srgbClr val="464646"/>
              </a:solidFill>
              <a:latin typeface="Calibri"/>
            </a:endParaRPr>
          </a:p>
        </p:txBody>
      </p:sp>
      <p:sp>
        <p:nvSpPr>
          <p:cNvPr id="5" name="Footer Placeholder 4"/>
          <p:cNvSpPr>
            <a:spLocks noGrp="1"/>
          </p:cNvSpPr>
          <p:nvPr>
            <p:ph type="ftr" sz="quarter" idx="11"/>
          </p:nvPr>
        </p:nvSpPr>
        <p:spPr/>
        <p:txBody>
          <a:bodyPr/>
          <a:lstStyle/>
          <a:p>
            <a:endParaRPr lang="ru-RU">
              <a:solidFill>
                <a:srgbClr val="464646"/>
              </a:solidFill>
              <a:latin typeface="Calibri"/>
            </a:endParaRPr>
          </a:p>
        </p:txBody>
      </p:sp>
      <p:sp>
        <p:nvSpPr>
          <p:cNvPr id="6" name="Slide Number Placeholder 5"/>
          <p:cNvSpPr>
            <a:spLocks noGrp="1"/>
          </p:cNvSpPr>
          <p:nvPr>
            <p:ph type="sldNum" sz="quarter" idx="12"/>
          </p:nvPr>
        </p:nvSpPr>
        <p:spPr/>
        <p:txBody>
          <a:bodyPr/>
          <a:lstStyle/>
          <a:p>
            <a:fld id="{8F82E0A0-C266-4798-8C8F-B9F91E9DA37E}" type="slidenum">
              <a:rPr lang="ru-RU" smtClean="0">
                <a:latin typeface="Calibri"/>
              </a:rPr>
              <a:pPr/>
              <a:t>‹#›</a:t>
            </a:fld>
            <a:endParaRPr lang="ru-RU">
              <a:latin typeface="Calibri"/>
            </a:endParaRP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Date Placeholder 4"/>
          <p:cNvSpPr>
            <a:spLocks noGrp="1"/>
          </p:cNvSpPr>
          <p:nvPr>
            <p:ph type="dt" sz="half" idx="10"/>
          </p:nvPr>
        </p:nvSpPr>
        <p:spPr/>
        <p:txBody>
          <a:bodyPr/>
          <a:lstStyle/>
          <a:p>
            <a:fld id="{E4606EA6-EFEA-4C30-9264-4F9291A5780D}" type="datetime1">
              <a:rPr lang="ru-RU" smtClean="0">
                <a:solidFill>
                  <a:srgbClr val="464646"/>
                </a:solidFill>
                <a:latin typeface="Calibri"/>
              </a:rPr>
              <a:pPr/>
              <a:t>01.11.2022</a:t>
            </a:fld>
            <a:endParaRPr lang="ru-RU">
              <a:solidFill>
                <a:srgbClr val="464646"/>
              </a:solidFill>
              <a:latin typeface="Calibri"/>
            </a:endParaRPr>
          </a:p>
        </p:txBody>
      </p:sp>
      <p:sp>
        <p:nvSpPr>
          <p:cNvPr id="6" name="Footer Placeholder 5"/>
          <p:cNvSpPr>
            <a:spLocks noGrp="1"/>
          </p:cNvSpPr>
          <p:nvPr>
            <p:ph type="ftr" sz="quarter" idx="11"/>
          </p:nvPr>
        </p:nvSpPr>
        <p:spPr/>
        <p:txBody>
          <a:bodyPr/>
          <a:lstStyle/>
          <a:p>
            <a:endParaRPr lang="ru-RU">
              <a:solidFill>
                <a:srgbClr val="464646"/>
              </a:solidFill>
              <a:latin typeface="Calibri"/>
            </a:endParaRPr>
          </a:p>
        </p:txBody>
      </p:sp>
      <p:sp>
        <p:nvSpPr>
          <p:cNvPr id="7" name="Slide Number Placeholder 6"/>
          <p:cNvSpPr>
            <a:spLocks noGrp="1"/>
          </p:cNvSpPr>
          <p:nvPr>
            <p:ph type="sldNum" sz="quarter" idx="12"/>
          </p:nvPr>
        </p:nvSpPr>
        <p:spPr/>
        <p:txBody>
          <a:bodyPr/>
          <a:lstStyle/>
          <a:p>
            <a:fld id="{8F82E0A0-C266-4798-8C8F-B9F91E9DA37E}" type="slidenum">
              <a:rPr lang="ru-RU" smtClean="0">
                <a:latin typeface="Calibri"/>
              </a:rPr>
              <a:pPr/>
              <a:t>‹#›</a:t>
            </a:fld>
            <a:endParaRPr lang="ru-RU">
              <a:latin typeface="Calibri"/>
            </a:endParaRPr>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E4606EA6-EFEA-4C30-9264-4F9291A5780D}" type="datetime1">
              <a:rPr lang="ru-RU" smtClean="0">
                <a:solidFill>
                  <a:srgbClr val="464646"/>
                </a:solidFill>
                <a:latin typeface="Calibri"/>
              </a:rPr>
              <a:pPr/>
              <a:t>01.11.2022</a:t>
            </a:fld>
            <a:endParaRPr lang="ru-RU">
              <a:solidFill>
                <a:srgbClr val="464646"/>
              </a:solidFill>
              <a:latin typeface="Calibri"/>
            </a:endParaRPr>
          </a:p>
        </p:txBody>
      </p:sp>
      <p:sp>
        <p:nvSpPr>
          <p:cNvPr id="8" name="Footer Placeholder 7"/>
          <p:cNvSpPr>
            <a:spLocks noGrp="1"/>
          </p:cNvSpPr>
          <p:nvPr>
            <p:ph type="ftr" sz="quarter" idx="11"/>
          </p:nvPr>
        </p:nvSpPr>
        <p:spPr/>
        <p:txBody>
          <a:bodyPr/>
          <a:lstStyle/>
          <a:p>
            <a:endParaRPr lang="ru-RU">
              <a:solidFill>
                <a:srgbClr val="464646"/>
              </a:solidFill>
              <a:latin typeface="Calibri"/>
            </a:endParaRPr>
          </a:p>
        </p:txBody>
      </p:sp>
      <p:sp>
        <p:nvSpPr>
          <p:cNvPr id="9" name="Slide Number Placeholder 8"/>
          <p:cNvSpPr>
            <a:spLocks noGrp="1"/>
          </p:cNvSpPr>
          <p:nvPr>
            <p:ph type="sldNum" sz="quarter" idx="12"/>
          </p:nvPr>
        </p:nvSpPr>
        <p:spPr/>
        <p:txBody>
          <a:bodyPr/>
          <a:lstStyle/>
          <a:p>
            <a:fld id="{8F82E0A0-C266-4798-8C8F-B9F91E9DA37E}" type="slidenum">
              <a:rPr lang="ru-RU" smtClean="0">
                <a:latin typeface="Calibri"/>
              </a:rPr>
              <a:pPr/>
              <a:t>‹#›</a:t>
            </a:fld>
            <a:endParaRPr lang="ru-RU">
              <a:latin typeface="Calibri"/>
            </a:endParaRPr>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DFADB5D-B7A0-47E3-AD2D-B1A6F8614213}" type="datetime1">
              <a:rPr lang="ru-RU" smtClean="0">
                <a:solidFill>
                  <a:srgbClr val="464646"/>
                </a:solidFill>
                <a:latin typeface="Calibri"/>
              </a:rPr>
              <a:pPr/>
              <a:t>01.11.2022</a:t>
            </a:fld>
            <a:endParaRPr lang="ru-RU">
              <a:solidFill>
                <a:srgbClr val="464646"/>
              </a:solidFill>
              <a:latin typeface="Calibri"/>
            </a:endParaRPr>
          </a:p>
        </p:txBody>
      </p:sp>
      <p:sp>
        <p:nvSpPr>
          <p:cNvPr id="4" name="Footer Placeholder 3"/>
          <p:cNvSpPr>
            <a:spLocks noGrp="1"/>
          </p:cNvSpPr>
          <p:nvPr>
            <p:ph type="ftr" sz="quarter" idx="11"/>
          </p:nvPr>
        </p:nvSpPr>
        <p:spPr/>
        <p:txBody>
          <a:bodyPr/>
          <a:lstStyle/>
          <a:p>
            <a:endParaRPr lang="ru-RU">
              <a:solidFill>
                <a:srgbClr val="464646"/>
              </a:solidFill>
              <a:latin typeface="Calibri"/>
            </a:endParaRPr>
          </a:p>
        </p:txBody>
      </p:sp>
      <p:sp>
        <p:nvSpPr>
          <p:cNvPr id="5" name="Slide Number Placeholder 4"/>
          <p:cNvSpPr>
            <a:spLocks noGrp="1"/>
          </p:cNvSpPr>
          <p:nvPr>
            <p:ph type="sldNum" sz="quarter" idx="12"/>
          </p:nvPr>
        </p:nvSpPr>
        <p:spPr/>
        <p:txBody>
          <a:bodyPr/>
          <a:lstStyle/>
          <a:p>
            <a:fld id="{A3F7CB7D-F184-43C7-B6FD-03D728E1BBFF}" type="slidenum">
              <a:rPr lang="ru-RU" smtClean="0">
                <a:latin typeface="Calibri"/>
              </a:rPr>
              <a:pPr/>
              <a:t>‹#›</a:t>
            </a:fld>
            <a:endParaRPr lang="ru-RU">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606EA6-EFEA-4C30-9264-4F9291A5780D}" type="datetime1">
              <a:rPr lang="ru-RU" smtClean="0">
                <a:solidFill>
                  <a:srgbClr val="464646"/>
                </a:solidFill>
                <a:latin typeface="Calibri"/>
              </a:rPr>
              <a:pPr/>
              <a:t>01.11.2022</a:t>
            </a:fld>
            <a:endParaRPr lang="ru-RU">
              <a:solidFill>
                <a:srgbClr val="464646"/>
              </a:solidFill>
              <a:latin typeface="Calibri"/>
            </a:endParaRPr>
          </a:p>
        </p:txBody>
      </p:sp>
      <p:sp>
        <p:nvSpPr>
          <p:cNvPr id="3" name="Footer Placeholder 2"/>
          <p:cNvSpPr>
            <a:spLocks noGrp="1"/>
          </p:cNvSpPr>
          <p:nvPr>
            <p:ph type="ftr" sz="quarter" idx="11"/>
          </p:nvPr>
        </p:nvSpPr>
        <p:spPr/>
        <p:txBody>
          <a:bodyPr/>
          <a:lstStyle/>
          <a:p>
            <a:endParaRPr lang="ru-RU">
              <a:solidFill>
                <a:srgbClr val="464646"/>
              </a:solidFill>
              <a:latin typeface="Calibri"/>
            </a:endParaRPr>
          </a:p>
        </p:txBody>
      </p:sp>
      <p:sp>
        <p:nvSpPr>
          <p:cNvPr id="4" name="Slide Number Placeholder 3"/>
          <p:cNvSpPr>
            <a:spLocks noGrp="1"/>
          </p:cNvSpPr>
          <p:nvPr>
            <p:ph type="sldNum" sz="quarter" idx="12"/>
          </p:nvPr>
        </p:nvSpPr>
        <p:spPr/>
        <p:txBody>
          <a:bodyPr/>
          <a:lstStyle/>
          <a:p>
            <a:fld id="{8F82E0A0-C266-4798-8C8F-B9F91E9DA37E}" type="slidenum">
              <a:rPr lang="ru-RU" smtClean="0">
                <a:latin typeface="Calibri"/>
              </a:rPr>
              <a:pPr/>
              <a:t>‹#›</a:t>
            </a:fld>
            <a:endParaRPr lang="ru-RU">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49A8198-4617-485E-9585-4840B69DBBA6}" type="datetime1">
              <a:rPr lang="ru-RU" smtClean="0">
                <a:solidFill>
                  <a:srgbClr val="464646"/>
                </a:solidFill>
                <a:latin typeface="Calibri"/>
              </a:rPr>
              <a:pPr/>
              <a:t>01.11.2022</a:t>
            </a:fld>
            <a:endParaRPr lang="ru-RU">
              <a:solidFill>
                <a:srgbClr val="464646"/>
              </a:solidFill>
              <a:latin typeface="Calibri"/>
            </a:endParaRPr>
          </a:p>
        </p:txBody>
      </p:sp>
      <p:sp>
        <p:nvSpPr>
          <p:cNvPr id="6" name="Footer Placeholder 5"/>
          <p:cNvSpPr>
            <a:spLocks noGrp="1"/>
          </p:cNvSpPr>
          <p:nvPr>
            <p:ph type="ftr" sz="quarter" idx="11"/>
          </p:nvPr>
        </p:nvSpPr>
        <p:spPr/>
        <p:txBody>
          <a:bodyPr/>
          <a:lstStyle/>
          <a:p>
            <a:endParaRPr lang="ru-RU">
              <a:solidFill>
                <a:srgbClr val="464646"/>
              </a:solidFill>
              <a:latin typeface="Calibri"/>
            </a:endParaRPr>
          </a:p>
        </p:txBody>
      </p:sp>
      <p:sp>
        <p:nvSpPr>
          <p:cNvPr id="7" name="Slide Number Placeholder 6"/>
          <p:cNvSpPr>
            <a:spLocks noGrp="1"/>
          </p:cNvSpPr>
          <p:nvPr>
            <p:ph type="sldNum" sz="quarter" idx="12"/>
          </p:nvPr>
        </p:nvSpPr>
        <p:spPr/>
        <p:txBody>
          <a:bodyPr/>
          <a:lstStyle/>
          <a:p>
            <a:fld id="{A3F7CB7D-F184-43C7-B6FD-03D728E1BBFF}" type="slidenum">
              <a:rPr lang="ru-RU" smtClean="0">
                <a:latin typeface="Calibri"/>
              </a:rPr>
              <a:pPr/>
              <a:t>‹#›</a:t>
            </a:fld>
            <a:endParaRPr lang="ru-RU">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4606EA6-EFEA-4C30-9264-4F9291A5780D}" type="datetime1">
              <a:rPr lang="ru-RU" smtClean="0">
                <a:solidFill>
                  <a:srgbClr val="DEF5FA"/>
                </a:solidFill>
                <a:latin typeface="Calibri"/>
              </a:rPr>
              <a:pPr/>
              <a:t>01.11.2022</a:t>
            </a:fld>
            <a:endParaRPr lang="ru-RU">
              <a:solidFill>
                <a:srgbClr val="DEF5FA"/>
              </a:solidFill>
              <a:latin typeface="Calibri"/>
            </a:endParaRPr>
          </a:p>
        </p:txBody>
      </p:sp>
      <p:sp>
        <p:nvSpPr>
          <p:cNvPr id="6" name="Footer Placeholder 5"/>
          <p:cNvSpPr>
            <a:spLocks noGrp="1"/>
          </p:cNvSpPr>
          <p:nvPr>
            <p:ph type="ftr" sz="quarter" idx="11"/>
          </p:nvPr>
        </p:nvSpPr>
        <p:spPr/>
        <p:txBody>
          <a:bodyPr/>
          <a:lstStyle/>
          <a:p>
            <a:endParaRPr lang="ru-RU">
              <a:solidFill>
                <a:srgbClr val="DEF5FA"/>
              </a:solidFill>
              <a:latin typeface="Calibri"/>
            </a:endParaRPr>
          </a:p>
        </p:txBody>
      </p:sp>
      <p:sp>
        <p:nvSpPr>
          <p:cNvPr id="7" name="Slide Number Placeholder 6"/>
          <p:cNvSpPr>
            <a:spLocks noGrp="1"/>
          </p:cNvSpPr>
          <p:nvPr>
            <p:ph type="sldNum" sz="quarter" idx="12"/>
          </p:nvPr>
        </p:nvSpPr>
        <p:spPr/>
        <p:txBody>
          <a:bodyPr/>
          <a:lstStyle/>
          <a:p>
            <a:fld id="{8F82E0A0-C266-4798-8C8F-B9F91E9DA37E}" type="slidenum">
              <a:rPr lang="ru-RU" smtClean="0">
                <a:latin typeface="Calibri"/>
              </a:rPr>
              <a:pPr/>
              <a:t>‹#›</a:t>
            </a:fld>
            <a:endParaRPr lang="ru-RU">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E4606EA6-EFEA-4C30-9264-4F9291A5780D}" type="datetime1">
              <a:rPr lang="ru-RU" smtClean="0">
                <a:solidFill>
                  <a:srgbClr val="464646"/>
                </a:solidFill>
                <a:latin typeface="Calibri"/>
              </a:rPr>
              <a:pPr/>
              <a:t>01.11.2022</a:t>
            </a:fld>
            <a:endParaRPr lang="ru-RU">
              <a:solidFill>
                <a:srgbClr val="464646"/>
              </a:solidFill>
              <a:latin typeface="Calibri"/>
            </a:endParaRP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ru-RU">
              <a:solidFill>
                <a:srgbClr val="464646"/>
              </a:solidFill>
              <a:latin typeface="Calibri"/>
            </a:endParaRP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8F82E0A0-C266-4798-8C8F-B9F91E9DA37E}" type="slidenum">
              <a:rPr lang="ru-RU" smtClean="0">
                <a:latin typeface="Calibri"/>
              </a:rPr>
              <a:pPr/>
              <a:t>‹#›</a:t>
            </a:fld>
            <a:endParaRPr lang="ru-RU">
              <a:latin typeface="Calibri"/>
            </a:endParaRP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 id="2147483879" r:id="rId12"/>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online.zakon.kz/Document/?doc_id=1008034#sub_id=80000" TargetMode="External"/><Relationship Id="rId2" Type="http://schemas.openxmlformats.org/officeDocument/2006/relationships/hyperlink" Target="http://online.zakon.kz/Document/?doc_id=1005029" TargetMode="Externa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hyperlink" Target="http://online.zakon.kz/Document/?link_id=1007226227" TargetMode="Externa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http://online.zakon.kz/Document/?doc_id=31650334" TargetMode="External"/><Relationship Id="rId2" Type="http://schemas.openxmlformats.org/officeDocument/2006/relationships/hyperlink" Target="http://online.zakon.kz/Document/?link_id=1006542610" TargetMode="External"/><Relationship Id="rId1" Type="http://schemas.openxmlformats.org/officeDocument/2006/relationships/slideLayout" Target="../slideLayouts/slideLayout12.xml"/><Relationship Id="rId6" Type="http://schemas.openxmlformats.org/officeDocument/2006/relationships/hyperlink" Target="http://online.zakon.kz/Document/?doc_id=34600394" TargetMode="External"/><Relationship Id="rId5" Type="http://schemas.openxmlformats.org/officeDocument/2006/relationships/hyperlink" Target="http://online.zakon.kz/Document/?doc_id=34769113" TargetMode="External"/><Relationship Id="rId4" Type="http://schemas.openxmlformats.org/officeDocument/2006/relationships/hyperlink" Target="http://online.zakon.kz/Document/?doc_id=39909414"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online.zakon.kz/Document/?doc_id=30118747#sub_id=400000" TargetMode="External"/><Relationship Id="rId13" Type="http://schemas.openxmlformats.org/officeDocument/2006/relationships/hyperlink" Target="http://online.zakon.kz/Document/?doc_id=30118747#sub_id=670000" TargetMode="External"/><Relationship Id="rId3" Type="http://schemas.openxmlformats.org/officeDocument/2006/relationships/hyperlink" Target="http://online.zakon.kz/Document/?doc_id=30118747#sub_id=10000" TargetMode="External"/><Relationship Id="rId7" Type="http://schemas.openxmlformats.org/officeDocument/2006/relationships/hyperlink" Target="http://online.zakon.kz/Document/?doc_id=30118747#sub_id=260000" TargetMode="External"/><Relationship Id="rId12" Type="http://schemas.openxmlformats.org/officeDocument/2006/relationships/hyperlink" Target="http://online.zakon.kz/Document/?doc_id=30118747#sub_id=650000" TargetMode="External"/><Relationship Id="rId2" Type="http://schemas.openxmlformats.org/officeDocument/2006/relationships/hyperlink" Target="https://online.zakon.kz/m/document/?doc_id=32091648#sub_id=10000" TargetMode="External"/><Relationship Id="rId1" Type="http://schemas.openxmlformats.org/officeDocument/2006/relationships/slideLayout" Target="../slideLayouts/slideLayout4.xml"/><Relationship Id="rId6" Type="http://schemas.openxmlformats.org/officeDocument/2006/relationships/hyperlink" Target="http://online.zakon.kz/Document/?doc_id=30118747#sub_id=130000" TargetMode="External"/><Relationship Id="rId11" Type="http://schemas.openxmlformats.org/officeDocument/2006/relationships/hyperlink" Target="http://online.zakon.kz/Document/?doc_id=30118747#sub_id=610000" TargetMode="External"/><Relationship Id="rId5" Type="http://schemas.openxmlformats.org/officeDocument/2006/relationships/hyperlink" Target="http://online.zakon.kz/Document/?doc_id=30118747#sub_id=100000" TargetMode="External"/><Relationship Id="rId15" Type="http://schemas.openxmlformats.org/officeDocument/2006/relationships/image" Target="../media/image2.jpeg"/><Relationship Id="rId10" Type="http://schemas.openxmlformats.org/officeDocument/2006/relationships/hyperlink" Target="http://online.zakon.kz/Document/?doc_id=30118747#sub_id=540000" TargetMode="External"/><Relationship Id="rId4" Type="http://schemas.openxmlformats.org/officeDocument/2006/relationships/hyperlink" Target="http://online.zakon.kz/Document/?doc_id=30118747#sub_id=40000" TargetMode="External"/><Relationship Id="rId9" Type="http://schemas.openxmlformats.org/officeDocument/2006/relationships/hyperlink" Target="http://online.zakon.kz/Document/?doc_id=30118747#sub_id=500000" TargetMode="External"/><Relationship Id="rId14" Type="http://schemas.openxmlformats.org/officeDocument/2006/relationships/hyperlink" Target="http://online.zakon.kz/Document/?doc_id=30118747#sub_id=680000" TargetMode="External"/></Relationships>
</file>

<file path=ppt/slides/_rels/slide20.xml.rels><?xml version="1.0" encoding="UTF-8" standalone="yes"?>
<Relationships xmlns="http://schemas.openxmlformats.org/package/2006/relationships"><Relationship Id="rId2" Type="http://schemas.openxmlformats.org/officeDocument/2006/relationships/hyperlink" Target="http://online.zakon.kz/Document/?doc_id=38224755"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online.zakon.kz/Document/?doc_id=33490157#sub_id=10009" TargetMode="External"/><Relationship Id="rId2" Type="http://schemas.openxmlformats.org/officeDocument/2006/relationships/hyperlink" Target="http://online.zakon.kz/Document/?doc_id=34928044#sub_id=200" TargetMode="External"/><Relationship Id="rId1" Type="http://schemas.openxmlformats.org/officeDocument/2006/relationships/slideLayout" Target="../slideLayouts/slideLayout1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online.zakon.kz/Document/?doc_id=35586162"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online.zakon.kz/Document/?doc_id=39259948" TargetMode="External"/><Relationship Id="rId2" Type="http://schemas.openxmlformats.org/officeDocument/2006/relationships/hyperlink" Target="http://online.zakon.kz/Document/?doc_id=1005029#sub_id=300000" TargetMode="External"/><Relationship Id="rId1" Type="http://schemas.openxmlformats.org/officeDocument/2006/relationships/slideLayout" Target="../slideLayouts/slideLayout1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hyperlink" Target="http://online.zakon.kz/Document/?link_id=1002395337" TargetMode="External"/><Relationship Id="rId2" Type="http://schemas.openxmlformats.org/officeDocument/2006/relationships/hyperlink" Target="http://online.zakon.kz/Document/?doc_id=1005029#sub_id=300000"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hyperlink" Target="http://online.zakon.kz/Document/?doc_id=1005029#sub_id=300000"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online.zakon.kz/Document/?doc_id=30118747#sub_id=1002105" TargetMode="External"/><Relationship Id="rId2" Type="http://schemas.openxmlformats.org/officeDocument/2006/relationships/hyperlink" Target="http://online.zakon.kz/Document/?doc_id=34600394" TargetMode="External"/><Relationship Id="rId1" Type="http://schemas.openxmlformats.org/officeDocument/2006/relationships/slideLayout" Target="../slideLayouts/slideLayout1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1"/>
          <p:cNvSpPr>
            <a:spLocks noGrp="1"/>
          </p:cNvSpPr>
          <p:nvPr>
            <p:ph type="title"/>
          </p:nvPr>
        </p:nvSpPr>
        <p:spPr>
          <a:noFill/>
        </p:spPr>
        <p:txBody>
          <a:bodyPr vert="horz" wrap="square" rtlCol="0" anchor="b">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3000" b="1" cap="all" dirty="0">
                <a:ln w="0">
                  <a:noFill/>
                </a:ln>
                <a:solidFill>
                  <a:srgbClr val="C00000"/>
                </a:solidFill>
                <a:effectLst>
                  <a:reflection blurRad="12700" stA="50000" endPos="50000" dist="5000" dir="5400000" sy="-100000" rotWithShape="0"/>
                </a:effectLst>
                <a:latin typeface="+mn-lt"/>
                <a:ea typeface="+mn-ea"/>
                <a:cs typeface="+mn-cs"/>
              </a:rPr>
              <a:t> </a:t>
            </a:r>
            <a:br>
              <a:rPr lang="ru-RU" sz="3000" b="1" cap="all" dirty="0">
                <a:ln w="0">
                  <a:noFill/>
                </a:ln>
                <a:solidFill>
                  <a:srgbClr val="C00000"/>
                </a:solidFill>
                <a:effectLst>
                  <a:reflection blurRad="12700" stA="50000" endPos="50000" dist="5000" dir="5400000" sy="-100000" rotWithShape="0"/>
                </a:effectLst>
                <a:latin typeface="+mn-lt"/>
                <a:ea typeface="+mn-ea"/>
                <a:cs typeface="+mn-cs"/>
              </a:rPr>
            </a:br>
            <a:r>
              <a:rPr lang="ru-RU" sz="3000" b="1" cap="all" dirty="0" smtClean="0">
                <a:ln w="0">
                  <a:noFill/>
                </a:ln>
                <a:solidFill>
                  <a:srgbClr val="C00000"/>
                </a:solidFill>
                <a:effectLst>
                  <a:reflection blurRad="12700" stA="50000" endPos="50000" dist="5000" dir="5400000" sy="-100000" rotWithShape="0"/>
                </a:effectLst>
                <a:latin typeface="+mn-lt"/>
                <a:ea typeface="+mn-ea"/>
                <a:cs typeface="+mn-cs"/>
              </a:rPr>
              <a:t>          </a:t>
            </a:r>
            <a:br>
              <a:rPr lang="ru-RU" sz="3000" b="1" cap="all" dirty="0" smtClean="0">
                <a:ln w="0">
                  <a:noFill/>
                </a:ln>
                <a:solidFill>
                  <a:srgbClr val="C00000"/>
                </a:solidFill>
                <a:effectLst>
                  <a:reflection blurRad="12700" stA="50000" endPos="50000" dist="5000" dir="5400000" sy="-100000" rotWithShape="0"/>
                </a:effectLst>
                <a:latin typeface="+mn-lt"/>
                <a:ea typeface="+mn-ea"/>
                <a:cs typeface="+mn-cs"/>
              </a:rPr>
            </a:br>
            <a:r>
              <a:rPr lang="ru-RU" sz="3000" b="1" cap="all" dirty="0">
                <a:ln w="0">
                  <a:noFill/>
                </a:ln>
                <a:solidFill>
                  <a:srgbClr val="C00000"/>
                </a:solidFill>
                <a:effectLst>
                  <a:reflection blurRad="12700" stA="50000" endPos="50000" dist="5000" dir="5400000" sy="-100000" rotWithShape="0"/>
                </a:effectLst>
                <a:latin typeface="+mn-lt"/>
                <a:ea typeface="+mn-ea"/>
                <a:cs typeface="+mn-cs"/>
              </a:rPr>
              <a:t/>
            </a:r>
            <a:br>
              <a:rPr lang="ru-RU" sz="3000" b="1" cap="all" dirty="0">
                <a:ln w="0">
                  <a:noFill/>
                </a:ln>
                <a:solidFill>
                  <a:srgbClr val="C00000"/>
                </a:solidFill>
                <a:effectLst>
                  <a:reflection blurRad="12700" stA="50000" endPos="50000" dist="5000" dir="5400000" sy="-100000" rotWithShape="0"/>
                </a:effectLst>
                <a:latin typeface="+mn-lt"/>
                <a:ea typeface="+mn-ea"/>
                <a:cs typeface="+mn-cs"/>
              </a:rPr>
            </a:br>
            <a:r>
              <a:rPr lang="ru-RU" sz="3000" b="1" cap="all" dirty="0" smtClean="0">
                <a:ln w="0">
                  <a:noFill/>
                </a:ln>
                <a:solidFill>
                  <a:srgbClr val="C00000"/>
                </a:solidFill>
                <a:effectLst>
                  <a:reflection blurRad="12700" stA="50000" endPos="50000" dist="5000" dir="5400000" sy="-100000" rotWithShape="0"/>
                </a:effectLst>
                <a:latin typeface="+mn-lt"/>
                <a:ea typeface="+mn-ea"/>
                <a:cs typeface="+mn-cs"/>
              </a:rPr>
              <a:t/>
            </a:r>
            <a:br>
              <a:rPr lang="ru-RU" sz="3000" b="1" cap="all" dirty="0" smtClean="0">
                <a:ln w="0">
                  <a:noFill/>
                </a:ln>
                <a:solidFill>
                  <a:srgbClr val="C00000"/>
                </a:solidFill>
                <a:effectLst>
                  <a:reflection blurRad="12700" stA="50000" endPos="50000" dist="5000" dir="5400000" sy="-100000" rotWithShape="0"/>
                </a:effectLst>
                <a:latin typeface="+mn-lt"/>
                <a:ea typeface="+mn-ea"/>
                <a:cs typeface="+mn-cs"/>
              </a:rPr>
            </a:br>
            <a:r>
              <a:rPr lang="ru-RU" sz="3000" b="1" cap="all" dirty="0" smtClean="0">
                <a:ln w="0">
                  <a:noFill/>
                </a:ln>
                <a:solidFill>
                  <a:srgbClr val="C00000"/>
                </a:solidFill>
                <a:effectLst>
                  <a:reflection blurRad="12700" stA="50000" endPos="50000" dist="5000" dir="5400000" sy="-100000" rotWithShape="0"/>
                </a:effectLst>
                <a:latin typeface="+mn-lt"/>
                <a:ea typeface="+mn-ea"/>
                <a:cs typeface="+mn-cs"/>
              </a:rPr>
              <a:t>       </a:t>
            </a:r>
            <a:br>
              <a:rPr lang="ru-RU" sz="3000" b="1" cap="all" dirty="0" smtClean="0">
                <a:ln w="0">
                  <a:noFill/>
                </a:ln>
                <a:solidFill>
                  <a:srgbClr val="C00000"/>
                </a:solidFill>
                <a:effectLst>
                  <a:reflection blurRad="12700" stA="50000" endPos="50000" dist="5000" dir="5400000" sy="-100000" rotWithShape="0"/>
                </a:effectLst>
                <a:latin typeface="+mn-lt"/>
                <a:ea typeface="+mn-ea"/>
                <a:cs typeface="+mn-cs"/>
              </a:rPr>
            </a:br>
            <a:endParaRPr lang="ru-RU" sz="3000" b="1" cap="all" dirty="0">
              <a:ln w="0">
                <a:noFill/>
              </a:ln>
              <a:solidFill>
                <a:srgbClr val="C00000"/>
              </a:solidFill>
              <a:effectLst>
                <a:reflection blurRad="12700" stA="50000" endPos="50000" dist="5000" dir="5400000" sy="-100000" rotWithShape="0"/>
              </a:effectLst>
              <a:latin typeface="+mn-lt"/>
              <a:ea typeface="+mn-ea"/>
              <a:cs typeface="+mn-cs"/>
            </a:endParaRPr>
          </a:p>
        </p:txBody>
      </p:sp>
      <p:sp>
        <p:nvSpPr>
          <p:cNvPr id="12" name="Объект 3"/>
          <p:cNvSpPr>
            <a:spLocks noGrp="1"/>
          </p:cNvSpPr>
          <p:nvPr>
            <p:ph sz="quarter" idx="13"/>
          </p:nvPr>
        </p:nvSpPr>
        <p:spPr>
          <a:xfrm>
            <a:off x="1043608" y="2420888"/>
            <a:ext cx="7416824" cy="2812540"/>
          </a:xfrm>
          <a:prstGeom prst="rect">
            <a:avLst/>
          </a:prstGeom>
        </p:spPr>
        <p:txBody>
          <a:bodyPr>
            <a:noAutofit/>
          </a:bodyPr>
          <a:lstStyle/>
          <a:p>
            <a:pPr marL="0" indent="0" algn="ctr">
              <a:buNone/>
            </a:pPr>
            <a:r>
              <a:rPr lang="ru-RU" sz="2800" b="1" i="1" dirty="0"/>
              <a:t>ЗАКОН</a:t>
            </a:r>
            <a:br>
              <a:rPr lang="ru-RU" sz="2800" b="1" i="1" dirty="0"/>
            </a:br>
            <a:r>
              <a:rPr lang="ru-RU" sz="2800" b="1" i="1" dirty="0"/>
              <a:t>РЕСПУБЛИКИ КАЗАХСТАН</a:t>
            </a:r>
            <a:br>
              <a:rPr lang="ru-RU" sz="2800" b="1" i="1" dirty="0"/>
            </a:br>
            <a:r>
              <a:rPr lang="ru-RU" sz="2800" b="1" i="1" dirty="0"/>
              <a:t/>
            </a:r>
            <a:br>
              <a:rPr lang="ru-RU" sz="2800" b="1" i="1" dirty="0"/>
            </a:br>
            <a:r>
              <a:rPr lang="ru-RU" sz="2800" b="1" i="1" dirty="0"/>
              <a:t>Об образовании</a:t>
            </a:r>
            <a:endParaRPr lang="ru-RU" sz="2800" i="1" dirty="0"/>
          </a:p>
          <a:p>
            <a:pPr lvl="0"/>
            <a:endParaRPr lang="ru-RU" sz="2500" b="1" dirty="0">
              <a:solidFill>
                <a:srgbClr val="002060"/>
              </a:solidFill>
              <a:latin typeface="Times New Roman" pitchFamily="18" charset="0"/>
              <a:cs typeface="Times New Roman" pitchFamily="18" charset="0"/>
            </a:endParaRPr>
          </a:p>
        </p:txBody>
      </p:sp>
      <p:sp>
        <p:nvSpPr>
          <p:cNvPr id="3" name="AutoShape 2" descr="Картинки по запросу эмблема мон рк"/>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4" descr="Картинки по запросу эмблема мон рк"/>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Прямоугольник 1"/>
          <p:cNvSpPr/>
          <p:nvPr/>
        </p:nvSpPr>
        <p:spPr>
          <a:xfrm>
            <a:off x="2366319" y="5589240"/>
            <a:ext cx="4572000" cy="646331"/>
          </a:xfrm>
          <a:prstGeom prst="rect">
            <a:avLst/>
          </a:prstGeom>
        </p:spPr>
        <p:txBody>
          <a:bodyPr>
            <a:spAutoFit/>
          </a:bodyPr>
          <a:lstStyle/>
          <a:p>
            <a:pPr algn="ctr"/>
            <a:r>
              <a:rPr lang="ru-RU" b="1" i="1" dirty="0"/>
              <a:t>Школа кадрового резерва</a:t>
            </a:r>
          </a:p>
          <a:p>
            <a:pPr algn="ctr"/>
            <a:r>
              <a:rPr lang="kk-KZ" b="1" i="1" dirty="0"/>
              <a:t>«Болашақ басшы»</a:t>
            </a:r>
            <a:endParaRPr lang="ru-RU" b="1" i="1" dirty="0"/>
          </a:p>
        </p:txBody>
      </p:sp>
    </p:spTree>
    <p:extLst>
      <p:ext uri="{BB962C8B-B14F-4D97-AF65-F5344CB8AC3E}">
        <p14:creationId xmlns:p14="http://schemas.microsoft.com/office/powerpoint/2010/main" val="3188528416"/>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4650" y="1238209"/>
            <a:ext cx="7992888" cy="923330"/>
          </a:xfrm>
          <a:prstGeom prst="rect">
            <a:avLst/>
          </a:prstGeom>
        </p:spPr>
        <p:txBody>
          <a:bodyPr wrap="square">
            <a:spAutoFit/>
          </a:bodyPr>
          <a:lstStyle/>
          <a:p>
            <a:endParaRPr lang="ru-RU" b="1" dirty="0" smtClean="0"/>
          </a:p>
          <a:p>
            <a:endParaRPr lang="ru-RU" b="1" dirty="0"/>
          </a:p>
          <a:p>
            <a:endParaRPr lang="ru-RU" dirty="0"/>
          </a:p>
        </p:txBody>
      </p:sp>
      <p:sp>
        <p:nvSpPr>
          <p:cNvPr id="3" name="Прямоугольник 2"/>
          <p:cNvSpPr/>
          <p:nvPr/>
        </p:nvSpPr>
        <p:spPr>
          <a:xfrm>
            <a:off x="338626" y="260648"/>
            <a:ext cx="8208912" cy="5909310"/>
          </a:xfrm>
          <a:prstGeom prst="rect">
            <a:avLst/>
          </a:prstGeom>
        </p:spPr>
        <p:txBody>
          <a:bodyPr wrap="square">
            <a:spAutoFit/>
          </a:bodyPr>
          <a:lstStyle/>
          <a:p>
            <a:r>
              <a:rPr lang="ru-RU" b="1" dirty="0" smtClean="0"/>
              <a:t>Статья </a:t>
            </a:r>
            <a:r>
              <a:rPr lang="ru-RU" b="1" dirty="0"/>
              <a:t>9. Язык обучения и воспитания</a:t>
            </a:r>
            <a:endParaRPr lang="ru-RU" dirty="0"/>
          </a:p>
          <a:p>
            <a:r>
              <a:rPr lang="ru-RU" dirty="0"/>
              <a:t>1. Языковая политика в организациях образования осуществляется в соответствии с </a:t>
            </a:r>
            <a:r>
              <a:rPr lang="ru-RU" u="sng" dirty="0">
                <a:hlinkClick r:id="rId2"/>
              </a:rPr>
              <a:t>Конституцией</a:t>
            </a:r>
            <a:r>
              <a:rPr lang="ru-RU" dirty="0"/>
              <a:t> Республики Казахстан и </a:t>
            </a:r>
            <a:r>
              <a:rPr lang="ru-RU" u="sng" dirty="0">
                <a:hlinkClick r:id="rId3"/>
              </a:rPr>
              <a:t>законодательством</a:t>
            </a:r>
            <a:r>
              <a:rPr lang="ru-RU" dirty="0"/>
              <a:t> Республики Казахстан о языках.</a:t>
            </a:r>
          </a:p>
          <a:p>
            <a:endParaRPr lang="ru-RU" dirty="0" smtClean="0"/>
          </a:p>
          <a:p>
            <a:r>
              <a:rPr lang="ru-RU" dirty="0" smtClean="0"/>
              <a:t>2</a:t>
            </a:r>
            <a:r>
              <a:rPr lang="ru-RU" dirty="0"/>
              <a:t>. Все организации образования, независимо от форм собственности, должны обеспечить знание обучающимися казахского языка как государственного, а также изучение русского языка и одного из иностранных языков в соответствии с государственным общеобязательным стандартом соответствующего уровня образования.</a:t>
            </a:r>
          </a:p>
          <a:p>
            <a:endParaRPr lang="ru-RU" dirty="0" smtClean="0"/>
          </a:p>
          <a:p>
            <a:r>
              <a:rPr lang="ru-RU" dirty="0" smtClean="0"/>
              <a:t>3</a:t>
            </a:r>
            <a:r>
              <a:rPr lang="ru-RU" dirty="0"/>
              <a:t>. Право на получение образования на родном языке обеспечивается созданием при наличии возможности соответствующих организаций образования, классов, групп, а также условий их функционирования.</a:t>
            </a:r>
          </a:p>
          <a:p>
            <a:r>
              <a:rPr lang="ru-RU" dirty="0"/>
              <a:t>Создание соответствующих организаций образования, классов, групп с государственным языком обучения является приоритетным направлением.</a:t>
            </a:r>
          </a:p>
          <a:p>
            <a:endParaRPr lang="ru-RU" dirty="0" smtClean="0"/>
          </a:p>
          <a:p>
            <a:r>
              <a:rPr lang="ru-RU" dirty="0" smtClean="0"/>
              <a:t>4</a:t>
            </a:r>
            <a:r>
              <a:rPr lang="ru-RU" dirty="0"/>
              <a:t>. Государственный и русский языки являются обязательными предметами, включаемыми в перечень предметов при проведении итоговой аттестации обучающихся в организациях среднего образования.</a:t>
            </a:r>
          </a:p>
          <a:p>
            <a:endParaRPr lang="ru-RU" b="1" dirty="0"/>
          </a:p>
        </p:txBody>
      </p:sp>
    </p:spTree>
    <p:extLst>
      <p:ext uri="{BB962C8B-B14F-4D97-AF65-F5344CB8AC3E}">
        <p14:creationId xmlns:p14="http://schemas.microsoft.com/office/powerpoint/2010/main" val="39038992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4650" y="1238209"/>
            <a:ext cx="7992888" cy="923330"/>
          </a:xfrm>
          <a:prstGeom prst="rect">
            <a:avLst/>
          </a:prstGeom>
        </p:spPr>
        <p:txBody>
          <a:bodyPr wrap="square">
            <a:spAutoFit/>
          </a:bodyPr>
          <a:lstStyle/>
          <a:p>
            <a:endParaRPr lang="ru-RU" b="1" dirty="0" smtClean="0"/>
          </a:p>
          <a:p>
            <a:endParaRPr lang="ru-RU" b="1" dirty="0"/>
          </a:p>
          <a:p>
            <a:endParaRPr lang="ru-RU" dirty="0"/>
          </a:p>
        </p:txBody>
      </p:sp>
      <p:sp>
        <p:nvSpPr>
          <p:cNvPr id="3" name="Прямоугольник 2"/>
          <p:cNvSpPr/>
          <p:nvPr/>
        </p:nvSpPr>
        <p:spPr>
          <a:xfrm>
            <a:off x="338626" y="260648"/>
            <a:ext cx="8208912" cy="646331"/>
          </a:xfrm>
          <a:prstGeom prst="rect">
            <a:avLst/>
          </a:prstGeom>
        </p:spPr>
        <p:txBody>
          <a:bodyPr wrap="square">
            <a:spAutoFit/>
          </a:bodyPr>
          <a:lstStyle/>
          <a:p>
            <a:endParaRPr lang="ru-RU" b="1" dirty="0" smtClean="0"/>
          </a:p>
          <a:p>
            <a:endParaRPr lang="ru-RU" b="1" dirty="0"/>
          </a:p>
        </p:txBody>
      </p:sp>
      <p:sp>
        <p:nvSpPr>
          <p:cNvPr id="4" name="Прямоугольник 3"/>
          <p:cNvSpPr/>
          <p:nvPr/>
        </p:nvSpPr>
        <p:spPr>
          <a:xfrm>
            <a:off x="122602" y="1422875"/>
            <a:ext cx="8424936" cy="1200329"/>
          </a:xfrm>
          <a:prstGeom prst="rect">
            <a:avLst/>
          </a:prstGeom>
        </p:spPr>
        <p:txBody>
          <a:bodyPr wrap="square">
            <a:spAutoFit/>
          </a:bodyPr>
          <a:lstStyle/>
          <a:p>
            <a:endParaRPr lang="ru-RU" sz="2400" dirty="0" smtClean="0"/>
          </a:p>
          <a:p>
            <a:endParaRPr lang="ru-RU" sz="2400" dirty="0"/>
          </a:p>
          <a:p>
            <a:endParaRPr lang="ru-RU" sz="2400" b="1" dirty="0"/>
          </a:p>
        </p:txBody>
      </p:sp>
      <p:sp>
        <p:nvSpPr>
          <p:cNvPr id="5" name="Прямоугольник 4"/>
          <p:cNvSpPr/>
          <p:nvPr/>
        </p:nvSpPr>
        <p:spPr>
          <a:xfrm>
            <a:off x="0" y="0"/>
            <a:ext cx="9144000" cy="6986528"/>
          </a:xfrm>
          <a:prstGeom prst="rect">
            <a:avLst/>
          </a:prstGeom>
        </p:spPr>
        <p:txBody>
          <a:bodyPr wrap="square">
            <a:spAutoFit/>
          </a:bodyPr>
          <a:lstStyle/>
          <a:p>
            <a:r>
              <a:rPr lang="ru-RU" sz="1400" b="1" dirty="0"/>
              <a:t>Статья 11. Задачи системы </a:t>
            </a:r>
            <a:r>
              <a:rPr lang="ru-RU" sz="1400" b="1" dirty="0" smtClean="0"/>
              <a:t>образования. </a:t>
            </a:r>
            <a:r>
              <a:rPr lang="ru-RU" sz="1400" dirty="0" smtClean="0"/>
              <a:t>Задачами </a:t>
            </a:r>
            <a:r>
              <a:rPr lang="ru-RU" sz="1400" dirty="0"/>
              <a:t>системы образования являются:</a:t>
            </a:r>
          </a:p>
          <a:p>
            <a:r>
              <a:rPr lang="ru-RU" sz="1400" dirty="0"/>
              <a:t>1) </a:t>
            </a:r>
            <a:r>
              <a:rPr lang="ru-RU" sz="1400" b="1" dirty="0"/>
              <a:t>создание </a:t>
            </a:r>
            <a:r>
              <a:rPr lang="ru-RU" sz="1400" dirty="0"/>
              <a:t>необходимых условий для получения качественного образования, направленного на формирование, развитие и профессиональное становление личности на основе национальных и общечеловеческих ценностей, достижений науки и практики;</a:t>
            </a:r>
          </a:p>
          <a:p>
            <a:r>
              <a:rPr lang="ru-RU" sz="1400" dirty="0"/>
              <a:t>2) </a:t>
            </a:r>
            <a:r>
              <a:rPr lang="ru-RU" sz="1400" b="1" dirty="0"/>
              <a:t>развитие</a:t>
            </a:r>
            <a:r>
              <a:rPr lang="ru-RU" sz="1400" dirty="0"/>
              <a:t> творческих, духовных и физических возможностей личности, формирование прочных основ нравственности и здорового образа жизни, обогащение интеллекта путем создания условий для развития индивидуальности;</a:t>
            </a:r>
          </a:p>
          <a:p>
            <a:r>
              <a:rPr lang="ru-RU" sz="1400" dirty="0" smtClean="0"/>
              <a:t>3</a:t>
            </a:r>
            <a:r>
              <a:rPr lang="ru-RU" sz="1400" dirty="0"/>
              <a:t>) </a:t>
            </a:r>
            <a:r>
              <a:rPr lang="ru-RU" sz="1400" b="1" dirty="0"/>
              <a:t>воспитание </a:t>
            </a:r>
            <a:r>
              <a:rPr lang="ru-RU" sz="1400" dirty="0"/>
              <a:t>гражданственности и патриотизма, любви к своей Родине - </a:t>
            </a:r>
            <a:r>
              <a:rPr lang="ru-RU" sz="1400" dirty="0" smtClean="0"/>
              <a:t>РК, </a:t>
            </a:r>
            <a:r>
              <a:rPr lang="ru-RU" sz="1400" dirty="0"/>
              <a:t>уважения к государственным символам и государственному языку, почитания народных традиций, нетерпимости к любым антиконституционным и антиобщественным проявлениям;</a:t>
            </a:r>
          </a:p>
          <a:p>
            <a:r>
              <a:rPr lang="ru-RU" sz="1400" dirty="0"/>
              <a:t>4) воспитание личности с активной гражданской позицией, формирование потребностей участвовать в общественно-политической, экономической и культурной жизни республики, осознанного отношения личности к своим правам и обязанностям;</a:t>
            </a:r>
          </a:p>
          <a:p>
            <a:r>
              <a:rPr lang="ru-RU" sz="1400" dirty="0"/>
              <a:t>5) </a:t>
            </a:r>
            <a:r>
              <a:rPr lang="ru-RU" sz="1400" b="1" dirty="0"/>
              <a:t>приобщение </a:t>
            </a:r>
            <a:r>
              <a:rPr lang="ru-RU" sz="1400" dirty="0"/>
              <a:t>к достижениям отечественной и мировой культуры; изучение истории, обычаев и традиций казахского и других народов республики; овладение государственным, русским, иностранным языками;</a:t>
            </a:r>
          </a:p>
          <a:p>
            <a:r>
              <a:rPr lang="ru-RU" sz="1400" dirty="0"/>
              <a:t>6) </a:t>
            </a:r>
            <a:r>
              <a:rPr lang="ru-RU" sz="1400" b="1" dirty="0"/>
              <a:t>обеспечение</a:t>
            </a:r>
            <a:r>
              <a:rPr lang="ru-RU" sz="1400" dirty="0"/>
              <a:t> повышения социального статуса педагогов;</a:t>
            </a:r>
          </a:p>
          <a:p>
            <a:r>
              <a:rPr lang="ru-RU" sz="1400" dirty="0"/>
              <a:t>7) </a:t>
            </a:r>
            <a:r>
              <a:rPr lang="ru-RU" sz="1400" b="1" dirty="0"/>
              <a:t>расширение</a:t>
            </a:r>
            <a:r>
              <a:rPr lang="ru-RU" sz="1400" dirty="0"/>
              <a:t> автономности, самостоятельности организаций образования, демократизация управления образованием;</a:t>
            </a:r>
          </a:p>
          <a:p>
            <a:r>
              <a:rPr lang="ru-RU" sz="1400" dirty="0"/>
              <a:t>8) функционирование национальной системы оценки качества образования, отвечающей потребностям общества и экономики;</a:t>
            </a:r>
          </a:p>
          <a:p>
            <a:r>
              <a:rPr lang="ru-RU" sz="1400" dirty="0" smtClean="0"/>
              <a:t>9</a:t>
            </a:r>
            <a:r>
              <a:rPr lang="ru-RU" sz="1400" dirty="0"/>
              <a:t>) </a:t>
            </a:r>
            <a:r>
              <a:rPr lang="ru-RU" sz="1400" b="1" dirty="0"/>
              <a:t>внедрение</a:t>
            </a:r>
            <a:r>
              <a:rPr lang="ru-RU" sz="1400" dirty="0"/>
              <a:t> и эффективное использование новых технологий обучения, в том числе кредитной, информационно-коммуникационных, способствующих быстрой адаптации профессионального образования к изменяющимся потребностям общества и рынка труда;</a:t>
            </a:r>
          </a:p>
          <a:p>
            <a:r>
              <a:rPr lang="ru-RU" sz="1400" dirty="0" smtClean="0"/>
              <a:t>10</a:t>
            </a:r>
            <a:r>
              <a:rPr lang="ru-RU" sz="1400" dirty="0"/>
              <a:t>) развитие систем обучения в течение жизни, обеспечивающих взаимосвязь между общим обучением, обучением по месту работы и потребностями рынка труда и помогающих каждому максимально использовать свой личный потенциал в обществе, основанный на знании и компетентности;</a:t>
            </a:r>
          </a:p>
          <a:p>
            <a:r>
              <a:rPr lang="ru-RU" sz="1400" dirty="0"/>
              <a:t>11) интеграция образования, науки и производства;</a:t>
            </a:r>
          </a:p>
          <a:p>
            <a:r>
              <a:rPr lang="ru-RU" sz="1400" dirty="0" smtClean="0"/>
              <a:t>12</a:t>
            </a:r>
            <a:r>
              <a:rPr lang="ru-RU" sz="1400" dirty="0"/>
              <a:t>) обеспечение профессиональной мотивации обучающихся;</a:t>
            </a:r>
          </a:p>
          <a:p>
            <a:r>
              <a:rPr lang="ru-RU" sz="1400" dirty="0"/>
              <a:t>13) обеспечение опережающего развития технического и профессионального образования путем активного взаимодействия с работодателями и другими социальными партнерами;</a:t>
            </a:r>
          </a:p>
          <a:p>
            <a:r>
              <a:rPr lang="ru-RU" sz="1400" dirty="0" smtClean="0"/>
              <a:t>14</a:t>
            </a:r>
            <a:r>
              <a:rPr lang="ru-RU" sz="1400" dirty="0"/>
              <a:t>) создание специальных условий для получения образования с учетом индивидуальных особенностей обучающихся и воспитанников.</a:t>
            </a:r>
          </a:p>
        </p:txBody>
      </p:sp>
    </p:spTree>
    <p:extLst>
      <p:ext uri="{BB962C8B-B14F-4D97-AF65-F5344CB8AC3E}">
        <p14:creationId xmlns:p14="http://schemas.microsoft.com/office/powerpoint/2010/main" val="1353216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4650" y="1238209"/>
            <a:ext cx="7992888" cy="923330"/>
          </a:xfrm>
          <a:prstGeom prst="rect">
            <a:avLst/>
          </a:prstGeom>
        </p:spPr>
        <p:txBody>
          <a:bodyPr wrap="square">
            <a:spAutoFit/>
          </a:bodyPr>
          <a:lstStyle/>
          <a:p>
            <a:endParaRPr lang="ru-RU" b="1" dirty="0" smtClean="0"/>
          </a:p>
          <a:p>
            <a:endParaRPr lang="ru-RU" b="1" dirty="0"/>
          </a:p>
          <a:p>
            <a:endParaRPr lang="ru-RU" dirty="0"/>
          </a:p>
        </p:txBody>
      </p:sp>
      <p:sp>
        <p:nvSpPr>
          <p:cNvPr id="3" name="Прямоугольник 2"/>
          <p:cNvSpPr/>
          <p:nvPr/>
        </p:nvSpPr>
        <p:spPr>
          <a:xfrm>
            <a:off x="338626" y="260648"/>
            <a:ext cx="8208912" cy="5078313"/>
          </a:xfrm>
          <a:prstGeom prst="rect">
            <a:avLst/>
          </a:prstGeom>
        </p:spPr>
        <p:txBody>
          <a:bodyPr wrap="square">
            <a:spAutoFit/>
          </a:bodyPr>
          <a:lstStyle/>
          <a:p>
            <a:endParaRPr lang="ru-RU" b="1" dirty="0" smtClean="0"/>
          </a:p>
          <a:p>
            <a:endParaRPr lang="ru-RU" b="1" dirty="0" smtClean="0"/>
          </a:p>
          <a:p>
            <a:endParaRPr lang="ru-RU" b="1" dirty="0"/>
          </a:p>
          <a:p>
            <a:r>
              <a:rPr lang="ru-RU" b="1" dirty="0"/>
              <a:t>Статья 12. Уровни образования</a:t>
            </a:r>
            <a:endParaRPr lang="ru-RU" dirty="0"/>
          </a:p>
          <a:p>
            <a:endParaRPr lang="ru-RU" dirty="0" smtClean="0"/>
          </a:p>
          <a:p>
            <a:endParaRPr lang="ru-RU" dirty="0"/>
          </a:p>
          <a:p>
            <a:r>
              <a:rPr lang="ru-RU" dirty="0" smtClean="0"/>
              <a:t>Система </a:t>
            </a:r>
            <a:r>
              <a:rPr lang="ru-RU" dirty="0"/>
              <a:t>образования в Республике Казахстан на основе принципа непрерывности и преемственности общеобразовательных учебных и образовательных программ </a:t>
            </a:r>
            <a:r>
              <a:rPr lang="ru-RU" b="1" dirty="0"/>
              <a:t>включает следующие уровни образования</a:t>
            </a:r>
            <a:r>
              <a:rPr lang="ru-RU" dirty="0"/>
              <a:t>:</a:t>
            </a:r>
          </a:p>
          <a:p>
            <a:r>
              <a:rPr lang="ru-RU" dirty="0"/>
              <a:t>1) дошкольное воспитание и обучение;</a:t>
            </a:r>
          </a:p>
          <a:p>
            <a:r>
              <a:rPr lang="ru-RU" dirty="0"/>
              <a:t>2) начальное образование;</a:t>
            </a:r>
          </a:p>
          <a:p>
            <a:r>
              <a:rPr lang="ru-RU" dirty="0"/>
              <a:t>3) основное среднее образование;</a:t>
            </a:r>
          </a:p>
          <a:p>
            <a:r>
              <a:rPr lang="ru-RU" dirty="0"/>
              <a:t>4) среднее образование (общее среднее образование, техническое и профессиональное образование);</a:t>
            </a:r>
          </a:p>
          <a:p>
            <a:r>
              <a:rPr lang="ru-RU" dirty="0"/>
              <a:t>5) </a:t>
            </a:r>
            <a:r>
              <a:rPr lang="ru-RU" dirty="0" err="1"/>
              <a:t>послесреднее</a:t>
            </a:r>
            <a:r>
              <a:rPr lang="ru-RU" dirty="0"/>
              <a:t> образование;</a:t>
            </a:r>
          </a:p>
          <a:p>
            <a:r>
              <a:rPr lang="ru-RU" dirty="0"/>
              <a:t>6) высшее образование;</a:t>
            </a:r>
          </a:p>
          <a:p>
            <a:r>
              <a:rPr lang="ru-RU" dirty="0"/>
              <a:t>7) послевузовское образование.</a:t>
            </a:r>
          </a:p>
          <a:p>
            <a:endParaRPr lang="ru-RU" b="1" dirty="0"/>
          </a:p>
        </p:txBody>
      </p:sp>
      <p:pic>
        <p:nvPicPr>
          <p:cNvPr id="12290" name="Picture 2" descr="D:\user\Desktop\урок.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0"/>
            <a:ext cx="4342620" cy="1556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97673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700" b="1" dirty="0"/>
              <a:t>Глава 4. Содержание образования</a:t>
            </a:r>
            <a:r>
              <a:rPr lang="ru-RU" dirty="0"/>
              <a:t/>
            </a:r>
            <a:br>
              <a:rPr lang="ru-RU" dirty="0"/>
            </a:br>
            <a:endParaRPr lang="ru-RU" dirty="0"/>
          </a:p>
        </p:txBody>
      </p:sp>
      <p:sp>
        <p:nvSpPr>
          <p:cNvPr id="3" name="Объект 2"/>
          <p:cNvSpPr>
            <a:spLocks noGrp="1"/>
          </p:cNvSpPr>
          <p:nvPr>
            <p:ph sz="quarter" idx="13"/>
          </p:nvPr>
        </p:nvSpPr>
        <p:spPr>
          <a:xfrm>
            <a:off x="395536" y="980728"/>
            <a:ext cx="8297416" cy="5256584"/>
          </a:xfrm>
        </p:spPr>
        <p:txBody>
          <a:bodyPr>
            <a:normAutofit fontScale="70000" lnSpcReduction="20000"/>
          </a:bodyPr>
          <a:lstStyle/>
          <a:p>
            <a:pPr marL="0" indent="0">
              <a:buNone/>
            </a:pPr>
            <a:r>
              <a:rPr lang="ru-RU" b="1" dirty="0" smtClean="0">
                <a:solidFill>
                  <a:schemeClr val="tx1"/>
                </a:solidFill>
              </a:rPr>
              <a:t>Статья </a:t>
            </a:r>
            <a:r>
              <a:rPr lang="ru-RU" b="1" dirty="0">
                <a:solidFill>
                  <a:schemeClr val="tx1"/>
                </a:solidFill>
              </a:rPr>
              <a:t>13. Понятие содержания образования</a:t>
            </a:r>
            <a:endParaRPr lang="ru-RU" dirty="0">
              <a:solidFill>
                <a:schemeClr val="tx1"/>
              </a:solidFill>
            </a:endParaRPr>
          </a:p>
          <a:p>
            <a:pPr marL="0" indent="0">
              <a:buNone/>
            </a:pPr>
            <a:r>
              <a:rPr lang="ru-RU" dirty="0">
                <a:solidFill>
                  <a:schemeClr val="tx1"/>
                </a:solidFill>
              </a:rPr>
              <a:t>Содержание образования - это система (комплекс) знаний по каждому уровню образования, являющаяся основой для формирования компетентности и всестороннего развития личности.</a:t>
            </a:r>
          </a:p>
          <a:p>
            <a:pPr marL="0" indent="0">
              <a:buNone/>
            </a:pPr>
            <a:r>
              <a:rPr lang="ru-RU" dirty="0">
                <a:solidFill>
                  <a:schemeClr val="tx1"/>
                </a:solidFill>
              </a:rPr>
              <a:t>Содержание образования определяется общеобразовательными учебными и образовательными программами, которые разрабатываются на основе государственных общеобязательных стандартов образования.</a:t>
            </a:r>
          </a:p>
          <a:p>
            <a:pPr marL="0" indent="0">
              <a:buNone/>
            </a:pPr>
            <a:r>
              <a:rPr lang="ru-RU" b="1" dirty="0" smtClean="0">
                <a:solidFill>
                  <a:schemeClr val="tx1"/>
                </a:solidFill>
              </a:rPr>
              <a:t>Статья </a:t>
            </a:r>
            <a:r>
              <a:rPr lang="ru-RU" b="1" dirty="0">
                <a:solidFill>
                  <a:schemeClr val="tx1"/>
                </a:solidFill>
              </a:rPr>
              <a:t>14. Образовательные программы</a:t>
            </a:r>
            <a:endParaRPr lang="ru-RU" dirty="0">
              <a:solidFill>
                <a:schemeClr val="tx1"/>
              </a:solidFill>
            </a:endParaRPr>
          </a:p>
          <a:p>
            <a:pPr marL="0" indent="0">
              <a:buNone/>
            </a:pPr>
            <a:r>
              <a:rPr lang="ru-RU" dirty="0" smtClean="0">
                <a:solidFill>
                  <a:schemeClr val="tx1"/>
                </a:solidFill>
              </a:rPr>
              <a:t>1</a:t>
            </a:r>
            <a:r>
              <a:rPr lang="ru-RU" dirty="0">
                <a:solidFill>
                  <a:schemeClr val="tx1"/>
                </a:solidFill>
              </a:rPr>
              <a:t>. Образовательные программы в зависимости от содержания и их направления (назначения) подразделяются на:</a:t>
            </a:r>
          </a:p>
          <a:p>
            <a:pPr marL="0" indent="0">
              <a:buNone/>
            </a:pPr>
            <a:r>
              <a:rPr lang="ru-RU" dirty="0">
                <a:solidFill>
                  <a:schemeClr val="tx1"/>
                </a:solidFill>
              </a:rPr>
              <a:t>1) общеобразовательные (типовые, рабочие);</a:t>
            </a:r>
          </a:p>
          <a:p>
            <a:pPr marL="0" indent="0">
              <a:buNone/>
            </a:pPr>
            <a:r>
              <a:rPr lang="ru-RU" dirty="0">
                <a:solidFill>
                  <a:schemeClr val="tx1"/>
                </a:solidFill>
              </a:rPr>
              <a:t>2) профессиональные (типовые, рабочие);</a:t>
            </a:r>
          </a:p>
          <a:p>
            <a:pPr marL="0" indent="0">
              <a:buNone/>
            </a:pPr>
            <a:r>
              <a:rPr lang="ru-RU" dirty="0">
                <a:solidFill>
                  <a:schemeClr val="tx1"/>
                </a:solidFill>
              </a:rPr>
              <a:t>3) дополнительные.</a:t>
            </a:r>
          </a:p>
          <a:p>
            <a:pPr marL="0" indent="0">
              <a:buNone/>
            </a:pPr>
            <a:r>
              <a:rPr lang="ru-RU" dirty="0">
                <a:solidFill>
                  <a:schemeClr val="tx1"/>
                </a:solidFill>
              </a:rPr>
              <a:t>Типовые учебные программы разрабатываются в соответствии с требованиями государственных общеобязательных стандартов образования.</a:t>
            </a:r>
          </a:p>
          <a:p>
            <a:pPr marL="0" indent="0">
              <a:buNone/>
            </a:pPr>
            <a:r>
              <a:rPr lang="ru-RU" dirty="0">
                <a:solidFill>
                  <a:schemeClr val="tx1"/>
                </a:solidFill>
              </a:rPr>
              <a:t>Рабочие учебные программы разрабатываются на основе соответствующих </a:t>
            </a:r>
            <a:r>
              <a:rPr lang="ru-RU" u="sng" dirty="0">
                <a:solidFill>
                  <a:schemeClr val="tx1"/>
                </a:solidFill>
                <a:hlinkClick r:id="rId2"/>
              </a:rPr>
              <a:t>типовых учебных планов</a:t>
            </a:r>
            <a:r>
              <a:rPr lang="ru-RU" dirty="0">
                <a:solidFill>
                  <a:schemeClr val="tx1"/>
                </a:solidFill>
              </a:rPr>
              <a:t> и (или) типовых учебных программ.</a:t>
            </a:r>
          </a:p>
          <a:p>
            <a:endParaRPr lang="ru-RU" dirty="0"/>
          </a:p>
        </p:txBody>
      </p:sp>
    </p:spTree>
    <p:extLst>
      <p:ext uri="{BB962C8B-B14F-4D97-AF65-F5344CB8AC3E}">
        <p14:creationId xmlns:p14="http://schemas.microsoft.com/office/powerpoint/2010/main" val="847702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260648"/>
            <a:ext cx="8583488" cy="5911552"/>
          </a:xfrm>
        </p:spPr>
        <p:txBody>
          <a:bodyPr>
            <a:normAutofit fontScale="92500" lnSpcReduction="20000"/>
          </a:bodyPr>
          <a:lstStyle/>
          <a:p>
            <a:pPr marL="0" indent="0">
              <a:buNone/>
            </a:pPr>
            <a:r>
              <a:rPr lang="ru-RU" dirty="0">
                <a:solidFill>
                  <a:schemeClr val="tx1"/>
                </a:solidFill>
              </a:rPr>
              <a:t>2. Общеобразовательные учебные программы направлены на решение задач формирования общей культуры личности, адаптации личности к жизни в обществе, на создание основы для осознанного выбора и освоения профессии, специальности.</a:t>
            </a:r>
          </a:p>
          <a:p>
            <a:pPr marL="0" indent="0">
              <a:buNone/>
            </a:pPr>
            <a:r>
              <a:rPr lang="ru-RU" dirty="0" smtClean="0">
                <a:solidFill>
                  <a:schemeClr val="tx1"/>
                </a:solidFill>
              </a:rPr>
              <a:t>	В </a:t>
            </a:r>
            <a:r>
              <a:rPr lang="ru-RU" dirty="0">
                <a:solidFill>
                  <a:schemeClr val="tx1"/>
                </a:solidFill>
              </a:rPr>
              <a:t>зависимости от содержания общеобразовательные учебные программы подразделяются на учебные программы:</a:t>
            </a:r>
          </a:p>
          <a:p>
            <a:pPr marL="0" indent="0">
              <a:buNone/>
            </a:pPr>
            <a:r>
              <a:rPr lang="ru-RU" dirty="0">
                <a:solidFill>
                  <a:schemeClr val="tx1"/>
                </a:solidFill>
              </a:rPr>
              <a:t>1) дошкольного воспитания и обучения;</a:t>
            </a:r>
          </a:p>
          <a:p>
            <a:pPr marL="0" indent="0">
              <a:buNone/>
            </a:pPr>
            <a:r>
              <a:rPr lang="ru-RU" dirty="0">
                <a:solidFill>
                  <a:schemeClr val="tx1"/>
                </a:solidFill>
              </a:rPr>
              <a:t>2) начального образования;</a:t>
            </a:r>
          </a:p>
          <a:p>
            <a:pPr marL="0" indent="0">
              <a:buNone/>
            </a:pPr>
            <a:r>
              <a:rPr lang="ru-RU" dirty="0">
                <a:solidFill>
                  <a:schemeClr val="tx1"/>
                </a:solidFill>
              </a:rPr>
              <a:t>3) основного среднего образования;</a:t>
            </a:r>
          </a:p>
          <a:p>
            <a:pPr marL="0" indent="0">
              <a:buNone/>
            </a:pPr>
            <a:r>
              <a:rPr lang="ru-RU" dirty="0">
                <a:solidFill>
                  <a:schemeClr val="tx1"/>
                </a:solidFill>
              </a:rPr>
              <a:t>4) общего среднего образования.</a:t>
            </a:r>
          </a:p>
          <a:p>
            <a:pPr marL="0" indent="0">
              <a:buNone/>
            </a:pPr>
            <a:r>
              <a:rPr lang="ru-RU" dirty="0">
                <a:solidFill>
                  <a:schemeClr val="tx1"/>
                </a:solidFill>
              </a:rPr>
              <a:t>Для наиболее полного развития потенциальных возможностей одаренных лиц разрабатываются специализированные общеобразовательные учебные программы, предусматривающие углубленное изучение отдельных предметов учебной программы.</a:t>
            </a:r>
          </a:p>
          <a:p>
            <a:pPr marL="0" indent="0">
              <a:buNone/>
            </a:pPr>
            <a:r>
              <a:rPr lang="ru-RU" dirty="0">
                <a:solidFill>
                  <a:schemeClr val="tx1"/>
                </a:solidFill>
              </a:rPr>
              <a:t>Для детей с ограниченными возможностями разрабатываются специальные учебные программы.</a:t>
            </a:r>
          </a:p>
          <a:p>
            <a:endParaRPr lang="ru-RU" dirty="0"/>
          </a:p>
        </p:txBody>
      </p:sp>
    </p:spTree>
    <p:extLst>
      <p:ext uri="{BB962C8B-B14F-4D97-AF65-F5344CB8AC3E}">
        <p14:creationId xmlns:p14="http://schemas.microsoft.com/office/powerpoint/2010/main" val="348488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188640"/>
            <a:ext cx="8655496" cy="5983560"/>
          </a:xfrm>
        </p:spPr>
        <p:txBody>
          <a:bodyPr>
            <a:normAutofit fontScale="62500" lnSpcReduction="20000"/>
          </a:bodyPr>
          <a:lstStyle/>
          <a:p>
            <a:pPr marL="0" indent="0">
              <a:buNone/>
            </a:pPr>
            <a:r>
              <a:rPr lang="ru-RU" sz="2600" b="1" dirty="0">
                <a:solidFill>
                  <a:schemeClr val="tx1"/>
                </a:solidFill>
              </a:rPr>
              <a:t>Статья 16. Общеобразовательные учебные программы начального, основного среднего и общего среднего образования</a:t>
            </a:r>
            <a:endParaRPr lang="ru-RU" sz="2600" dirty="0">
              <a:solidFill>
                <a:schemeClr val="tx1"/>
              </a:solidFill>
            </a:endParaRPr>
          </a:p>
          <a:p>
            <a:pPr marL="0" indent="0">
              <a:buNone/>
            </a:pPr>
            <a:r>
              <a:rPr lang="ru-RU" sz="2600" dirty="0" smtClean="0">
                <a:solidFill>
                  <a:schemeClr val="tx1"/>
                </a:solidFill>
              </a:rPr>
              <a:t>1</a:t>
            </a:r>
            <a:r>
              <a:rPr lang="ru-RU" sz="2600" dirty="0">
                <a:solidFill>
                  <a:schemeClr val="tx1"/>
                </a:solidFill>
              </a:rPr>
              <a:t>. Общеобразовательные учебные программы начального образования направлены на формирование личности ребенка, развитие его индивидуальных способностей, положительной мотивации и умений в учебной деятельности: прочных навыков чтения, письма, счета, опыта языкового общения, творческой самореализации, культуры поведения для последующего освоения образовательных программ основной школы.</a:t>
            </a:r>
          </a:p>
          <a:p>
            <a:pPr marL="0" indent="0">
              <a:buNone/>
            </a:pPr>
            <a:endParaRPr lang="ru-RU" sz="2600" dirty="0" smtClean="0">
              <a:solidFill>
                <a:schemeClr val="tx1"/>
              </a:solidFill>
            </a:endParaRPr>
          </a:p>
          <a:p>
            <a:pPr marL="0" indent="0">
              <a:buNone/>
            </a:pPr>
            <a:r>
              <a:rPr lang="ru-RU" sz="2600" dirty="0" smtClean="0">
                <a:solidFill>
                  <a:schemeClr val="tx1"/>
                </a:solidFill>
              </a:rPr>
              <a:t>2</a:t>
            </a:r>
            <a:r>
              <a:rPr lang="ru-RU" sz="2600" dirty="0">
                <a:solidFill>
                  <a:schemeClr val="tx1"/>
                </a:solidFill>
              </a:rPr>
              <a:t>. Общеобразовательные учебные программы основного среднего образования направлены на освоение обучающимися базисных основ системы наук, формирование у них высокой культуры межличностного и межэтнического общения, самоопределение личности и профессиональную </a:t>
            </a:r>
            <a:r>
              <a:rPr lang="ru-RU" sz="2600" dirty="0" smtClean="0">
                <a:solidFill>
                  <a:schemeClr val="tx1"/>
                </a:solidFill>
              </a:rPr>
              <a:t>ориентацию. Общеобразовательная </a:t>
            </a:r>
            <a:r>
              <a:rPr lang="ru-RU" sz="2600" dirty="0">
                <a:solidFill>
                  <a:schemeClr val="tx1"/>
                </a:solidFill>
              </a:rPr>
              <a:t>учебная программа включает </a:t>
            </a:r>
            <a:r>
              <a:rPr lang="ru-RU" sz="2600" dirty="0" err="1">
                <a:solidFill>
                  <a:schemeClr val="tx1"/>
                </a:solidFill>
              </a:rPr>
              <a:t>предпрофильную</a:t>
            </a:r>
            <a:r>
              <a:rPr lang="ru-RU" sz="2600" dirty="0">
                <a:solidFill>
                  <a:schemeClr val="tx1"/>
                </a:solidFill>
              </a:rPr>
              <a:t> подготовку </a:t>
            </a:r>
            <a:r>
              <a:rPr lang="ru-RU" sz="2600" dirty="0" smtClean="0">
                <a:solidFill>
                  <a:schemeClr val="tx1"/>
                </a:solidFill>
              </a:rPr>
              <a:t>обучающихся. Изучение </a:t>
            </a:r>
            <a:r>
              <a:rPr lang="ru-RU" sz="2600" dirty="0">
                <a:solidFill>
                  <a:schemeClr val="tx1"/>
                </a:solidFill>
              </a:rPr>
              <a:t>содержания каждого предмета завершается на уровне основного среднего образования.</a:t>
            </a:r>
          </a:p>
          <a:p>
            <a:pPr marL="0" indent="0">
              <a:buNone/>
            </a:pPr>
            <a:r>
              <a:rPr lang="ru-RU" sz="2600" dirty="0">
                <a:solidFill>
                  <a:schemeClr val="tx1"/>
                </a:solidFill>
              </a:rPr>
              <a:t>Срок освоения общеобразовательной учебной программы основного среднего образования - пять лет.</a:t>
            </a:r>
          </a:p>
          <a:p>
            <a:pPr marL="0" indent="0">
              <a:buNone/>
            </a:pPr>
            <a:endParaRPr lang="ru-RU" sz="2600" dirty="0" smtClean="0">
              <a:solidFill>
                <a:schemeClr val="tx1"/>
              </a:solidFill>
            </a:endParaRPr>
          </a:p>
          <a:p>
            <a:pPr marL="0" indent="0">
              <a:buNone/>
            </a:pPr>
            <a:r>
              <a:rPr lang="ru-RU" sz="2600" dirty="0" smtClean="0">
                <a:solidFill>
                  <a:schemeClr val="tx1"/>
                </a:solidFill>
              </a:rPr>
              <a:t>3</a:t>
            </a:r>
            <a:r>
              <a:rPr lang="ru-RU" sz="2600" dirty="0">
                <a:solidFill>
                  <a:schemeClr val="tx1"/>
                </a:solidFill>
              </a:rPr>
              <a:t>. Общеобразовательные учебные программы общего среднего образования разрабатываются на основе дифференциации, интеграции и профессиональной ориентации содержания образования с введением профильного обучения.</a:t>
            </a:r>
          </a:p>
          <a:p>
            <a:pPr marL="0" indent="0">
              <a:buNone/>
            </a:pPr>
            <a:r>
              <a:rPr lang="ru-RU" sz="2600" dirty="0">
                <a:solidFill>
                  <a:schemeClr val="tx1"/>
                </a:solidFill>
              </a:rPr>
              <a:t>Срок освоения общеобразовательной учебной программы общего среднего образования - два года.</a:t>
            </a:r>
          </a:p>
          <a:p>
            <a:endParaRPr lang="ru-RU" dirty="0"/>
          </a:p>
        </p:txBody>
      </p:sp>
    </p:spTree>
    <p:extLst>
      <p:ext uri="{BB962C8B-B14F-4D97-AF65-F5344CB8AC3E}">
        <p14:creationId xmlns:p14="http://schemas.microsoft.com/office/powerpoint/2010/main" val="2198034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0" y="116632"/>
            <a:ext cx="8964488" cy="6055568"/>
          </a:xfrm>
        </p:spPr>
        <p:txBody>
          <a:bodyPr>
            <a:normAutofit/>
          </a:bodyPr>
          <a:lstStyle/>
          <a:p>
            <a:pPr marL="0" indent="0">
              <a:buNone/>
            </a:pPr>
            <a:r>
              <a:rPr lang="ru-RU" b="1" dirty="0">
                <a:solidFill>
                  <a:schemeClr val="tx1"/>
                </a:solidFill>
              </a:rPr>
              <a:t>Статья 28. Организация учебно-воспитательного процесса</a:t>
            </a:r>
            <a:endParaRPr lang="ru-RU" dirty="0">
              <a:solidFill>
                <a:schemeClr val="tx1"/>
              </a:solidFill>
            </a:endParaRPr>
          </a:p>
          <a:p>
            <a:pPr marL="0" indent="0">
              <a:buNone/>
            </a:pPr>
            <a:endParaRPr lang="ru-RU" dirty="0" smtClean="0">
              <a:solidFill>
                <a:schemeClr val="tx1"/>
              </a:solidFill>
            </a:endParaRPr>
          </a:p>
          <a:p>
            <a:pPr marL="0" indent="0">
              <a:buNone/>
            </a:pPr>
            <a:r>
              <a:rPr lang="ru-RU" dirty="0" smtClean="0">
                <a:solidFill>
                  <a:schemeClr val="tx1"/>
                </a:solidFill>
              </a:rPr>
              <a:t>1</a:t>
            </a:r>
            <a:r>
              <a:rPr lang="ru-RU" dirty="0">
                <a:solidFill>
                  <a:schemeClr val="tx1"/>
                </a:solidFill>
              </a:rPr>
              <a:t>. Учебно-воспитательный процесс в организациях образования осуществляется в соответствии с рабочими учебными планами и рабочими учебными программами.</a:t>
            </a:r>
          </a:p>
          <a:p>
            <a:pPr marL="0" indent="0">
              <a:buNone/>
            </a:pPr>
            <a:endParaRPr lang="ru-RU" dirty="0" smtClean="0">
              <a:solidFill>
                <a:schemeClr val="tx1"/>
              </a:solidFill>
            </a:endParaRPr>
          </a:p>
          <a:p>
            <a:pPr marL="0" indent="0">
              <a:buNone/>
            </a:pPr>
            <a:r>
              <a:rPr lang="ru-RU" dirty="0" smtClean="0">
                <a:solidFill>
                  <a:schemeClr val="tx1"/>
                </a:solidFill>
              </a:rPr>
              <a:t>2</a:t>
            </a:r>
            <a:r>
              <a:rPr lang="ru-RU" dirty="0">
                <a:solidFill>
                  <a:schemeClr val="tx1"/>
                </a:solidFill>
              </a:rPr>
              <a:t>. Основой организации учебно-воспитательного процесса являются планирование и учет учебно-воспитательной работы, осуществляемой организацией образования.</a:t>
            </a:r>
          </a:p>
          <a:p>
            <a:pPr marL="0" indent="0">
              <a:buNone/>
            </a:pPr>
            <a:r>
              <a:rPr lang="ru-RU" dirty="0">
                <a:solidFill>
                  <a:schemeClr val="tx1"/>
                </a:solidFill>
              </a:rPr>
              <a:t>Планирование учебно-воспитательной работы должно обеспечить своевременное и качественное выполнение учебных планов и программ в полном объеме.</a:t>
            </a:r>
          </a:p>
          <a:p>
            <a:endParaRPr lang="ru-RU" dirty="0"/>
          </a:p>
        </p:txBody>
      </p:sp>
    </p:spTree>
    <p:extLst>
      <p:ext uri="{BB962C8B-B14F-4D97-AF65-F5344CB8AC3E}">
        <p14:creationId xmlns:p14="http://schemas.microsoft.com/office/powerpoint/2010/main" val="1417981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692696"/>
            <a:ext cx="8784976" cy="5016758"/>
          </a:xfrm>
          <a:prstGeom prst="rect">
            <a:avLst/>
          </a:prstGeom>
        </p:spPr>
        <p:txBody>
          <a:bodyPr wrap="square">
            <a:spAutoFit/>
          </a:bodyPr>
          <a:lstStyle/>
          <a:p>
            <a:r>
              <a:rPr lang="ru-RU" sz="2000" dirty="0"/>
              <a:t>3. Воспитательные программы в организациях образования являются составляющей частью образовательного процесса и направлены на формирование патриотизма, гражданственности, интернационализма, высокой морали и нравственности, а также на развитие разносторонних интересов и способностей обучающихся, воспитанников.</a:t>
            </a:r>
          </a:p>
          <a:p>
            <a:r>
              <a:rPr lang="ru-RU" sz="2000" dirty="0"/>
              <a:t>Пропаганда расовой, этнической, религиозной, социальной непримиримости и исключительности, распространение милитаристских и иных идей, противоречащих общепризнанным принципам международного права и гуманизма, в организациях образования запрещается.</a:t>
            </a:r>
          </a:p>
          <a:p>
            <a:endParaRPr lang="ru-RU" sz="2000" dirty="0" smtClean="0"/>
          </a:p>
          <a:p>
            <a:r>
              <a:rPr lang="ru-RU" sz="2000" dirty="0" smtClean="0"/>
              <a:t>4</a:t>
            </a:r>
            <a:r>
              <a:rPr lang="ru-RU" sz="2000" dirty="0"/>
              <a:t>. Учебно-воспитательный процесс осуществляется на основе взаимного уважения человеческого достоинства обучающихся, воспитанников, педагогов и на всех уровнях системы образования с уважительным отношением к правам инвалидов.</a:t>
            </a:r>
          </a:p>
          <a:p>
            <a:r>
              <a:rPr lang="ru-RU" sz="2000" dirty="0"/>
              <a:t>Применение методов физического, морального и психического насилия по отношению к обучающимся и воспитанникам не допускается.</a:t>
            </a:r>
          </a:p>
        </p:txBody>
      </p:sp>
    </p:spTree>
    <p:extLst>
      <p:ext uri="{BB962C8B-B14F-4D97-AF65-F5344CB8AC3E}">
        <p14:creationId xmlns:p14="http://schemas.microsoft.com/office/powerpoint/2010/main" val="60751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188640"/>
            <a:ext cx="8655496" cy="5983560"/>
          </a:xfrm>
        </p:spPr>
        <p:txBody>
          <a:bodyPr>
            <a:normAutofit fontScale="77500" lnSpcReduction="20000"/>
          </a:bodyPr>
          <a:lstStyle/>
          <a:p>
            <a:pPr marL="0" indent="0">
              <a:buNone/>
            </a:pPr>
            <a:r>
              <a:rPr lang="ru-RU" b="1" dirty="0">
                <a:solidFill>
                  <a:schemeClr val="tx1"/>
                </a:solidFill>
              </a:rPr>
              <a:t>Статья 41. Устав организации образования</a:t>
            </a:r>
            <a:endParaRPr lang="ru-RU" dirty="0">
              <a:solidFill>
                <a:schemeClr val="tx1"/>
              </a:solidFill>
            </a:endParaRPr>
          </a:p>
          <a:p>
            <a:pPr marL="0" indent="0">
              <a:buNone/>
            </a:pPr>
            <a:r>
              <a:rPr lang="ru-RU" dirty="0">
                <a:solidFill>
                  <a:schemeClr val="tx1"/>
                </a:solidFill>
              </a:rPr>
              <a:t>1. Устав организации образования, кроме требований, предусмотренных гражданским законодательством Республики Казахстан, должен содержать:</a:t>
            </a:r>
          </a:p>
          <a:p>
            <a:pPr marL="0" indent="0">
              <a:buNone/>
            </a:pPr>
            <a:r>
              <a:rPr lang="ru-RU" dirty="0" smtClean="0">
                <a:solidFill>
                  <a:schemeClr val="tx1"/>
                </a:solidFill>
              </a:rPr>
              <a:t>1</a:t>
            </a:r>
            <a:r>
              <a:rPr lang="ru-RU" dirty="0">
                <a:solidFill>
                  <a:schemeClr val="tx1"/>
                </a:solidFill>
              </a:rPr>
              <a:t>) перечень реализуемых образовательных программ;</a:t>
            </a:r>
          </a:p>
          <a:p>
            <a:pPr marL="0" indent="0">
              <a:buNone/>
            </a:pPr>
            <a:r>
              <a:rPr lang="ru-RU" dirty="0">
                <a:solidFill>
                  <a:schemeClr val="tx1"/>
                </a:solidFill>
              </a:rPr>
              <a:t>2) порядок приема в организацию образования;</a:t>
            </a:r>
          </a:p>
          <a:p>
            <a:pPr marL="0" indent="0">
              <a:buNone/>
            </a:pPr>
            <a:r>
              <a:rPr lang="ru-RU" dirty="0">
                <a:solidFill>
                  <a:schemeClr val="tx1"/>
                </a:solidFill>
              </a:rPr>
              <a:t>3) порядок организации образовательного процесса (в том числе язык (языки) обучения и воспитания, режим занятий обучающихся, воспитанников);</a:t>
            </a:r>
          </a:p>
          <a:p>
            <a:pPr marL="0" indent="0">
              <a:buNone/>
            </a:pPr>
            <a:r>
              <a:rPr lang="ru-RU" dirty="0">
                <a:solidFill>
                  <a:schemeClr val="tx1"/>
                </a:solidFill>
              </a:rPr>
              <a:t>4) систему текущего контроля знаний, промежуточной и итоговой аттестации обучающихся, формы и порядок их проведения;</a:t>
            </a:r>
          </a:p>
          <a:p>
            <a:pPr marL="0" indent="0">
              <a:buNone/>
            </a:pPr>
            <a:r>
              <a:rPr lang="ru-RU" dirty="0" smtClean="0">
                <a:solidFill>
                  <a:schemeClr val="tx1"/>
                </a:solidFill>
              </a:rPr>
              <a:t>4-1</a:t>
            </a:r>
            <a:r>
              <a:rPr lang="ru-RU" dirty="0">
                <a:solidFill>
                  <a:schemeClr val="tx1"/>
                </a:solidFill>
              </a:rPr>
              <a:t>) основания и порядок отчисления обучающихся, воспитанников;</a:t>
            </a:r>
          </a:p>
          <a:p>
            <a:pPr marL="0" indent="0">
              <a:buNone/>
            </a:pPr>
            <a:r>
              <a:rPr lang="ru-RU" dirty="0">
                <a:solidFill>
                  <a:schemeClr val="tx1"/>
                </a:solidFill>
              </a:rPr>
              <a:t>5) перечень и порядок предоставления платных услуг;</a:t>
            </a:r>
          </a:p>
          <a:p>
            <a:pPr marL="0" indent="0">
              <a:buNone/>
            </a:pPr>
            <a:r>
              <a:rPr lang="ru-RU" dirty="0">
                <a:solidFill>
                  <a:schemeClr val="tx1"/>
                </a:solidFill>
              </a:rPr>
              <a:t>6) порядок оформления отношений организации образования с обучающимися, воспитанниками и (или) их родителями и иными законными представителями.</a:t>
            </a:r>
          </a:p>
          <a:p>
            <a:pPr marL="0" indent="0">
              <a:buNone/>
            </a:pPr>
            <a:r>
              <a:rPr lang="ru-RU" dirty="0">
                <a:solidFill>
                  <a:schemeClr val="tx1"/>
                </a:solidFill>
              </a:rPr>
              <a:t>2. Устав организации образования может содержать иные положения, относящиеся к ее деятельности и не противоречащие законодательству Республики Казахстан.</a:t>
            </a:r>
          </a:p>
          <a:p>
            <a:pPr marL="0" indent="0">
              <a:buNone/>
            </a:pPr>
            <a:r>
              <a:rPr lang="ru-RU" dirty="0">
                <a:solidFill>
                  <a:schemeClr val="tx1"/>
                </a:solidFill>
              </a:rPr>
              <a:t>3. Устав организации образования утверждается в порядке, установленном законодательством Республики Казахстан.</a:t>
            </a:r>
          </a:p>
          <a:p>
            <a:endParaRPr lang="ru-RU" dirty="0"/>
          </a:p>
        </p:txBody>
      </p:sp>
    </p:spTree>
    <p:extLst>
      <p:ext uri="{BB962C8B-B14F-4D97-AF65-F5344CB8AC3E}">
        <p14:creationId xmlns:p14="http://schemas.microsoft.com/office/powerpoint/2010/main" val="38407517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0" y="188640"/>
            <a:ext cx="9144000" cy="6669360"/>
          </a:xfrm>
        </p:spPr>
        <p:txBody>
          <a:bodyPr>
            <a:noAutofit/>
          </a:bodyPr>
          <a:lstStyle/>
          <a:p>
            <a:pPr marL="0" indent="0">
              <a:buNone/>
            </a:pPr>
            <a:r>
              <a:rPr lang="ru-RU" sz="1200" b="1" dirty="0">
                <a:solidFill>
                  <a:schemeClr val="tx1"/>
                </a:solidFill>
                <a:latin typeface="Times New Roman" pitchFamily="18" charset="0"/>
                <a:cs typeface="Times New Roman" pitchFamily="18" charset="0"/>
              </a:rPr>
              <a:t>Статья 43. Компетенция организаций образования</a:t>
            </a:r>
            <a:endParaRPr lang="ru-RU" sz="1200" dirty="0">
              <a:solidFill>
                <a:schemeClr val="tx1"/>
              </a:solidFill>
              <a:latin typeface="Times New Roman" pitchFamily="18" charset="0"/>
              <a:cs typeface="Times New Roman" pitchFamily="18" charset="0"/>
            </a:endParaRPr>
          </a:p>
          <a:p>
            <a:pPr marL="0" indent="0">
              <a:buNone/>
            </a:pPr>
            <a:r>
              <a:rPr lang="ru-RU" sz="1200" dirty="0">
                <a:solidFill>
                  <a:schemeClr val="tx1"/>
                </a:solidFill>
                <a:latin typeface="Times New Roman" pitchFamily="18" charset="0"/>
                <a:cs typeface="Times New Roman" pitchFamily="18" charset="0"/>
              </a:rPr>
              <a:t>1. </a:t>
            </a:r>
            <a:r>
              <a:rPr lang="ru-RU" sz="1200" dirty="0" smtClean="0">
                <a:solidFill>
                  <a:schemeClr val="tx1"/>
                </a:solidFill>
                <a:latin typeface="Times New Roman" pitchFamily="18" charset="0"/>
                <a:cs typeface="Times New Roman" pitchFamily="18" charset="0"/>
              </a:rPr>
              <a:t>ОО </a:t>
            </a:r>
            <a:r>
              <a:rPr lang="ru-RU" sz="1200" dirty="0">
                <a:solidFill>
                  <a:schemeClr val="tx1"/>
                </a:solidFill>
                <a:latin typeface="Times New Roman" pitchFamily="18" charset="0"/>
                <a:cs typeface="Times New Roman" pitchFamily="18" charset="0"/>
              </a:rPr>
              <a:t>самостоятельны в осуществлении учебно-воспитательного процесса, подборе и расстановке кадров, научной, финансово-хозяйственной и иной деятельности в пределах, установленных законодательством </a:t>
            </a:r>
            <a:r>
              <a:rPr lang="ru-RU" sz="1200" dirty="0" smtClean="0">
                <a:solidFill>
                  <a:schemeClr val="tx1"/>
                </a:solidFill>
                <a:latin typeface="Times New Roman" pitchFamily="18" charset="0"/>
                <a:cs typeface="Times New Roman" pitchFamily="18" charset="0"/>
              </a:rPr>
              <a:t>РК, </a:t>
            </a:r>
            <a:r>
              <a:rPr lang="ru-RU" sz="1200" u="sng" dirty="0">
                <a:solidFill>
                  <a:schemeClr val="tx1"/>
                </a:solidFill>
                <a:latin typeface="Times New Roman" pitchFamily="18" charset="0"/>
                <a:cs typeface="Times New Roman" pitchFamily="18" charset="0"/>
                <a:hlinkClick r:id="rId2"/>
              </a:rPr>
              <a:t>типовыми правилами</a:t>
            </a:r>
            <a:r>
              <a:rPr lang="ru-RU" sz="1200" dirty="0">
                <a:solidFill>
                  <a:schemeClr val="tx1"/>
                </a:solidFill>
                <a:latin typeface="Times New Roman" pitchFamily="18" charset="0"/>
                <a:cs typeface="Times New Roman" pitchFamily="18" charset="0"/>
              </a:rPr>
              <a:t> деятельности организации образования соответствующего типа и уставами организаций образования.</a:t>
            </a:r>
          </a:p>
          <a:p>
            <a:pPr marL="0" indent="0">
              <a:buNone/>
            </a:pPr>
            <a:r>
              <a:rPr lang="ru-RU" sz="1200" dirty="0">
                <a:solidFill>
                  <a:schemeClr val="tx1"/>
                </a:solidFill>
                <a:latin typeface="Times New Roman" pitchFamily="18" charset="0"/>
                <a:cs typeface="Times New Roman" pitchFamily="18" charset="0"/>
              </a:rPr>
              <a:t>2. </a:t>
            </a:r>
            <a:r>
              <a:rPr lang="ru-RU" sz="1200" dirty="0" err="1" smtClean="0">
                <a:solidFill>
                  <a:schemeClr val="tx1"/>
                </a:solidFill>
                <a:latin typeface="Times New Roman" pitchFamily="18" charset="0"/>
                <a:cs typeface="Times New Roman" pitchFamily="18" charset="0"/>
              </a:rPr>
              <a:t>ООсвою</a:t>
            </a:r>
            <a:r>
              <a:rPr lang="ru-RU" sz="1200" dirty="0" smtClean="0">
                <a:solidFill>
                  <a:schemeClr val="tx1"/>
                </a:solidFill>
                <a:latin typeface="Times New Roman" pitchFamily="18" charset="0"/>
                <a:cs typeface="Times New Roman" pitchFamily="18" charset="0"/>
              </a:rPr>
              <a:t> </a:t>
            </a:r>
            <a:r>
              <a:rPr lang="ru-RU" sz="1200" dirty="0">
                <a:solidFill>
                  <a:schemeClr val="tx1"/>
                </a:solidFill>
                <a:latin typeface="Times New Roman" pitchFamily="18" charset="0"/>
                <a:cs typeface="Times New Roman" pitchFamily="18" charset="0"/>
              </a:rPr>
              <a:t>деятельность осуществляют гласно, информируют общественность об учебной, научно-исследовательской и финансовой деятельности.</a:t>
            </a:r>
          </a:p>
          <a:p>
            <a:pPr marL="0" indent="0">
              <a:buNone/>
            </a:pPr>
            <a:r>
              <a:rPr lang="ru-RU" sz="1200" dirty="0">
                <a:solidFill>
                  <a:schemeClr val="tx1"/>
                </a:solidFill>
                <a:latin typeface="Times New Roman" pitchFamily="18" charset="0"/>
                <a:cs typeface="Times New Roman" pitchFamily="18" charset="0"/>
              </a:rPr>
              <a:t>3. К компетенции организаций образования относятся следующие функции:</a:t>
            </a:r>
          </a:p>
          <a:p>
            <a:pPr marL="0" indent="0">
              <a:buNone/>
            </a:pPr>
            <a:r>
              <a:rPr lang="ru-RU" sz="1200" dirty="0">
                <a:solidFill>
                  <a:schemeClr val="tx1"/>
                </a:solidFill>
                <a:latin typeface="Times New Roman" pitchFamily="18" charset="0"/>
                <a:cs typeface="Times New Roman" pitchFamily="18" charset="0"/>
              </a:rPr>
              <a:t>1) разработка и утверждение </a:t>
            </a:r>
            <a:r>
              <a:rPr lang="ru-RU" sz="1200" u="sng" dirty="0">
                <a:solidFill>
                  <a:schemeClr val="tx1"/>
                </a:solidFill>
                <a:latin typeface="Times New Roman" pitchFamily="18" charset="0"/>
                <a:cs typeface="Times New Roman" pitchFamily="18" charset="0"/>
                <a:hlinkClick r:id="rId3"/>
              </a:rPr>
              <a:t>правил</a:t>
            </a:r>
            <a:r>
              <a:rPr lang="ru-RU" sz="1200" dirty="0">
                <a:solidFill>
                  <a:schemeClr val="tx1"/>
                </a:solidFill>
                <a:latin typeface="Times New Roman" pitchFamily="18" charset="0"/>
                <a:cs typeface="Times New Roman" pitchFamily="18" charset="0"/>
              </a:rPr>
              <a:t> внутреннего распорядка;</a:t>
            </a:r>
          </a:p>
          <a:p>
            <a:pPr marL="0" indent="0">
              <a:buNone/>
            </a:pPr>
            <a:r>
              <a:rPr lang="ru-RU" sz="1200" dirty="0" smtClean="0">
                <a:solidFill>
                  <a:schemeClr val="tx1"/>
                </a:solidFill>
                <a:latin typeface="Times New Roman" pitchFamily="18" charset="0"/>
                <a:cs typeface="Times New Roman" pitchFamily="18" charset="0"/>
              </a:rPr>
              <a:t>2</a:t>
            </a:r>
            <a:r>
              <a:rPr lang="ru-RU" sz="1200" dirty="0">
                <a:solidFill>
                  <a:schemeClr val="tx1"/>
                </a:solidFill>
                <a:latin typeface="Times New Roman" pitchFamily="18" charset="0"/>
                <a:cs typeface="Times New Roman" pitchFamily="18" charset="0"/>
              </a:rPr>
              <a:t>) разработка и утверждение рабочих учебных планов и рабочих учебных программ;</a:t>
            </a:r>
          </a:p>
          <a:p>
            <a:pPr marL="0" indent="0">
              <a:buNone/>
            </a:pPr>
            <a:r>
              <a:rPr lang="ru-RU" sz="1200" dirty="0" smtClean="0">
                <a:solidFill>
                  <a:schemeClr val="tx1"/>
                </a:solidFill>
                <a:latin typeface="Times New Roman" pitchFamily="18" charset="0"/>
                <a:cs typeface="Times New Roman" pitchFamily="18" charset="0"/>
              </a:rPr>
              <a:t>2-2</a:t>
            </a:r>
            <a:r>
              <a:rPr lang="ru-RU" sz="1200" dirty="0">
                <a:solidFill>
                  <a:schemeClr val="tx1"/>
                </a:solidFill>
                <a:latin typeface="Times New Roman" pitchFamily="18" charset="0"/>
                <a:cs typeface="Times New Roman" pitchFamily="18" charset="0"/>
              </a:rPr>
              <a:t>) ежегодное информирование родителей и иных законных представителей, обучающихся и воспитанников до конца текущего учебного года о </a:t>
            </a:r>
            <a:r>
              <a:rPr lang="ru-RU" sz="1200" dirty="0" smtClean="0">
                <a:solidFill>
                  <a:schemeClr val="tx1"/>
                </a:solidFill>
                <a:latin typeface="Times New Roman" pitchFamily="18" charset="0"/>
                <a:cs typeface="Times New Roman" pitchFamily="18" charset="0"/>
              </a:rPr>
              <a:t>перечне: учебников </a:t>
            </a:r>
            <a:r>
              <a:rPr lang="ru-RU" sz="1200" dirty="0">
                <a:solidFill>
                  <a:schemeClr val="tx1"/>
                </a:solidFill>
                <a:latin typeface="Times New Roman" pitchFamily="18" charset="0"/>
                <a:cs typeface="Times New Roman" pitchFamily="18" charset="0"/>
              </a:rPr>
              <a:t>и учебно-методических комплексов и другой дополнительной литературы, в том числе на электронных носителях, предлагаемых </a:t>
            </a:r>
            <a:r>
              <a:rPr lang="ru-RU" sz="1200" dirty="0" smtClean="0">
                <a:solidFill>
                  <a:schemeClr val="tx1"/>
                </a:solidFill>
                <a:latin typeface="Times New Roman" pitchFamily="18" charset="0"/>
                <a:cs typeface="Times New Roman" pitchFamily="18" charset="0"/>
              </a:rPr>
              <a:t>к использованию </a:t>
            </a:r>
            <a:r>
              <a:rPr lang="ru-RU" sz="1200" dirty="0">
                <a:solidFill>
                  <a:schemeClr val="tx1"/>
                </a:solidFill>
                <a:latin typeface="Times New Roman" pitchFamily="18" charset="0"/>
                <a:cs typeface="Times New Roman" pitchFamily="18" charset="0"/>
              </a:rPr>
              <a:t>в предстоящем учебном </a:t>
            </a:r>
            <a:r>
              <a:rPr lang="ru-RU" sz="1200" dirty="0" smtClean="0">
                <a:solidFill>
                  <a:schemeClr val="tx1"/>
                </a:solidFill>
                <a:latin typeface="Times New Roman" pitchFamily="18" charset="0"/>
                <a:cs typeface="Times New Roman" pitchFamily="18" charset="0"/>
              </a:rPr>
              <a:t>году; учебных </a:t>
            </a:r>
            <a:r>
              <a:rPr lang="ru-RU" sz="1200" dirty="0">
                <a:solidFill>
                  <a:schemeClr val="tx1"/>
                </a:solidFill>
                <a:latin typeface="Times New Roman" pitchFamily="18" charset="0"/>
                <a:cs typeface="Times New Roman" pitchFamily="18" charset="0"/>
              </a:rPr>
              <a:t>материалов, используемых в предстоящем учебном году;</a:t>
            </a:r>
          </a:p>
          <a:p>
            <a:pPr marL="0" indent="0">
              <a:buNone/>
            </a:pPr>
            <a:r>
              <a:rPr lang="ru-RU" sz="1200" dirty="0" smtClean="0">
                <a:solidFill>
                  <a:schemeClr val="tx1"/>
                </a:solidFill>
                <a:latin typeface="Times New Roman" pitchFamily="18" charset="0"/>
                <a:cs typeface="Times New Roman" pitchFamily="18" charset="0"/>
              </a:rPr>
              <a:t>2-3</a:t>
            </a:r>
            <a:r>
              <a:rPr lang="ru-RU" sz="1200" dirty="0">
                <a:solidFill>
                  <a:schemeClr val="tx1"/>
                </a:solidFill>
                <a:latin typeface="Times New Roman" pitchFamily="18" charset="0"/>
                <a:cs typeface="Times New Roman" pitchFamily="18" charset="0"/>
              </a:rPr>
              <a:t>) адаптация и реализация образовательных программ;</a:t>
            </a:r>
          </a:p>
          <a:p>
            <a:pPr marL="0" indent="0">
              <a:buNone/>
            </a:pPr>
            <a:r>
              <a:rPr lang="ru-RU" sz="1200" dirty="0" smtClean="0">
                <a:solidFill>
                  <a:schemeClr val="tx1"/>
                </a:solidFill>
                <a:latin typeface="Times New Roman" pitchFamily="18" charset="0"/>
                <a:cs typeface="Times New Roman" pitchFamily="18" charset="0"/>
              </a:rPr>
              <a:t>2-4</a:t>
            </a:r>
            <a:r>
              <a:rPr lang="ru-RU" sz="1200" dirty="0">
                <a:solidFill>
                  <a:schemeClr val="tx1"/>
                </a:solidFill>
                <a:latin typeface="Times New Roman" pitchFamily="18" charset="0"/>
                <a:cs typeface="Times New Roman" pitchFamily="18" charset="0"/>
              </a:rPr>
              <a:t>) разработка и реализация индивидуально развивающих программ для лиц (детей) с особыми образовательными потребностями;</a:t>
            </a:r>
          </a:p>
          <a:p>
            <a:pPr marL="0" indent="0">
              <a:buNone/>
            </a:pPr>
            <a:r>
              <a:rPr lang="ru-RU" sz="1200" dirty="0" smtClean="0">
                <a:solidFill>
                  <a:schemeClr val="tx1"/>
                </a:solidFill>
                <a:latin typeface="Times New Roman" pitchFamily="18" charset="0"/>
                <a:cs typeface="Times New Roman" pitchFamily="18" charset="0"/>
              </a:rPr>
              <a:t>3</a:t>
            </a:r>
            <a:r>
              <a:rPr lang="ru-RU" sz="1200" dirty="0">
                <a:solidFill>
                  <a:schemeClr val="tx1"/>
                </a:solidFill>
                <a:latin typeface="Times New Roman" pitchFamily="18" charset="0"/>
                <a:cs typeface="Times New Roman" pitchFamily="18" charset="0"/>
              </a:rPr>
              <a:t>) формирование контингента обучающихся, воспитанников в соответствии с лицензией на занятие образовательной деятельностью, если </a:t>
            </a:r>
            <a:r>
              <a:rPr lang="ru-RU" sz="1200" dirty="0" smtClean="0">
                <a:solidFill>
                  <a:schemeClr val="tx1"/>
                </a:solidFill>
                <a:latin typeface="Times New Roman" pitchFamily="18" charset="0"/>
                <a:cs typeface="Times New Roman" pitchFamily="18" charset="0"/>
              </a:rPr>
              <a:t>иное не </a:t>
            </a:r>
            <a:r>
              <a:rPr lang="ru-RU" sz="1200" dirty="0">
                <a:solidFill>
                  <a:schemeClr val="tx1"/>
                </a:solidFill>
                <a:latin typeface="Times New Roman" pitchFamily="18" charset="0"/>
                <a:cs typeface="Times New Roman" pitchFamily="18" charset="0"/>
              </a:rPr>
              <a:t>предусмотрено настоящим Законом и типовыми правилами приема;</a:t>
            </a:r>
          </a:p>
          <a:p>
            <a:pPr marL="0" indent="0">
              <a:buNone/>
            </a:pPr>
            <a:r>
              <a:rPr lang="ru-RU" sz="1200" dirty="0" smtClean="0">
                <a:solidFill>
                  <a:schemeClr val="tx1"/>
                </a:solidFill>
                <a:latin typeface="Times New Roman" pitchFamily="18" charset="0"/>
                <a:cs typeface="Times New Roman" pitchFamily="18" charset="0"/>
              </a:rPr>
              <a:t>4</a:t>
            </a:r>
            <a:r>
              <a:rPr lang="ru-RU" sz="1200" dirty="0">
                <a:solidFill>
                  <a:schemeClr val="tx1"/>
                </a:solidFill>
                <a:latin typeface="Times New Roman" pitchFamily="18" charset="0"/>
                <a:cs typeface="Times New Roman" pitchFamily="18" charset="0"/>
              </a:rPr>
              <a:t>) внедрение новых технологий обучения, в том числе кредитной технологии обучения;</a:t>
            </a:r>
          </a:p>
          <a:p>
            <a:pPr marL="0" indent="0">
              <a:buNone/>
            </a:pPr>
            <a:r>
              <a:rPr lang="ru-RU" sz="1200" dirty="0" smtClean="0">
                <a:solidFill>
                  <a:schemeClr val="tx1"/>
                </a:solidFill>
                <a:latin typeface="Times New Roman" pitchFamily="18" charset="0"/>
                <a:cs typeface="Times New Roman" pitchFamily="18" charset="0"/>
              </a:rPr>
              <a:t>5</a:t>
            </a:r>
            <a:r>
              <a:rPr lang="ru-RU" sz="1200" dirty="0">
                <a:solidFill>
                  <a:schemeClr val="tx1"/>
                </a:solidFill>
                <a:latin typeface="Times New Roman" pitchFamily="18" charset="0"/>
                <a:cs typeface="Times New Roman" pitchFamily="18" charset="0"/>
              </a:rPr>
              <a:t>) </a:t>
            </a:r>
            <a:r>
              <a:rPr lang="ru-RU" sz="1200" u="sng" dirty="0">
                <a:solidFill>
                  <a:schemeClr val="tx1"/>
                </a:solidFill>
                <a:latin typeface="Times New Roman" pitchFamily="18" charset="0"/>
                <a:cs typeface="Times New Roman" pitchFamily="18" charset="0"/>
                <a:hlinkClick r:id="rId4"/>
              </a:rPr>
              <a:t>проведение</a:t>
            </a:r>
            <a:r>
              <a:rPr lang="ru-RU" sz="1200" dirty="0">
                <a:solidFill>
                  <a:schemeClr val="tx1"/>
                </a:solidFill>
                <a:latin typeface="Times New Roman" pitchFamily="18" charset="0"/>
                <a:cs typeface="Times New Roman" pitchFamily="18" charset="0"/>
              </a:rPr>
              <a:t> текущего контроля успеваемости, промежуточной и итоговой аттестации обучающихся, за исключением единого национального тестирования;</a:t>
            </a:r>
          </a:p>
          <a:p>
            <a:pPr marL="0" indent="0">
              <a:buNone/>
            </a:pPr>
            <a:r>
              <a:rPr lang="ru-RU" sz="1200" dirty="0" smtClean="0">
                <a:solidFill>
                  <a:schemeClr val="tx1"/>
                </a:solidFill>
                <a:latin typeface="Times New Roman" pitchFamily="18" charset="0"/>
                <a:cs typeface="Times New Roman" pitchFamily="18" charset="0"/>
              </a:rPr>
              <a:t>7</a:t>
            </a:r>
            <a:r>
              <a:rPr lang="ru-RU" sz="1200" dirty="0">
                <a:solidFill>
                  <a:schemeClr val="tx1"/>
                </a:solidFill>
                <a:latin typeface="Times New Roman" pitchFamily="18" charset="0"/>
                <a:cs typeface="Times New Roman" pitchFamily="18" charset="0"/>
              </a:rPr>
              <a:t>) обеспечение повышения квалификации и переподготовки кадров в </a:t>
            </a:r>
            <a:r>
              <a:rPr lang="ru-RU" sz="1200" u="sng" dirty="0">
                <a:solidFill>
                  <a:schemeClr val="tx1"/>
                </a:solidFill>
                <a:latin typeface="Times New Roman" pitchFamily="18" charset="0"/>
                <a:cs typeface="Times New Roman" pitchFamily="18" charset="0"/>
                <a:hlinkClick r:id="rId5"/>
              </a:rPr>
              <a:t>порядке</a:t>
            </a:r>
            <a:r>
              <a:rPr lang="ru-RU" sz="1200" dirty="0">
                <a:solidFill>
                  <a:schemeClr val="tx1"/>
                </a:solidFill>
                <a:latin typeface="Times New Roman" pitchFamily="18" charset="0"/>
                <a:cs typeface="Times New Roman" pitchFamily="18" charset="0"/>
              </a:rPr>
              <a:t>, установленном законодательством Республики Казахстан;</a:t>
            </a:r>
          </a:p>
          <a:p>
            <a:pPr marL="0" indent="0">
              <a:buNone/>
            </a:pPr>
            <a:r>
              <a:rPr lang="ru-RU" sz="1200" dirty="0" smtClean="0">
                <a:solidFill>
                  <a:schemeClr val="tx1"/>
                </a:solidFill>
                <a:latin typeface="Times New Roman" pitchFamily="18" charset="0"/>
                <a:cs typeface="Times New Roman" pitchFamily="18" charset="0"/>
              </a:rPr>
              <a:t>7-1</a:t>
            </a:r>
            <a:r>
              <a:rPr lang="ru-RU" sz="1200" dirty="0">
                <a:solidFill>
                  <a:schemeClr val="tx1"/>
                </a:solidFill>
                <a:latin typeface="Times New Roman" pitchFamily="18" charset="0"/>
                <a:cs typeface="Times New Roman" pitchFamily="18" charset="0"/>
              </a:rPr>
              <a:t>) обеспечение прохождения педагогами обязательного периодического медицинского осмотра в порядке, установленном законодательством Республики Казахстан;</a:t>
            </a:r>
          </a:p>
          <a:p>
            <a:pPr marL="0" indent="0">
              <a:buNone/>
            </a:pPr>
            <a:r>
              <a:rPr lang="ru-RU" sz="1200" dirty="0">
                <a:solidFill>
                  <a:schemeClr val="tx1"/>
                </a:solidFill>
                <a:latin typeface="Times New Roman" pitchFamily="18" charset="0"/>
                <a:cs typeface="Times New Roman" pitchFamily="18" charset="0"/>
              </a:rPr>
              <a:t>8) материально-техническое обеспечение, оснащение и оборудование организаций образования;</a:t>
            </a:r>
          </a:p>
          <a:p>
            <a:pPr marL="0" indent="0">
              <a:buNone/>
            </a:pPr>
            <a:r>
              <a:rPr lang="ru-RU" sz="1200" dirty="0" smtClean="0">
                <a:solidFill>
                  <a:schemeClr val="tx1"/>
                </a:solidFill>
                <a:latin typeface="Times New Roman" pitchFamily="18" charset="0"/>
                <a:cs typeface="Times New Roman" pitchFamily="18" charset="0"/>
              </a:rPr>
              <a:t>11</a:t>
            </a:r>
            <a:r>
              <a:rPr lang="ru-RU" sz="1200" dirty="0">
                <a:solidFill>
                  <a:schemeClr val="tx1"/>
                </a:solidFill>
                <a:latin typeface="Times New Roman" pitchFamily="18" charset="0"/>
                <a:cs typeface="Times New Roman" pitchFamily="18" charset="0"/>
              </a:rPr>
              <a:t>) обеспечение обучающихся питанием в </a:t>
            </a:r>
            <a:r>
              <a:rPr lang="ru-RU" sz="1200" u="sng" dirty="0">
                <a:solidFill>
                  <a:schemeClr val="tx1"/>
                </a:solidFill>
                <a:latin typeface="Times New Roman" pitchFamily="18" charset="0"/>
                <a:cs typeface="Times New Roman" pitchFamily="18" charset="0"/>
                <a:hlinkClick r:id="rId6"/>
              </a:rPr>
              <a:t>порядке</a:t>
            </a:r>
            <a:r>
              <a:rPr lang="ru-RU" sz="1200" dirty="0">
                <a:solidFill>
                  <a:schemeClr val="tx1"/>
                </a:solidFill>
                <a:latin typeface="Times New Roman" pitchFamily="18" charset="0"/>
                <a:cs typeface="Times New Roman" pitchFamily="18" charset="0"/>
              </a:rPr>
              <a:t>, определяемом уполномоченным органом в области образования по согласованию с уполномоченным органом в области здравоохранения и государственным органом в сфере санитарно-эпидемиологического благополучия населения;</a:t>
            </a:r>
          </a:p>
          <a:p>
            <a:pPr marL="0" indent="0">
              <a:buNone/>
            </a:pPr>
            <a:r>
              <a:rPr lang="ru-RU" sz="1200" dirty="0" smtClean="0">
                <a:solidFill>
                  <a:schemeClr val="tx1"/>
                </a:solidFill>
                <a:latin typeface="Times New Roman" pitchFamily="18" charset="0"/>
                <a:cs typeface="Times New Roman" pitchFamily="18" charset="0"/>
              </a:rPr>
              <a:t>11-3</a:t>
            </a:r>
            <a:r>
              <a:rPr lang="ru-RU" sz="1200" dirty="0">
                <a:solidFill>
                  <a:schemeClr val="tx1"/>
                </a:solidFill>
                <a:latin typeface="Times New Roman" pitchFamily="18" charset="0"/>
                <a:cs typeface="Times New Roman" pitchFamily="18" charset="0"/>
              </a:rPr>
              <a:t>) обеспечение доступа обучающимся, воспитанникам к Интернету с использованием услуг о</a:t>
            </a:r>
            <a:r>
              <a:rPr lang="ru-RU" sz="1200" dirty="0">
                <a:latin typeface="Times New Roman" pitchFamily="18" charset="0"/>
                <a:cs typeface="Times New Roman" pitchFamily="18" charset="0"/>
              </a:rPr>
              <a:t>ператоров связи, предназначенных для ограничения доступа детей к информации, причиняющей вред их здоровью и развитию</a:t>
            </a:r>
            <a:r>
              <a:rPr lang="ru-RU" sz="1200" dirty="0" smtClean="0">
                <a:latin typeface="Times New Roman" pitchFamily="18" charset="0"/>
                <a:cs typeface="Times New Roman" pitchFamily="18" charset="0"/>
              </a:rPr>
              <a:t>;</a:t>
            </a:r>
            <a:endParaRPr lang="ru-RU" sz="1200" dirty="0">
              <a:latin typeface="Times New Roman" pitchFamily="18" charset="0"/>
              <a:cs typeface="Times New Roman" pitchFamily="18" charset="0"/>
            </a:endParaRPr>
          </a:p>
        </p:txBody>
      </p:sp>
    </p:spTree>
    <p:extLst>
      <p:ext uri="{BB962C8B-B14F-4D97-AF65-F5344CB8AC3E}">
        <p14:creationId xmlns:p14="http://schemas.microsoft.com/office/powerpoint/2010/main" val="28609154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8206" y="733346"/>
            <a:ext cx="8153400" cy="553998"/>
          </a:xfrm>
          <a:noFill/>
        </p:spPr>
        <p:txBody>
          <a:bodyPr vert="horz" wrap="square" rtlCol="0" anchor="b">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ru-RU" sz="3000" b="1" cap="all" dirty="0" smtClean="0">
                <a:ln w="0"/>
                <a:solidFill>
                  <a:srgbClr val="0070C0"/>
                </a:solidFill>
                <a:effectLst>
                  <a:reflection blurRad="12700" stA="50000" endPos="50000" dist="5000" dir="5400000" sy="-100000" rotWithShape="0"/>
                </a:effectLst>
                <a:latin typeface="+mn-lt"/>
                <a:ea typeface="+mn-ea"/>
                <a:cs typeface="+mn-cs"/>
              </a:rPr>
              <a:t>                                      </a:t>
            </a:r>
            <a:endParaRPr lang="ru-RU" sz="3000" b="1" cap="all" dirty="0">
              <a:ln w="0"/>
              <a:solidFill>
                <a:srgbClr val="0070C0"/>
              </a:solidFill>
              <a:effectLst>
                <a:reflection blurRad="12700" stA="50000" endPos="50000" dist="5000" dir="5400000" sy="-100000" rotWithShape="0"/>
              </a:effectLst>
              <a:latin typeface="+mn-lt"/>
              <a:ea typeface="+mn-ea"/>
              <a:cs typeface="+mn-cs"/>
            </a:endParaRPr>
          </a:p>
        </p:txBody>
      </p:sp>
      <p:sp>
        <p:nvSpPr>
          <p:cNvPr id="3" name="Прямоугольник 2"/>
          <p:cNvSpPr/>
          <p:nvPr/>
        </p:nvSpPr>
        <p:spPr>
          <a:xfrm>
            <a:off x="431540" y="548680"/>
            <a:ext cx="8280920" cy="4893647"/>
          </a:xfrm>
          <a:prstGeom prst="rect">
            <a:avLst/>
          </a:prstGeom>
        </p:spPr>
        <p:txBody>
          <a:bodyPr wrap="square">
            <a:spAutoFit/>
          </a:bodyPr>
          <a:lstStyle/>
          <a:p>
            <a:endParaRPr lang="ru-RU" sz="1400" b="1" u="sng" dirty="0" smtClean="0">
              <a:hlinkClick r:id="rId2"/>
            </a:endParaRPr>
          </a:p>
          <a:p>
            <a:endParaRPr lang="ru-RU" sz="1600" b="1" i="1" u="sng" dirty="0">
              <a:hlinkClick r:id="rId3"/>
            </a:endParaRPr>
          </a:p>
          <a:p>
            <a:r>
              <a:rPr lang="ru-RU" sz="1600" b="1" i="1" u="sng" dirty="0" smtClean="0">
                <a:hlinkClick r:id="rId3"/>
              </a:rPr>
              <a:t>Глава</a:t>
            </a:r>
            <a:r>
              <a:rPr lang="ru-RU" sz="1600" b="1" i="1" u="sng" dirty="0">
                <a:hlinkClick r:id="rId3"/>
              </a:rPr>
              <a:t> 1. ОБЩИЕ ПОЛОЖЕНИЯ</a:t>
            </a:r>
            <a:endParaRPr lang="ru-RU" sz="1600" b="1" dirty="0"/>
          </a:p>
          <a:p>
            <a:r>
              <a:rPr lang="ru-RU" sz="1600" b="1" i="1" u="sng" dirty="0" smtClean="0">
                <a:hlinkClick r:id="rId4"/>
              </a:rPr>
              <a:t>Глава</a:t>
            </a:r>
            <a:r>
              <a:rPr lang="ru-RU" sz="1600" b="1" i="1" u="sng" dirty="0">
                <a:hlinkClick r:id="rId4"/>
              </a:rPr>
              <a:t> 2. УПРАВЛЕНИЕ СИСТЕМОЙ ОБРАЗОВАНИЯ</a:t>
            </a:r>
            <a:endParaRPr lang="ru-RU" sz="1600" b="1" dirty="0"/>
          </a:p>
          <a:p>
            <a:r>
              <a:rPr lang="ru-RU" sz="1600" b="1" i="1" u="sng" dirty="0" smtClean="0">
                <a:hlinkClick r:id="rId5"/>
              </a:rPr>
              <a:t>Глава</a:t>
            </a:r>
            <a:r>
              <a:rPr lang="ru-RU" sz="1600" b="1" i="1" u="sng" dirty="0">
                <a:hlinkClick r:id="rId5"/>
              </a:rPr>
              <a:t> 3. СИСТЕМА ОБРАЗОВАНИЯ</a:t>
            </a:r>
            <a:endParaRPr lang="ru-RU" sz="1600" b="1" dirty="0"/>
          </a:p>
          <a:p>
            <a:r>
              <a:rPr lang="ru-RU" sz="1600" b="1" i="1" u="sng" dirty="0" smtClean="0">
                <a:hlinkClick r:id="rId6"/>
              </a:rPr>
              <a:t>Глава</a:t>
            </a:r>
            <a:r>
              <a:rPr lang="ru-RU" sz="1600" b="1" i="1" u="sng" dirty="0">
                <a:hlinkClick r:id="rId6"/>
              </a:rPr>
              <a:t> 4. СОДЕРЖАНИЕ ОБРАЗОВАНИЯ</a:t>
            </a:r>
            <a:endParaRPr lang="ru-RU" sz="1600" b="1" dirty="0"/>
          </a:p>
          <a:p>
            <a:r>
              <a:rPr lang="ru-RU" sz="1600" b="1" i="1" u="sng" dirty="0" smtClean="0">
                <a:hlinkClick r:id="rId7"/>
              </a:rPr>
              <a:t>Глава</a:t>
            </a:r>
            <a:r>
              <a:rPr lang="ru-RU" sz="1600" b="1" i="1" u="sng" dirty="0">
                <a:hlinkClick r:id="rId7"/>
              </a:rPr>
              <a:t> 5. ОРГАНИЗАЦИЯ ОБРАЗОВАТЕЛЬНОЙ ДЕЯТЕЛЬНОСТИ</a:t>
            </a:r>
            <a:endParaRPr lang="ru-RU" sz="1600" b="1" dirty="0"/>
          </a:p>
          <a:p>
            <a:r>
              <a:rPr lang="ru-RU" sz="1600" b="1" i="1" u="sng" dirty="0" smtClean="0">
                <a:hlinkClick r:id="rId8"/>
              </a:rPr>
              <a:t>Глава</a:t>
            </a:r>
            <a:r>
              <a:rPr lang="ru-RU" sz="1600" b="1" i="1" u="sng" dirty="0">
                <a:hlinkClick r:id="rId8"/>
              </a:rPr>
              <a:t> 6. СУБЪЕКТЫ ОБРАЗОВАТЕЛЬНОЙ ДЕЯТЕЛЬНОСТИ</a:t>
            </a:r>
            <a:endParaRPr lang="ru-RU" sz="1600" b="1" dirty="0"/>
          </a:p>
          <a:p>
            <a:r>
              <a:rPr lang="ru-RU" sz="1600" b="1" i="1" u="sng" dirty="0" smtClean="0">
                <a:hlinkClick r:id="rId9"/>
              </a:rPr>
              <a:t>Глава</a:t>
            </a:r>
            <a:r>
              <a:rPr lang="ru-RU" sz="1600" b="1" i="1" u="sng" dirty="0">
                <a:hlinkClick r:id="rId9"/>
              </a:rPr>
              <a:t> 7.  СТАТУС ПЕДАГОГА, ОСУЩЕСТВЛЯЮЩЕГО ПРОФЕССИОНАЛЬНУЮ ДЕЯТЕЛЬНОСТЬ В ОРГАНИЗАЦИИ ВЫСШЕГО И (ИЛИ) ПОСЛЕВУЗОВСКОГО ОБРАЗОВАНИЯ </a:t>
            </a:r>
            <a:endParaRPr lang="ru-RU" sz="1600" b="1" dirty="0"/>
          </a:p>
          <a:p>
            <a:r>
              <a:rPr lang="ru-RU" sz="1600" b="1" i="1" u="sng" dirty="0" smtClean="0">
                <a:hlinkClick r:id="rId10"/>
              </a:rPr>
              <a:t>Глава</a:t>
            </a:r>
            <a:r>
              <a:rPr lang="ru-RU" sz="1600" b="1" i="1" u="sng" dirty="0">
                <a:hlinkClick r:id="rId10"/>
              </a:rPr>
              <a:t> 8. ГОСУДАРСТВЕННОЕ РЕГУЛИРОВАНИЕ В ОБЛАСТИ ОБРАЗОВАНИЯ</a:t>
            </a:r>
            <a:endParaRPr lang="ru-RU" sz="1600" b="1" dirty="0"/>
          </a:p>
          <a:p>
            <a:r>
              <a:rPr lang="ru-RU" sz="1600" b="1" i="1" u="sng" dirty="0" smtClean="0">
                <a:hlinkClick r:id="rId11"/>
              </a:rPr>
              <a:t>Глава</a:t>
            </a:r>
            <a:r>
              <a:rPr lang="ru-RU" sz="1600" b="1" i="1" u="sng" dirty="0">
                <a:hlinkClick r:id="rId11"/>
              </a:rPr>
              <a:t> 9. ФИНАНСОВОЕ ОБЕСПЕЧЕНИЕ СИСТЕМЫ ОБРАЗОВАНИЯ</a:t>
            </a:r>
            <a:endParaRPr lang="ru-RU" sz="1600" b="1" dirty="0"/>
          </a:p>
          <a:p>
            <a:r>
              <a:rPr lang="ru-RU" sz="1600" b="1" i="1" u="sng" dirty="0" smtClean="0">
                <a:hlinkClick r:id="rId12"/>
              </a:rPr>
              <a:t>Глава</a:t>
            </a:r>
            <a:r>
              <a:rPr lang="ru-RU" sz="1600" b="1" i="1" u="sng" dirty="0">
                <a:hlinkClick r:id="rId12"/>
              </a:rPr>
              <a:t> 10. МЕЖДУНАРОДНАЯ ДЕЯТЕЛЬНОСТЬ В СФЕРЕ ОБРАЗОВАНИЯ</a:t>
            </a:r>
            <a:endParaRPr lang="ru-RU" sz="1600" b="1" dirty="0"/>
          </a:p>
          <a:p>
            <a:r>
              <a:rPr lang="ru-RU" sz="1600" b="1" i="1" u="sng" dirty="0" smtClean="0">
                <a:hlinkClick r:id="rId13"/>
              </a:rPr>
              <a:t>Глава</a:t>
            </a:r>
            <a:r>
              <a:rPr lang="ru-RU" sz="1600" b="1" i="1" u="sng" dirty="0">
                <a:hlinkClick r:id="rId13"/>
              </a:rPr>
              <a:t> 11. ОТВЕТСТВЕННОСТЬ ЗА НАРУШЕНИЕ ЗАКОНОДАТЕЛЬСТВА РЕСПУБЛИКИ КАЗАХСТАН В ОБЛАСТИ ОБРАЗОВАНИЯ</a:t>
            </a:r>
            <a:endParaRPr lang="ru-RU" sz="1600" b="1" dirty="0"/>
          </a:p>
          <a:p>
            <a:r>
              <a:rPr lang="ru-RU" sz="1600" b="1" i="1" u="sng" dirty="0" smtClean="0">
                <a:hlinkClick r:id="rId14"/>
              </a:rPr>
              <a:t>Глава</a:t>
            </a:r>
            <a:r>
              <a:rPr lang="ru-RU" sz="1600" b="1" i="1" u="sng" dirty="0">
                <a:hlinkClick r:id="rId14"/>
              </a:rPr>
              <a:t> 12. ЗАКЛЮЧИТЕЛЬНЫЕ И ПЕРЕХОДНЫЕ ПОЛОЖЕНИЯ</a:t>
            </a:r>
            <a:endParaRPr lang="ru-RU" sz="1600" b="1" dirty="0"/>
          </a:p>
          <a:p>
            <a:endParaRPr lang="kk-KZ" sz="1400" b="1" u="sng" dirty="0">
              <a:solidFill>
                <a:schemeClr val="tx2">
                  <a:lumMod val="75000"/>
                </a:schemeClr>
              </a:solidFill>
            </a:endParaRPr>
          </a:p>
          <a:p>
            <a:endParaRPr lang="kk-KZ" sz="1400" b="1" u="sng" dirty="0" smtClean="0">
              <a:solidFill>
                <a:schemeClr val="tx2">
                  <a:lumMod val="75000"/>
                </a:schemeClr>
              </a:solidFill>
            </a:endParaRPr>
          </a:p>
          <a:p>
            <a:endParaRPr lang="ru-RU" sz="1400" dirty="0">
              <a:solidFill>
                <a:schemeClr val="tx2">
                  <a:lumMod val="75000"/>
                </a:schemeClr>
              </a:solidFill>
            </a:endParaRPr>
          </a:p>
        </p:txBody>
      </p:sp>
      <p:pic>
        <p:nvPicPr>
          <p:cNvPr id="4" name="Picture 2" descr="D:\user\Desktop\закон.jpg"/>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483697" y="4941168"/>
            <a:ext cx="2376264" cy="18379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93397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188640"/>
            <a:ext cx="8964488" cy="6552728"/>
          </a:xfrm>
        </p:spPr>
        <p:txBody>
          <a:bodyPr>
            <a:normAutofit fontScale="55000" lnSpcReduction="20000"/>
          </a:bodyPr>
          <a:lstStyle/>
          <a:p>
            <a:pPr marL="0" indent="0">
              <a:buNone/>
            </a:pPr>
            <a:r>
              <a:rPr lang="ru-RU" sz="2700" b="1" dirty="0">
                <a:solidFill>
                  <a:schemeClr val="tx1"/>
                </a:solidFill>
                <a:latin typeface="Times New Roman" pitchFamily="18" charset="0"/>
                <a:cs typeface="Times New Roman" pitchFamily="18" charset="0"/>
              </a:rPr>
              <a:t>Статья 49. Права и обязанности родителей и иных законных представителей</a:t>
            </a:r>
            <a:endParaRPr lang="ru-RU" sz="2700" dirty="0">
              <a:solidFill>
                <a:schemeClr val="tx1"/>
              </a:solidFill>
              <a:latin typeface="Times New Roman" pitchFamily="18" charset="0"/>
              <a:cs typeface="Times New Roman" pitchFamily="18" charset="0"/>
            </a:endParaRPr>
          </a:p>
          <a:p>
            <a:pPr marL="0" indent="0">
              <a:buNone/>
            </a:pPr>
            <a:r>
              <a:rPr lang="ru-RU" sz="2700" dirty="0">
                <a:solidFill>
                  <a:schemeClr val="tx1"/>
                </a:solidFill>
                <a:latin typeface="Times New Roman" pitchFamily="18" charset="0"/>
                <a:cs typeface="Times New Roman" pitchFamily="18" charset="0"/>
              </a:rPr>
              <a:t>1. Родители и иные законные представители несовершеннолетних детей имеют право:</a:t>
            </a:r>
          </a:p>
          <a:p>
            <a:pPr marL="0" indent="0">
              <a:buNone/>
            </a:pPr>
            <a:r>
              <a:rPr lang="ru-RU" sz="2700" dirty="0">
                <a:solidFill>
                  <a:schemeClr val="tx1"/>
                </a:solidFill>
                <a:latin typeface="Times New Roman" pitchFamily="18" charset="0"/>
                <a:cs typeface="Times New Roman" pitchFamily="18" charset="0"/>
              </a:rPr>
              <a:t>1) выбирать организации образования с учетом желания, индивидуальных склонностей и особенностей ребенка;</a:t>
            </a:r>
          </a:p>
          <a:p>
            <a:pPr marL="0" indent="0">
              <a:buNone/>
            </a:pPr>
            <a:r>
              <a:rPr lang="ru-RU" sz="2700" dirty="0">
                <a:solidFill>
                  <a:schemeClr val="tx1"/>
                </a:solidFill>
                <a:latin typeface="Times New Roman" pitchFamily="18" charset="0"/>
                <a:cs typeface="Times New Roman" pitchFamily="18" charset="0"/>
              </a:rPr>
              <a:t>2) участвовать в работе органов управления организациями образования через родительские комитеты;</a:t>
            </a:r>
          </a:p>
          <a:p>
            <a:pPr marL="0" indent="0">
              <a:buNone/>
            </a:pPr>
            <a:r>
              <a:rPr lang="ru-RU" sz="2700" dirty="0">
                <a:solidFill>
                  <a:schemeClr val="tx1"/>
                </a:solidFill>
                <a:latin typeface="Times New Roman" pitchFamily="18" charset="0"/>
                <a:cs typeface="Times New Roman" pitchFamily="18" charset="0"/>
              </a:rPr>
              <a:t>3) получать информацию от организаций образования относительно успеваемости, поведения и условий учебы своих детей;</a:t>
            </a:r>
          </a:p>
          <a:p>
            <a:pPr marL="0" indent="0">
              <a:buNone/>
            </a:pPr>
            <a:r>
              <a:rPr lang="ru-RU" sz="2700" dirty="0">
                <a:solidFill>
                  <a:schemeClr val="tx1"/>
                </a:solidFill>
                <a:latin typeface="Times New Roman" pitchFamily="18" charset="0"/>
                <a:cs typeface="Times New Roman" pitchFamily="18" charset="0"/>
              </a:rPr>
              <a:t>4) получать консультативную помощь по проблемам обучения и воспитания своих детей в психолого-медико-педагогических консультациях;</a:t>
            </a:r>
          </a:p>
          <a:p>
            <a:pPr marL="0" indent="0">
              <a:buNone/>
            </a:pPr>
            <a:r>
              <a:rPr lang="ru-RU" sz="2700" dirty="0">
                <a:solidFill>
                  <a:schemeClr val="tx1"/>
                </a:solidFill>
                <a:latin typeface="Times New Roman" pitchFamily="18" charset="0"/>
                <a:cs typeface="Times New Roman" pitchFamily="18" charset="0"/>
              </a:rPr>
              <a:t>5) на получение их детьми дополнительных услуг на договорной основе.</a:t>
            </a:r>
          </a:p>
          <a:p>
            <a:pPr marL="0" indent="0">
              <a:buNone/>
            </a:pPr>
            <a:r>
              <a:rPr lang="ru-RU" sz="2700" dirty="0">
                <a:solidFill>
                  <a:schemeClr val="tx1"/>
                </a:solidFill>
                <a:latin typeface="Times New Roman" pitchFamily="18" charset="0"/>
                <a:cs typeface="Times New Roman" pitchFamily="18" charset="0"/>
              </a:rPr>
              <a:t>2. Родители и иные законные представители обязаны:</a:t>
            </a:r>
          </a:p>
          <a:p>
            <a:pPr marL="0" indent="0">
              <a:buNone/>
            </a:pPr>
            <a:r>
              <a:rPr lang="ru-RU" sz="2700" dirty="0">
                <a:solidFill>
                  <a:schemeClr val="tx1"/>
                </a:solidFill>
                <a:latin typeface="Times New Roman" pitchFamily="18" charset="0"/>
                <a:cs typeface="Times New Roman" pitchFamily="18" charset="0"/>
              </a:rPr>
              <a:t>1) создавать детям здоровые и безопасные условия для жизни и учебы, обеспечивать развитие их интеллектуальных и физических сил, нравственное становление;</a:t>
            </a:r>
          </a:p>
          <a:p>
            <a:pPr marL="0" indent="0">
              <a:buNone/>
            </a:pPr>
            <a:r>
              <a:rPr lang="ru-RU" sz="2700" dirty="0" smtClean="0">
                <a:solidFill>
                  <a:schemeClr val="tx1"/>
                </a:solidFill>
                <a:latin typeface="Times New Roman" pitchFamily="18" charset="0"/>
                <a:cs typeface="Times New Roman" pitchFamily="18" charset="0"/>
              </a:rPr>
              <a:t>2</a:t>
            </a:r>
            <a:r>
              <a:rPr lang="ru-RU" sz="2700" dirty="0">
                <a:solidFill>
                  <a:schemeClr val="tx1"/>
                </a:solidFill>
                <a:latin typeface="Times New Roman" pitchFamily="18" charset="0"/>
                <a:cs typeface="Times New Roman" pitchFamily="18" charset="0"/>
              </a:rPr>
              <a:t>) обеспечить </a:t>
            </a:r>
            <a:r>
              <a:rPr lang="ru-RU" sz="2700" dirty="0" err="1">
                <a:solidFill>
                  <a:schemeClr val="tx1"/>
                </a:solidFill>
                <a:latin typeface="Times New Roman" pitchFamily="18" charset="0"/>
                <a:cs typeface="Times New Roman" pitchFamily="18" charset="0"/>
              </a:rPr>
              <a:t>предшкольную</a:t>
            </a:r>
            <a:r>
              <a:rPr lang="ru-RU" sz="2700" dirty="0">
                <a:solidFill>
                  <a:schemeClr val="tx1"/>
                </a:solidFill>
                <a:latin typeface="Times New Roman" pitchFamily="18" charset="0"/>
                <a:cs typeface="Times New Roman" pitchFamily="18" charset="0"/>
              </a:rPr>
              <a:t> подготовку с дальнейшим определением детей в общеобразовательную школу;</a:t>
            </a:r>
          </a:p>
          <a:p>
            <a:pPr marL="0" indent="0">
              <a:buNone/>
            </a:pPr>
            <a:r>
              <a:rPr lang="ru-RU" sz="2700" dirty="0" smtClean="0">
                <a:solidFill>
                  <a:schemeClr val="tx1"/>
                </a:solidFill>
                <a:latin typeface="Times New Roman" pitchFamily="18" charset="0"/>
                <a:cs typeface="Times New Roman" pitchFamily="18" charset="0"/>
              </a:rPr>
              <a:t>3</a:t>
            </a:r>
            <a:r>
              <a:rPr lang="ru-RU" sz="2700" dirty="0">
                <a:solidFill>
                  <a:schemeClr val="tx1"/>
                </a:solidFill>
                <a:latin typeface="Times New Roman" pitchFamily="18" charset="0"/>
                <a:cs typeface="Times New Roman" pitchFamily="18" charset="0"/>
              </a:rPr>
              <a:t>) выполнять правила, определенные уставом организации образования;</a:t>
            </a:r>
          </a:p>
          <a:p>
            <a:pPr marL="0" indent="0">
              <a:buNone/>
            </a:pPr>
            <a:r>
              <a:rPr lang="ru-RU" sz="2700" dirty="0">
                <a:solidFill>
                  <a:schemeClr val="tx1"/>
                </a:solidFill>
                <a:latin typeface="Times New Roman" pitchFamily="18" charset="0"/>
                <a:cs typeface="Times New Roman" pitchFamily="18" charset="0"/>
              </a:rPr>
              <a:t>4) обеспечивать посещение детьми занятий в учебном заведении;</a:t>
            </a:r>
          </a:p>
          <a:p>
            <a:pPr marL="0" indent="0">
              <a:buNone/>
            </a:pPr>
            <a:r>
              <a:rPr lang="ru-RU" sz="2700" dirty="0" smtClean="0">
                <a:solidFill>
                  <a:schemeClr val="tx1"/>
                </a:solidFill>
                <a:latin typeface="Times New Roman" pitchFamily="18" charset="0"/>
                <a:cs typeface="Times New Roman" pitchFamily="18" charset="0"/>
              </a:rPr>
              <a:t>5</a:t>
            </a:r>
            <a:r>
              <a:rPr lang="ru-RU" sz="2700" dirty="0">
                <a:solidFill>
                  <a:schemeClr val="tx1"/>
                </a:solidFill>
                <a:latin typeface="Times New Roman" pitchFamily="18" charset="0"/>
                <a:cs typeface="Times New Roman" pitchFamily="18" charset="0"/>
              </a:rPr>
              <a:t>) уважать честь и достоинство работников организаций образования;</a:t>
            </a:r>
          </a:p>
          <a:p>
            <a:pPr marL="0" indent="0">
              <a:buNone/>
            </a:pPr>
            <a:r>
              <a:rPr lang="ru-RU" sz="2700" dirty="0">
                <a:solidFill>
                  <a:schemeClr val="tx1"/>
                </a:solidFill>
                <a:latin typeface="Times New Roman" pitchFamily="18" charset="0"/>
                <a:cs typeface="Times New Roman" pitchFamily="18" charset="0"/>
              </a:rPr>
              <a:t>6) выполнять </a:t>
            </a:r>
            <a:r>
              <a:rPr lang="ru-RU" sz="2700" u="sng" dirty="0">
                <a:solidFill>
                  <a:schemeClr val="tx1"/>
                </a:solidFill>
                <a:latin typeface="Times New Roman" pitchFamily="18" charset="0"/>
                <a:cs typeface="Times New Roman" pitchFamily="18" charset="0"/>
                <a:hlinkClick r:id="rId2"/>
              </a:rPr>
              <a:t>требования</a:t>
            </a:r>
            <a:r>
              <a:rPr lang="ru-RU" sz="2700" dirty="0">
                <a:solidFill>
                  <a:schemeClr val="tx1"/>
                </a:solidFill>
                <a:latin typeface="Times New Roman" pitchFamily="18" charset="0"/>
                <a:cs typeface="Times New Roman" pitchFamily="18" charset="0"/>
              </a:rPr>
              <a:t>, предъявляемые к обязательной школьной форме, установленные уполномоченным органом в области образования;</a:t>
            </a:r>
          </a:p>
          <a:p>
            <a:pPr marL="0" indent="0">
              <a:buNone/>
            </a:pPr>
            <a:r>
              <a:rPr lang="ru-RU" sz="2700" dirty="0">
                <a:solidFill>
                  <a:schemeClr val="tx1"/>
                </a:solidFill>
                <a:latin typeface="Times New Roman" pitchFamily="18" charset="0"/>
                <a:cs typeface="Times New Roman" pitchFamily="18" charset="0"/>
              </a:rPr>
              <a:t>7) соблюдать форму одежды, установленную в организации образования.</a:t>
            </a:r>
          </a:p>
          <a:p>
            <a:pPr marL="0" indent="0">
              <a:buNone/>
            </a:pPr>
            <a:r>
              <a:rPr lang="ru-RU" sz="2700" dirty="0" smtClean="0">
                <a:solidFill>
                  <a:schemeClr val="tx1"/>
                </a:solidFill>
                <a:latin typeface="Times New Roman" pitchFamily="18" charset="0"/>
                <a:cs typeface="Times New Roman" pitchFamily="18" charset="0"/>
              </a:rPr>
              <a:t>3</a:t>
            </a:r>
            <a:r>
              <a:rPr lang="ru-RU" sz="2700" dirty="0">
                <a:solidFill>
                  <a:schemeClr val="tx1"/>
                </a:solidFill>
                <a:latin typeface="Times New Roman" pitchFamily="18" charset="0"/>
                <a:cs typeface="Times New Roman" pitchFamily="18" charset="0"/>
              </a:rPr>
              <a:t>. Родители и иные законные представители детей, являющихся гражданами Республики Казахстан и постоянно проживающих в Республике Казахстан, обязаны обеспечить получение ими среднего образования в организациях образования Республики Казахстан или международных школах, имеющих лицензию на занятие образовательной деятельностью по общеобразовательным учебным программам основного среднего, общего среднего образования, находящихся на территории Республики Казахстан, за исключением детей, выехавших в зарубежные страны в установленном законодательством Республики Казахстан порядке</a:t>
            </a:r>
            <a:r>
              <a:rPr lang="ru-RU" sz="2500" dirty="0">
                <a:solidFill>
                  <a:schemeClr val="tx1"/>
                </a:solidFill>
                <a:latin typeface="Times New Roman" pitchFamily="18" charset="0"/>
                <a:cs typeface="Times New Roman" pitchFamily="18" charset="0"/>
              </a:rPr>
              <a:t>.</a:t>
            </a:r>
          </a:p>
          <a:p>
            <a:r>
              <a:rPr lang="ru-RU" dirty="0"/>
              <a:t> </a:t>
            </a:r>
          </a:p>
          <a:p>
            <a:endParaRPr lang="ru-RU" dirty="0"/>
          </a:p>
        </p:txBody>
      </p:sp>
    </p:spTree>
    <p:extLst>
      <p:ext uri="{BB962C8B-B14F-4D97-AF65-F5344CB8AC3E}">
        <p14:creationId xmlns:p14="http://schemas.microsoft.com/office/powerpoint/2010/main" val="3490731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238209"/>
            <a:ext cx="8856984" cy="5355312"/>
          </a:xfrm>
          <a:prstGeom prst="rect">
            <a:avLst/>
          </a:prstGeom>
        </p:spPr>
        <p:txBody>
          <a:bodyPr wrap="square">
            <a:spAutoFit/>
          </a:bodyPr>
          <a:lstStyle/>
          <a:p>
            <a:r>
              <a:rPr lang="ru-RU" b="1" dirty="0" smtClean="0"/>
              <a:t>Глава </a:t>
            </a:r>
            <a:r>
              <a:rPr lang="ru-RU" b="1" dirty="0"/>
              <a:t>1. Общие положения</a:t>
            </a:r>
            <a:endParaRPr lang="ru-RU" dirty="0"/>
          </a:p>
          <a:p>
            <a:r>
              <a:rPr lang="ru-RU" dirty="0"/>
              <a:t> </a:t>
            </a:r>
            <a:r>
              <a:rPr lang="ru-RU" b="1" dirty="0" smtClean="0"/>
              <a:t>Статья </a:t>
            </a:r>
            <a:r>
              <a:rPr lang="ru-RU" b="1" dirty="0"/>
              <a:t>1. Основные понятия, используемые в настоящем </a:t>
            </a:r>
            <a:r>
              <a:rPr lang="ru-RU" b="1" dirty="0" smtClean="0"/>
              <a:t>Законе</a:t>
            </a:r>
          </a:p>
          <a:p>
            <a:r>
              <a:rPr lang="ru-RU" dirty="0"/>
              <a:t>8) промежуточная аттестация обучающихся - процедура, проводимая с целью оценки качества освоения обучающимися содержания части или всего объема одного учебного предмета, одной учебной дисциплины и (или) модуля, а также профессиональных модулей в рамках одной квалификации после завершения их изучения;</a:t>
            </a:r>
          </a:p>
          <a:p>
            <a:r>
              <a:rPr lang="ru-RU" i="1" dirty="0"/>
              <a:t>В подпункт 9 внесены изменения в соответствии с </a:t>
            </a:r>
            <a:r>
              <a:rPr lang="ru-RU" i="1" u="sng" dirty="0">
                <a:hlinkClick r:id="rId2"/>
              </a:rPr>
              <a:t>Законом</a:t>
            </a:r>
            <a:r>
              <a:rPr lang="ru-RU" i="1" dirty="0"/>
              <a:t> РК от 04.07.18 г. № 172-VI (</a:t>
            </a:r>
            <a:r>
              <a:rPr lang="ru-RU" i="1" u="sng" dirty="0">
                <a:hlinkClick r:id="rId3"/>
              </a:rPr>
              <a:t>см. стар. ред.</a:t>
            </a:r>
            <a:r>
              <a:rPr lang="ru-RU" i="1" dirty="0"/>
              <a:t>)</a:t>
            </a:r>
            <a:endParaRPr lang="ru-RU" dirty="0"/>
          </a:p>
          <a:p>
            <a:r>
              <a:rPr lang="ru-RU" dirty="0"/>
              <a:t>9) итоговая аттестация обучающихся - процедура, проводимая с целью определения степени освоения ими объема учебных предметов, учебных дисциплин и (или) модулей, предусмотренных государственным общеобязательным стандартом соответствующего уровня образования;</a:t>
            </a:r>
          </a:p>
          <a:p>
            <a:r>
              <a:rPr lang="ru-RU" dirty="0"/>
              <a:t>18) гимназия - учебное заведение, реализующее общеобразовательные учебные программы начального, основного среднего и общего среднего образования и образовательные программы дополнительного образования, обеспечивающие расширенное и углубленное образование по общественно-гуманитарному и иным направлениям обучения в соответствии со склонностями и способностями обучающихся;</a:t>
            </a:r>
          </a:p>
          <a:p>
            <a:endParaRPr lang="ru-RU" dirty="0"/>
          </a:p>
        </p:txBody>
      </p:sp>
      <p:pic>
        <p:nvPicPr>
          <p:cNvPr id="3074" name="Picture 2" descr="D:\user\Desktop\учитель и ученики.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0125" y="116633"/>
            <a:ext cx="1499278" cy="12241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8110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260781"/>
            <a:ext cx="7992888" cy="5355312"/>
          </a:xfrm>
          <a:prstGeom prst="rect">
            <a:avLst/>
          </a:prstGeom>
        </p:spPr>
        <p:txBody>
          <a:bodyPr wrap="square">
            <a:spAutoFit/>
          </a:bodyPr>
          <a:lstStyle/>
          <a:p>
            <a:endParaRPr lang="ru-RU" b="1" dirty="0" smtClean="0"/>
          </a:p>
          <a:p>
            <a:endParaRPr lang="ru-RU" b="1" dirty="0"/>
          </a:p>
          <a:p>
            <a:r>
              <a:rPr lang="ru-RU" dirty="0" smtClean="0"/>
              <a:t>19-2</a:t>
            </a:r>
            <a:r>
              <a:rPr lang="ru-RU" dirty="0"/>
              <a:t>) лица (дети) с особыми образовательными потребностями - лица (дети), которые испытывают постоянные или временные потребности в специальных условиях для получения образования соответствующего уровня и дополнительного образования;</a:t>
            </a:r>
          </a:p>
          <a:p>
            <a:r>
              <a:rPr lang="ru-RU" dirty="0" smtClean="0"/>
              <a:t>21-7</a:t>
            </a:r>
            <a:r>
              <a:rPr lang="ru-RU" dirty="0"/>
              <a:t>) инклюзивное образование - процесс, обеспечивающий равный доступ к образованию для всех обучающихся с учетом особых образовательных потребностей и индивидуальных возможностей</a:t>
            </a:r>
            <a:r>
              <a:rPr lang="ru-RU" dirty="0" smtClean="0"/>
              <a:t>;</a:t>
            </a:r>
            <a:r>
              <a:rPr lang="ru-RU" dirty="0"/>
              <a:t> </a:t>
            </a:r>
            <a:endParaRPr lang="ru-RU" dirty="0" smtClean="0"/>
          </a:p>
          <a:p>
            <a:r>
              <a:rPr lang="ru-RU" dirty="0" smtClean="0"/>
              <a:t>38</a:t>
            </a:r>
            <a:r>
              <a:rPr lang="ru-RU" dirty="0"/>
              <a:t>) дистанционное обучение - </a:t>
            </a:r>
            <a:r>
              <a:rPr lang="ru-RU" u="sng" dirty="0">
                <a:hlinkClick r:id="rId2"/>
              </a:rPr>
              <a:t>обучение</a:t>
            </a:r>
            <a:r>
              <a:rPr lang="ru-RU" dirty="0"/>
              <a:t>, осуществляемое при взаимодействии педагога и обучающихся на расстоянии, в том числе с применением информационно-коммуникационных технологий и телекоммуникационных средств;</a:t>
            </a:r>
          </a:p>
          <a:p>
            <a:r>
              <a:rPr lang="ru-RU" dirty="0"/>
              <a:t>40) лицей - учебное заведение, реализующее общеобразовательные учебные программы основного среднего и общего среднего образования и образовательные программы дополнительного образования, обеспечивающие расширенное и углубленное естественно-математическое образование обучающихся в соответствии с их склонностями и способностями;</a:t>
            </a:r>
          </a:p>
          <a:p>
            <a:endParaRPr lang="ru-RU" dirty="0"/>
          </a:p>
        </p:txBody>
      </p:sp>
      <p:pic>
        <p:nvPicPr>
          <p:cNvPr id="4098" name="Picture 2" descr="D:\user\Desktop\о статусе.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16632"/>
            <a:ext cx="2592288" cy="1584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7395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238209"/>
            <a:ext cx="8856984" cy="5632311"/>
          </a:xfrm>
          <a:prstGeom prst="rect">
            <a:avLst/>
          </a:prstGeom>
        </p:spPr>
        <p:txBody>
          <a:bodyPr wrap="square">
            <a:spAutoFit/>
          </a:bodyPr>
          <a:lstStyle/>
          <a:p>
            <a:endParaRPr lang="ru-RU" b="1" dirty="0" smtClean="0"/>
          </a:p>
          <a:p>
            <a:endParaRPr lang="ru-RU" b="1" dirty="0"/>
          </a:p>
          <a:p>
            <a:r>
              <a:rPr lang="ru-RU" dirty="0" smtClean="0"/>
              <a:t>47</a:t>
            </a:r>
            <a:r>
              <a:rPr lang="ru-RU" dirty="0"/>
              <a:t>) учебный план - документ, регламентирующий перечень, последовательность, объем (трудоемкость) учебных предметов, учебных дисциплин и (или) модулей, профессиональной практики, иных видов учебной деятельности обучающихся соответствующего уровня образования и формы контроля</a:t>
            </a:r>
            <a:r>
              <a:rPr lang="ru-RU" dirty="0" smtClean="0"/>
              <a:t>;</a:t>
            </a:r>
          </a:p>
          <a:p>
            <a:r>
              <a:rPr lang="ru-RU" dirty="0"/>
              <a:t>49) среднее образование - гарантированное </a:t>
            </a:r>
            <a:r>
              <a:rPr lang="ru-RU" u="sng" dirty="0">
                <a:hlinkClick r:id="rId2"/>
              </a:rPr>
              <a:t>Конституцией</a:t>
            </a:r>
            <a:r>
              <a:rPr lang="ru-RU" dirty="0"/>
              <a:t> Республики Казахстан образование, получаемое гражданами в результате освоения общеобразовательных учебных программ начального, основного среднего и общего среднего образования в соответствии с государственными общеобязательными стандартами образования</a:t>
            </a:r>
            <a:r>
              <a:rPr lang="ru-RU" dirty="0" smtClean="0"/>
              <a:t>;</a:t>
            </a:r>
          </a:p>
          <a:p>
            <a:endParaRPr lang="ru-RU" dirty="0" smtClean="0"/>
          </a:p>
          <a:p>
            <a:r>
              <a:rPr lang="ru-RU" dirty="0" smtClean="0"/>
              <a:t>50-1</a:t>
            </a:r>
            <a:r>
              <a:rPr lang="ru-RU" dirty="0"/>
              <a:t>) педагог - лицо, имеющее педагогическое или иное профессиональное образование по соответствующему профилю и осуществляющее профессиональную деятельность педагога по обучению и воспитанию обучающихся и (или) воспитанников, методическому сопровождению или организации образовательной деятельности;</a:t>
            </a:r>
          </a:p>
          <a:p>
            <a:r>
              <a:rPr lang="ru-RU" dirty="0"/>
              <a:t>53-4) </a:t>
            </a:r>
            <a:r>
              <a:rPr lang="ru-RU" u="sng" dirty="0">
                <a:hlinkClick r:id="rId3"/>
              </a:rPr>
              <a:t>классное руководство</a:t>
            </a:r>
            <a:r>
              <a:rPr lang="ru-RU" dirty="0"/>
              <a:t> - функция, возложенная на педагога по координации деятельности обучающихся класса в рамках учебно-воспитательного процесса;</a:t>
            </a:r>
          </a:p>
          <a:p>
            <a:endParaRPr lang="ru-RU" dirty="0"/>
          </a:p>
          <a:p>
            <a:endParaRPr lang="ru-RU" dirty="0"/>
          </a:p>
          <a:p>
            <a:endParaRPr lang="ru-RU" dirty="0"/>
          </a:p>
        </p:txBody>
      </p:sp>
      <p:pic>
        <p:nvPicPr>
          <p:cNvPr id="5122" name="Picture 2" descr="D:\user\Desktop\пед этика.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05029" y="0"/>
            <a:ext cx="2538971" cy="1754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19238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4650" y="1238209"/>
            <a:ext cx="7992888" cy="923330"/>
          </a:xfrm>
          <a:prstGeom prst="rect">
            <a:avLst/>
          </a:prstGeom>
        </p:spPr>
        <p:txBody>
          <a:bodyPr wrap="square">
            <a:spAutoFit/>
          </a:bodyPr>
          <a:lstStyle/>
          <a:p>
            <a:endParaRPr lang="ru-RU" b="1" dirty="0" smtClean="0"/>
          </a:p>
          <a:p>
            <a:endParaRPr lang="ru-RU" b="1" dirty="0"/>
          </a:p>
          <a:p>
            <a:endParaRPr lang="ru-RU" dirty="0"/>
          </a:p>
        </p:txBody>
      </p:sp>
      <p:sp>
        <p:nvSpPr>
          <p:cNvPr id="3" name="Прямоугольник 2"/>
          <p:cNvSpPr/>
          <p:nvPr/>
        </p:nvSpPr>
        <p:spPr>
          <a:xfrm>
            <a:off x="107504" y="0"/>
            <a:ext cx="8856984" cy="6278642"/>
          </a:xfrm>
          <a:prstGeom prst="rect">
            <a:avLst/>
          </a:prstGeom>
        </p:spPr>
        <p:txBody>
          <a:bodyPr wrap="square">
            <a:spAutoFit/>
          </a:bodyPr>
          <a:lstStyle/>
          <a:p>
            <a:r>
              <a:rPr lang="ru-RU" sz="1600" b="1" dirty="0" smtClean="0"/>
              <a:t>                       </a:t>
            </a:r>
          </a:p>
          <a:p>
            <a:r>
              <a:rPr lang="ru-RU" sz="1600" b="1" dirty="0" smtClean="0"/>
              <a:t>Статья </a:t>
            </a:r>
            <a:r>
              <a:rPr lang="ru-RU" sz="1600" b="1" dirty="0"/>
              <a:t>2. Законодательство Республики Казахстан в области образования</a:t>
            </a:r>
            <a:endParaRPr lang="ru-RU" sz="1600" dirty="0"/>
          </a:p>
          <a:p>
            <a:r>
              <a:rPr lang="ru-RU" sz="1600" dirty="0"/>
              <a:t>1. Законодательство Республики Казахстан в области образования основывается на </a:t>
            </a:r>
            <a:r>
              <a:rPr lang="ru-RU" sz="1600" u="sng" dirty="0">
                <a:hlinkClick r:id="rId2"/>
              </a:rPr>
              <a:t>Конституции</a:t>
            </a:r>
            <a:r>
              <a:rPr lang="ru-RU" sz="1600" dirty="0"/>
              <a:t> Республики Казахстан, состоит из настоящего Закона и </a:t>
            </a:r>
            <a:r>
              <a:rPr lang="ru-RU" sz="1600" u="sng" dirty="0">
                <a:hlinkClick r:id="rId3"/>
              </a:rPr>
              <a:t>иных нормативных правовых актов</a:t>
            </a:r>
            <a:r>
              <a:rPr lang="ru-RU" sz="1600" dirty="0"/>
              <a:t> Республики Казахстан.</a:t>
            </a:r>
          </a:p>
          <a:p>
            <a:r>
              <a:rPr lang="ru-RU" sz="1600" b="1" dirty="0"/>
              <a:t>Статья 3. Принципы государственной политики в области образования</a:t>
            </a:r>
            <a:endParaRPr lang="ru-RU" sz="1600" dirty="0"/>
          </a:p>
          <a:p>
            <a:r>
              <a:rPr lang="ru-RU" sz="1600" b="1" i="1" dirty="0"/>
              <a:t>1. Основными принципами государственной политики в области образования являются:</a:t>
            </a:r>
          </a:p>
          <a:p>
            <a:r>
              <a:rPr lang="ru-RU" sz="1600" dirty="0"/>
              <a:t>1) равенство прав всех на получение качественного образования;</a:t>
            </a:r>
          </a:p>
          <a:p>
            <a:r>
              <a:rPr lang="ru-RU" sz="1600" dirty="0"/>
              <a:t>2) приоритетность развития системы образования;</a:t>
            </a:r>
          </a:p>
          <a:p>
            <a:r>
              <a:rPr lang="ru-RU" sz="1600" dirty="0"/>
              <a:t>3) доступность образования всех уровней для населения с учетом интеллектуального развития, психофизиологических и индивидуальных особенностей каждого лица;</a:t>
            </a:r>
          </a:p>
          <a:p>
            <a:r>
              <a:rPr lang="ru-RU" sz="1600" dirty="0" smtClean="0"/>
              <a:t>4</a:t>
            </a:r>
            <a:r>
              <a:rPr lang="ru-RU" sz="1600" dirty="0"/>
              <a:t>) светский, гуманистический и развивающий характер образования, приоритет гражданских и национальных ценностей, жизни и здоровья человека, свободного развития личности;</a:t>
            </a:r>
          </a:p>
          <a:p>
            <a:r>
              <a:rPr lang="ru-RU" sz="1600" dirty="0"/>
              <a:t>5) уважение прав и свобод человека;</a:t>
            </a:r>
          </a:p>
          <a:p>
            <a:r>
              <a:rPr lang="ru-RU" sz="1600" dirty="0"/>
              <a:t>6) стимулирование образованности личности и развитие одаренности;</a:t>
            </a:r>
          </a:p>
          <a:p>
            <a:r>
              <a:rPr lang="ru-RU" sz="1600" dirty="0"/>
              <a:t>7) непрерывность процесса образования, обеспечивающего преемственность его уровней;</a:t>
            </a:r>
          </a:p>
          <a:p>
            <a:r>
              <a:rPr lang="ru-RU" sz="1600" dirty="0" smtClean="0"/>
              <a:t>8</a:t>
            </a:r>
            <a:r>
              <a:rPr lang="ru-RU" sz="1600" dirty="0"/>
              <a:t>) единство обучения, воспитания и развития;</a:t>
            </a:r>
          </a:p>
          <a:p>
            <a:r>
              <a:rPr lang="ru-RU" sz="1600" dirty="0"/>
              <a:t>9) демократический характер управления образованием, прозрачность деятельности системы образования;</a:t>
            </a:r>
          </a:p>
          <a:p>
            <a:r>
              <a:rPr lang="ru-RU" sz="1600" dirty="0"/>
              <a:t>10) разнообразие организаций образования по формам собственности, формам обучения и воспитания, направлениям образования.</a:t>
            </a:r>
          </a:p>
          <a:p>
            <a:r>
              <a:rPr lang="ru-RU" sz="1600" dirty="0"/>
              <a:t>2. Запрещается создание и деятельность организационных структур политических партий и религиозных организаций (объединений) в организациях образования.</a:t>
            </a:r>
          </a:p>
          <a:p>
            <a:r>
              <a:rPr lang="ru-RU" sz="1600" dirty="0"/>
              <a:t> </a:t>
            </a:r>
          </a:p>
          <a:p>
            <a:endParaRPr lang="ru-RU" dirty="0"/>
          </a:p>
        </p:txBody>
      </p:sp>
    </p:spTree>
    <p:extLst>
      <p:ext uri="{BB962C8B-B14F-4D97-AF65-F5344CB8AC3E}">
        <p14:creationId xmlns:p14="http://schemas.microsoft.com/office/powerpoint/2010/main" val="33333327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4650" y="1238209"/>
            <a:ext cx="7992888" cy="923330"/>
          </a:xfrm>
          <a:prstGeom prst="rect">
            <a:avLst/>
          </a:prstGeom>
        </p:spPr>
        <p:txBody>
          <a:bodyPr wrap="square">
            <a:spAutoFit/>
          </a:bodyPr>
          <a:lstStyle/>
          <a:p>
            <a:endParaRPr lang="ru-RU" b="1" dirty="0" smtClean="0"/>
          </a:p>
          <a:p>
            <a:endParaRPr lang="ru-RU" b="1" dirty="0"/>
          </a:p>
          <a:p>
            <a:endParaRPr lang="ru-RU" dirty="0"/>
          </a:p>
        </p:txBody>
      </p:sp>
      <p:sp>
        <p:nvSpPr>
          <p:cNvPr id="3" name="Прямоугольник 2"/>
          <p:cNvSpPr/>
          <p:nvPr/>
        </p:nvSpPr>
        <p:spPr>
          <a:xfrm>
            <a:off x="107504" y="0"/>
            <a:ext cx="8928992" cy="5909310"/>
          </a:xfrm>
          <a:prstGeom prst="rect">
            <a:avLst/>
          </a:prstGeom>
        </p:spPr>
        <p:txBody>
          <a:bodyPr wrap="square">
            <a:spAutoFit/>
          </a:bodyPr>
          <a:lstStyle/>
          <a:p>
            <a:endParaRPr lang="ru-RU" b="1" dirty="0" smtClean="0"/>
          </a:p>
          <a:p>
            <a:r>
              <a:rPr lang="ru-RU" b="1" dirty="0" smtClean="0"/>
              <a:t>Статья </a:t>
            </a:r>
            <a:r>
              <a:rPr lang="ru-RU" b="1" dirty="0"/>
              <a:t>8. Государственные гарантии в области </a:t>
            </a:r>
            <a:r>
              <a:rPr lang="ru-RU" b="1" dirty="0" smtClean="0"/>
              <a:t>образования:</a:t>
            </a:r>
            <a:endParaRPr lang="ru-RU" dirty="0"/>
          </a:p>
          <a:p>
            <a:r>
              <a:rPr lang="ru-RU" dirty="0"/>
              <a:t>1. Право на образование обеспечивается государством путем развития системы образования, совершенствования правовой основы ее функционирования и создания необходимых социально-экономических условий для получения образования в соответствии с </a:t>
            </a:r>
            <a:r>
              <a:rPr lang="ru-RU" u="sng" dirty="0">
                <a:hlinkClick r:id="rId2"/>
              </a:rPr>
              <a:t>Конституцией</a:t>
            </a:r>
            <a:r>
              <a:rPr lang="ru-RU" dirty="0"/>
              <a:t> Республики Казахстан.</a:t>
            </a:r>
          </a:p>
          <a:p>
            <a:r>
              <a:rPr lang="ru-RU" dirty="0" smtClean="0"/>
              <a:t>1-1</a:t>
            </a:r>
            <a:r>
              <a:rPr lang="ru-RU" dirty="0"/>
              <a:t>. Государство создает лицам (детям) с особыми образовательными потребностями условия для их самосовершенствования, продолжения обучения в течение всей жизни на всех уровнях образования, свободного развития их способностей, включая предоставление права выбора формы получения образования в пределах, предоставленных системой образования, с учетом их индивидуальных особенностей развития.</a:t>
            </a:r>
          </a:p>
          <a:p>
            <a:r>
              <a:rPr lang="ru-RU" dirty="0" smtClean="0"/>
              <a:t>2</a:t>
            </a:r>
            <a:r>
              <a:rPr lang="ru-RU" dirty="0"/>
              <a:t>. Государство обеспечивает получение гражданами Республики Казахстан бесплатного </a:t>
            </a:r>
            <a:r>
              <a:rPr lang="ru-RU" dirty="0" err="1"/>
              <a:t>предшкольного</a:t>
            </a:r>
            <a:r>
              <a:rPr lang="ru-RU" dirty="0"/>
              <a:t>, начального, основного среднего, общего среднего, технического и профессионального образования с присвоением выпускникам рабочей квалификации или рабочих квалификаций в рамках одной специальности, а также на конкурсной основе в соответствии с государственным образовательным заказом бесплатного технического и профессионального, </a:t>
            </a:r>
            <a:r>
              <a:rPr lang="ru-RU" dirty="0" err="1"/>
              <a:t>послесреднего</a:t>
            </a:r>
            <a:r>
              <a:rPr lang="ru-RU" dirty="0"/>
              <a:t>, высшего и послевузовского образования, если образование каждого из этих уровней гражданин Республики Казахстан получает впервые, за исключением образования, получаемого в военных, специальных учебных заведениях.</a:t>
            </a:r>
          </a:p>
        </p:txBody>
      </p:sp>
    </p:spTree>
    <p:extLst>
      <p:ext uri="{BB962C8B-B14F-4D97-AF65-F5344CB8AC3E}">
        <p14:creationId xmlns:p14="http://schemas.microsoft.com/office/powerpoint/2010/main" val="40012463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4650" y="1238209"/>
            <a:ext cx="7992888" cy="923330"/>
          </a:xfrm>
          <a:prstGeom prst="rect">
            <a:avLst/>
          </a:prstGeom>
        </p:spPr>
        <p:txBody>
          <a:bodyPr wrap="square">
            <a:spAutoFit/>
          </a:bodyPr>
          <a:lstStyle/>
          <a:p>
            <a:endParaRPr lang="ru-RU" b="1" dirty="0" smtClean="0"/>
          </a:p>
          <a:p>
            <a:endParaRPr lang="ru-RU" b="1" dirty="0"/>
          </a:p>
          <a:p>
            <a:endParaRPr lang="ru-RU" dirty="0"/>
          </a:p>
        </p:txBody>
      </p:sp>
      <p:sp>
        <p:nvSpPr>
          <p:cNvPr id="3" name="Прямоугольник 2"/>
          <p:cNvSpPr/>
          <p:nvPr/>
        </p:nvSpPr>
        <p:spPr>
          <a:xfrm>
            <a:off x="107504" y="260648"/>
            <a:ext cx="8964487" cy="7017306"/>
          </a:xfrm>
          <a:prstGeom prst="rect">
            <a:avLst/>
          </a:prstGeom>
        </p:spPr>
        <p:txBody>
          <a:bodyPr wrap="square">
            <a:spAutoFit/>
          </a:bodyPr>
          <a:lstStyle/>
          <a:p>
            <a:r>
              <a:rPr lang="ru-RU" b="1" dirty="0" smtClean="0"/>
              <a:t>4. </a:t>
            </a:r>
            <a:r>
              <a:rPr lang="ru-RU" b="1" dirty="0"/>
              <a:t>Государство полностью или частично компенсирует расходы на содержание граждан </a:t>
            </a:r>
            <a:r>
              <a:rPr lang="ru-RU" b="1" dirty="0" smtClean="0"/>
              <a:t>РК, </a:t>
            </a:r>
            <a:r>
              <a:rPr lang="ru-RU" b="1" dirty="0"/>
              <a:t>нуждающихся в социальной помощи, в период получения ими образования.</a:t>
            </a:r>
          </a:p>
          <a:p>
            <a:r>
              <a:rPr lang="ru-RU" b="1" i="1" dirty="0"/>
              <a:t>К категории граждан </a:t>
            </a:r>
            <a:r>
              <a:rPr lang="ru-RU" b="1" i="1" dirty="0" smtClean="0"/>
              <a:t>РК, </a:t>
            </a:r>
            <a:r>
              <a:rPr lang="ru-RU" b="1" i="1" dirty="0"/>
              <a:t>которым оказывается социальная помощь, </a:t>
            </a:r>
            <a:endParaRPr lang="ru-RU" b="1" i="1" dirty="0" smtClean="0"/>
          </a:p>
          <a:p>
            <a:r>
              <a:rPr lang="ru-RU" b="1" i="1" dirty="0" smtClean="0"/>
              <a:t>относятся</a:t>
            </a:r>
            <a:r>
              <a:rPr lang="ru-RU" b="1" i="1" dirty="0"/>
              <a:t>:</a:t>
            </a:r>
          </a:p>
          <a:p>
            <a:r>
              <a:rPr lang="ru-RU" dirty="0"/>
              <a:t>1) дети-сироты, дети, оставшиеся без попечения родителей;</a:t>
            </a:r>
          </a:p>
          <a:p>
            <a:r>
              <a:rPr lang="ru-RU" dirty="0"/>
              <a:t>2) дети с ограниченными возможностями в развитии, инвалиды и инвалиды с детства, дети-инвалиды;</a:t>
            </a:r>
          </a:p>
          <a:p>
            <a:r>
              <a:rPr lang="ru-RU" dirty="0"/>
              <a:t>3) дети из многодетных семей;</a:t>
            </a:r>
          </a:p>
          <a:p>
            <a:r>
              <a:rPr lang="ru-RU" dirty="0" smtClean="0"/>
              <a:t>4</a:t>
            </a:r>
            <a:r>
              <a:rPr lang="ru-RU" dirty="0"/>
              <a:t>) дети, находящиеся в центрах адаптации несовершеннолетних и центрах поддержки детей, находящихся в трудной жизненной ситуации;</a:t>
            </a:r>
          </a:p>
          <a:p>
            <a:r>
              <a:rPr lang="ru-RU" dirty="0"/>
              <a:t>5) дети, проживающие в школах-интернатах общего и санаторного типов, интернатах при школах;</a:t>
            </a:r>
          </a:p>
          <a:p>
            <a:r>
              <a:rPr lang="ru-RU" dirty="0"/>
              <a:t>6) дети, воспитывающиеся и обучающиеся в специализированных </a:t>
            </a:r>
            <a:r>
              <a:rPr lang="ru-RU" dirty="0" err="1"/>
              <a:t>интернатных</a:t>
            </a:r>
            <a:r>
              <a:rPr lang="ru-RU" dirty="0"/>
              <a:t> организациях образования для одаренных детей;</a:t>
            </a:r>
          </a:p>
          <a:p>
            <a:r>
              <a:rPr lang="ru-RU" dirty="0"/>
              <a:t>7) воспитанники </a:t>
            </a:r>
            <a:r>
              <a:rPr lang="ru-RU" dirty="0" err="1"/>
              <a:t>интернатных</a:t>
            </a:r>
            <a:r>
              <a:rPr lang="ru-RU" dirty="0"/>
              <a:t> организаций;</a:t>
            </a:r>
          </a:p>
          <a:p>
            <a:r>
              <a:rPr lang="ru-RU" dirty="0"/>
              <a:t>8) дети из семей, имеющих право на получение государственной адресной социальной помощи, а также из семей, не получающих государственную адресную социальную помощь, в которых среднедушевой доход ниже величины прожиточного минимума;</a:t>
            </a:r>
          </a:p>
          <a:p>
            <a:r>
              <a:rPr lang="ru-RU" dirty="0"/>
              <a:t>9) дети, которые по состоянию здоровья в течение длительного времени обучаются по программам начального, основного среднего, общего среднего образования на дому или в организациях, оказывающих стационарную помощь, а также восстановительное лечение и медицинскую реабилитацию;</a:t>
            </a:r>
          </a:p>
          <a:p>
            <a:endParaRPr lang="ru-RU" b="1" dirty="0"/>
          </a:p>
          <a:p>
            <a:endParaRPr lang="ru-RU" b="1" dirty="0"/>
          </a:p>
        </p:txBody>
      </p:sp>
      <p:pic>
        <p:nvPicPr>
          <p:cNvPr id="11266" name="Picture 2" descr="D:\user\Desktop\перечень.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70168" y="204676"/>
            <a:ext cx="773832" cy="1484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29614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4650" y="1238209"/>
            <a:ext cx="7992888" cy="923330"/>
          </a:xfrm>
          <a:prstGeom prst="rect">
            <a:avLst/>
          </a:prstGeom>
        </p:spPr>
        <p:txBody>
          <a:bodyPr wrap="square">
            <a:spAutoFit/>
          </a:bodyPr>
          <a:lstStyle/>
          <a:p>
            <a:endParaRPr lang="ru-RU" b="1" dirty="0" smtClean="0"/>
          </a:p>
          <a:p>
            <a:endParaRPr lang="ru-RU" b="1" dirty="0"/>
          </a:p>
          <a:p>
            <a:endParaRPr lang="ru-RU" dirty="0"/>
          </a:p>
        </p:txBody>
      </p:sp>
      <p:sp>
        <p:nvSpPr>
          <p:cNvPr id="3" name="Прямоугольник 2"/>
          <p:cNvSpPr/>
          <p:nvPr/>
        </p:nvSpPr>
        <p:spPr>
          <a:xfrm>
            <a:off x="338626" y="260648"/>
            <a:ext cx="8208912" cy="5262979"/>
          </a:xfrm>
          <a:prstGeom prst="rect">
            <a:avLst/>
          </a:prstGeom>
        </p:spPr>
        <p:txBody>
          <a:bodyPr wrap="square">
            <a:spAutoFit/>
          </a:bodyPr>
          <a:lstStyle/>
          <a:p>
            <a:endParaRPr lang="ru-RU" sz="2000" dirty="0" smtClean="0"/>
          </a:p>
          <a:p>
            <a:endParaRPr lang="ru-RU" sz="2000" dirty="0"/>
          </a:p>
          <a:p>
            <a:r>
              <a:rPr lang="ru-RU" sz="2000" dirty="0" smtClean="0"/>
              <a:t>4-1</a:t>
            </a:r>
            <a:r>
              <a:rPr lang="ru-RU" sz="2000" dirty="0"/>
              <a:t>. Государство полностью или частично компенсирует расходы на питание отдельных категорий обучающихся в </a:t>
            </a:r>
            <a:r>
              <a:rPr lang="ru-RU" sz="2000" u="sng" dirty="0">
                <a:hlinkClick r:id="rId2"/>
              </a:rPr>
              <a:t>порядке</a:t>
            </a:r>
            <a:r>
              <a:rPr lang="ru-RU" sz="2000" dirty="0"/>
              <a:t>, предусмотренном законодательством Республики Казахстан.</a:t>
            </a:r>
          </a:p>
          <a:p>
            <a:r>
              <a:rPr lang="ru-RU" sz="2000" dirty="0" smtClean="0"/>
              <a:t>5</a:t>
            </a:r>
            <a:r>
              <a:rPr lang="ru-RU" sz="2000" dirty="0"/>
              <a:t>. Для граждан, которые по состоянию здоровья в течение длительного времени не могут посещать организации среднего образования, организуется индивидуальное бесплатное обучение на дому или в организациях, оказывающих стационарную помощь, а также восстановительное лечение и медицинскую реабилитацию.</a:t>
            </a:r>
          </a:p>
          <a:p>
            <a:r>
              <a:rPr lang="ru-RU" sz="2000" dirty="0" smtClean="0"/>
              <a:t>6</a:t>
            </a:r>
            <a:r>
              <a:rPr lang="ru-RU" sz="2000" dirty="0"/>
              <a:t>. Государство, реализуя цели </a:t>
            </a:r>
            <a:r>
              <a:rPr lang="ru-RU" sz="2000" u="sng" dirty="0">
                <a:hlinkClick r:id="rId3"/>
              </a:rPr>
              <a:t>инклюзивного образования</a:t>
            </a:r>
            <a:r>
              <a:rPr lang="ru-RU" sz="2000" dirty="0"/>
              <a:t>, обеспечивает гражданам с ограниченными возможностями в развитии специальные условия для получения ими образования, коррекции нарушения развития и социальной адаптации на всех уровнях образования.</a:t>
            </a:r>
          </a:p>
          <a:p>
            <a:endParaRPr lang="ru-RU" b="1" dirty="0"/>
          </a:p>
          <a:p>
            <a:endParaRPr lang="ru-RU" b="1" dirty="0"/>
          </a:p>
        </p:txBody>
      </p:sp>
      <p:pic>
        <p:nvPicPr>
          <p:cNvPr id="5" name="Picture 2" descr="D:\user\Desktop\перечень.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3340" y="4509120"/>
            <a:ext cx="1872208" cy="19211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5608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917</TotalTime>
  <Words>2759</Words>
  <Application>Microsoft Office PowerPoint</Application>
  <PresentationFormat>Экран (4:3)</PresentationFormat>
  <Paragraphs>208</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Исполнительная</vt:lpstr>
      <vt:lpstr>                       </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Глава 4. Содержание образования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УМЦ</cp:lastModifiedBy>
  <cp:revision>134</cp:revision>
  <dcterms:created xsi:type="dcterms:W3CDTF">2015-08-15T04:08:05Z</dcterms:created>
  <dcterms:modified xsi:type="dcterms:W3CDTF">2022-11-01T11:27:16Z</dcterms:modified>
</cp:coreProperties>
</file>