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8"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182" y="-4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01.11.2022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01.11.2022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01.11.2022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01.11.2022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01.11.2022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01.11.2022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01.11.2022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t>01.11.2022</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ctrTitle"/>
          </p:nvPr>
        </p:nvSpPr>
        <p:spPr>
          <a:xfrm>
            <a:off x="755576" y="3130432"/>
            <a:ext cx="7560840" cy="2242784"/>
          </a:xfrm>
        </p:spPr>
        <p:txBody>
          <a:bodyPr/>
          <a:lstStyle/>
          <a:p>
            <a:pPr algn="ctr"/>
            <a:r>
              <a:rPr lang="ru-RU" dirty="0" smtClean="0">
                <a:ln w="38100">
                  <a:solidFill>
                    <a:schemeClr val="tx1"/>
                  </a:solidFill>
                </a:ln>
                <a:solidFill>
                  <a:srgbClr val="FFFF00"/>
                </a:solidFill>
              </a:rPr>
              <a:t/>
            </a:r>
            <a:br>
              <a:rPr lang="ru-RU" dirty="0" smtClean="0">
                <a:ln w="38100">
                  <a:solidFill>
                    <a:schemeClr val="tx1"/>
                  </a:solidFill>
                </a:ln>
                <a:solidFill>
                  <a:srgbClr val="FFFF00"/>
                </a:solidFill>
              </a:rPr>
            </a:br>
            <a:endParaRPr lang="ru-RU" dirty="0">
              <a:ln w="38100">
                <a:solidFill>
                  <a:schemeClr val="tx1"/>
                </a:solidFill>
              </a:ln>
              <a:solidFill>
                <a:srgbClr val="FFFF00"/>
              </a:solidFill>
            </a:endParaRPr>
          </a:p>
        </p:txBody>
      </p:sp>
      <p:sp>
        <p:nvSpPr>
          <p:cNvPr id="4" name="Прямоугольник 3"/>
          <p:cNvSpPr/>
          <p:nvPr/>
        </p:nvSpPr>
        <p:spPr>
          <a:xfrm>
            <a:off x="2286000" y="3130432"/>
            <a:ext cx="4572000" cy="954107"/>
          </a:xfrm>
          <a:prstGeom prst="rect">
            <a:avLst/>
          </a:prstGeom>
        </p:spPr>
        <p:txBody>
          <a:bodyPr>
            <a:spAutoFit/>
          </a:bodyPr>
          <a:lstStyle/>
          <a:p>
            <a:pPr algn="ctr"/>
            <a:r>
              <a:rPr lang="ru-RU" sz="2800" b="1" dirty="0" smtClean="0"/>
              <a:t>Школа кадрового резерва</a:t>
            </a:r>
          </a:p>
          <a:p>
            <a:pPr algn="ctr"/>
            <a:r>
              <a:rPr lang="kk-KZ" sz="2800" b="1" dirty="0" smtClean="0"/>
              <a:t>«Болашақ басшы»</a:t>
            </a:r>
            <a:endParaRPr lang="ru-RU" sz="2800" b="1" dirty="0"/>
          </a:p>
        </p:txBody>
      </p:sp>
    </p:spTree>
    <p:extLst>
      <p:ext uri="{BB962C8B-B14F-4D97-AF65-F5344CB8AC3E}">
        <p14:creationId xmlns:p14="http://schemas.microsoft.com/office/powerpoint/2010/main" val="3187889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404664"/>
            <a:ext cx="7488832" cy="864096"/>
          </a:xfrm>
        </p:spPr>
        <p:txBody>
          <a:bodyPr>
            <a:normAutofit fontScale="90000"/>
          </a:bodyPr>
          <a:lstStyle/>
          <a:p>
            <a:pPr algn="ctr"/>
            <a:r>
              <a:rPr lang="ru-RU" sz="2900" dirty="0"/>
              <a:t>Статья 8. Право педагога на материальное обеспечение</a:t>
            </a:r>
          </a:p>
        </p:txBody>
      </p:sp>
      <p:pic>
        <p:nvPicPr>
          <p:cNvPr id="3074" name="Picture 2" descr="D:\user\Desktop\повышение з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56792"/>
            <a:ext cx="7704856"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353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76672"/>
            <a:ext cx="9144000" cy="5616624"/>
          </a:xfrm>
        </p:spPr>
        <p:txBody>
          <a:bodyPr>
            <a:normAutofit/>
          </a:bodyPr>
          <a:lstStyle/>
          <a:p>
            <a:pPr marL="0" indent="0" algn="ctr">
              <a:spcBef>
                <a:spcPts val="0"/>
              </a:spcBef>
              <a:buNone/>
            </a:pPr>
            <a:r>
              <a:rPr lang="ru-RU" dirty="0"/>
              <a:t>Ч</a:t>
            </a:r>
            <a:r>
              <a:rPr lang="ru-RU" dirty="0" smtClean="0"/>
              <a:t>етвертым </a:t>
            </a:r>
            <a:r>
              <a:rPr lang="ru-RU" dirty="0"/>
              <a:t>пунктом статьи педагогу </a:t>
            </a:r>
            <a:r>
              <a:rPr lang="ru-RU" dirty="0" err="1"/>
              <a:t>госорганизаций</a:t>
            </a:r>
            <a:r>
              <a:rPr lang="ru-RU" dirty="0"/>
              <a:t> по основному месту работы полагается доплата за степень доктора философии (</a:t>
            </a:r>
            <a:r>
              <a:rPr lang="ru-RU" dirty="0" err="1"/>
              <a:t>PhD</a:t>
            </a:r>
            <a:r>
              <a:rPr lang="ru-RU" dirty="0"/>
              <a:t>), доктора по профилю, а также за ученую степень кандидата наук — в размере 17-кратного МРП (это 45 067 тенге в 2020 году), доктора наук начнут получать доплату в размере 34-кратного МРП (90 134 тенге).</a:t>
            </a:r>
          </a:p>
          <a:p>
            <a:pPr marL="0" indent="0" algn="ctr">
              <a:spcBef>
                <a:spcPts val="0"/>
              </a:spcBef>
              <a:buNone/>
            </a:pPr>
            <a:r>
              <a:rPr lang="ru-RU" dirty="0" smtClean="0"/>
              <a:t>Пятый </a:t>
            </a:r>
            <a:r>
              <a:rPr lang="ru-RU" dirty="0"/>
              <a:t>пункт этой же статьи устанавливает доплату педагогу </a:t>
            </a:r>
            <a:r>
              <a:rPr lang="ru-RU" dirty="0" err="1"/>
              <a:t>госорганизаций</a:t>
            </a:r>
            <a:r>
              <a:rPr lang="ru-RU" dirty="0"/>
              <a:t> по основному месту работы за степень магистра по научно-педагогическому направлению в размере 10-кратного МРП (26 510 тенге).</a:t>
            </a:r>
          </a:p>
          <a:p>
            <a:pPr marL="0" indent="0" algn="ctr">
              <a:spcBef>
                <a:spcPts val="0"/>
              </a:spcBef>
              <a:buNone/>
            </a:pPr>
            <a:r>
              <a:rPr lang="ru-RU" dirty="0" smtClean="0"/>
              <a:t>В </a:t>
            </a:r>
            <a:r>
              <a:rPr lang="ru-RU" dirty="0"/>
              <a:t>шестом пункте этой же статьи говорится о том, что местные исполнительные органы (</a:t>
            </a:r>
            <a:r>
              <a:rPr lang="ru-RU" dirty="0" err="1"/>
              <a:t>акиматы</a:t>
            </a:r>
            <a:r>
              <a:rPr lang="ru-RU" dirty="0"/>
              <a:t>) вправе устанавливать дополнительные стимулирующие выплаты педагогам в виде вознаграждения в размере не менее 300-кратного МРП (795 300 тенге).</a:t>
            </a:r>
          </a:p>
        </p:txBody>
      </p:sp>
    </p:spTree>
    <p:extLst>
      <p:ext uri="{BB962C8B-B14F-4D97-AF65-F5344CB8AC3E}">
        <p14:creationId xmlns:p14="http://schemas.microsoft.com/office/powerpoint/2010/main" val="3818353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404664"/>
            <a:ext cx="7488832" cy="576064"/>
          </a:xfrm>
        </p:spPr>
        <p:txBody>
          <a:bodyPr>
            <a:normAutofit/>
          </a:bodyPr>
          <a:lstStyle/>
          <a:p>
            <a:pPr algn="ctr"/>
            <a:r>
              <a:rPr lang="ru-RU" sz="2900" dirty="0"/>
              <a:t>Статья 9. Право педагога на поощрение</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371600"/>
            <a:ext cx="6640233" cy="44336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8353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04664"/>
            <a:ext cx="9144000" cy="5976664"/>
          </a:xfrm>
        </p:spPr>
        <p:txBody>
          <a:bodyPr>
            <a:normAutofit fontScale="85000" lnSpcReduction="20000"/>
          </a:bodyPr>
          <a:lstStyle/>
          <a:p>
            <a:pPr marL="0" indent="0" algn="ctr">
              <a:lnSpc>
                <a:spcPct val="110000"/>
              </a:lnSpc>
              <a:spcBef>
                <a:spcPts val="0"/>
              </a:spcBef>
              <a:buNone/>
            </a:pPr>
            <a:r>
              <a:rPr lang="ru-RU" dirty="0"/>
              <a:t>Второй пункт этой статьи предусматривает, что за выдающиеся достижения и особые заслуги педагога перед Республикой Казахстан ему присваиваются государственные награды, в том числе почетное звание «</a:t>
            </a:r>
            <a:r>
              <a:rPr lang="ru-RU" dirty="0" err="1"/>
              <a:t>Қазақстанның</a:t>
            </a:r>
            <a:r>
              <a:rPr lang="ru-RU" dirty="0"/>
              <a:t> </a:t>
            </a:r>
            <a:r>
              <a:rPr lang="ru-RU" dirty="0" err="1"/>
              <a:t>еңбек</a:t>
            </a:r>
            <a:r>
              <a:rPr lang="ru-RU" dirty="0"/>
              <a:t> </a:t>
            </a:r>
            <a:r>
              <a:rPr lang="ru-RU" dirty="0" err="1"/>
              <a:t>сіңірген</a:t>
            </a:r>
            <a:r>
              <a:rPr lang="ru-RU" dirty="0"/>
              <a:t> </a:t>
            </a:r>
            <a:r>
              <a:rPr lang="ru-RU" dirty="0" err="1"/>
              <a:t>ұстазы</a:t>
            </a:r>
            <a:r>
              <a:rPr lang="ru-RU" dirty="0"/>
              <a:t>» («Заслуженный учитель Казахстана»). Педагог, удостоенный этого звания, получает единовременную выплату в размере 1000-кратного МРП (2 651 000 тенге). Согласно третьему пункту этой же статьи, педагогу, подготовившему победителя, призера международных олимпиад, конкурсов и спортивных соревнований за счет экономии по деятельности соответствующей государственной организации образования выплачивается единовременное вознаграждение в размере трех должностных окладов</a:t>
            </a:r>
            <a:r>
              <a:rPr lang="ru-RU" dirty="0" smtClean="0"/>
              <a:t>.</a:t>
            </a:r>
          </a:p>
          <a:p>
            <a:pPr marL="0" indent="0" algn="ctr">
              <a:lnSpc>
                <a:spcPct val="110000"/>
              </a:lnSpc>
              <a:spcBef>
                <a:spcPts val="0"/>
              </a:spcBef>
              <a:buNone/>
            </a:pPr>
            <a:r>
              <a:rPr lang="ru-RU" dirty="0"/>
              <a:t>Четвертый пункт этой статьи предусматривает, что </a:t>
            </a:r>
            <a:r>
              <a:rPr lang="ru-RU" dirty="0" err="1"/>
              <a:t>акиматы</a:t>
            </a:r>
            <a:r>
              <a:rPr lang="ru-RU" dirty="0"/>
              <a:t> вправе устанавливать дополнительные меры поощрения педагогов посредством учреждения местных знаков отличия и почетных званий с выплатой единовременного вознаграждения или без таковой, и иных форм стимулирования, в том числе к официальным праздничным датам. Описание, порядок присвоения местных знаков отличия и почетных званий, в том числе размеры выплат единовременного вознаграждения, определяются местным исполнительным органом</a:t>
            </a:r>
            <a:r>
              <a:rPr lang="ru-RU" dirty="0" smtClean="0"/>
              <a:t>.</a:t>
            </a:r>
            <a:endParaRPr lang="ru-RU" dirty="0"/>
          </a:p>
          <a:p>
            <a:pPr marL="0" indent="0" algn="ctr">
              <a:lnSpc>
                <a:spcPct val="110000"/>
              </a:lnSpc>
              <a:spcBef>
                <a:spcPts val="0"/>
              </a:spcBef>
              <a:buNone/>
            </a:pPr>
            <a:r>
              <a:rPr lang="ru-RU" dirty="0"/>
              <a:t>Пятый пункт статьи гласит о том, что ежегодно за счет средств республиканского бюджета обладателю звания «Лучший педагог» выплачивается вознаграждение в размере и порядке, определяемых Правительством Республики Казахстан.</a:t>
            </a:r>
          </a:p>
        </p:txBody>
      </p:sp>
    </p:spTree>
    <p:extLst>
      <p:ext uri="{BB962C8B-B14F-4D97-AF65-F5344CB8AC3E}">
        <p14:creationId xmlns:p14="http://schemas.microsoft.com/office/powerpoint/2010/main" val="3818353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04664"/>
            <a:ext cx="7560840" cy="576064"/>
          </a:xfrm>
        </p:spPr>
        <p:txBody>
          <a:bodyPr>
            <a:normAutofit/>
          </a:bodyPr>
          <a:lstStyle/>
          <a:p>
            <a:pPr algn="ctr"/>
            <a:r>
              <a:rPr lang="ru-RU" sz="2900" dirty="0"/>
              <a:t>Статья 12. Социальные гарантии</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340768"/>
            <a:ext cx="7020272" cy="46801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8353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04664"/>
            <a:ext cx="9144000" cy="5904656"/>
          </a:xfrm>
        </p:spPr>
        <p:txBody>
          <a:bodyPr>
            <a:normAutofit fontScale="92500" lnSpcReduction="10000"/>
          </a:bodyPr>
          <a:lstStyle/>
          <a:p>
            <a:pPr marL="0" indent="0" algn="ctr">
              <a:lnSpc>
                <a:spcPct val="110000"/>
              </a:lnSpc>
              <a:spcBef>
                <a:spcPts val="0"/>
              </a:spcBef>
              <a:buNone/>
            </a:pPr>
            <a:r>
              <a:rPr lang="ru-RU" dirty="0"/>
              <a:t>Первый же пункт этой статьи гарантирует педагогам жилище, в том числе служебное и (или) общежитие, а также земельные участки под индивидуальное жилищное строительство</a:t>
            </a:r>
            <a:r>
              <a:rPr lang="ru-RU" dirty="0" smtClean="0"/>
              <a:t>.</a:t>
            </a:r>
          </a:p>
          <a:p>
            <a:pPr marL="0" indent="0" algn="ctr">
              <a:lnSpc>
                <a:spcPct val="110000"/>
              </a:lnSpc>
              <a:spcBef>
                <a:spcPts val="0"/>
              </a:spcBef>
              <a:buNone/>
            </a:pPr>
            <a:r>
              <a:rPr lang="ru-RU" dirty="0"/>
              <a:t>Также предусмотрены прочие «нематериальные» бонусы в виде ежегодного пособия на оздоровление в размере не менее одного оклада, приоритета для детей педагогов в очереди в детсады, приоритет в предоставлении земельных участков под индивидуальное жилищное строительство учителям, преподающим в сельской местности</a:t>
            </a:r>
            <a:r>
              <a:rPr lang="ru-RU" dirty="0" smtClean="0"/>
              <a:t>.</a:t>
            </a:r>
            <a:endParaRPr lang="ru-RU" dirty="0"/>
          </a:p>
          <a:p>
            <a:pPr marL="0" indent="0" algn="ctr">
              <a:lnSpc>
                <a:spcPct val="110000"/>
              </a:lnSpc>
              <a:spcBef>
                <a:spcPts val="0"/>
              </a:spcBef>
              <a:buNone/>
            </a:pPr>
            <a:r>
              <a:rPr lang="ru-RU" dirty="0"/>
              <a:t>В</a:t>
            </a:r>
            <a:r>
              <a:rPr lang="ru-RU" dirty="0" smtClean="0"/>
              <a:t> </a:t>
            </a:r>
            <a:r>
              <a:rPr lang="ru-RU" dirty="0"/>
              <a:t>пятом пункте статьи говорится о том, что сельскому педагогу по решению </a:t>
            </a:r>
            <a:r>
              <a:rPr lang="ru-RU" dirty="0" err="1"/>
              <a:t>маслихатов</a:t>
            </a:r>
            <a:r>
              <a:rPr lang="ru-RU" dirty="0"/>
              <a:t> устанавливаются повышенные (не менее чем на 25%), оклады и тарифные ставки по сравнению со ставками городских педагогов</a:t>
            </a:r>
            <a:r>
              <a:rPr lang="ru-RU" dirty="0" smtClean="0"/>
              <a:t>.</a:t>
            </a:r>
          </a:p>
          <a:p>
            <a:pPr marL="0" indent="0" algn="ctr">
              <a:lnSpc>
                <a:spcPct val="110000"/>
              </a:lnSpc>
              <a:spcBef>
                <a:spcPts val="0"/>
              </a:spcBef>
              <a:buNone/>
            </a:pPr>
            <a:r>
              <a:rPr lang="ru-RU" dirty="0"/>
              <a:t>Согласно седьмому пункту, </a:t>
            </a:r>
            <a:r>
              <a:rPr lang="ru-RU" dirty="0" err="1"/>
              <a:t>маслихаты</a:t>
            </a:r>
            <a:r>
              <a:rPr lang="ru-RU" dirty="0"/>
              <a:t> также вправе устанавливать компенсационные выплаты педагогу за наем (аренду) жилища и коммунальные услуги, полные или частичные выплаты для приобретения путёвок на санаторно-курортное лечение и отдых, а также иные льготы, направленные на социальную поддержку педагога.</a:t>
            </a:r>
          </a:p>
        </p:txBody>
      </p:sp>
    </p:spTree>
    <p:extLst>
      <p:ext uri="{BB962C8B-B14F-4D97-AF65-F5344CB8AC3E}">
        <p14:creationId xmlns:p14="http://schemas.microsoft.com/office/powerpoint/2010/main" val="3818353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04664"/>
            <a:ext cx="7560840" cy="504056"/>
          </a:xfrm>
        </p:spPr>
        <p:txBody>
          <a:bodyPr>
            <a:normAutofit fontScale="90000"/>
          </a:bodyPr>
          <a:lstStyle/>
          <a:p>
            <a:pPr algn="ctr"/>
            <a:r>
              <a:rPr lang="ru-RU" sz="2900" dirty="0"/>
              <a:t>Статья 13. Наставничество</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058303"/>
            <a:ext cx="5527501" cy="4950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8353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685800"/>
            <a:ext cx="8280920" cy="5335488"/>
          </a:xfrm>
        </p:spPr>
        <p:txBody>
          <a:bodyPr>
            <a:normAutofit/>
          </a:bodyPr>
          <a:lstStyle/>
          <a:p>
            <a:pPr marL="0" indent="0">
              <a:buNone/>
            </a:pPr>
            <a:r>
              <a:rPr lang="ru-RU" sz="3600" dirty="0"/>
              <a:t>За педагогом, впервые приступившим к профессиональной деятельности в организации среднего образования, на период одного учебного года закрепляется педагог, осуществляющий наставничество. За осуществление наставничества выплачивается доплата (определяется подзаконными актами).</a:t>
            </a:r>
          </a:p>
        </p:txBody>
      </p:sp>
    </p:spTree>
    <p:extLst>
      <p:ext uri="{BB962C8B-B14F-4D97-AF65-F5344CB8AC3E}">
        <p14:creationId xmlns:p14="http://schemas.microsoft.com/office/powerpoint/2010/main" val="3818353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04664"/>
            <a:ext cx="7560840" cy="648072"/>
          </a:xfrm>
        </p:spPr>
        <p:txBody>
          <a:bodyPr>
            <a:normAutofit/>
          </a:bodyPr>
          <a:lstStyle/>
          <a:p>
            <a:pPr algn="ctr"/>
            <a:r>
              <a:rPr lang="ru-RU" sz="2900" dirty="0"/>
              <a:t>Статья 15. Обязанности педагога</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049155"/>
            <a:ext cx="3751025" cy="49792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8353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76672"/>
            <a:ext cx="9144000" cy="5544616"/>
          </a:xfrm>
        </p:spPr>
        <p:txBody>
          <a:bodyPr>
            <a:normAutofit/>
          </a:bodyPr>
          <a:lstStyle/>
          <a:p>
            <a:r>
              <a:rPr lang="ru-RU" dirty="0" smtClean="0"/>
              <a:t>Педагог </a:t>
            </a:r>
            <a:r>
              <a:rPr lang="ru-RU" dirty="0"/>
              <a:t>не вправе использовать образовательный процесс для политической агитации, принуждения обучающихся и воспитанников к принятию политических, религиозных или иных убеждений либо отказу от них, для разжигания социальной, расовой, национальной или религиозной розни, агитации, пропагандирующей исключительность, превосходство либо неполноценность граждан по признаку социальной, расовой, национальной, религиозной или языковой принадлежности, их отношения к религии, в том числе посредством сообщения обучающимся недостоверных сведений об исторических, национальных, религиозных и культурных традициях наций и народностей Республики Казахстан, а также побуждения обучающихся к действиям, противоречащим Конституции Республики Казахстан и законодательству Республики Казахстан.</a:t>
            </a:r>
          </a:p>
        </p:txBody>
      </p:sp>
    </p:spTree>
    <p:extLst>
      <p:ext uri="{BB962C8B-B14F-4D97-AF65-F5344CB8AC3E}">
        <p14:creationId xmlns:p14="http://schemas.microsoft.com/office/powerpoint/2010/main" val="3818353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476672"/>
            <a:ext cx="7543800" cy="1872208"/>
          </a:xfrm>
        </p:spPr>
        <p:txBody>
          <a:bodyPr/>
          <a:lstStyle/>
          <a:p>
            <a:pPr marL="0" indent="0" algn="ctr">
              <a:buNone/>
            </a:pPr>
            <a:r>
              <a:rPr lang="ru-RU" sz="4400" dirty="0">
                <a:ln w="38100">
                  <a:solidFill>
                    <a:prstClr val="black"/>
                  </a:solidFill>
                </a:ln>
                <a:solidFill>
                  <a:srgbClr val="FFFF00"/>
                </a:solidFill>
                <a:latin typeface="Impact"/>
              </a:rPr>
              <a:t>ЗАКОН РЕСПУБЛИКИ КАЗАХСТАН</a:t>
            </a:r>
          </a:p>
          <a:p>
            <a:pPr marL="0" indent="0" algn="ctr">
              <a:buNone/>
            </a:pPr>
            <a:r>
              <a:rPr lang="ru-RU" sz="4400" dirty="0">
                <a:ln w="38100">
                  <a:solidFill>
                    <a:prstClr val="black"/>
                  </a:solidFill>
                </a:ln>
                <a:solidFill>
                  <a:srgbClr val="FFFF00"/>
                </a:solidFill>
                <a:latin typeface="Impact"/>
              </a:rPr>
              <a:t> о статусе педагога</a:t>
            </a:r>
            <a:endParaRPr lang="ru-RU" sz="4400" dirty="0"/>
          </a:p>
          <a:p>
            <a:endParaRPr lang="ru-RU" dirty="0"/>
          </a:p>
        </p:txBody>
      </p:sp>
      <p:pic>
        <p:nvPicPr>
          <p:cNvPr id="6146" name="Picture 2" descr="D:\user\Desktop\счастливый учитель.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988840"/>
            <a:ext cx="6912768"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296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404664"/>
            <a:ext cx="7488832" cy="504056"/>
          </a:xfrm>
        </p:spPr>
        <p:txBody>
          <a:bodyPr>
            <a:normAutofit fontScale="90000"/>
          </a:bodyPr>
          <a:lstStyle/>
          <a:p>
            <a:pPr algn="ctr"/>
            <a:r>
              <a:rPr lang="ru-RU" sz="2900" dirty="0"/>
              <a:t>Статья 16. Совет по педагогической этике</a:t>
            </a:r>
          </a:p>
        </p:txBody>
      </p:sp>
      <p:pic>
        <p:nvPicPr>
          <p:cNvPr id="4098" name="Picture 2" descr="D:\user\Desktop\этика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80728"/>
            <a:ext cx="7488832" cy="5040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353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76672"/>
            <a:ext cx="9144000" cy="5616624"/>
          </a:xfrm>
        </p:spPr>
        <p:txBody>
          <a:bodyPr>
            <a:normAutofit/>
          </a:bodyPr>
          <a:lstStyle/>
          <a:p>
            <a:pPr marL="0" indent="0" algn="ctr">
              <a:buNone/>
            </a:pPr>
            <a:r>
              <a:rPr lang="ru-RU" sz="4400" dirty="0" smtClean="0"/>
              <a:t>Основным является четвертый </a:t>
            </a:r>
            <a:r>
              <a:rPr lang="ru-RU" sz="4400" dirty="0"/>
              <a:t>пункт статьи, который говорит о том, что разбирательства в отношении педагога и принятые на их основании решения могут быть преданы гласности только с </a:t>
            </a:r>
            <a:r>
              <a:rPr lang="ru-RU" sz="4400" dirty="0" smtClean="0"/>
              <a:t>его письменного </a:t>
            </a:r>
            <a:r>
              <a:rPr lang="ru-RU" sz="4400" dirty="0"/>
              <a:t>согласия.</a:t>
            </a:r>
          </a:p>
        </p:txBody>
      </p:sp>
    </p:spTree>
    <p:extLst>
      <p:ext uri="{BB962C8B-B14F-4D97-AF65-F5344CB8AC3E}">
        <p14:creationId xmlns:p14="http://schemas.microsoft.com/office/powerpoint/2010/main" val="1429395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kk-KZ" sz="3600" dirty="0" smtClean="0"/>
              <a:t>Спасибо за внимание!</a:t>
            </a:r>
            <a:endParaRPr lang="ru-RU" sz="3600" dirty="0"/>
          </a:p>
        </p:txBody>
      </p:sp>
    </p:spTree>
    <p:extLst>
      <p:ext uri="{BB962C8B-B14F-4D97-AF65-F5344CB8AC3E}">
        <p14:creationId xmlns:p14="http://schemas.microsoft.com/office/powerpoint/2010/main" val="1449369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6632"/>
            <a:ext cx="4320480" cy="6408712"/>
          </a:xfrm>
        </p:spPr>
        <p:txBody>
          <a:bodyPr>
            <a:normAutofit/>
          </a:bodyPr>
          <a:lstStyle/>
          <a:p>
            <a:pPr marL="0" indent="0" algn="ctr">
              <a:buNone/>
            </a:pPr>
            <a:r>
              <a:rPr lang="ru-RU" dirty="0"/>
              <a:t>Президент Казахстана </a:t>
            </a:r>
            <a:r>
              <a:rPr lang="ru-RU" dirty="0" err="1"/>
              <a:t>Касым-Жомарт</a:t>
            </a:r>
            <a:r>
              <a:rPr lang="ru-RU" dirty="0"/>
              <a:t> Токаев подписал 30 декабря 2019 года долгожданный закон "О статусе педагога". Также главой государства подписаны соответствующие поправки в некоторые законодательные акты по вопросам статуса педагога, снижения нагрузки на ученика и учителя.</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335" r="26762"/>
          <a:stretch/>
        </p:blipFill>
        <p:spPr bwMode="auto">
          <a:xfrm>
            <a:off x="4547516" y="800869"/>
            <a:ext cx="3496233" cy="42123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6233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4644008" cy="6455736"/>
          </a:xfrm>
        </p:spPr>
        <p:txBody>
          <a:bodyPr/>
          <a:lstStyle/>
          <a:p>
            <a:pPr marL="0" indent="0" algn="ctr">
              <a:buNone/>
            </a:pPr>
            <a:r>
              <a:rPr lang="ru-RU" dirty="0"/>
              <a:t>Закон о статусе педагога вступает в силу с первых дней января 2020 года, за исключением 3-го пункта 8-статьи (по новым нормам учебной нагрузки в неделю для исчисления зарплаты педагогам), который вводится в действие только с 1 сентября 2021 года. </a:t>
            </a:r>
            <a:r>
              <a:rPr lang="ru-RU" dirty="0" smtClean="0"/>
              <a:t>Согласно этому пункту, снижается нормативная учебная нагрузка </a:t>
            </a:r>
            <a:r>
              <a:rPr lang="ru-RU" dirty="0"/>
              <a:t>с 18 до 16 </a:t>
            </a:r>
            <a:r>
              <a:rPr lang="ru-RU" dirty="0" smtClean="0"/>
              <a:t>часов, при сохранении полной оплаты.</a:t>
            </a:r>
            <a:endParaRPr lang="ru-R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8572" y="0"/>
            <a:ext cx="4285428" cy="28569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5981" y="3717032"/>
            <a:ext cx="4282967" cy="23762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574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404664"/>
            <a:ext cx="6781800" cy="2952328"/>
          </a:xfrm>
        </p:spPr>
        <p:txBody>
          <a:bodyPr>
            <a:normAutofit fontScale="90000"/>
          </a:bodyPr>
          <a:lstStyle/>
          <a:p>
            <a:pPr algn="ctr"/>
            <a:r>
              <a:rPr lang="ru-RU" dirty="0"/>
              <a:t>Краткий обзор основных положений закона</a:t>
            </a:r>
            <a:br>
              <a:rPr lang="ru-RU" dirty="0"/>
            </a:br>
            <a:endParaRPr lang="ru-RU"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636912"/>
            <a:ext cx="5654402" cy="3455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590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404664"/>
            <a:ext cx="6860232" cy="1512168"/>
          </a:xfrm>
        </p:spPr>
        <p:txBody>
          <a:bodyPr>
            <a:normAutofit fontScale="90000"/>
          </a:bodyPr>
          <a:lstStyle/>
          <a:p>
            <a:pPr algn="ctr"/>
            <a:r>
              <a:rPr lang="ru-RU" sz="3200" dirty="0"/>
              <a:t>Статья 6. Обеспечение профессиональной деятельности педагога</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988840"/>
            <a:ext cx="5904656" cy="40013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2682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04664"/>
            <a:ext cx="9144000" cy="6048672"/>
          </a:xfrm>
        </p:spPr>
        <p:txBody>
          <a:bodyPr>
            <a:noAutofit/>
          </a:bodyPr>
          <a:lstStyle/>
          <a:p>
            <a:pPr marL="0" indent="0" algn="ctr">
              <a:spcBef>
                <a:spcPts val="0"/>
              </a:spcBef>
              <a:buNone/>
            </a:pPr>
            <a:r>
              <a:rPr lang="ru-RU" dirty="0"/>
              <a:t>Второй пункт данной статьи закона запрещает привлекать педагога к видам работ, не связанным с профессиональными обязанностями, за исключением случаев, предусмотренных </a:t>
            </a:r>
            <a:r>
              <a:rPr lang="ru-RU" dirty="0" smtClean="0"/>
              <a:t>законами Республики </a:t>
            </a:r>
            <a:r>
              <a:rPr lang="ru-RU" dirty="0"/>
              <a:t>Казахстан</a:t>
            </a:r>
            <a:r>
              <a:rPr lang="ru-RU" dirty="0" smtClean="0"/>
              <a:t>.</a:t>
            </a:r>
            <a:endParaRPr lang="ru-RU" dirty="0"/>
          </a:p>
          <a:p>
            <a:pPr marL="0" indent="0" algn="ctr">
              <a:spcBef>
                <a:spcPts val="0"/>
              </a:spcBef>
              <a:buNone/>
            </a:pPr>
            <a:r>
              <a:rPr lang="ru-RU" dirty="0"/>
              <a:t>Также этот пункт налагает запрет на истребование у него отчетности либо информации, не предусмотренных законодательством Республики Казахстан в области образования. </a:t>
            </a:r>
            <a:r>
              <a:rPr lang="ru-RU" dirty="0" smtClean="0"/>
              <a:t>А за </a:t>
            </a:r>
            <a:r>
              <a:rPr lang="ru-RU" dirty="0"/>
              <a:t>привлечение к несвойственным функциям и к излишней отчетности предусмотрен административный штраф от 20 до 120 МРП (месячных расчетных показателей, 1 МРП в 2020 году будет равен 2 651 тенге или 6,95 доллара) в зависимости от субъекта правонарушения</a:t>
            </a:r>
            <a:r>
              <a:rPr lang="ru-RU" dirty="0" smtClean="0"/>
              <a:t>.</a:t>
            </a:r>
            <a:endParaRPr lang="ru-RU" dirty="0"/>
          </a:p>
          <a:p>
            <a:pPr marL="0" indent="0" algn="ctr">
              <a:spcBef>
                <a:spcPts val="0"/>
              </a:spcBef>
              <a:buNone/>
            </a:pPr>
            <a:r>
              <a:rPr lang="ru-RU" dirty="0" smtClean="0"/>
              <a:t>Еще </a:t>
            </a:r>
            <a:r>
              <a:rPr lang="ru-RU" dirty="0"/>
              <a:t>один запрет прописывает третий пункт — нельзя привлекать учителей к проведению мероприятий негосударственных (партийных или общественных) организаций. </a:t>
            </a:r>
          </a:p>
        </p:txBody>
      </p:sp>
    </p:spTree>
    <p:extLst>
      <p:ext uri="{BB962C8B-B14F-4D97-AF65-F5344CB8AC3E}">
        <p14:creationId xmlns:p14="http://schemas.microsoft.com/office/powerpoint/2010/main" val="3818353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04664"/>
            <a:ext cx="7560840" cy="936104"/>
          </a:xfrm>
        </p:spPr>
        <p:txBody>
          <a:bodyPr>
            <a:noAutofit/>
          </a:bodyPr>
          <a:lstStyle/>
          <a:p>
            <a:pPr algn="ctr"/>
            <a:r>
              <a:rPr lang="ru-RU" sz="2900" dirty="0"/>
              <a:t>Статья 7. Права педагога при осуществлении профессиональной </a:t>
            </a:r>
            <a:r>
              <a:rPr lang="ru-RU" sz="2900" dirty="0" smtClean="0"/>
              <a:t>деятельности</a:t>
            </a:r>
            <a:endParaRPr lang="ru-RU" sz="2900" dirty="0"/>
          </a:p>
        </p:txBody>
      </p:sp>
      <p:pic>
        <p:nvPicPr>
          <p:cNvPr id="2050" name="Picture 2" descr="D:\user\Desktop\учител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12776"/>
            <a:ext cx="7632848"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353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620688"/>
            <a:ext cx="9036496" cy="5407496"/>
          </a:xfrm>
        </p:spPr>
        <p:txBody>
          <a:bodyPr>
            <a:normAutofit/>
          </a:bodyPr>
          <a:lstStyle/>
          <a:p>
            <a:pPr marL="0" indent="0" algn="ctr">
              <a:spcBef>
                <a:spcPts val="0"/>
              </a:spcBef>
              <a:buNone/>
            </a:pPr>
            <a:r>
              <a:rPr lang="ru-RU" dirty="0"/>
              <a:t>С</a:t>
            </a:r>
            <a:r>
              <a:rPr lang="ru-RU" dirty="0" smtClean="0"/>
              <a:t>огласно </a:t>
            </a:r>
            <a:r>
              <a:rPr lang="ru-RU" dirty="0"/>
              <a:t>первому подпункту педагог имеет право на свободный выбор способов и форм организации профессиональной деятельности при условии соблюдения требований государственного общеобязательного стандарта соответствующего уровня образования</a:t>
            </a:r>
            <a:r>
              <a:rPr lang="ru-RU" dirty="0" smtClean="0"/>
              <a:t>.</a:t>
            </a:r>
          </a:p>
          <a:p>
            <a:pPr marL="0" indent="0" algn="ctr">
              <a:spcBef>
                <a:spcPts val="0"/>
              </a:spcBef>
              <a:buNone/>
            </a:pPr>
            <a:r>
              <a:rPr lang="ru-RU" dirty="0"/>
              <a:t>Седьмой подпункт утверждает важное право педагога на самостоятельный выбор учебных пособий, материалов и иных средств обучения и воспитания в соответствии с образовательной программой</a:t>
            </a:r>
            <a:r>
              <a:rPr lang="ru-RU" dirty="0" smtClean="0"/>
              <a:t>.</a:t>
            </a:r>
            <a:endParaRPr lang="ru-RU" dirty="0"/>
          </a:p>
          <a:p>
            <a:pPr marL="0" indent="0" algn="ctr">
              <a:spcBef>
                <a:spcPts val="0"/>
              </a:spcBef>
              <a:buNone/>
            </a:pPr>
            <a:r>
              <a:rPr lang="ru-RU" dirty="0"/>
              <a:t>Двенадцатый подпункт гласит, что повышение квалификации у учителя должно быть не реже одного раза в пять лет.</a:t>
            </a:r>
          </a:p>
          <a:p>
            <a:pPr marL="0" indent="0" algn="ctr">
              <a:spcBef>
                <a:spcPts val="0"/>
              </a:spcBef>
              <a:buNone/>
            </a:pPr>
            <a:r>
              <a:rPr lang="ru-RU" dirty="0" smtClean="0"/>
              <a:t>Четырнадцатый </a:t>
            </a:r>
            <a:r>
              <a:rPr lang="ru-RU" dirty="0"/>
              <a:t>подпункт говорит, что педагогу могут присвоить квалификационную категорию в досрочном </a:t>
            </a:r>
            <a:r>
              <a:rPr lang="ru-RU"/>
              <a:t>порядке</a:t>
            </a:r>
            <a:r>
              <a:rPr lang="ru-RU" smtClean="0"/>
              <a:t>.</a:t>
            </a:r>
            <a:endParaRPr lang="ru-RU" dirty="0"/>
          </a:p>
        </p:txBody>
      </p:sp>
    </p:spTree>
    <p:extLst>
      <p:ext uri="{BB962C8B-B14F-4D97-AF65-F5344CB8AC3E}">
        <p14:creationId xmlns:p14="http://schemas.microsoft.com/office/powerpoint/2010/main" val="38183534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106</TotalTime>
  <Words>1010</Words>
  <Application>Microsoft Office PowerPoint</Application>
  <PresentationFormat>Экран (4:3)</PresentationFormat>
  <Paragraphs>37</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NewsPrint</vt:lpstr>
      <vt:lpstr> </vt:lpstr>
      <vt:lpstr>Презентация PowerPoint</vt:lpstr>
      <vt:lpstr>Презентация PowerPoint</vt:lpstr>
      <vt:lpstr>Презентация PowerPoint</vt:lpstr>
      <vt:lpstr>Краткий обзор основных положений закона </vt:lpstr>
      <vt:lpstr>Статья 6. Обеспечение профессиональной деятельности педагога</vt:lpstr>
      <vt:lpstr>Презентация PowerPoint</vt:lpstr>
      <vt:lpstr>Статья 7. Права педагога при осуществлении профессиональной деятельности</vt:lpstr>
      <vt:lpstr>Презентация PowerPoint</vt:lpstr>
      <vt:lpstr>Статья 8. Право педагога на материальное обеспечение</vt:lpstr>
      <vt:lpstr>Презентация PowerPoint</vt:lpstr>
      <vt:lpstr>Статья 9. Право педагога на поощрение</vt:lpstr>
      <vt:lpstr>Презентация PowerPoint</vt:lpstr>
      <vt:lpstr>Статья 12. Социальные гарантии</vt:lpstr>
      <vt:lpstr>Презентация PowerPoint</vt:lpstr>
      <vt:lpstr>Статья 13. Наставничество</vt:lpstr>
      <vt:lpstr>Презентация PowerPoint</vt:lpstr>
      <vt:lpstr>Статья 15. Обязанности педагога</vt:lpstr>
      <vt:lpstr>Презентация PowerPoint</vt:lpstr>
      <vt:lpstr>Статья 16. Совет по педагогической этике</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ЗАКОН РЕСПУБЛИКИ КАЗАХСТАН О СТАТУСЕ ПЕДАГОГА</dc:title>
  <dc:creator>Евгений Мясников</dc:creator>
  <cp:lastModifiedBy>УМЦ</cp:lastModifiedBy>
  <cp:revision>16</cp:revision>
  <dcterms:created xsi:type="dcterms:W3CDTF">2020-01-31T17:01:37Z</dcterms:created>
  <dcterms:modified xsi:type="dcterms:W3CDTF">2022-11-01T11:25:39Z</dcterms:modified>
</cp:coreProperties>
</file>