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7" r:id="rId6"/>
    <p:sldId id="275" r:id="rId7"/>
    <p:sldId id="271" r:id="rId8"/>
    <p:sldId id="303" r:id="rId9"/>
    <p:sldId id="308" r:id="rId10"/>
    <p:sldId id="306" r:id="rId11"/>
    <p:sldId id="309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708" autoAdjust="0"/>
  </p:normalViewPr>
  <p:slideViewPr>
    <p:cSldViewPr snapToGrid="0">
      <p:cViewPr varScale="1">
        <p:scale>
          <a:sx n="73" d="100"/>
          <a:sy n="73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1420F-80B8-455A-80B6-EDCCC21EFD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F3666-37C7-4E8E-BFB4-16673A2C7C42}">
      <dgm:prSet/>
      <dgm:spPr>
        <a:solidFill>
          <a:srgbClr val="FFCCFF">
            <a:alpha val="90000"/>
          </a:srgb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Талантливые обучающиеся в предметных областях- 1-2 %</a:t>
          </a:r>
          <a:endParaRPr lang="ru-RU" b="1" dirty="0">
            <a:solidFill>
              <a:srgbClr val="002060"/>
            </a:solidFill>
          </a:endParaRPr>
        </a:p>
      </dgm:t>
    </dgm:pt>
    <dgm:pt modelId="{00F8A3A6-8C5D-4266-A6FF-2B3E999A26AB}" type="parTrans" cxnId="{1450559C-E580-4A1E-AF38-1740AC4C17F7}">
      <dgm:prSet/>
      <dgm:spPr/>
      <dgm:t>
        <a:bodyPr/>
        <a:lstStyle/>
        <a:p>
          <a:endParaRPr lang="ru-RU"/>
        </a:p>
      </dgm:t>
    </dgm:pt>
    <dgm:pt modelId="{D4BDCABE-F50A-4E44-A811-2E4D02E83E2A}" type="sibTrans" cxnId="{1450559C-E580-4A1E-AF38-1740AC4C17F7}">
      <dgm:prSet/>
      <dgm:spPr/>
      <dgm:t>
        <a:bodyPr/>
        <a:lstStyle/>
        <a:p>
          <a:endParaRPr lang="ru-RU"/>
        </a:p>
      </dgm:t>
    </dgm:pt>
    <dgm:pt modelId="{F10BC261-A7CB-4C9D-89D1-56211F5289F9}">
      <dgm:prSet/>
      <dgm:spPr>
        <a:solidFill>
          <a:srgbClr val="FFFF66">
            <a:alpha val="89804"/>
          </a:srgb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Учащиеся, обладающие высокими способностями- 5-10 %</a:t>
          </a:r>
          <a:endParaRPr lang="ru-RU" b="1" dirty="0">
            <a:solidFill>
              <a:srgbClr val="002060"/>
            </a:solidFill>
          </a:endParaRPr>
        </a:p>
      </dgm:t>
    </dgm:pt>
    <dgm:pt modelId="{E2266FAA-288D-445C-8F0C-3FA7CFC44E08}" type="parTrans" cxnId="{6E6CF9A0-8AE9-42A8-9EA2-E8F34B792501}">
      <dgm:prSet/>
      <dgm:spPr/>
      <dgm:t>
        <a:bodyPr/>
        <a:lstStyle/>
        <a:p>
          <a:endParaRPr lang="ru-RU"/>
        </a:p>
      </dgm:t>
    </dgm:pt>
    <dgm:pt modelId="{AAD68EB2-46A9-4928-B2E2-1750B3C8D799}" type="sibTrans" cxnId="{6E6CF9A0-8AE9-42A8-9EA2-E8F34B792501}">
      <dgm:prSet/>
      <dgm:spPr/>
      <dgm:t>
        <a:bodyPr/>
        <a:lstStyle/>
        <a:p>
          <a:endParaRPr lang="ru-RU"/>
        </a:p>
      </dgm:t>
    </dgm:pt>
    <dgm:pt modelId="{3642750C-3003-455C-B2B4-1A183E830E43}">
      <dgm:prSet custT="1"/>
      <dgm:spPr>
        <a:solidFill>
          <a:srgbClr val="99FF99">
            <a:alpha val="89804"/>
          </a:srgbClr>
        </a:solidFill>
      </dgm:spPr>
      <dgm:t>
        <a:bodyPr/>
        <a:lstStyle/>
        <a:p>
          <a:pPr rtl="0"/>
          <a:r>
            <a:rPr lang="ru-RU" sz="2600" dirty="0" smtClean="0"/>
            <a:t> </a:t>
          </a:r>
          <a:r>
            <a:rPr lang="ru-RU" b="1" dirty="0" smtClean="0">
              <a:solidFill>
                <a:srgbClr val="002060"/>
              </a:solidFill>
            </a:rPr>
            <a:t>Учащиеся с высокой мотивацией к изучению учебного предмета- 15-20 %</a:t>
          </a:r>
          <a:endParaRPr lang="ru-RU" b="1" dirty="0">
            <a:solidFill>
              <a:srgbClr val="002060"/>
            </a:solidFill>
          </a:endParaRPr>
        </a:p>
      </dgm:t>
    </dgm:pt>
    <dgm:pt modelId="{3E9E514D-97FD-4E97-9906-825420978ACD}" type="parTrans" cxnId="{AC934006-87C8-4253-9FE1-850353AB2D42}">
      <dgm:prSet/>
      <dgm:spPr/>
      <dgm:t>
        <a:bodyPr/>
        <a:lstStyle/>
        <a:p>
          <a:endParaRPr lang="ru-RU"/>
        </a:p>
      </dgm:t>
    </dgm:pt>
    <dgm:pt modelId="{E82CED47-BFF2-40C5-B023-76E130E775DC}" type="sibTrans" cxnId="{AC934006-87C8-4253-9FE1-850353AB2D42}">
      <dgm:prSet/>
      <dgm:spPr/>
      <dgm:t>
        <a:bodyPr/>
        <a:lstStyle/>
        <a:p>
          <a:endParaRPr lang="ru-RU"/>
        </a:p>
      </dgm:t>
    </dgm:pt>
    <dgm:pt modelId="{B37496ED-8CD6-41D4-9D2B-32D0D45DE565}" type="pres">
      <dgm:prSet presAssocID="{9D01420F-80B8-455A-80B6-EDCCC21EFD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17DAE97-CDCA-45F3-AA70-3525BE686701}" type="pres">
      <dgm:prSet presAssocID="{9D01420F-80B8-455A-80B6-EDCCC21EFDE2}" presName="pyramid" presStyleLbl="node1" presStyleIdx="0" presStyleCnt="1" custScaleX="54397"/>
      <dgm:spPr/>
    </dgm:pt>
    <dgm:pt modelId="{BC6C12B8-B53C-43BB-A8BC-0A7FC0773843}" type="pres">
      <dgm:prSet presAssocID="{9D01420F-80B8-455A-80B6-EDCCC21EFDE2}" presName="theList" presStyleCnt="0"/>
      <dgm:spPr/>
    </dgm:pt>
    <dgm:pt modelId="{2B555642-EB84-4163-B904-E1F1CC339AE9}" type="pres">
      <dgm:prSet presAssocID="{BBFF3666-37C7-4E8E-BFB4-16673A2C7C42}" presName="aNode" presStyleLbl="fgAcc1" presStyleIdx="0" presStyleCnt="3" custScaleX="144333" custLinFactNeighborX="16493" custLinFactNeighborY="-15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87BEE-81C5-4B6A-95B9-1A80BFCCBDB4}" type="pres">
      <dgm:prSet presAssocID="{BBFF3666-37C7-4E8E-BFB4-16673A2C7C42}" presName="aSpace" presStyleCnt="0"/>
      <dgm:spPr/>
    </dgm:pt>
    <dgm:pt modelId="{6993937E-03CE-4395-819F-05E2031FE829}" type="pres">
      <dgm:prSet presAssocID="{F10BC261-A7CB-4C9D-89D1-56211F5289F9}" presName="aNode" presStyleLbl="fgAcc1" presStyleIdx="1" presStyleCnt="3" custScaleX="145795" custLinFactNeighborX="17224" custLinFactNeighborY="1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0D9EE-6F38-4D8F-9D9F-4C611F089899}" type="pres">
      <dgm:prSet presAssocID="{F10BC261-A7CB-4C9D-89D1-56211F5289F9}" presName="aSpace" presStyleCnt="0"/>
      <dgm:spPr/>
    </dgm:pt>
    <dgm:pt modelId="{A75767E7-C2A3-40EB-BF3D-1831068E4926}" type="pres">
      <dgm:prSet presAssocID="{3642750C-3003-455C-B2B4-1A183E830E43}" presName="aNode" presStyleLbl="fgAcc1" presStyleIdx="2" presStyleCnt="3" custScaleX="149979" custScaleY="101537" custLinFactNeighborX="19316" custLinFactNeighborY="36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70447-47F3-4B8B-BF33-CE15F94F5D1A}" type="pres">
      <dgm:prSet presAssocID="{3642750C-3003-455C-B2B4-1A183E830E43}" presName="aSpace" presStyleCnt="0"/>
      <dgm:spPr/>
    </dgm:pt>
  </dgm:ptLst>
  <dgm:cxnLst>
    <dgm:cxn modelId="{AC934006-87C8-4253-9FE1-850353AB2D42}" srcId="{9D01420F-80B8-455A-80B6-EDCCC21EFDE2}" destId="{3642750C-3003-455C-B2B4-1A183E830E43}" srcOrd="2" destOrd="0" parTransId="{3E9E514D-97FD-4E97-9906-825420978ACD}" sibTransId="{E82CED47-BFF2-40C5-B023-76E130E775DC}"/>
    <dgm:cxn modelId="{32EF6866-2EC1-414E-A79F-12A98E9053F1}" type="presOf" srcId="{3642750C-3003-455C-B2B4-1A183E830E43}" destId="{A75767E7-C2A3-40EB-BF3D-1831068E4926}" srcOrd="0" destOrd="0" presId="urn:microsoft.com/office/officeart/2005/8/layout/pyramid2"/>
    <dgm:cxn modelId="{0E5CBCBF-F913-4BA9-BC63-4AD212D6A72A}" type="presOf" srcId="{BBFF3666-37C7-4E8E-BFB4-16673A2C7C42}" destId="{2B555642-EB84-4163-B904-E1F1CC339AE9}" srcOrd="0" destOrd="0" presId="urn:microsoft.com/office/officeart/2005/8/layout/pyramid2"/>
    <dgm:cxn modelId="{D5156BE7-D4FF-457A-9007-1CFACCAAC8BC}" type="presOf" srcId="{9D01420F-80B8-455A-80B6-EDCCC21EFDE2}" destId="{B37496ED-8CD6-41D4-9D2B-32D0D45DE565}" srcOrd="0" destOrd="0" presId="urn:microsoft.com/office/officeart/2005/8/layout/pyramid2"/>
    <dgm:cxn modelId="{2EFB623D-4E20-4B2F-A40C-EED44C23ACC8}" type="presOf" srcId="{F10BC261-A7CB-4C9D-89D1-56211F5289F9}" destId="{6993937E-03CE-4395-819F-05E2031FE829}" srcOrd="0" destOrd="0" presId="urn:microsoft.com/office/officeart/2005/8/layout/pyramid2"/>
    <dgm:cxn modelId="{1450559C-E580-4A1E-AF38-1740AC4C17F7}" srcId="{9D01420F-80B8-455A-80B6-EDCCC21EFDE2}" destId="{BBFF3666-37C7-4E8E-BFB4-16673A2C7C42}" srcOrd="0" destOrd="0" parTransId="{00F8A3A6-8C5D-4266-A6FF-2B3E999A26AB}" sibTransId="{D4BDCABE-F50A-4E44-A811-2E4D02E83E2A}"/>
    <dgm:cxn modelId="{6E6CF9A0-8AE9-42A8-9EA2-E8F34B792501}" srcId="{9D01420F-80B8-455A-80B6-EDCCC21EFDE2}" destId="{F10BC261-A7CB-4C9D-89D1-56211F5289F9}" srcOrd="1" destOrd="0" parTransId="{E2266FAA-288D-445C-8F0C-3FA7CFC44E08}" sibTransId="{AAD68EB2-46A9-4928-B2E2-1750B3C8D799}"/>
    <dgm:cxn modelId="{B38E0A72-C074-4200-B2F2-5449ACB872CE}" type="presParOf" srcId="{B37496ED-8CD6-41D4-9D2B-32D0D45DE565}" destId="{D17DAE97-CDCA-45F3-AA70-3525BE686701}" srcOrd="0" destOrd="0" presId="urn:microsoft.com/office/officeart/2005/8/layout/pyramid2"/>
    <dgm:cxn modelId="{47D45828-3562-47DE-AD9C-2AFCA59F0E10}" type="presParOf" srcId="{B37496ED-8CD6-41D4-9D2B-32D0D45DE565}" destId="{BC6C12B8-B53C-43BB-A8BC-0A7FC0773843}" srcOrd="1" destOrd="0" presId="urn:microsoft.com/office/officeart/2005/8/layout/pyramid2"/>
    <dgm:cxn modelId="{E1CFECBA-34CB-4047-B31C-FCBE19A3C67C}" type="presParOf" srcId="{BC6C12B8-B53C-43BB-A8BC-0A7FC0773843}" destId="{2B555642-EB84-4163-B904-E1F1CC339AE9}" srcOrd="0" destOrd="0" presId="urn:microsoft.com/office/officeart/2005/8/layout/pyramid2"/>
    <dgm:cxn modelId="{C45E917E-B11E-48AA-B206-899313A547CA}" type="presParOf" srcId="{BC6C12B8-B53C-43BB-A8BC-0A7FC0773843}" destId="{08A87BEE-81C5-4B6A-95B9-1A80BFCCBDB4}" srcOrd="1" destOrd="0" presId="urn:microsoft.com/office/officeart/2005/8/layout/pyramid2"/>
    <dgm:cxn modelId="{161E5C81-7F1C-4C21-BF74-E4884FC9DFEE}" type="presParOf" srcId="{BC6C12B8-B53C-43BB-A8BC-0A7FC0773843}" destId="{6993937E-03CE-4395-819F-05E2031FE829}" srcOrd="2" destOrd="0" presId="urn:microsoft.com/office/officeart/2005/8/layout/pyramid2"/>
    <dgm:cxn modelId="{AC0EC372-EDA9-48B0-BEB7-9D0A4CCFB100}" type="presParOf" srcId="{BC6C12B8-B53C-43BB-A8BC-0A7FC0773843}" destId="{8E60D9EE-6F38-4D8F-9D9F-4C611F089899}" srcOrd="3" destOrd="0" presId="urn:microsoft.com/office/officeart/2005/8/layout/pyramid2"/>
    <dgm:cxn modelId="{BEDF3840-04BD-4BDB-A08E-DEF8C6758BF6}" type="presParOf" srcId="{BC6C12B8-B53C-43BB-A8BC-0A7FC0773843}" destId="{A75767E7-C2A3-40EB-BF3D-1831068E4926}" srcOrd="4" destOrd="0" presId="urn:microsoft.com/office/officeart/2005/8/layout/pyramid2"/>
    <dgm:cxn modelId="{51D8C4DD-AA08-4AC0-A538-E86718EDA2A6}" type="presParOf" srcId="{BC6C12B8-B53C-43BB-A8BC-0A7FC0773843}" destId="{5C670447-47F3-4B8B-BF33-CE15F94F5D1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7DAE97-CDCA-45F3-AA70-3525BE686701}">
      <dsp:nvSpPr>
        <dsp:cNvPr id="0" name=""/>
        <dsp:cNvSpPr/>
      </dsp:nvSpPr>
      <dsp:spPr>
        <a:xfrm>
          <a:off x="613683" y="0"/>
          <a:ext cx="2804805" cy="51561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55642-EB84-4163-B904-E1F1CC339AE9}">
      <dsp:nvSpPr>
        <dsp:cNvPr id="0" name=""/>
        <dsp:cNvSpPr/>
      </dsp:nvSpPr>
      <dsp:spPr>
        <a:xfrm>
          <a:off x="1825938" y="491956"/>
          <a:ext cx="4837341" cy="1216535"/>
        </a:xfrm>
        <a:prstGeom prst="roundRect">
          <a:avLst/>
        </a:prstGeom>
        <a:solidFill>
          <a:srgbClr val="FFCC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Талантливые обучающиеся в предметных областях- 1-2 %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25938" y="491956"/>
        <a:ext cx="4837341" cy="1216535"/>
      </dsp:txXfrm>
    </dsp:sp>
    <dsp:sp modelId="{6993937E-03CE-4395-819F-05E2031FE829}">
      <dsp:nvSpPr>
        <dsp:cNvPr id="0" name=""/>
        <dsp:cNvSpPr/>
      </dsp:nvSpPr>
      <dsp:spPr>
        <a:xfrm>
          <a:off x="1825938" y="1899944"/>
          <a:ext cx="4886340" cy="1216535"/>
        </a:xfrm>
        <a:prstGeom prst="roundRect">
          <a:avLst/>
        </a:prstGeom>
        <a:solidFill>
          <a:srgbClr val="FFFF66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Учащиеся, обладающие высокими способностями- 5-10 %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1825938" y="1899944"/>
        <a:ext cx="4886340" cy="1216535"/>
      </dsp:txXfrm>
    </dsp:sp>
    <dsp:sp modelId="{A75767E7-C2A3-40EB-BF3D-1831068E4926}">
      <dsp:nvSpPr>
        <dsp:cNvPr id="0" name=""/>
        <dsp:cNvSpPr/>
      </dsp:nvSpPr>
      <dsp:spPr>
        <a:xfrm>
          <a:off x="1792243" y="3307933"/>
          <a:ext cx="5026567" cy="1235233"/>
        </a:xfrm>
        <a:prstGeom prst="roundRect">
          <a:avLst/>
        </a:prstGeom>
        <a:solidFill>
          <a:srgbClr val="99FF99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</a:t>
          </a:r>
          <a:r>
            <a:rPr lang="ru-RU" b="1" kern="1200" dirty="0" smtClean="0">
              <a:solidFill>
                <a:srgbClr val="002060"/>
              </a:solidFill>
            </a:rPr>
            <a:t>Учащиеся с высокой мотивацией к изучению учебного предмета- 15-20 %</a:t>
          </a:r>
          <a:endParaRPr lang="ru-RU" b="1" kern="1200" dirty="0">
            <a:solidFill>
              <a:srgbClr val="002060"/>
            </a:solidFill>
          </a:endParaRPr>
        </a:p>
      </dsp:txBody>
      <dsp:txXfrm>
        <a:off x="1792243" y="3307933"/>
        <a:ext cx="5026567" cy="123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07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14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72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00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84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185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5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8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761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970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FBCA-CD1F-4E16-AE0A-536E0109C13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9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194559"/>
            <a:ext cx="6858000" cy="1933303"/>
          </a:xfrm>
          <a:solidFill>
            <a:schemeClr val="accent1">
              <a:lumMod val="60000"/>
              <a:lumOff val="40000"/>
              <a:alpha val="65000"/>
            </a:schemeClr>
          </a:solidFill>
          <a:effectLst>
            <a:softEdge rad="76200"/>
          </a:effectLst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62594" y="2299063"/>
            <a:ext cx="6838406" cy="295873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Мастер- класс 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«Стратегия, подходы и принципы  обучения талантливых и одаренных детей»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Выступающий 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директор КГУ «Гимназия имени </a:t>
            </a:r>
            <a:r>
              <a:rPr lang="ru-RU" sz="2400" b="1" dirty="0" err="1" smtClean="0">
                <a:solidFill>
                  <a:srgbClr val="002060"/>
                </a:solidFill>
              </a:rPr>
              <a:t>Шакарима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Ахметова </a:t>
            </a:r>
            <a:r>
              <a:rPr lang="ru-RU" sz="2400" b="1" dirty="0" smtClean="0">
                <a:solidFill>
                  <a:srgbClr val="002060"/>
                </a:solidFill>
              </a:rPr>
              <a:t>А.Н.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my-ivanovo.ru/wp-content/uploads/2012/12/12-35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103" cy="1527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99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49086" y="0"/>
            <a:ext cx="7151914" cy="12279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 обучающимися, обладающими повышенными способностями-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  сайта УМЦ РО Карагандинской области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2960" y="1332411"/>
            <a:ext cx="7178040" cy="39253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2022-10-27_09-39-22.png"/>
          <p:cNvPicPr>
            <a:picLocks noChangeAspect="1" noChangeArrowheads="1"/>
          </p:cNvPicPr>
          <p:nvPr/>
        </p:nvPicPr>
        <p:blipFill>
          <a:blip r:embed="rId2" cstate="print"/>
          <a:srcRect l="18676" t="12768" r="20784" b="10089"/>
          <a:stretch>
            <a:fillRect/>
          </a:stretch>
        </p:blipFill>
        <p:spPr bwMode="auto">
          <a:xfrm>
            <a:off x="613955" y="1293223"/>
            <a:ext cx="8024329" cy="4976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23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49086" y="0"/>
            <a:ext cx="7151914" cy="12279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 обучающимися, обладающими повышенными способностями-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  сайта УМЦ РО Карагандинской области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2022-10-27_09-39-45.png"/>
          <p:cNvPicPr>
            <a:picLocks noChangeAspect="1" noChangeArrowheads="1"/>
          </p:cNvPicPr>
          <p:nvPr/>
        </p:nvPicPr>
        <p:blipFill>
          <a:blip r:embed="rId2" cstate="print"/>
          <a:srcRect l="18877" t="9911" r="20418" b="8483"/>
          <a:stretch>
            <a:fillRect/>
          </a:stretch>
        </p:blipFill>
        <p:spPr bwMode="auto">
          <a:xfrm>
            <a:off x="313510" y="1267097"/>
            <a:ext cx="4990011" cy="4467497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2022-10-27_09-40-13.png"/>
          <p:cNvPicPr>
            <a:picLocks noChangeAspect="1" noChangeArrowheads="1"/>
          </p:cNvPicPr>
          <p:nvPr/>
        </p:nvPicPr>
        <p:blipFill>
          <a:blip r:embed="rId3" cstate="print"/>
          <a:srcRect l="45984" t="16875" r="25403" b="11339"/>
          <a:stretch>
            <a:fillRect/>
          </a:stretch>
        </p:blipFill>
        <p:spPr bwMode="auto">
          <a:xfrm>
            <a:off x="5498585" y="1293223"/>
            <a:ext cx="3352475" cy="45197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496389" y="3059672"/>
            <a:ext cx="82949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образом, процесс обучения, формы и методы работы, принципы обучения одаренных детей  нацелен  на направление каждого ребенка по пути самопознания, самореализации, саморазвития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4129358"/>
          </a:xfrm>
        </p:spPr>
        <p:txBody>
          <a:bodyPr>
            <a:normAutofit fontScale="90000"/>
          </a:bodyPr>
          <a:lstStyle/>
          <a:p>
            <a:pPr defTabSz="91440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Подведение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мастер-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класса,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«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Открытый микрофон»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200" b="1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011" y="222070"/>
            <a:ext cx="41931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 для проведения графической рефлексии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гугл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опросник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5691" y="378824"/>
            <a:ext cx="411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код для скачивания материала по  мастер- классу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раздаточный материал, нормативные документы и сборник для подготовке  к предметной олимпиаде )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6023" y="2129246"/>
            <a:ext cx="3566160" cy="17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Наличие ссылки для опроса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99463" y="2416629"/>
            <a:ext cx="3095897" cy="368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код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0"/>
            <a:ext cx="7926330" cy="1214846"/>
          </a:xfr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Важнейшей проблемой нашего общества является сохранение и развитие </a:t>
            </a:r>
            <a:r>
              <a:rPr lang="ru-RU" b="1" dirty="0" smtClean="0">
                <a:solidFill>
                  <a:srgbClr val="002060"/>
                </a:solidFill>
              </a:rPr>
              <a:t>одарённости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0" y="1502229"/>
            <a:ext cx="3944541" cy="435882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«Концепции развития системы работы с одаренными детьми  в Республике Казахстан»- работа с раздаточным материалом. Работа с информационным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блоком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3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Научно-методическое и образовательное направление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Концепции.</a:t>
            </a:r>
          </a:p>
          <a:p>
            <a:pPr>
              <a:lnSpc>
                <a:spcPct val="100000"/>
              </a:lnSpc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Подведение итогов.</a:t>
            </a:r>
          </a:p>
          <a:p>
            <a:pPr>
              <a:lnSpc>
                <a:spcPct val="100000"/>
              </a:lnSpc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Заполнение раздаточных листов по организации работы в школе по развитию одаренности обучающихся</a:t>
            </a:r>
            <a:endParaRPr lang="ru-RU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2022-10-27_09-06-46.png"/>
          <p:cNvPicPr>
            <a:picLocks noChangeAspect="1" noChangeArrowheads="1"/>
          </p:cNvPicPr>
          <p:nvPr/>
        </p:nvPicPr>
        <p:blipFill>
          <a:blip r:embed="rId2" cstate="print"/>
          <a:srcRect l="8335" t="23125" r="64457" b="9018"/>
          <a:stretch>
            <a:fillRect/>
          </a:stretch>
        </p:blipFill>
        <p:spPr bwMode="auto">
          <a:xfrm>
            <a:off x="718457" y="1410789"/>
            <a:ext cx="3540035" cy="4963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22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0"/>
            <a:ext cx="8018961" cy="131934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Одаренный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работа с раздаточным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материалом)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1332411"/>
            <a:ext cx="8543109" cy="4637315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Одарённый ребёнок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ребёнок, который выделяется яркими, очевидными, выдающимися достижениями (или имеет внутренние предпосылки для таких достижений) в том или ином виде деятельности.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в этом направлении- от природы заложенные способности к изучению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предемта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яркие проявления данных способностей.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с высокой мотивацией-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обладающие  высокой работоспособностью и желанием изучать какой –то учебный предмет или предметную область с целью расширения или углубления предметных знаний. Главное в этом направлении- мотивация и желание постигать новое.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Подведение итогов по данному направлению- Каких детей по уровню одаренности и самоорганизации больше встречается в ходе образовательного процесса ? ( ответы участников) Общие выводы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90914" y="2330520"/>
            <a:ext cx="207196" cy="177550"/>
          </a:xfrm>
          <a:prstGeom prst="rect">
            <a:avLst/>
          </a:prstGeom>
        </p:spPr>
      </p:pic>
      <p:pic>
        <p:nvPicPr>
          <p:cNvPr id="5" name="Picture 6" descr="http://kononovo-ssh.suhobuzimo.ru/sites/kononovo-ssh.suhobuzimo.ru/files/wisywig_images/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845" y="0"/>
            <a:ext cx="783771" cy="113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85825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Проявления способностей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на основании данных из различных источников в раздаточном материале)</a:t>
            </a:r>
            <a:endParaRPr lang="ru-RU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49977" y="1449977"/>
          <a:ext cx="6818811" cy="51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913" y="248194"/>
            <a:ext cx="7920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Согласно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</a:rPr>
              <a:t>онцепции  развития  одарённости,  </a:t>
            </a:r>
            <a:r>
              <a:rPr lang="ru-RU" sz="2400" b="1" dirty="0">
                <a:solidFill>
                  <a:srgbClr val="002060"/>
                </a:solidFill>
              </a:rPr>
              <a:t>в обучении </a:t>
            </a:r>
            <a:r>
              <a:rPr lang="ru-RU" sz="2400" b="1" dirty="0" smtClean="0">
                <a:solidFill>
                  <a:srgbClr val="002060"/>
                </a:solidFill>
              </a:rPr>
              <a:t>талантливых и одаренных </a:t>
            </a:r>
            <a:r>
              <a:rPr lang="ru-RU" sz="2400" b="1" dirty="0" smtClean="0">
                <a:solidFill>
                  <a:srgbClr val="002060"/>
                </a:solidFill>
              </a:rPr>
              <a:t>применяются </a:t>
            </a:r>
            <a:r>
              <a:rPr lang="ru-RU" sz="2400" b="1" dirty="0">
                <a:solidFill>
                  <a:srgbClr val="002060"/>
                </a:solidFill>
              </a:rPr>
              <a:t>четыре основных подхода к разработке содержания учебных </a:t>
            </a:r>
            <a:r>
              <a:rPr lang="ru-RU" sz="2400" b="1" dirty="0" smtClean="0">
                <a:solidFill>
                  <a:srgbClr val="002060"/>
                </a:solidFill>
              </a:rPr>
              <a:t>программ (данные АОО «НИШ»)-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работа с раздаточным материалом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35467" y="2259930"/>
            <a:ext cx="2665927" cy="7212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1. Ускорение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290292" y="3280121"/>
            <a:ext cx="2665927" cy="7212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2. Углубление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269615" y="4300312"/>
            <a:ext cx="2665927" cy="7212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3. Обогащение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370490" y="5320503"/>
            <a:ext cx="3503054" cy="7212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4. Проблематизация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videosocialmarketing.net/wp-content/uploads/2012/11/bigstock-Young-Science-Education-Boy-on-33977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914"/>
            <a:ext cx="2739399" cy="26480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22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326571"/>
            <a:ext cx="8445069" cy="5836517"/>
          </a:xfrm>
        </p:spPr>
        <p:txBody>
          <a:bodyPr>
            <a:normAutofit fontScale="62500" lnSpcReduction="20000"/>
          </a:bodyPr>
          <a:lstStyle/>
          <a:p>
            <a:pPr marL="0" indent="431800"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Стратегии обучения интеллектуально </a:t>
            </a:r>
            <a:b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одаренных учащихся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Ускорение обучения </a:t>
            </a:r>
          </a:p>
          <a:p>
            <a:pPr marL="0" indent="431800"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раннее поступление в школу, институт, «перепрыгивание» через класс, частные школы и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прочее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)- единичные случаи.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31800"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Углубление обучения</a:t>
            </a:r>
          </a:p>
          <a:p>
            <a:pPr marL="0" indent="431800"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solidFill>
                  <a:srgbClr val="002060"/>
                </a:solidFill>
              </a:rPr>
              <a:t>школы с углубленным изучением математики, физики, иностранных языков и </a:t>
            </a:r>
            <a:r>
              <a:rPr lang="ru-RU" sz="2600" dirty="0" smtClean="0">
                <a:solidFill>
                  <a:srgbClr val="002060"/>
                </a:solidFill>
              </a:rPr>
              <a:t> д</a:t>
            </a:r>
            <a:r>
              <a:rPr lang="ru-RU" sz="2600" dirty="0" smtClean="0">
                <a:solidFill>
                  <a:srgbClr val="002060"/>
                </a:solidFill>
              </a:rPr>
              <a:t>ругие формы обучения</a:t>
            </a:r>
            <a:r>
              <a:rPr lang="ru-RU" sz="2600" dirty="0" smtClean="0">
                <a:solidFill>
                  <a:srgbClr val="002060"/>
                </a:solidFill>
              </a:rPr>
              <a:t>)- 5-15 % организаций образования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31800"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Обогащение обучения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2600" dirty="0" smtClean="0">
                <a:solidFill>
                  <a:srgbClr val="002060"/>
                </a:solidFill>
              </a:rPr>
              <a:t>научно-исследовательская и проектная деятельность; использование активных форм организации обучения; учебные </a:t>
            </a:r>
            <a:r>
              <a:rPr lang="ru-RU" sz="2600" dirty="0" err="1" smtClean="0">
                <a:solidFill>
                  <a:srgbClr val="002060"/>
                </a:solidFill>
              </a:rPr>
              <a:t>миникурсы</a:t>
            </a:r>
            <a:r>
              <a:rPr lang="ru-RU" sz="2600" dirty="0" smtClean="0">
                <a:solidFill>
                  <a:srgbClr val="002060"/>
                </a:solidFill>
              </a:rPr>
              <a:t>, кружки, факультативы, корректирующие, развивающие и интегративные программы и 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другие формы работы</a:t>
            </a:r>
            <a:r>
              <a:rPr lang="ru-RU" sz="2600" dirty="0" smtClean="0">
                <a:solidFill>
                  <a:srgbClr val="002060"/>
                </a:solidFill>
              </a:rPr>
              <a:t>) </a:t>
            </a:r>
            <a:r>
              <a:rPr lang="ru-RU" sz="2600" b="1" dirty="0" smtClean="0">
                <a:solidFill>
                  <a:srgbClr val="C00000"/>
                </a:solidFill>
              </a:rPr>
              <a:t>– доступно для всех организаций образования Республики </a:t>
            </a:r>
            <a:r>
              <a:rPr lang="ru-RU" sz="2600" b="1" dirty="0" smtClean="0">
                <a:solidFill>
                  <a:srgbClr val="C00000"/>
                </a:solidFill>
              </a:rPr>
              <a:t>К</a:t>
            </a:r>
            <a:r>
              <a:rPr lang="ru-RU" sz="2600" b="1" dirty="0" smtClean="0">
                <a:solidFill>
                  <a:srgbClr val="C00000"/>
                </a:solidFill>
              </a:rPr>
              <a:t>азахстан вне зависимости от статуса образовательного учреждения. Главное- мотивация учителей и обучающихся  и созданные условия образовательного процесса.</a:t>
            </a: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31800" algn="ctr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31800"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Проблематизация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marL="0" indent="431800"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</a:rPr>
              <a:t>использование оригинальных объяснений, пересмотр имеющихся  сведений, поиск новых </a:t>
            </a:r>
            <a:r>
              <a:rPr lang="ru-RU" sz="2400" dirty="0" smtClean="0">
                <a:solidFill>
                  <a:srgbClr val="002060"/>
                </a:solidFill>
              </a:rPr>
              <a:t> форм организации работы </a:t>
            </a:r>
            <a:r>
              <a:rPr lang="ru-RU" sz="2400" dirty="0" smtClean="0">
                <a:solidFill>
                  <a:srgbClr val="002060"/>
                </a:solidFill>
              </a:rPr>
              <a:t>в ходе урочной деятельности- поддержание предметной мотивации и вызов интереса к изучению учебного предмета.</a:t>
            </a:r>
          </a:p>
          <a:p>
            <a:pPr marL="0" indent="431800"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Какие стратегии наиболее применимы во всех организациях образования ?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0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549" y="215922"/>
            <a:ext cx="8564451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altLang="ru-RU" b="1" dirty="0"/>
          </a:p>
          <a:p>
            <a:pPr algn="ctr"/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>
                <a:solidFill>
                  <a:srgbClr val="C00000"/>
                </a:solidFill>
              </a:rPr>
              <a:t>Формы </a:t>
            </a:r>
            <a:r>
              <a:rPr lang="ru-RU" sz="2400" b="1" u="sng" dirty="0" smtClean="0">
                <a:solidFill>
                  <a:srgbClr val="C00000"/>
                </a:solidFill>
              </a:rPr>
              <a:t>работы 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</a:rPr>
              <a:t>с учащимися по поддержанию предметной мотивации и развитию одаренности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r>
              <a:rPr lang="ru-RU" sz="2400" b="1" dirty="0">
                <a:solidFill>
                  <a:srgbClr val="C00000"/>
                </a:solidFill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>
                <a:solidFill>
                  <a:srgbClr val="002060"/>
                </a:solidFill>
              </a:rPr>
              <a:t>классно-урочная (работа в парах, в малых группах), </a:t>
            </a:r>
            <a:r>
              <a:rPr lang="ru-RU" sz="2400" dirty="0" err="1">
                <a:solidFill>
                  <a:srgbClr val="002060"/>
                </a:solidFill>
              </a:rPr>
              <a:t>разноуровневые</a:t>
            </a:r>
            <a:r>
              <a:rPr lang="ru-RU" sz="2400" dirty="0">
                <a:solidFill>
                  <a:srgbClr val="002060"/>
                </a:solidFill>
              </a:rPr>
              <a:t> задания, творческие задания;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консультирование </a:t>
            </a:r>
            <a:r>
              <a:rPr lang="ru-RU" sz="2400" dirty="0">
                <a:solidFill>
                  <a:srgbClr val="002060"/>
                </a:solidFill>
              </a:rPr>
              <a:t>по возникшей проблеме;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дискуссия</a:t>
            </a:r>
            <a:r>
              <a:rPr lang="ru-RU" sz="2400" dirty="0">
                <a:solidFill>
                  <a:srgbClr val="002060"/>
                </a:solidFill>
              </a:rPr>
              <a:t>;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Игры- коммуникации, демонстрация </a:t>
            </a:r>
            <a:r>
              <a:rPr lang="ru-RU" sz="2400" dirty="0" err="1" smtClean="0">
                <a:solidFill>
                  <a:srgbClr val="002060"/>
                </a:solidFill>
              </a:rPr>
              <a:t>опытно=</a:t>
            </a:r>
            <a:r>
              <a:rPr lang="ru-RU" sz="2400" dirty="0" smtClean="0">
                <a:solidFill>
                  <a:srgbClr val="002060"/>
                </a:solidFill>
              </a:rPr>
              <a:t> экспериментальных работ.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Поддерживают предметную мотивацию</a:t>
            </a:r>
            <a:r>
              <a:rPr lang="ru-RU" sz="2400" b="1" u="sng" dirty="0" smtClean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(создают образовательную среду обучения</a:t>
            </a:r>
            <a:endParaRPr lang="ru-RU" sz="24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предметные </a:t>
            </a:r>
            <a:r>
              <a:rPr lang="ru-RU" sz="2400" dirty="0" smtClean="0">
                <a:solidFill>
                  <a:srgbClr val="002060"/>
                </a:solidFill>
              </a:rPr>
              <a:t>олимпиады и интеллектуальные </a:t>
            </a:r>
            <a:r>
              <a:rPr lang="ru-RU" sz="2400" dirty="0" smtClean="0">
                <a:solidFill>
                  <a:srgbClr val="002060"/>
                </a:solidFill>
              </a:rPr>
              <a:t>марафоны</a:t>
            </a:r>
            <a:r>
              <a:rPr lang="ru-RU" sz="2400" dirty="0">
                <a:solidFill>
                  <a:srgbClr val="002060"/>
                </a:solidFill>
              </a:rPr>
              <a:t>;                                                                                                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различные </a:t>
            </a:r>
            <a:r>
              <a:rPr lang="ru-RU" sz="2400" dirty="0">
                <a:solidFill>
                  <a:srgbClr val="002060"/>
                </a:solidFill>
              </a:rPr>
              <a:t>конкурсы и </a:t>
            </a:r>
            <a:r>
              <a:rPr lang="ru-RU" sz="2400" dirty="0" smtClean="0">
                <a:solidFill>
                  <a:srgbClr val="002060"/>
                </a:solidFill>
              </a:rPr>
              <a:t>викторины;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учебно</a:t>
            </a:r>
            <a:r>
              <a:rPr lang="ru-RU" sz="2400" dirty="0" smtClean="0">
                <a:solidFill>
                  <a:srgbClr val="002060"/>
                </a:solidFill>
              </a:rPr>
              <a:t>- исследовательские проекты </a:t>
            </a:r>
            <a:r>
              <a:rPr lang="ru-RU" sz="2400" dirty="0">
                <a:solidFill>
                  <a:srgbClr val="002060"/>
                </a:solidFill>
              </a:rPr>
              <a:t>по различной </a:t>
            </a:r>
            <a:r>
              <a:rPr lang="ru-RU" sz="2400" dirty="0" smtClean="0">
                <a:solidFill>
                  <a:srgbClr val="002060"/>
                </a:solidFill>
              </a:rPr>
              <a:t>тематике;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индивидуальные </a:t>
            </a:r>
            <a:r>
              <a:rPr lang="ru-RU" sz="2400" dirty="0">
                <a:solidFill>
                  <a:srgbClr val="002060"/>
                </a:solidFill>
              </a:rPr>
              <a:t>творческие задания.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0723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49086" y="0"/>
            <a:ext cx="7151914" cy="12279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 обучающимися, обладающими повышенными способностями-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  РНПЦ «ДАРЫН»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2960" y="1332411"/>
            <a:ext cx="7178040" cy="39253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2022-10-27_09-35-22.png"/>
          <p:cNvPicPr>
            <a:picLocks noChangeAspect="1" noChangeArrowheads="1"/>
          </p:cNvPicPr>
          <p:nvPr/>
        </p:nvPicPr>
        <p:blipFill>
          <a:blip r:embed="rId2" cstate="print"/>
          <a:srcRect l="1106" t="9375" r="5825" b="10625"/>
          <a:stretch>
            <a:fillRect/>
          </a:stretch>
        </p:blipFill>
        <p:spPr bwMode="auto">
          <a:xfrm>
            <a:off x="587828" y="1227909"/>
            <a:ext cx="7576457" cy="273984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2022-10-27_09-37-25.png"/>
          <p:cNvPicPr>
            <a:picLocks noChangeAspect="1" noChangeArrowheads="1"/>
          </p:cNvPicPr>
          <p:nvPr/>
        </p:nvPicPr>
        <p:blipFill>
          <a:blip r:embed="rId3" cstate="print"/>
          <a:srcRect l="14861" t="10804" r="16969" b="3125"/>
          <a:stretch>
            <a:fillRect/>
          </a:stretch>
        </p:blipFill>
        <p:spPr bwMode="auto">
          <a:xfrm>
            <a:off x="298009" y="3997234"/>
            <a:ext cx="4195616" cy="2690949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2022-10-27_09-37-15.png"/>
          <p:cNvPicPr>
            <a:picLocks noChangeAspect="1" noChangeArrowheads="1"/>
          </p:cNvPicPr>
          <p:nvPr/>
        </p:nvPicPr>
        <p:blipFill>
          <a:blip r:embed="rId4" cstate="print"/>
          <a:srcRect l="14861" t="9375" r="16166" b="6696"/>
          <a:stretch>
            <a:fillRect/>
          </a:stretch>
        </p:blipFill>
        <p:spPr bwMode="auto">
          <a:xfrm>
            <a:off x="4576559" y="4010298"/>
            <a:ext cx="4162493" cy="265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23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49086" y="444137"/>
            <a:ext cx="7151914" cy="13062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 обучающимися, обладающими повышенными способностями-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  РНПЦ «ДАРЫН»- 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и решения олимпиад прошлых лет 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2022-10-27_09-45-10.png"/>
          <p:cNvPicPr>
            <a:picLocks noChangeAspect="1" noChangeArrowheads="1"/>
          </p:cNvPicPr>
          <p:nvPr/>
        </p:nvPicPr>
        <p:blipFill>
          <a:blip r:embed="rId2" cstate="print"/>
          <a:srcRect l="14861" t="9018" r="46841" b="5082"/>
          <a:stretch>
            <a:fillRect/>
          </a:stretch>
        </p:blipFill>
        <p:spPr bwMode="auto">
          <a:xfrm>
            <a:off x="5291972" y="1905072"/>
            <a:ext cx="3616897" cy="4561042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2022-10-27_09-44-56.png"/>
          <p:cNvPicPr>
            <a:picLocks noChangeAspect="1" noChangeArrowheads="1"/>
          </p:cNvPicPr>
          <p:nvPr/>
        </p:nvPicPr>
        <p:blipFill>
          <a:blip r:embed="rId3" cstate="print"/>
          <a:srcRect l="15490" t="17857" r="45254" b="16071"/>
          <a:stretch>
            <a:fillRect/>
          </a:stretch>
        </p:blipFill>
        <p:spPr bwMode="auto">
          <a:xfrm>
            <a:off x="402547" y="1959429"/>
            <a:ext cx="4665841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23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350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</vt:lpstr>
      <vt:lpstr>Важнейшей проблемой нашего общества является сохранение и развитие одарённости</vt:lpstr>
      <vt:lpstr>Одаренный ребенок  ( работа с раздаточным материалом) </vt:lpstr>
      <vt:lpstr>  Проявления способностей  ( на основании данных из различных источников в раздаточном материале)</vt:lpstr>
      <vt:lpstr>Слайд 5</vt:lpstr>
      <vt:lpstr>Слайд 6</vt:lpstr>
      <vt:lpstr>Слайд 7</vt:lpstr>
      <vt:lpstr>    Индивидуальная работа с обучающимися, обладающими повышенными способностями- ресурсы  РНПЦ «ДАРЫН»</vt:lpstr>
      <vt:lpstr>        Индивидуальная работа с обучающимися, обладающими повышенными способностями- ресурсы  РНПЦ «ДАРЫН»-  задания и решения олимпиад прошлых лет </vt:lpstr>
      <vt:lpstr>    Индивидуальная работа с обучающимися, обладающими повышенными способностями- ресурсы  сайта УМЦ РО Карагандинской области</vt:lpstr>
      <vt:lpstr>    Индивидуальная работа с обучающимися, обладающими повышенными способностями- ресурсы  сайта УМЦ РО Карагандинской области</vt:lpstr>
      <vt:lpstr>                       Подведение итогов мастер- класса,           «Открытый микрофон»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</dc:creator>
  <cp:lastModifiedBy>Пользователь</cp:lastModifiedBy>
  <cp:revision>55</cp:revision>
  <dcterms:created xsi:type="dcterms:W3CDTF">2015-08-10T18:59:32Z</dcterms:created>
  <dcterms:modified xsi:type="dcterms:W3CDTF">2022-10-27T03:59:50Z</dcterms:modified>
</cp:coreProperties>
</file>