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0">
  <p:sldMasterIdLst>
    <p:sldMasterId id="2147483809" r:id="rId1"/>
  </p:sldMasterIdLst>
  <p:notesMasterIdLst>
    <p:notesMasterId r:id="rId32"/>
  </p:notesMasterIdLst>
  <p:sldIdLst>
    <p:sldId id="334" r:id="rId2"/>
    <p:sldId id="259" r:id="rId3"/>
    <p:sldId id="369" r:id="rId4"/>
    <p:sldId id="396" r:id="rId5"/>
    <p:sldId id="398" r:id="rId6"/>
    <p:sldId id="395" r:id="rId7"/>
    <p:sldId id="400" r:id="rId8"/>
    <p:sldId id="399" r:id="rId9"/>
    <p:sldId id="402" r:id="rId10"/>
    <p:sldId id="401" r:id="rId11"/>
    <p:sldId id="368" r:id="rId12"/>
    <p:sldId id="406" r:id="rId13"/>
    <p:sldId id="403" r:id="rId14"/>
    <p:sldId id="405" r:id="rId15"/>
    <p:sldId id="404" r:id="rId16"/>
    <p:sldId id="407" r:id="rId17"/>
    <p:sldId id="409" r:id="rId18"/>
    <p:sldId id="408" r:id="rId19"/>
    <p:sldId id="410" r:id="rId20"/>
    <p:sldId id="365" r:id="rId21"/>
    <p:sldId id="366" r:id="rId22"/>
    <p:sldId id="412" r:id="rId23"/>
    <p:sldId id="411" r:id="rId24"/>
    <p:sldId id="413" r:id="rId25"/>
    <p:sldId id="415" r:id="rId26"/>
    <p:sldId id="280" r:id="rId27"/>
    <p:sldId id="393" r:id="rId28"/>
    <p:sldId id="282" r:id="rId29"/>
    <p:sldId id="297" r:id="rId30"/>
    <p:sldId id="39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444" autoAdjust="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10374-B11F-4A0F-A19A-D046BEC38A1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9DBC8-1487-4F15-B953-C5F2EDA83A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6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A871-E49D-4109-A9E9-9836ECB49D36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59E0-B6B6-4546-9FDD-1540873F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5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A871-E49D-4109-A9E9-9836ECB49D36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59E0-B6B6-4546-9FDD-1540873F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6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A871-E49D-4109-A9E9-9836ECB49D36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59E0-B6B6-4546-9FDD-1540873FEC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5887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A871-E49D-4109-A9E9-9836ECB49D36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59E0-B6B6-4546-9FDD-1540873F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41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A871-E49D-4109-A9E9-9836ECB49D36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59E0-B6B6-4546-9FDD-1540873FEC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2347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A871-E49D-4109-A9E9-9836ECB49D36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59E0-B6B6-4546-9FDD-1540873F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02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A871-E49D-4109-A9E9-9836ECB49D36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59E0-B6B6-4546-9FDD-1540873F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022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A871-E49D-4109-A9E9-9836ECB49D36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59E0-B6B6-4546-9FDD-1540873F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A871-E49D-4109-A9E9-9836ECB49D36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59E0-B6B6-4546-9FDD-1540873F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69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A871-E49D-4109-A9E9-9836ECB49D36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59E0-B6B6-4546-9FDD-1540873F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82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A871-E49D-4109-A9E9-9836ECB49D36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59E0-B6B6-4546-9FDD-1540873F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35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A871-E49D-4109-A9E9-9836ECB49D36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59E0-B6B6-4546-9FDD-1540873F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5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A871-E49D-4109-A9E9-9836ECB49D36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59E0-B6B6-4546-9FDD-1540873F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10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A871-E49D-4109-A9E9-9836ECB49D36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59E0-B6B6-4546-9FDD-1540873F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7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A871-E49D-4109-A9E9-9836ECB49D36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59E0-B6B6-4546-9FDD-1540873F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0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A871-E49D-4109-A9E9-9836ECB49D36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59E0-B6B6-4546-9FDD-1540873F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9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AA871-E49D-4109-A9E9-9836ECB49D36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B359E0-B6B6-4546-9FDD-1540873F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08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4"/>
            <a:ext cx="8229600" cy="564949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9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900" b="1" dirty="0">
                <a:latin typeface="Times New Roman" pitchFamily="18" charset="0"/>
                <a:cs typeface="Times New Roman" pitchFamily="18" charset="0"/>
              </a:rPr>
              <a:t>Оказание государственных услуг </a:t>
            </a:r>
            <a:r>
              <a:rPr lang="ru-RU" sz="3900" b="1">
                <a:latin typeface="Times New Roman" pitchFamily="18" charset="0"/>
                <a:cs typeface="Times New Roman" pitchFamily="18" charset="0"/>
              </a:rPr>
              <a:t>в организациях </a:t>
            </a:r>
            <a:r>
              <a:rPr lang="ru-RU" sz="3900" b="1" dirty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Садвакасова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Айман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Дарменовна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КГУ КШДС №33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г.Караганда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WhattsApp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:87009822363</a:t>
            </a:r>
          </a:p>
          <a:p>
            <a:pPr algn="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- 87076574192</a:t>
            </a:r>
          </a:p>
          <a:p>
            <a:pPr algn="r">
              <a:buNone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ayman.sadvakasova@mail.ru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064896" cy="3384376"/>
          </a:xfrm>
        </p:spPr>
      </p:pic>
    </p:spTree>
    <p:extLst>
      <p:ext uri="{BB962C8B-B14F-4D97-AF65-F5344CB8AC3E}">
        <p14:creationId xmlns:p14="http://schemas.microsoft.com/office/powerpoint/2010/main" val="2172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6048672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Нормативная база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6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6" y="947391"/>
            <a:ext cx="8078327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6632"/>
            <a:ext cx="6914728" cy="6624736"/>
          </a:xfrm>
        </p:spPr>
      </p:pic>
    </p:spTree>
    <p:extLst>
      <p:ext uri="{BB962C8B-B14F-4D97-AF65-F5344CB8AC3E}">
        <p14:creationId xmlns:p14="http://schemas.microsoft.com/office/powerpoint/2010/main" val="38570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42" y="115888"/>
            <a:ext cx="5102398" cy="6697488"/>
          </a:xfrm>
        </p:spPr>
      </p:pic>
    </p:spTree>
    <p:extLst>
      <p:ext uri="{BB962C8B-B14F-4D97-AF65-F5344CB8AC3E}">
        <p14:creationId xmlns:p14="http://schemas.microsoft.com/office/powerpoint/2010/main" val="416374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347713" cy="58715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Нормативная база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6992326" cy="4344006"/>
          </a:xfrm>
        </p:spPr>
      </p:pic>
    </p:spTree>
    <p:extLst>
      <p:ext uri="{BB962C8B-B14F-4D97-AF65-F5344CB8AC3E}">
        <p14:creationId xmlns:p14="http://schemas.microsoft.com/office/powerpoint/2010/main" val="41192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0648"/>
            <a:ext cx="6626696" cy="6408712"/>
          </a:xfrm>
        </p:spPr>
      </p:pic>
    </p:spTree>
    <p:extLst>
      <p:ext uri="{BB962C8B-B14F-4D97-AF65-F5344CB8AC3E}">
        <p14:creationId xmlns:p14="http://schemas.microsoft.com/office/powerpoint/2010/main" val="6397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784976" cy="6624735"/>
          </a:xfrm>
        </p:spPr>
      </p:pic>
    </p:spTree>
    <p:extLst>
      <p:ext uri="{BB962C8B-B14F-4D97-AF65-F5344CB8AC3E}">
        <p14:creationId xmlns:p14="http://schemas.microsoft.com/office/powerpoint/2010/main" val="16218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854" y="188640"/>
            <a:ext cx="6347713" cy="58715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Нормативная база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640960" cy="4824536"/>
          </a:xfrm>
        </p:spPr>
      </p:pic>
    </p:spTree>
    <p:extLst>
      <p:ext uri="{BB962C8B-B14F-4D97-AF65-F5344CB8AC3E}">
        <p14:creationId xmlns:p14="http://schemas.microsoft.com/office/powerpoint/2010/main" val="20075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0648"/>
            <a:ext cx="6626696" cy="6480719"/>
          </a:xfrm>
        </p:spPr>
      </p:pic>
    </p:spTree>
    <p:extLst>
      <p:ext uri="{BB962C8B-B14F-4D97-AF65-F5344CB8AC3E}">
        <p14:creationId xmlns:p14="http://schemas.microsoft.com/office/powerpoint/2010/main" val="31633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8784975" cy="6813376"/>
          </a:xfrm>
        </p:spPr>
      </p:pic>
    </p:spTree>
    <p:extLst>
      <p:ext uri="{BB962C8B-B14F-4D97-AF65-F5344CB8AC3E}">
        <p14:creationId xmlns:p14="http://schemas.microsoft.com/office/powerpoint/2010/main" val="20887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3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3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3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Закон Республики Казахстан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"О государственных услугах»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от 15 апреля 2013 года № 88-V</a:t>
            </a:r>
          </a:p>
          <a:p>
            <a:pPr marL="0" indent="0">
              <a:buNone/>
            </a:pP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5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4118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Нормативно – правовая база </a:t>
            </a:r>
          </a:p>
          <a:p>
            <a:pPr marL="0" indent="0" algn="just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8" y="1196752"/>
            <a:ext cx="8164064" cy="511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4118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47" y="194811"/>
            <a:ext cx="8106906" cy="64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696744"/>
          </a:xfrm>
        </p:spPr>
      </p:pic>
    </p:spTree>
    <p:extLst>
      <p:ext uri="{BB962C8B-B14F-4D97-AF65-F5344CB8AC3E}">
        <p14:creationId xmlns:p14="http://schemas.microsoft.com/office/powerpoint/2010/main" val="21787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5151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Нормативно – правовая база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424936" cy="4824536"/>
          </a:xfrm>
        </p:spPr>
      </p:pic>
    </p:spTree>
    <p:extLst>
      <p:ext uri="{BB962C8B-B14F-4D97-AF65-F5344CB8AC3E}">
        <p14:creationId xmlns:p14="http://schemas.microsoft.com/office/powerpoint/2010/main" val="33300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08" y="260350"/>
            <a:ext cx="7587500" cy="6481018"/>
          </a:xfrm>
        </p:spPr>
      </p:pic>
    </p:spTree>
    <p:extLst>
      <p:ext uri="{BB962C8B-B14F-4D97-AF65-F5344CB8AC3E}">
        <p14:creationId xmlns:p14="http://schemas.microsoft.com/office/powerpoint/2010/main" val="19299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"/>
            <a:ext cx="6264696" cy="6741367"/>
          </a:xfrm>
        </p:spPr>
      </p:pic>
    </p:spTree>
    <p:extLst>
      <p:ext uri="{BB962C8B-B14F-4D97-AF65-F5344CB8AC3E}">
        <p14:creationId xmlns:p14="http://schemas.microsoft.com/office/powerpoint/2010/main" val="36187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Информационный стенд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25538"/>
            <a:ext cx="7296149" cy="5472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549B8D1-4C5D-4BB3-AC45-4002ED4D6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355831"/>
              </p:ext>
            </p:extLst>
          </p:nvPr>
        </p:nvGraphicFramePr>
        <p:xfrm>
          <a:off x="609600" y="404664"/>
          <a:ext cx="8210872" cy="5904656"/>
        </p:xfrm>
        <a:graphic>
          <a:graphicData uri="http://schemas.openxmlformats.org/drawingml/2006/table">
            <a:tbl>
              <a:tblPr firstRow="1" firstCol="1" bandRow="1"/>
              <a:tblGrid>
                <a:gridCol w="73968">
                  <a:extLst>
                    <a:ext uri="{9D8B030D-6E8A-4147-A177-3AD203B41FA5}">
                      <a16:colId xmlns:a16="http://schemas.microsoft.com/office/drawing/2014/main" val="3912303864"/>
                    </a:ext>
                  </a:extLst>
                </a:gridCol>
                <a:gridCol w="8136904">
                  <a:extLst>
                    <a:ext uri="{9D8B030D-6E8A-4147-A177-3AD203B41FA5}">
                      <a16:colId xmlns:a16="http://schemas.microsoft.com/office/drawing/2014/main" val="2183923517"/>
                    </a:ext>
                  </a:extLst>
                </a:gridCol>
              </a:tblGrid>
              <a:tr h="5904656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График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работы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услугодателя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с понедельника по пятницу, в соответствии с установленным графиком работы с 9.00 до 18.30 часов, за исключением выходных и праздничных дней, согласно Трудовому кодексу Республики Казахстан от 23 ноября 2015 года (далее – Кодекс) с перерывом на обед с 13.00 часов до 14.30 часов.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портала – круглосуточно, за исключением технических перерывов в связи с проведением ремонтных работ (при обращении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услугополучателя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после окончания рабочего времени, в выходные и праздничные дни согласно Кодексу, прием заявлений и выдача результатов оказания государственной услуги осуществляется следующим рабочим днем).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Адреса мест оказания государственной услуги размещены на: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интернет-ресурсе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услугодателя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портале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www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egov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kz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533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1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6340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Папка по оказанию государственных услуг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30" y="1052736"/>
            <a:ext cx="8496944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Содержание папки</a:t>
            </a:r>
            <a:r>
              <a:rPr lang="ru-RU" b="1" dirty="0"/>
              <a:t>: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Приказ о назначении ответственных лиц по оказанию государственных услуг;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Должностная инструкция ответственных лиц по оказанию государственных услуг;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Стандарты, утвержденные приказами Министра образования  и науки РК;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Регистрационный журнал</a:t>
            </a:r>
            <a: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(журнал оформляется как все номенклатурные папки,  пронумеровывается и прошивается ) 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Журнал ведется на государственном языке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780927"/>
          <a:ext cx="8229600" cy="2541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6396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kk-KZ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kk-KZ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р/б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Келіп түскен</a:t>
                      </a:r>
                      <a:r>
                        <a:rPr lang="kk-KZ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күні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Қызмет</a:t>
                      </a:r>
                      <a:r>
                        <a:rPr lang="kk-KZ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алушы туралы мәлімет-</a:t>
                      </a:r>
                    </a:p>
                    <a:p>
                      <a:r>
                        <a:rPr lang="kk-KZ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Қысқаша мазмұны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Ұсынылған  құжаттар беттерінің саны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Бірінші  басшының қарары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Орындаушы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Орындаушының қолы</a:t>
                      </a:r>
                      <a:r>
                        <a:rPr lang="kk-KZ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және өтінішті  алған күні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Қызмет көрсету  қортындысы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Қызмет көрсеткен</a:t>
                      </a:r>
                      <a:r>
                        <a:rPr lang="kk-KZ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күні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507"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5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Нормативно – правовая база</a:t>
            </a:r>
          </a:p>
          <a:p>
            <a:pPr marL="0" indent="0" algn="ctr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5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7"/>
            <a:ext cx="7992888" cy="373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.S. Army Corps of Engineers and DoDEA Working Together to Build Modern  Schools in Japan | Article | The United States Army">
            <a:extLst>
              <a:ext uri="{FF2B5EF4-FFF2-40B4-BE49-F238E27FC236}">
                <a16:creationId xmlns:a16="http://schemas.microsoft.com/office/drawing/2014/main" id="{0966AC73-C8B8-4E56-AF66-DFFD19E05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38000"/>
                    </a14:imgEffect>
                    <a14:imgEffect>
                      <a14:brightnessContrast bright="-40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8" y="0"/>
            <a:ext cx="9149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932D00-5617-4518-8128-F148BD4071FF}"/>
              </a:ext>
            </a:extLst>
          </p:cNvPr>
          <p:cNvSpPr txBox="1"/>
          <p:nvPr/>
        </p:nvSpPr>
        <p:spPr>
          <a:xfrm>
            <a:off x="611560" y="2204864"/>
            <a:ext cx="6687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AE332E9-F02B-43D9-A5BC-54217BE3652E}"/>
              </a:ext>
            </a:extLst>
          </p:cNvPr>
          <p:cNvCxnSpPr/>
          <p:nvPr/>
        </p:nvCxnSpPr>
        <p:spPr>
          <a:xfrm>
            <a:off x="755576" y="1988840"/>
            <a:ext cx="6264696" cy="0"/>
          </a:xfrm>
          <a:prstGeom prst="line">
            <a:avLst/>
          </a:prstGeom>
          <a:ln w="38100">
            <a:solidFill>
              <a:srgbClr val="DCA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5849925-AF0E-43A4-AB38-734222CB90B8}"/>
              </a:ext>
            </a:extLst>
          </p:cNvPr>
          <p:cNvCxnSpPr/>
          <p:nvPr/>
        </p:nvCxnSpPr>
        <p:spPr>
          <a:xfrm>
            <a:off x="755576" y="3284984"/>
            <a:ext cx="6264696" cy="0"/>
          </a:xfrm>
          <a:prstGeom prst="line">
            <a:avLst/>
          </a:prstGeom>
          <a:ln w="38100">
            <a:solidFill>
              <a:srgbClr val="DCA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2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2"/>
            <a:ext cx="6480720" cy="6741368"/>
          </a:xfrm>
        </p:spPr>
      </p:pic>
    </p:spTree>
    <p:extLst>
      <p:ext uri="{BB962C8B-B14F-4D97-AF65-F5344CB8AC3E}">
        <p14:creationId xmlns:p14="http://schemas.microsoft.com/office/powerpoint/2010/main" val="23054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669360"/>
          </a:xfrm>
        </p:spPr>
      </p:pic>
    </p:spTree>
    <p:extLst>
      <p:ext uri="{BB962C8B-B14F-4D97-AF65-F5344CB8AC3E}">
        <p14:creationId xmlns:p14="http://schemas.microsoft.com/office/powerpoint/2010/main" val="23235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416824" cy="3816424"/>
          </a:xfrm>
        </p:spPr>
      </p:pic>
    </p:spTree>
    <p:extLst>
      <p:ext uri="{BB962C8B-B14F-4D97-AF65-F5344CB8AC3E}">
        <p14:creationId xmlns:p14="http://schemas.microsoft.com/office/powerpoint/2010/main" val="42268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871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Нормативно – правовая база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772816"/>
            <a:ext cx="7922841" cy="3240360"/>
          </a:xfrm>
        </p:spPr>
      </p:pic>
    </p:spTree>
    <p:extLst>
      <p:ext uri="{BB962C8B-B14F-4D97-AF65-F5344CB8AC3E}">
        <p14:creationId xmlns:p14="http://schemas.microsoft.com/office/powerpoint/2010/main" val="41562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80" y="188913"/>
            <a:ext cx="6214453" cy="6480175"/>
          </a:xfrm>
        </p:spPr>
      </p:pic>
    </p:spTree>
    <p:extLst>
      <p:ext uri="{BB962C8B-B14F-4D97-AF65-F5344CB8AC3E}">
        <p14:creationId xmlns:p14="http://schemas.microsoft.com/office/powerpoint/2010/main" val="2379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82" y="116632"/>
            <a:ext cx="5168657" cy="6552456"/>
          </a:xfrm>
        </p:spPr>
      </p:pic>
    </p:spTree>
    <p:extLst>
      <p:ext uri="{BB962C8B-B14F-4D97-AF65-F5344CB8AC3E}">
        <p14:creationId xmlns:p14="http://schemas.microsoft.com/office/powerpoint/2010/main" val="19952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1766</TotalTime>
  <Words>206</Words>
  <Application>Microsoft Office PowerPoint</Application>
  <PresentationFormat>Экран (4:3)</PresentationFormat>
  <Paragraphs>62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 – правовая база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Нормативная база </vt:lpstr>
      <vt:lpstr>Презентация PowerPoint</vt:lpstr>
      <vt:lpstr>Презентация PowerPoint</vt:lpstr>
      <vt:lpstr>Нормативная база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 – правовая база  </vt:lpstr>
      <vt:lpstr>Презентация PowerPoint</vt:lpstr>
      <vt:lpstr>Презентация PowerPoint</vt:lpstr>
      <vt:lpstr>Информационный стенд </vt:lpstr>
      <vt:lpstr>Презентация PowerPoint</vt:lpstr>
      <vt:lpstr>Папка по оказанию государственных услуг</vt:lpstr>
      <vt:lpstr>Регистрационный журнал (журнал оформляется как все номенклатурные папки,  пронумеровывается и прошивается )  Журнал ведется на государственном языке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Оказание государственных услуг в общеобразовательных организациях РК</dc:title>
  <dc:creator>1</dc:creator>
  <cp:lastModifiedBy>Lenovo</cp:lastModifiedBy>
  <cp:revision>237</cp:revision>
  <dcterms:created xsi:type="dcterms:W3CDTF">2015-01-18T11:06:32Z</dcterms:created>
  <dcterms:modified xsi:type="dcterms:W3CDTF">2022-10-30T08:43:58Z</dcterms:modified>
</cp:coreProperties>
</file>