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5" r:id="rId4"/>
    <p:sldId id="267" r:id="rId5"/>
    <p:sldId id="277" r:id="rId6"/>
    <p:sldId id="268" r:id="rId7"/>
    <p:sldId id="271" r:id="rId8"/>
    <p:sldId id="276" r:id="rId9"/>
    <p:sldId id="272" r:id="rId10"/>
    <p:sldId id="275" r:id="rId11"/>
    <p:sldId id="278" r:id="rId12"/>
    <p:sldId id="274" r:id="rId13"/>
    <p:sldId id="279" r:id="rId14"/>
    <p:sldId id="269" r:id="rId15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B7B1D9"/>
    <a:srgbClr val="97CBFF"/>
    <a:srgbClr val="0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B47E1A-FB13-4CD9-B276-AB6DDED5A714}" type="doc">
      <dgm:prSet loTypeId="urn:microsoft.com/office/officeart/2009/layout/ReverseList" loCatId="relationship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E68BCB8-C6CB-4FE7-A9F6-B9112493E61E}">
      <dgm:prSet custT="1"/>
      <dgm:spPr/>
      <dgm:t>
        <a:bodyPr/>
        <a:lstStyle/>
        <a:p>
          <a:pPr algn="just"/>
          <a:r>
            <a:rPr lang="ru-RU" sz="1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кәмелетке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толмағандардың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қараусыз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қалуына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қылмыс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жасауына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құқық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бұзуына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қоғамға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қарсы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іс-әрекет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жасауына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себеп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болған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жағдайларды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анықтау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жою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;</a:t>
          </a:r>
        </a:p>
        <a:p>
          <a:pPr algn="just"/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кәмелетке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толмағандардың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құқықтары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заңды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мүдделерін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қорғау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;</a:t>
          </a:r>
        </a:p>
        <a:p>
          <a:pPr algn="just"/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әлеуметтік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қиын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жағдайдағы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кәмелетке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толмағандарды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әлеуметтік-педагогикалық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оңалту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;</a:t>
          </a:r>
        </a:p>
        <a:p>
          <a:pPr algn="just"/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кәмелетке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толмағандардың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қылмыстық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қоғамға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қарсы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істерге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қатысуын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анықтау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жолын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кесу</a:t>
          </a: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AC318953-5EA0-40ED-826C-6645D4A68AED}" type="parTrans" cxnId="{3B5BA41A-DBD4-4CB4-A79E-4F99B16674C2}">
      <dgm:prSet/>
      <dgm:spPr/>
      <dgm:t>
        <a:bodyPr/>
        <a:lstStyle/>
        <a:p>
          <a:endParaRPr lang="ru-RU"/>
        </a:p>
      </dgm:t>
    </dgm:pt>
    <dgm:pt modelId="{76F3A90B-D3D1-4813-BD91-26D93137E83D}" type="sibTrans" cxnId="{3B5BA41A-DBD4-4CB4-A79E-4F99B16674C2}">
      <dgm:prSet/>
      <dgm:spPr/>
      <dgm:t>
        <a:bodyPr/>
        <a:lstStyle/>
        <a:p>
          <a:endParaRPr lang="ru-RU"/>
        </a:p>
      </dgm:t>
    </dgm:pt>
    <dgm:pt modelId="{AACB54A2-758F-4B1F-ACF2-89B3EF4762D1}">
      <dgm:prSet custT="1"/>
      <dgm:spPr/>
      <dgm:t>
        <a:bodyPr/>
        <a:lstStyle/>
        <a:p>
          <a:pPr algn="just"/>
          <a:endParaRPr lang="ru-RU" sz="2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ru-RU" sz="2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Құқық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бұзушылықтың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алдын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алу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Кеңесі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ru-RU" sz="2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алқалы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орган </a:t>
          </a:r>
          <a:r>
            <a:rPr lang="ru-RU" sz="2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болып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табылады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оның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мақсаты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жоспарлау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әлеуметтік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қауіпті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жағдаяттардың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2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баланың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қадағалаусыз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қалуының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құқық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бұзушылықтың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қоғамға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жат </a:t>
          </a:r>
          <a:r>
            <a:rPr lang="en-US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с-</a:t>
          </a:r>
          <a:r>
            <a:rPr lang="ru-RU" sz="2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әрекеттер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) </a:t>
          </a:r>
          <a:r>
            <a:rPr lang="ru-RU" sz="2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алдын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алу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жұмыстарын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ұйымдастыру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орындалысын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бақылау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болып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табылады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9DF76139-6AD0-45DD-BCB2-D8B9E3BA0834}" type="parTrans" cxnId="{3C9DEA8B-D936-44FF-AE4F-817DC9A0C6A5}">
      <dgm:prSet/>
      <dgm:spPr/>
      <dgm:t>
        <a:bodyPr/>
        <a:lstStyle/>
        <a:p>
          <a:endParaRPr lang="ru-RU"/>
        </a:p>
      </dgm:t>
    </dgm:pt>
    <dgm:pt modelId="{86CBFC18-19B2-4A45-8190-216E67355691}" type="sibTrans" cxnId="{3C9DEA8B-D936-44FF-AE4F-817DC9A0C6A5}">
      <dgm:prSet/>
      <dgm:spPr/>
      <dgm:t>
        <a:bodyPr/>
        <a:lstStyle/>
        <a:p>
          <a:endParaRPr lang="ru-RU"/>
        </a:p>
      </dgm:t>
    </dgm:pt>
    <dgm:pt modelId="{E5C67F3C-7109-4A43-9112-81B655BE1ED3}" type="pres">
      <dgm:prSet presAssocID="{10B47E1A-FB13-4CD9-B276-AB6DDED5A714}" presName="Name0" presStyleCnt="0">
        <dgm:presLayoutVars>
          <dgm:chMax val="2"/>
          <dgm:chPref val="2"/>
          <dgm:animLvl val="lvl"/>
        </dgm:presLayoutVars>
      </dgm:prSet>
      <dgm:spPr/>
    </dgm:pt>
    <dgm:pt modelId="{E86A3F6F-D525-4EA5-9437-D335124D8629}" type="pres">
      <dgm:prSet presAssocID="{10B47E1A-FB13-4CD9-B276-AB6DDED5A714}" presName="LeftText" presStyleLbl="revTx" presStyleIdx="0" presStyleCnt="0">
        <dgm:presLayoutVars>
          <dgm:bulletEnabled val="1"/>
        </dgm:presLayoutVars>
      </dgm:prSet>
      <dgm:spPr/>
    </dgm:pt>
    <dgm:pt modelId="{766DEEB1-E347-4CBB-BCBF-3626CF555BCF}" type="pres">
      <dgm:prSet presAssocID="{10B47E1A-FB13-4CD9-B276-AB6DDED5A714}" presName="LeftNode" presStyleLbl="bgImgPlace1" presStyleIdx="0" presStyleCnt="2" custScaleX="215854" custScaleY="155545" custLinFactX="-1625" custLinFactNeighborX="-100000" custLinFactNeighborY="-2050">
        <dgm:presLayoutVars>
          <dgm:chMax val="2"/>
          <dgm:chPref val="2"/>
        </dgm:presLayoutVars>
      </dgm:prSet>
      <dgm:spPr/>
    </dgm:pt>
    <dgm:pt modelId="{C66D7D81-890C-4F0C-9C02-0B9579FA5DAB}" type="pres">
      <dgm:prSet presAssocID="{10B47E1A-FB13-4CD9-B276-AB6DDED5A714}" presName="RightText" presStyleLbl="revTx" presStyleIdx="0" presStyleCnt="0">
        <dgm:presLayoutVars>
          <dgm:bulletEnabled val="1"/>
        </dgm:presLayoutVars>
      </dgm:prSet>
      <dgm:spPr/>
    </dgm:pt>
    <dgm:pt modelId="{4B324759-1D2C-4D64-AC7D-529497EE3A1B}" type="pres">
      <dgm:prSet presAssocID="{10B47E1A-FB13-4CD9-B276-AB6DDED5A714}" presName="RightNode" presStyleLbl="bgImgPlace1" presStyleIdx="1" presStyleCnt="2" custScaleX="241960" custScaleY="155545" custLinFactNeighborX="75512" custLinFactNeighborY="0">
        <dgm:presLayoutVars>
          <dgm:chMax val="0"/>
          <dgm:chPref val="0"/>
        </dgm:presLayoutVars>
      </dgm:prSet>
      <dgm:spPr/>
    </dgm:pt>
    <dgm:pt modelId="{0F5A0021-721E-410B-8A96-7D7E2EFEABA9}" type="pres">
      <dgm:prSet presAssocID="{10B47E1A-FB13-4CD9-B276-AB6DDED5A714}" presName="TopArrow" presStyleLbl="node1" presStyleIdx="0" presStyleCnt="2" custScaleX="61905" custScaleY="51928" custLinFactNeighborX="-13142" custLinFactNeighborY="-47027"/>
      <dgm:spPr/>
    </dgm:pt>
    <dgm:pt modelId="{AA0F32C3-D626-4350-A2CB-F3FB4242852C}" type="pres">
      <dgm:prSet presAssocID="{10B47E1A-FB13-4CD9-B276-AB6DDED5A714}" presName="BottomArrow" presStyleLbl="node1" presStyleIdx="1" presStyleCnt="2" custScaleX="61905" custScaleY="51928" custLinFactNeighborX="-20063" custLinFactNeighborY="40190"/>
      <dgm:spPr/>
    </dgm:pt>
  </dgm:ptLst>
  <dgm:cxnLst>
    <dgm:cxn modelId="{85E7A00B-3131-49F1-A41B-C90C0FA25821}" type="presOf" srcId="{10B47E1A-FB13-4CD9-B276-AB6DDED5A714}" destId="{E5C67F3C-7109-4A43-9112-81B655BE1ED3}" srcOrd="0" destOrd="0" presId="urn:microsoft.com/office/officeart/2009/layout/ReverseList"/>
    <dgm:cxn modelId="{3B5BA41A-DBD4-4CB4-A79E-4F99B16674C2}" srcId="{10B47E1A-FB13-4CD9-B276-AB6DDED5A714}" destId="{6E68BCB8-C6CB-4FE7-A9F6-B9112493E61E}" srcOrd="1" destOrd="0" parTransId="{AC318953-5EA0-40ED-826C-6645D4A68AED}" sibTransId="{76F3A90B-D3D1-4813-BD91-26D93137E83D}"/>
    <dgm:cxn modelId="{F0DA932F-B0BA-4D19-854C-2D7778093278}" type="presOf" srcId="{AACB54A2-758F-4B1F-ACF2-89B3EF4762D1}" destId="{766DEEB1-E347-4CBB-BCBF-3626CF555BCF}" srcOrd="1" destOrd="0" presId="urn:microsoft.com/office/officeart/2009/layout/ReverseList"/>
    <dgm:cxn modelId="{2B331F80-06FC-4B55-A4C0-6E302B8460D9}" type="presOf" srcId="{6E68BCB8-C6CB-4FE7-A9F6-B9112493E61E}" destId="{C66D7D81-890C-4F0C-9C02-0B9579FA5DAB}" srcOrd="0" destOrd="0" presId="urn:microsoft.com/office/officeart/2009/layout/ReverseList"/>
    <dgm:cxn modelId="{7D44218B-4310-4635-A0C5-03DFA46A2C03}" type="presOf" srcId="{AACB54A2-758F-4B1F-ACF2-89B3EF4762D1}" destId="{E86A3F6F-D525-4EA5-9437-D335124D8629}" srcOrd="0" destOrd="0" presId="urn:microsoft.com/office/officeart/2009/layout/ReverseList"/>
    <dgm:cxn modelId="{3C9DEA8B-D936-44FF-AE4F-817DC9A0C6A5}" srcId="{10B47E1A-FB13-4CD9-B276-AB6DDED5A714}" destId="{AACB54A2-758F-4B1F-ACF2-89B3EF4762D1}" srcOrd="0" destOrd="0" parTransId="{9DF76139-6AD0-45DD-BCB2-D8B9E3BA0834}" sibTransId="{86CBFC18-19B2-4A45-8190-216E67355691}"/>
    <dgm:cxn modelId="{A06C7FA2-BD30-4BD2-9ED4-91DEB8A255EB}" type="presOf" srcId="{6E68BCB8-C6CB-4FE7-A9F6-B9112493E61E}" destId="{4B324759-1D2C-4D64-AC7D-529497EE3A1B}" srcOrd="1" destOrd="0" presId="urn:microsoft.com/office/officeart/2009/layout/ReverseList"/>
    <dgm:cxn modelId="{7211B3C8-5E03-4014-A534-02E3D9FCE4D6}" type="presParOf" srcId="{E5C67F3C-7109-4A43-9112-81B655BE1ED3}" destId="{E86A3F6F-D525-4EA5-9437-D335124D8629}" srcOrd="0" destOrd="0" presId="urn:microsoft.com/office/officeart/2009/layout/ReverseList"/>
    <dgm:cxn modelId="{76EC4384-B31E-474C-83E3-C4A467CCB138}" type="presParOf" srcId="{E5C67F3C-7109-4A43-9112-81B655BE1ED3}" destId="{766DEEB1-E347-4CBB-BCBF-3626CF555BCF}" srcOrd="1" destOrd="0" presId="urn:microsoft.com/office/officeart/2009/layout/ReverseList"/>
    <dgm:cxn modelId="{18D8AE4B-2F46-44AD-BD45-F64238B58CFF}" type="presParOf" srcId="{E5C67F3C-7109-4A43-9112-81B655BE1ED3}" destId="{C66D7D81-890C-4F0C-9C02-0B9579FA5DAB}" srcOrd="2" destOrd="0" presId="urn:microsoft.com/office/officeart/2009/layout/ReverseList"/>
    <dgm:cxn modelId="{CF260B5E-08DF-4084-BEC0-89F3225054EB}" type="presParOf" srcId="{E5C67F3C-7109-4A43-9112-81B655BE1ED3}" destId="{4B324759-1D2C-4D64-AC7D-529497EE3A1B}" srcOrd="3" destOrd="0" presId="urn:microsoft.com/office/officeart/2009/layout/ReverseList"/>
    <dgm:cxn modelId="{1ABC8095-D5C4-48F9-8148-F04F1C4AC10E}" type="presParOf" srcId="{E5C67F3C-7109-4A43-9112-81B655BE1ED3}" destId="{0F5A0021-721E-410B-8A96-7D7E2EFEABA9}" srcOrd="4" destOrd="0" presId="urn:microsoft.com/office/officeart/2009/layout/ReverseList"/>
    <dgm:cxn modelId="{77E31D8B-639B-4BF5-8BD3-1C707B25670D}" type="presParOf" srcId="{E5C67F3C-7109-4A43-9112-81B655BE1ED3}" destId="{AA0F32C3-D626-4350-A2CB-F3FB4242852C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2B4DD5-7C0A-45EF-83DD-BDE244C5BE9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FF71F32-A7C0-41F8-8F91-1D856B690C18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Құқық</a:t>
          </a:r>
          <a:r>
            <a: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бұзушылықтың</a:t>
          </a:r>
          <a:r>
            <a: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алдын</a:t>
          </a:r>
          <a:r>
            <a: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алу</a:t>
          </a:r>
          <a:r>
            <a: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Кеңесінің</a:t>
          </a:r>
          <a:r>
            <a: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жалпы</a:t>
          </a:r>
          <a:r>
            <a: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ережелері</a:t>
          </a:r>
          <a:endParaRPr lang="ru-RU" sz="2800" b="1" dirty="0">
            <a:solidFill>
              <a:schemeClr val="accent1">
                <a:lumMod val="50000"/>
              </a:schemeClr>
            </a:solidFill>
          </a:endParaRPr>
        </a:p>
      </dgm:t>
    </dgm:pt>
    <dgm:pt modelId="{EAABADC0-8D88-4490-806B-4265BCD2BC01}" type="parTrans" cxnId="{A508873D-A997-48FA-A009-F292EB62407F}">
      <dgm:prSet/>
      <dgm:spPr/>
      <dgm:t>
        <a:bodyPr/>
        <a:lstStyle/>
        <a:p>
          <a:endParaRPr lang="ru-RU"/>
        </a:p>
      </dgm:t>
    </dgm:pt>
    <dgm:pt modelId="{69775004-DA40-4E58-A088-13D51EC4563C}" type="sibTrans" cxnId="{A508873D-A997-48FA-A009-F292EB62407F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ACF5B66F-D5C6-4DBF-98B0-A1630CCAC11E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1. </a:t>
          </a:r>
          <a:r>
            <a:rPr lang="ru-RU" sz="24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Құқық</a:t>
          </a:r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бұзушылықтың</a:t>
          </a:r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алдын</a:t>
          </a:r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алу</a:t>
          </a:r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Кеңесі</a:t>
          </a:r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құқық</a:t>
          </a:r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бұзушылықтың</a:t>
          </a:r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алдын</a:t>
          </a:r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алу</a:t>
          </a:r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үдерісін</a:t>
          </a:r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тиімді</a:t>
          </a:r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ұйымдастыру</a:t>
          </a:r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мақсатында</a:t>
          </a:r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мектеп</a:t>
          </a:r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әкімшілігі</a:t>
          </a:r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мұғалімдер</a:t>
          </a:r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ата-аналардың</a:t>
          </a:r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24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заңды</a:t>
          </a:r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тұлғалардың</a:t>
          </a:r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), </a:t>
          </a:r>
          <a:r>
            <a:rPr lang="ru-RU" sz="24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қоғамдық</a:t>
          </a:r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ұйымдардың</a:t>
          </a:r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қызметін</a:t>
          </a:r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біріктіреді</a:t>
          </a:r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400" dirty="0">
            <a:solidFill>
              <a:schemeClr val="accent1">
                <a:lumMod val="50000"/>
              </a:schemeClr>
            </a:solidFill>
          </a:endParaRPr>
        </a:p>
      </dgm:t>
    </dgm:pt>
    <dgm:pt modelId="{5D1D8C63-579B-4691-9CB0-D2B7859D42E9}" type="parTrans" cxnId="{07D20B21-38C2-445C-B005-28704E1E9073}">
      <dgm:prSet/>
      <dgm:spPr/>
      <dgm:t>
        <a:bodyPr/>
        <a:lstStyle/>
        <a:p>
          <a:endParaRPr lang="ru-RU"/>
        </a:p>
      </dgm:t>
    </dgm:pt>
    <dgm:pt modelId="{2B0889FC-308E-49C2-8C4E-3E6249E865A8}" type="sibTrans" cxnId="{07D20B21-38C2-445C-B005-28704E1E9073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86EDE1C5-0A02-44B7-A58D-9E5D0B9C202E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2. </a:t>
          </a:r>
          <a:r>
            <a:rPr lang="ru-RU" sz="24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Құқық</a:t>
          </a:r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бұзушылықтың</a:t>
          </a:r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алдын</a:t>
          </a:r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алу</a:t>
          </a:r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Кеңесі</a:t>
          </a:r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өз</a:t>
          </a:r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жұмысын</a:t>
          </a:r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Қазақстан</a:t>
          </a:r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Республикасы</a:t>
          </a:r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заңнамалары</a:t>
          </a:r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негізінде</a:t>
          </a:r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іске</a:t>
          </a:r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асырады</a:t>
          </a:r>
          <a:r>
            <a: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400" dirty="0">
            <a:solidFill>
              <a:schemeClr val="accent1">
                <a:lumMod val="50000"/>
              </a:schemeClr>
            </a:solidFill>
          </a:endParaRPr>
        </a:p>
      </dgm:t>
    </dgm:pt>
    <dgm:pt modelId="{7F3028B9-755E-4C5B-892F-184F9ADDABA8}" type="parTrans" cxnId="{88F76A15-F258-47FB-90C8-D075504822BF}">
      <dgm:prSet/>
      <dgm:spPr/>
      <dgm:t>
        <a:bodyPr/>
        <a:lstStyle/>
        <a:p>
          <a:endParaRPr lang="ru-RU"/>
        </a:p>
      </dgm:t>
    </dgm:pt>
    <dgm:pt modelId="{FE06566D-E699-4E36-9536-C040E6C86A2B}" type="sibTrans" cxnId="{88F76A15-F258-47FB-90C8-D075504822BF}">
      <dgm:prSet/>
      <dgm:spPr/>
      <dgm:t>
        <a:bodyPr/>
        <a:lstStyle/>
        <a:p>
          <a:endParaRPr lang="ru-RU"/>
        </a:p>
      </dgm:t>
    </dgm:pt>
    <dgm:pt modelId="{D473E223-F145-4676-9CA2-189AE7662C60}" type="pres">
      <dgm:prSet presAssocID="{9D2B4DD5-7C0A-45EF-83DD-BDE244C5BE96}" presName="linearFlow" presStyleCnt="0">
        <dgm:presLayoutVars>
          <dgm:resizeHandles val="exact"/>
        </dgm:presLayoutVars>
      </dgm:prSet>
      <dgm:spPr/>
    </dgm:pt>
    <dgm:pt modelId="{8AD3EA80-F776-41A8-B6DC-3C994345CCE3}" type="pres">
      <dgm:prSet presAssocID="{1FF71F32-A7C0-41F8-8F91-1D856B690C18}" presName="node" presStyleLbl="node1" presStyleIdx="0" presStyleCnt="3" custScaleX="127445">
        <dgm:presLayoutVars>
          <dgm:bulletEnabled val="1"/>
        </dgm:presLayoutVars>
      </dgm:prSet>
      <dgm:spPr/>
    </dgm:pt>
    <dgm:pt modelId="{0FDB411F-D93D-49CA-9CBA-97701251634D}" type="pres">
      <dgm:prSet presAssocID="{69775004-DA40-4E58-A088-13D51EC4563C}" presName="sibTrans" presStyleLbl="sibTrans2D1" presStyleIdx="0" presStyleCnt="2"/>
      <dgm:spPr/>
    </dgm:pt>
    <dgm:pt modelId="{697E609C-C27B-4936-9F4D-C7D2038B03EA}" type="pres">
      <dgm:prSet presAssocID="{69775004-DA40-4E58-A088-13D51EC4563C}" presName="connectorText" presStyleLbl="sibTrans2D1" presStyleIdx="0" presStyleCnt="2"/>
      <dgm:spPr/>
    </dgm:pt>
    <dgm:pt modelId="{27E9E36C-2087-4962-A5D8-F99F48A4ACD8}" type="pres">
      <dgm:prSet presAssocID="{ACF5B66F-D5C6-4DBF-98B0-A1630CCAC11E}" presName="node" presStyleLbl="node1" presStyleIdx="1" presStyleCnt="3" custScaleX="187535" custScaleY="161624">
        <dgm:presLayoutVars>
          <dgm:bulletEnabled val="1"/>
        </dgm:presLayoutVars>
      </dgm:prSet>
      <dgm:spPr/>
    </dgm:pt>
    <dgm:pt modelId="{716FECF8-B156-42F3-AE51-C5BE25445931}" type="pres">
      <dgm:prSet presAssocID="{2B0889FC-308E-49C2-8C4E-3E6249E865A8}" presName="sibTrans" presStyleLbl="sibTrans2D1" presStyleIdx="1" presStyleCnt="2"/>
      <dgm:spPr/>
    </dgm:pt>
    <dgm:pt modelId="{B0FE13CB-F038-4A2B-82FE-DA0C038BB01E}" type="pres">
      <dgm:prSet presAssocID="{2B0889FC-308E-49C2-8C4E-3E6249E865A8}" presName="connectorText" presStyleLbl="sibTrans2D1" presStyleIdx="1" presStyleCnt="2"/>
      <dgm:spPr/>
    </dgm:pt>
    <dgm:pt modelId="{E1FAE488-4289-4943-B6D3-32C7699B3A59}" type="pres">
      <dgm:prSet presAssocID="{86EDE1C5-0A02-44B7-A58D-9E5D0B9C202E}" presName="node" presStyleLbl="node1" presStyleIdx="2" presStyleCnt="3" custScaleX="187535">
        <dgm:presLayoutVars>
          <dgm:bulletEnabled val="1"/>
        </dgm:presLayoutVars>
      </dgm:prSet>
      <dgm:spPr/>
    </dgm:pt>
  </dgm:ptLst>
  <dgm:cxnLst>
    <dgm:cxn modelId="{88F76A15-F258-47FB-90C8-D075504822BF}" srcId="{9D2B4DD5-7C0A-45EF-83DD-BDE244C5BE96}" destId="{86EDE1C5-0A02-44B7-A58D-9E5D0B9C202E}" srcOrd="2" destOrd="0" parTransId="{7F3028B9-755E-4C5B-892F-184F9ADDABA8}" sibTransId="{FE06566D-E699-4E36-9536-C040E6C86A2B}"/>
    <dgm:cxn modelId="{3C743D1E-42CF-47AE-BD9F-717ADCC9DC25}" type="presOf" srcId="{2B0889FC-308E-49C2-8C4E-3E6249E865A8}" destId="{716FECF8-B156-42F3-AE51-C5BE25445931}" srcOrd="0" destOrd="0" presId="urn:microsoft.com/office/officeart/2005/8/layout/process2"/>
    <dgm:cxn modelId="{07D20B21-38C2-445C-B005-28704E1E9073}" srcId="{9D2B4DD5-7C0A-45EF-83DD-BDE244C5BE96}" destId="{ACF5B66F-D5C6-4DBF-98B0-A1630CCAC11E}" srcOrd="1" destOrd="0" parTransId="{5D1D8C63-579B-4691-9CB0-D2B7859D42E9}" sibTransId="{2B0889FC-308E-49C2-8C4E-3E6249E865A8}"/>
    <dgm:cxn modelId="{21F73923-1206-4CE1-9624-5D1398C59A72}" type="presOf" srcId="{ACF5B66F-D5C6-4DBF-98B0-A1630CCAC11E}" destId="{27E9E36C-2087-4962-A5D8-F99F48A4ACD8}" srcOrd="0" destOrd="0" presId="urn:microsoft.com/office/officeart/2005/8/layout/process2"/>
    <dgm:cxn modelId="{5BEA302C-E795-463B-B93D-FDE46911A467}" type="presOf" srcId="{86EDE1C5-0A02-44B7-A58D-9E5D0B9C202E}" destId="{E1FAE488-4289-4943-B6D3-32C7699B3A59}" srcOrd="0" destOrd="0" presId="urn:microsoft.com/office/officeart/2005/8/layout/process2"/>
    <dgm:cxn modelId="{33CDDE2E-3F92-4682-90AC-3F1EB42D0360}" type="presOf" srcId="{69775004-DA40-4E58-A088-13D51EC4563C}" destId="{0FDB411F-D93D-49CA-9CBA-97701251634D}" srcOrd="0" destOrd="0" presId="urn:microsoft.com/office/officeart/2005/8/layout/process2"/>
    <dgm:cxn modelId="{A508873D-A997-48FA-A009-F292EB62407F}" srcId="{9D2B4DD5-7C0A-45EF-83DD-BDE244C5BE96}" destId="{1FF71F32-A7C0-41F8-8F91-1D856B690C18}" srcOrd="0" destOrd="0" parTransId="{EAABADC0-8D88-4490-806B-4265BCD2BC01}" sibTransId="{69775004-DA40-4E58-A088-13D51EC4563C}"/>
    <dgm:cxn modelId="{588B368B-E445-4F5E-B451-C2AE72996F50}" type="presOf" srcId="{9D2B4DD5-7C0A-45EF-83DD-BDE244C5BE96}" destId="{D473E223-F145-4676-9CA2-189AE7662C60}" srcOrd="0" destOrd="0" presId="urn:microsoft.com/office/officeart/2005/8/layout/process2"/>
    <dgm:cxn modelId="{EBDF94C2-0618-4448-9E8E-9051F5553222}" type="presOf" srcId="{69775004-DA40-4E58-A088-13D51EC4563C}" destId="{697E609C-C27B-4936-9F4D-C7D2038B03EA}" srcOrd="1" destOrd="0" presId="urn:microsoft.com/office/officeart/2005/8/layout/process2"/>
    <dgm:cxn modelId="{BE3291C7-6E9E-4959-BC25-19542C1B13CA}" type="presOf" srcId="{1FF71F32-A7C0-41F8-8F91-1D856B690C18}" destId="{8AD3EA80-F776-41A8-B6DC-3C994345CCE3}" srcOrd="0" destOrd="0" presId="urn:microsoft.com/office/officeart/2005/8/layout/process2"/>
    <dgm:cxn modelId="{19DA12F6-931D-4666-8194-4689582F4972}" type="presOf" srcId="{2B0889FC-308E-49C2-8C4E-3E6249E865A8}" destId="{B0FE13CB-F038-4A2B-82FE-DA0C038BB01E}" srcOrd="1" destOrd="0" presId="urn:microsoft.com/office/officeart/2005/8/layout/process2"/>
    <dgm:cxn modelId="{643DBCAB-23F5-4A3D-9615-94B3F318AB0D}" type="presParOf" srcId="{D473E223-F145-4676-9CA2-189AE7662C60}" destId="{8AD3EA80-F776-41A8-B6DC-3C994345CCE3}" srcOrd="0" destOrd="0" presId="urn:microsoft.com/office/officeart/2005/8/layout/process2"/>
    <dgm:cxn modelId="{4B524032-58A8-42B2-96CC-8DE7AEC513FC}" type="presParOf" srcId="{D473E223-F145-4676-9CA2-189AE7662C60}" destId="{0FDB411F-D93D-49CA-9CBA-97701251634D}" srcOrd="1" destOrd="0" presId="urn:microsoft.com/office/officeart/2005/8/layout/process2"/>
    <dgm:cxn modelId="{1BE8C671-9C91-49B6-A5FD-F6585A4EEF46}" type="presParOf" srcId="{0FDB411F-D93D-49CA-9CBA-97701251634D}" destId="{697E609C-C27B-4936-9F4D-C7D2038B03EA}" srcOrd="0" destOrd="0" presId="urn:microsoft.com/office/officeart/2005/8/layout/process2"/>
    <dgm:cxn modelId="{70C4F56E-4178-47B5-A13F-445384D1E5AE}" type="presParOf" srcId="{D473E223-F145-4676-9CA2-189AE7662C60}" destId="{27E9E36C-2087-4962-A5D8-F99F48A4ACD8}" srcOrd="2" destOrd="0" presId="urn:microsoft.com/office/officeart/2005/8/layout/process2"/>
    <dgm:cxn modelId="{57270CF4-3F9F-428A-996F-6C4508655991}" type="presParOf" srcId="{D473E223-F145-4676-9CA2-189AE7662C60}" destId="{716FECF8-B156-42F3-AE51-C5BE25445931}" srcOrd="3" destOrd="0" presId="urn:microsoft.com/office/officeart/2005/8/layout/process2"/>
    <dgm:cxn modelId="{D1F5861F-D970-496D-9DEB-1A558F52D774}" type="presParOf" srcId="{716FECF8-B156-42F3-AE51-C5BE25445931}" destId="{B0FE13CB-F038-4A2B-82FE-DA0C038BB01E}" srcOrd="0" destOrd="0" presId="urn:microsoft.com/office/officeart/2005/8/layout/process2"/>
    <dgm:cxn modelId="{7950EF1E-75D8-4A53-B8F6-079F56D560FB}" type="presParOf" srcId="{D473E223-F145-4676-9CA2-189AE7662C60}" destId="{E1FAE488-4289-4943-B6D3-32C7699B3A5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ED50F0-5FA3-4FFE-B04C-E552AB1E1164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ru-RU"/>
        </a:p>
      </dgm:t>
    </dgm:pt>
    <dgm:pt modelId="{3CFEC292-3170-4C6E-92FE-BE6FB378C52F}">
      <dgm:prSet phldrT="[Текст]" custT="1"/>
      <dgm:spPr>
        <a:solidFill>
          <a:srgbClr val="6699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just"/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Хаттамалар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дәптерге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қолмен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толтырылады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Дәптер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беттері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нөмірленіп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тігіліп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мектеп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директоры </a:t>
          </a:r>
          <a:r>
            <a:rPr lang="ru-RU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қолымен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бекітіледі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мөр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қойылады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Сыртқы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бетінде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қай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кезде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жүргізіле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басталған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күні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жазылады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400" dirty="0">
            <a:solidFill>
              <a:schemeClr val="tx1"/>
            </a:solidFill>
          </a:endParaRPr>
        </a:p>
      </dgm:t>
    </dgm:pt>
    <dgm:pt modelId="{ACF78210-C6C1-4C94-9837-0538D894F3F5}" type="parTrans" cxnId="{4F63AA5A-FFCA-46E8-8812-B3DE326883AA}">
      <dgm:prSet/>
      <dgm:spPr/>
      <dgm:t>
        <a:bodyPr/>
        <a:lstStyle/>
        <a:p>
          <a:endParaRPr lang="ru-RU"/>
        </a:p>
      </dgm:t>
    </dgm:pt>
    <dgm:pt modelId="{EB94D011-298F-45D0-B27F-1FF00D94C11B}" type="sibTrans" cxnId="{4F63AA5A-FFCA-46E8-8812-B3DE326883AA}">
      <dgm:prSet/>
      <dgm:spPr/>
      <dgm:t>
        <a:bodyPr/>
        <a:lstStyle/>
        <a:p>
          <a:endParaRPr lang="ru-RU"/>
        </a:p>
      </dgm:t>
    </dgm:pt>
    <dgm:pt modelId="{8857A950-9AED-4CF6-9568-C5708012C7BF}">
      <dgm:prSet phldrT="[Текст]"/>
      <dgm:spPr>
        <a:solidFill>
          <a:srgbClr val="6699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just"/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Әр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хаттама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компьютерде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теріліп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іс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папкасына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жинақталады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жыл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аяғында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барлық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хаттамалар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нөмірленіп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тігіледі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де,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директордың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қолымен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мөрмен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бекітіледі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936EAF3D-D94B-498B-90C2-7D660176BC82}" type="parTrans" cxnId="{C7417047-EC8A-455E-9AD1-A70F6B9C62A0}">
      <dgm:prSet/>
      <dgm:spPr/>
      <dgm:t>
        <a:bodyPr/>
        <a:lstStyle/>
        <a:p>
          <a:endParaRPr lang="ru-RU"/>
        </a:p>
      </dgm:t>
    </dgm:pt>
    <dgm:pt modelId="{7C99F321-EA1D-4F7B-BA5E-B1A28094D960}" type="sibTrans" cxnId="{C7417047-EC8A-455E-9AD1-A70F6B9C62A0}">
      <dgm:prSet/>
      <dgm:spPr/>
      <dgm:t>
        <a:bodyPr/>
        <a:lstStyle/>
        <a:p>
          <a:endParaRPr lang="ru-RU"/>
        </a:p>
      </dgm:t>
    </dgm:pt>
    <dgm:pt modelId="{9792E6AA-6CEC-4A1A-8001-F634E748F3E5}" type="pres">
      <dgm:prSet presAssocID="{13ED50F0-5FA3-4FFE-B04C-E552AB1E1164}" presName="diagram" presStyleCnt="0">
        <dgm:presLayoutVars>
          <dgm:dir/>
          <dgm:resizeHandles val="exact"/>
        </dgm:presLayoutVars>
      </dgm:prSet>
      <dgm:spPr/>
    </dgm:pt>
    <dgm:pt modelId="{3FE208A0-3853-4BD1-9B4D-2052E3C8464C}" type="pres">
      <dgm:prSet presAssocID="{3CFEC292-3170-4C6E-92FE-BE6FB378C52F}" presName="arrow" presStyleLbl="node1" presStyleIdx="0" presStyleCnt="2" custScaleY="108289">
        <dgm:presLayoutVars>
          <dgm:bulletEnabled val="1"/>
        </dgm:presLayoutVars>
      </dgm:prSet>
      <dgm:spPr/>
    </dgm:pt>
    <dgm:pt modelId="{F32234A5-EF36-4E62-8B2E-C55B5515878E}" type="pres">
      <dgm:prSet presAssocID="{8857A950-9AED-4CF6-9568-C5708012C7BF}" presName="arrow" presStyleLbl="node1" presStyleIdx="1" presStyleCnt="2" custScaleY="108341" custRadScaleRad="90512" custRadScaleInc="-48">
        <dgm:presLayoutVars>
          <dgm:bulletEnabled val="1"/>
        </dgm:presLayoutVars>
      </dgm:prSet>
      <dgm:spPr/>
    </dgm:pt>
  </dgm:ptLst>
  <dgm:cxnLst>
    <dgm:cxn modelId="{3AF58911-A962-4A7A-8CBE-7379021C99DB}" type="presOf" srcId="{8857A950-9AED-4CF6-9568-C5708012C7BF}" destId="{F32234A5-EF36-4E62-8B2E-C55B5515878E}" srcOrd="0" destOrd="0" presId="urn:microsoft.com/office/officeart/2005/8/layout/arrow5"/>
    <dgm:cxn modelId="{C7417047-EC8A-455E-9AD1-A70F6B9C62A0}" srcId="{13ED50F0-5FA3-4FFE-B04C-E552AB1E1164}" destId="{8857A950-9AED-4CF6-9568-C5708012C7BF}" srcOrd="1" destOrd="0" parTransId="{936EAF3D-D94B-498B-90C2-7D660176BC82}" sibTransId="{7C99F321-EA1D-4F7B-BA5E-B1A28094D960}"/>
    <dgm:cxn modelId="{4F63AA5A-FFCA-46E8-8812-B3DE326883AA}" srcId="{13ED50F0-5FA3-4FFE-B04C-E552AB1E1164}" destId="{3CFEC292-3170-4C6E-92FE-BE6FB378C52F}" srcOrd="0" destOrd="0" parTransId="{ACF78210-C6C1-4C94-9837-0538D894F3F5}" sibTransId="{EB94D011-298F-45D0-B27F-1FF00D94C11B}"/>
    <dgm:cxn modelId="{157B3D8F-B5CC-490B-8582-3E231B87D1B8}" type="presOf" srcId="{13ED50F0-5FA3-4FFE-B04C-E552AB1E1164}" destId="{9792E6AA-6CEC-4A1A-8001-F634E748F3E5}" srcOrd="0" destOrd="0" presId="urn:microsoft.com/office/officeart/2005/8/layout/arrow5"/>
    <dgm:cxn modelId="{E39F14E6-7AE2-4F79-B0A8-075E84A18679}" type="presOf" srcId="{3CFEC292-3170-4C6E-92FE-BE6FB378C52F}" destId="{3FE208A0-3853-4BD1-9B4D-2052E3C8464C}" srcOrd="0" destOrd="0" presId="urn:microsoft.com/office/officeart/2005/8/layout/arrow5"/>
    <dgm:cxn modelId="{D6478809-9161-4840-9586-75901AEC79A7}" type="presParOf" srcId="{9792E6AA-6CEC-4A1A-8001-F634E748F3E5}" destId="{3FE208A0-3853-4BD1-9B4D-2052E3C8464C}" srcOrd="0" destOrd="0" presId="urn:microsoft.com/office/officeart/2005/8/layout/arrow5"/>
    <dgm:cxn modelId="{1A067BF6-52DA-4820-B8CE-AE8F7E37350B}" type="presParOf" srcId="{9792E6AA-6CEC-4A1A-8001-F634E748F3E5}" destId="{F32234A5-EF36-4E62-8B2E-C55B5515878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DEEB1-E347-4CBB-BCBF-3626CF555BCF}">
      <dsp:nvSpPr>
        <dsp:cNvPr id="0" name=""/>
        <dsp:cNvSpPr/>
      </dsp:nvSpPr>
      <dsp:spPr>
        <a:xfrm rot="16200000">
          <a:off x="-396208" y="396208"/>
          <a:ext cx="5214932" cy="442251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tint val="4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83820" tIns="139700" rIns="125730" bIns="139700" numCol="1" spcCol="1270" anchor="t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Құқық</a:t>
          </a:r>
          <a:r>
            <a:rPr lang="ru-RU" sz="22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бұзушылықтың</a:t>
          </a:r>
          <a:r>
            <a:rPr lang="ru-RU" sz="22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алдын</a:t>
          </a:r>
          <a:r>
            <a:rPr lang="ru-RU" sz="22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алу</a:t>
          </a:r>
          <a:r>
            <a:rPr lang="ru-RU" sz="22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Кеңесі</a:t>
          </a:r>
          <a:r>
            <a:rPr lang="ru-RU" sz="22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ru-RU" sz="22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алқалы</a:t>
          </a:r>
          <a:r>
            <a:rPr lang="ru-RU" sz="22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орган </a:t>
          </a:r>
          <a:r>
            <a:rPr lang="ru-RU" sz="22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болып</a:t>
          </a:r>
          <a:r>
            <a:rPr lang="ru-RU" sz="22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табылады</a:t>
          </a:r>
          <a:r>
            <a:rPr lang="ru-RU" sz="22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оның</a:t>
          </a:r>
          <a:r>
            <a:rPr lang="ru-RU" sz="22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мақсаты</a:t>
          </a:r>
          <a:r>
            <a:rPr lang="ru-RU" sz="22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жоспарлау</a:t>
          </a:r>
          <a:r>
            <a:rPr lang="ru-RU" sz="22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әлеуметтік</a:t>
          </a:r>
          <a:r>
            <a:rPr lang="ru-RU" sz="22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қауіпті</a:t>
          </a:r>
          <a:r>
            <a:rPr lang="ru-RU" sz="22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жағдаяттардың</a:t>
          </a:r>
          <a:r>
            <a:rPr lang="ru-RU" sz="22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22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баланың</a:t>
          </a:r>
          <a:r>
            <a:rPr lang="ru-RU" sz="22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қадағалаусыз</a:t>
          </a:r>
          <a:r>
            <a:rPr lang="ru-RU" sz="22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қалуының</a:t>
          </a:r>
          <a:r>
            <a:rPr lang="ru-RU" sz="22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құқық</a:t>
          </a:r>
          <a:r>
            <a:rPr lang="ru-RU" sz="22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бұзушылықтың</a:t>
          </a:r>
          <a:r>
            <a:rPr lang="ru-RU" sz="22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қоғамға</a:t>
          </a:r>
          <a:r>
            <a:rPr lang="ru-RU" sz="22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жат </a:t>
          </a:r>
          <a:r>
            <a:rPr lang="en-US" sz="22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</a:t>
          </a:r>
          <a:r>
            <a:rPr lang="ru-RU" sz="22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с-</a:t>
          </a:r>
          <a:r>
            <a:rPr lang="ru-RU" sz="22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әрекеттер</a:t>
          </a:r>
          <a:r>
            <a:rPr lang="ru-RU" sz="22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) </a:t>
          </a:r>
          <a:r>
            <a:rPr lang="ru-RU" sz="22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алдын</a:t>
          </a:r>
          <a:r>
            <a:rPr lang="ru-RU" sz="22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алу</a:t>
          </a:r>
          <a:r>
            <a:rPr lang="ru-RU" sz="22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жұмыстарын</a:t>
          </a:r>
          <a:r>
            <a:rPr lang="ru-RU" sz="22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ұйымдастыру</a:t>
          </a:r>
          <a:r>
            <a:rPr lang="ru-RU" sz="22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2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орындалысын</a:t>
          </a:r>
          <a:r>
            <a:rPr lang="ru-RU" sz="22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бақылау</a:t>
          </a:r>
          <a:r>
            <a:rPr lang="ru-RU" sz="22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болып</a:t>
          </a:r>
          <a:r>
            <a:rPr lang="ru-RU" sz="22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табылады</a:t>
          </a:r>
          <a:r>
            <a:rPr lang="ru-RU" sz="22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5400000">
        <a:off x="215929" y="215927"/>
        <a:ext cx="4206586" cy="4783076"/>
      </dsp:txXfrm>
    </dsp:sp>
    <dsp:sp modelId="{4B324759-1D2C-4D64-AC7D-529497EE3A1B}">
      <dsp:nvSpPr>
        <dsp:cNvPr id="0" name=""/>
        <dsp:cNvSpPr/>
      </dsp:nvSpPr>
      <dsp:spPr>
        <a:xfrm rot="5400000">
          <a:off x="5213525" y="128776"/>
          <a:ext cx="5214932" cy="49573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tint val="4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02870" tIns="114300" rIns="68580" bIns="11430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кәмелетке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толмағандардың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қараусыз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қалуына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қылмыс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жасауына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құқық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бұзуына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қоғамға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қарсы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іс-әрекет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жасауына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себеп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болған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жағдайларды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анықтау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жою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;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кәмелетке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толмағандардың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құқықтары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заңды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мүдделерін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қорғау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;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әлеуметтік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қиын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жағдайдағы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кәмелетке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толмағандарды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әлеуметтік-педагогикалық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оңалту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;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кәмелетке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толмағандардың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қылмыстық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қоғамға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қарсы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істерге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қатысуын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анықтау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жолын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кесу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;</a:t>
          </a:r>
        </a:p>
      </dsp:txBody>
      <dsp:txXfrm rot="-5400000">
        <a:off x="5342298" y="242047"/>
        <a:ext cx="4715343" cy="4730846"/>
      </dsp:txXfrm>
    </dsp:sp>
    <dsp:sp modelId="{0F5A0021-721E-410B-8A96-7D7E2EFEABA9}">
      <dsp:nvSpPr>
        <dsp:cNvPr id="0" name=""/>
        <dsp:cNvSpPr/>
      </dsp:nvSpPr>
      <dsp:spPr>
        <a:xfrm>
          <a:off x="4258266" y="-492676"/>
          <a:ext cx="1325930" cy="111218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A0F32C3-D626-4350-A2CB-F3FB4242852C}">
      <dsp:nvSpPr>
        <dsp:cNvPr id="0" name=""/>
        <dsp:cNvSpPr/>
      </dsp:nvSpPr>
      <dsp:spPr>
        <a:xfrm rot="10800000">
          <a:off x="4110027" y="4448479"/>
          <a:ext cx="1325930" cy="111218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3EA80-F776-41A8-B6DC-3C994345CCE3}">
      <dsp:nvSpPr>
        <dsp:cNvPr id="0" name=""/>
        <dsp:cNvSpPr/>
      </dsp:nvSpPr>
      <dsp:spPr>
        <a:xfrm>
          <a:off x="1408837" y="3567"/>
          <a:ext cx="5976055" cy="117228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Құқық</a:t>
          </a:r>
          <a:r>
            <a:rPr lang="ru-RU" sz="2800" b="1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бұзушылықтың</a:t>
          </a:r>
          <a:r>
            <a:rPr lang="ru-RU" sz="2800" b="1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алдын</a:t>
          </a:r>
          <a:r>
            <a:rPr lang="ru-RU" sz="2800" b="1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алу</a:t>
          </a:r>
          <a:r>
            <a:rPr lang="ru-RU" sz="2800" b="1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Кеңесінің</a:t>
          </a:r>
          <a:r>
            <a:rPr lang="ru-RU" sz="2800" b="1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жалпы</a:t>
          </a:r>
          <a:r>
            <a:rPr lang="ru-RU" sz="2800" b="1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ережелері</a:t>
          </a:r>
          <a:endParaRPr lang="ru-RU" sz="2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443172" y="37902"/>
        <a:ext cx="5907385" cy="1103611"/>
      </dsp:txXfrm>
    </dsp:sp>
    <dsp:sp modelId="{0FDB411F-D93D-49CA-9CBA-97701251634D}">
      <dsp:nvSpPr>
        <dsp:cNvPr id="0" name=""/>
        <dsp:cNvSpPr/>
      </dsp:nvSpPr>
      <dsp:spPr>
        <a:xfrm rot="5400000">
          <a:off x="4177062" y="1205156"/>
          <a:ext cx="439605" cy="527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 rot="-5400000">
        <a:off x="4238607" y="1249117"/>
        <a:ext cx="316516" cy="307724"/>
      </dsp:txXfrm>
    </dsp:sp>
    <dsp:sp modelId="{27E9E36C-2087-4962-A5D8-F99F48A4ACD8}">
      <dsp:nvSpPr>
        <dsp:cNvPr id="0" name=""/>
        <dsp:cNvSpPr/>
      </dsp:nvSpPr>
      <dsp:spPr>
        <a:xfrm>
          <a:off x="-10" y="1761989"/>
          <a:ext cx="8793750" cy="189468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1. </a:t>
          </a:r>
          <a:r>
            <a:rPr lang="ru-RU" sz="24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Құқық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бұзушылықтың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алдын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алу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Кеңесі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құқық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бұзушылықтың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алдын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алу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үдерісін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тиімді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ұйымдастыру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мақсатында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мектеп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әкімшілігі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мұғалімдер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ата-аналардың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24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заңды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тұлғалардың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), </a:t>
          </a:r>
          <a:r>
            <a:rPr lang="ru-RU" sz="24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қоғамдық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ұйымдардың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қызметін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біріктіреді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5483" y="1817482"/>
        <a:ext cx="8682764" cy="1783701"/>
      </dsp:txXfrm>
    </dsp:sp>
    <dsp:sp modelId="{716FECF8-B156-42F3-AE51-C5BE25445931}">
      <dsp:nvSpPr>
        <dsp:cNvPr id="0" name=""/>
        <dsp:cNvSpPr/>
      </dsp:nvSpPr>
      <dsp:spPr>
        <a:xfrm rot="5400000">
          <a:off x="4177062" y="3685984"/>
          <a:ext cx="439605" cy="527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 rot="-5400000">
        <a:off x="4238607" y="3729945"/>
        <a:ext cx="316516" cy="307724"/>
      </dsp:txXfrm>
    </dsp:sp>
    <dsp:sp modelId="{E1FAE488-4289-4943-B6D3-32C7699B3A59}">
      <dsp:nvSpPr>
        <dsp:cNvPr id="0" name=""/>
        <dsp:cNvSpPr/>
      </dsp:nvSpPr>
      <dsp:spPr>
        <a:xfrm>
          <a:off x="-10" y="4242818"/>
          <a:ext cx="8793750" cy="117228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2. </a:t>
          </a:r>
          <a:r>
            <a:rPr lang="ru-RU" sz="24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Құқық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бұзушылықтың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алдын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алу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Кеңесі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өз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жұмысын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Қазақстан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Республикасы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заңнамалары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негізінде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іске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асырады</a:t>
          </a: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4325" y="4277153"/>
        <a:ext cx="8725080" cy="11036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208A0-3853-4BD1-9B4D-2052E3C8464C}">
      <dsp:nvSpPr>
        <dsp:cNvPr id="0" name=""/>
        <dsp:cNvSpPr/>
      </dsp:nvSpPr>
      <dsp:spPr>
        <a:xfrm rot="16200000">
          <a:off x="1057" y="1301"/>
          <a:ext cx="5001490" cy="5416064"/>
        </a:xfrm>
        <a:prstGeom prst="downArrow">
          <a:avLst>
            <a:gd name="adj1" fmla="val 50000"/>
            <a:gd name="adj2" fmla="val 35000"/>
          </a:avLst>
        </a:prstGeom>
        <a:solidFill>
          <a:srgbClr val="6699FF"/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Хаттамалар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дәптерге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қолмен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толтырылады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Дәптер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беттері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нөмірленіп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тігіліп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мектеп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директоры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қолымен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бекітіледі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мөр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қойылады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Сыртқы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бетінде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қай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кезде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жүргізіле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басталған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күні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жазылады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400" kern="1200" dirty="0">
            <a:solidFill>
              <a:schemeClr val="tx1"/>
            </a:solidFill>
          </a:endParaRPr>
        </a:p>
      </dsp:txBody>
      <dsp:txXfrm rot="5400000">
        <a:off x="-206230" y="1458960"/>
        <a:ext cx="4540803" cy="2500745"/>
      </dsp:txXfrm>
    </dsp:sp>
    <dsp:sp modelId="{F32234A5-EF36-4E62-8B2E-C55B5515878E}">
      <dsp:nvSpPr>
        <dsp:cNvPr id="0" name=""/>
        <dsp:cNvSpPr/>
      </dsp:nvSpPr>
      <dsp:spPr>
        <a:xfrm rot="5400000">
          <a:off x="5538011" y="-3965"/>
          <a:ext cx="5001490" cy="5418665"/>
        </a:xfrm>
        <a:prstGeom prst="downArrow">
          <a:avLst>
            <a:gd name="adj1" fmla="val 50000"/>
            <a:gd name="adj2" fmla="val 35000"/>
          </a:avLst>
        </a:prstGeom>
        <a:solidFill>
          <a:srgbClr val="6699FF"/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Әр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хаттама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компьютерде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теріліп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іс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папкасына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жинақталады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жыл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аяғында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барлық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хаттамалар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нөмірленіп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тігіледі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де,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директордың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қолымен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мөрмен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бекітіледі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400" kern="1200" dirty="0">
            <a:solidFill>
              <a:schemeClr val="tx1"/>
            </a:solidFill>
          </a:endParaRPr>
        </a:p>
      </dsp:txBody>
      <dsp:txXfrm rot="-5400000">
        <a:off x="6204685" y="1454995"/>
        <a:ext cx="4543404" cy="2500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1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125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34D5E2C-C852-D43D-4F62-82CD3F01FD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98540F-A69A-2F70-606F-F9EF1776773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6963373-CCC7-4EAC-B8A3-8B77EF18DA34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42EC85D4-BEC0-F3A8-55A8-ADBDA5173B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F4E3B285-CD91-0996-F91F-F060B3404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53E073-A689-460B-D72B-3C5B2D9D82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A0B40F-A090-378D-5434-9C9BEA6D90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F8CAE75-D108-4BE4-943D-B189A46EF0E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59B65C-44A8-184E-DFE9-945B3FC96BEA}"/>
              </a:ext>
            </a:extLst>
          </p:cNvPr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831625-31BD-5D16-9522-DF5D52C20064}"/>
              </a:ext>
            </a:extLst>
          </p:cNvPr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973F20-EE7F-8D4C-6F34-6F8D5EF24EDD}"/>
              </a:ext>
            </a:extLst>
          </p:cNvPr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EFC4D0-9D10-64ED-DE2D-AB0B153C0A79}"/>
              </a:ext>
            </a:extLst>
          </p:cNvPr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E8C1D39-DF9B-EAD3-468E-3E16BFD1A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D058A-7E5B-4192-B989-A55B40C1CE3D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1A2C50-F362-7929-D99A-5E0F7406F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EDAA562-7315-6169-603B-580453A8A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038DD-80C9-4AA9-9D6A-6F671DC00E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7454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F8400-442F-0115-09FF-70D134AC9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72A40-80A1-4E9B-A427-6FDEBA16AF9D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FDD12-1254-3451-4C67-3131379EE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5B989-92A4-8563-17AF-989801C66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1956E-ABB3-41B5-B1A6-1B403B23794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9991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AAC91-6C9D-1DDA-C0EF-ED8739174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B0724-B79B-434C-89E7-ECA268C8C06D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AC3D1-9790-18F2-1405-E30FD9FB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76215-9330-1835-E7C3-F78CEB48D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8CA4C-F6DB-4402-B10C-B91916A1EEC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3917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0B4A547-4C0A-7840-7731-1D2D3F28BB5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B7359-71CA-41DD-8BE8-15249E308CF1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00E17CF-4C6F-1018-F80E-C695CAE12C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DE6BC7-EEB0-082D-A247-CFCB8E298A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50E66C4-3D80-415F-A7CA-9B04ABAFB32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618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8C4087AC-60C0-1AC7-B994-3B0C8FA71F20}"/>
              </a:ext>
            </a:extLst>
          </p:cNvPr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BD4B093-3F65-24D2-9F33-D67FC36ED701}"/>
              </a:ext>
            </a:extLst>
          </p:cNvPr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3E280C0-1A5F-CFB7-4558-C32510217206}"/>
              </a:ext>
            </a:extLst>
          </p:cNvPr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>
            <a:extLst>
              <a:ext uri="{FF2B5EF4-FFF2-40B4-BE49-F238E27FC236}">
                <a16:creationId xmlns:a16="http://schemas.microsoft.com/office/drawing/2014/main" id="{13E75ADD-392C-3D71-4F0A-4E395BF0CFED}"/>
              </a:ext>
            </a:extLst>
          </p:cNvPr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86A13B6-F3EE-8294-324C-623BEFE37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6730B-0C8B-4221-B9F6-DAFE3C7063A5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B59A6E-60FD-A3D8-1F41-22684454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4791A16-035C-DBAC-D94A-58A43633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5CFD-0C1E-4136-8C08-C23CC8C9E31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5386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572D877-3BFD-2CA0-0DC7-7D715ECE325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AF062-86AE-42E6-937E-D13D32485057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BCDD335-95CF-D87E-0416-7EE0BD71645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E7227FE-B00D-B860-2D3D-0C4B6882355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898DF4B-ABD9-4939-9F44-AEB37B9A60A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9428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CF73978-6020-CA02-648F-A942BCBFF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87051-0562-4F95-AF87-7A8EFDCD1907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857B461-6FD2-B207-9593-05D58A369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887CE56-A446-8FA5-8711-31C68F1E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EDC72-0723-43D1-A3FA-59DDD1735D3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6987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39CAB6E-9EF1-3869-AD84-7AFF1AB98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6C612-309D-4FC2-8A22-2E754DD18C60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E655967-8A07-A013-4E8B-A2FF98CE6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5129D8-CCA7-B4E8-CD48-94EB814A4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9ABE5-CC19-4623-AEE4-92B2AD6B35A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154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EE5393-E3E8-93B6-2DCD-2EE7CA5B7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49144-EC5D-46D2-9782-37106B1FF724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9AF088F-0B08-116C-9C3D-7B2BE02E3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D5B086-D762-27E6-2DF5-E2373FD63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063FF-3855-44AD-9131-C6865B02C14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6451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0930C4-7A4F-344E-3BB9-A8A53C3A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035D2-EE29-41FF-A777-FBC270952F46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3A5632-DFFE-40B7-0AD4-7B2906AF3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0AA80A-48D0-47BF-67F8-76A0C352C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E3FA4-C6F4-442C-A7EB-6ABDDA2A734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1269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5592815-EA73-DB65-A0BC-F906E2274176}"/>
              </a:ext>
            </a:extLst>
          </p:cNvPr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F4DE8A1-92F5-34FF-1442-C9E04E045C95}"/>
              </a:ext>
            </a:extLst>
          </p:cNvPr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91F6E2F8-33C1-471A-140F-7D3DA8380946}"/>
              </a:ext>
            </a:extLst>
          </p:cNvPr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58914167-9D84-CAB0-D931-02A9BFC3ACFF}"/>
              </a:ext>
            </a:extLst>
          </p:cNvPr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DA392739-6963-BDB3-6F8C-A350CCFE3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8D34-317E-4D13-94E6-8DF874559F2C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2578365C-098E-A44B-7AD9-7BA1111C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BDF3D47-1EA7-B81F-D22C-BFB0CE87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78BA7-98F9-460C-B3DB-BCBCC2401E5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1651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047292-8038-186C-845C-1094A6E30043}"/>
              </a:ext>
            </a:extLst>
          </p:cNvPr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24423B-5584-196E-79ED-4F8988545593}"/>
              </a:ext>
            </a:extLst>
          </p:cNvPr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50B4E6-7767-A5B7-D632-4D3078DB6776}"/>
              </a:ext>
            </a:extLst>
          </p:cNvPr>
          <p:cNvSpPr/>
          <p:nvPr/>
        </p:nvSpPr>
        <p:spPr>
          <a:xfrm>
            <a:off x="0" y="3768725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80E4E7-B5F6-6010-1E3F-91C29F89F947}"/>
              </a:ext>
            </a:extLst>
          </p:cNvPr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DFF85-6D9A-BAEB-0625-A0D13D23B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775" y="4371975"/>
            <a:ext cx="86836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>
            <a:extLst>
              <a:ext uri="{FF2B5EF4-FFF2-40B4-BE49-F238E27FC236}">
                <a16:creationId xmlns:a16="http://schemas.microsoft.com/office/drawing/2014/main" id="{D81D482F-3FC7-32F3-1A76-E58BC5C5D1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524000" y="731838"/>
            <a:ext cx="85344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695EC-78E0-2AB0-4A33-B20DD0179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96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E32852-3BA9-4904-99C9-2291DD3BC934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4DFB8-9FB5-5E38-250B-8DD70A0189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172200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3F99B-63CC-C530-B5CD-058AD86A7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00" y="6172200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fld id="{52D43957-D678-4FAD-9D88-982DD7EAC07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 /><Relationship Id="rId7" Type="http://schemas.microsoft.com/office/2007/relationships/diagramDrawing" Target="../diagrams/drawing3.xml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3.xml" /><Relationship Id="rId5" Type="http://schemas.openxmlformats.org/officeDocument/2006/relationships/diagramQuickStyle" Target="../diagrams/quickStyle3.xml" /><Relationship Id="rId4" Type="http://schemas.openxmlformats.org/officeDocument/2006/relationships/diagramLayout" Target="../diagrams/layout3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emf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2.xml" /><Relationship Id="rId5" Type="http://schemas.openxmlformats.org/officeDocument/2006/relationships/diagramQuickStyle" Target="../diagrams/quickStyle2.xml" /><Relationship Id="rId4" Type="http://schemas.openxmlformats.org/officeDocument/2006/relationships/diagramLayout" Target="../diagrams/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6">
            <a:extLst>
              <a:ext uri="{FF2B5EF4-FFF2-40B4-BE49-F238E27FC236}">
                <a16:creationId xmlns:a16="http://schemas.microsoft.com/office/drawing/2014/main" id="{2F253278-D1BF-D214-4C9D-84A5955B3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201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Подзаголовок 2">
            <a:extLst>
              <a:ext uri="{FF2B5EF4-FFF2-40B4-BE49-F238E27FC236}">
                <a16:creationId xmlns:a16="http://schemas.microsoft.com/office/drawing/2014/main" id="{C0091E1E-8485-50EF-02AF-539EA9C78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1375" y="4686300"/>
            <a:ext cx="5268913" cy="1655763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kk-KZ" altLang="en-US" sz="18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 қаласындағы Бауыржан Момышұлы атындағы жалпы білім беретін</a:t>
            </a:r>
          </a:p>
          <a:p>
            <a:pPr algn="just">
              <a:spcBef>
                <a:spcPct val="0"/>
              </a:spcBef>
            </a:pPr>
            <a:r>
              <a:rPr lang="kk-KZ" altLang="en-US" sz="18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 директорының тәрбие ісі </a:t>
            </a:r>
          </a:p>
          <a:p>
            <a:pPr algn="just">
              <a:spcBef>
                <a:spcPct val="0"/>
              </a:spcBef>
            </a:pPr>
            <a:r>
              <a:rPr lang="kk-KZ" altLang="en-US" sz="18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жөніндегі орынбасары Адилбаева Р.Т</a:t>
            </a:r>
            <a:r>
              <a:rPr lang="kk-KZ" altLang="en-US" sz="18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en-US" sz="1800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5E517-E259-9AAD-2CA7-A778C7FAB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3871" y="1685925"/>
            <a:ext cx="9460404" cy="3000375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4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4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4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ұйымдарында</a:t>
            </a:r>
            <a:r>
              <a:rPr lang="ru-RU" sz="4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4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4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мелетке</a:t>
            </a:r>
            <a:br>
              <a:rPr lang="ru-RU" sz="4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толмағандар</a:t>
            </a:r>
            <a:r>
              <a:rPr lang="ru-RU" sz="4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sz="4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құқық</a:t>
            </a:r>
            <a:br>
              <a:rPr lang="ru-RU" sz="4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бұзушылықтардың</a:t>
            </a:r>
            <a:r>
              <a:rPr lang="ru-RU" sz="4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4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284C2F-F591-E411-5A50-C691A4763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8" y="219930"/>
            <a:ext cx="2446414" cy="1218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3BA6573B-4498-8D85-3E97-ADFB89095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204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9FA8D65-3EDD-88CB-210B-3789BBC931B9}"/>
              </a:ext>
            </a:extLst>
          </p:cNvPr>
          <p:cNvSpPr/>
          <p:nvPr/>
        </p:nvSpPr>
        <p:spPr>
          <a:xfrm>
            <a:off x="338138" y="1009650"/>
            <a:ext cx="2720975" cy="28797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Мектептің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бұзушылықтың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Кеңесінің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құрылымы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бұзушылықтың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Кеңесі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тӛрағасы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төрайымы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директоры;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бұзушылықтың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Кеңесінің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хатшысы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бұзушылықтың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Кеңесінің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мүшелері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әкімшілігі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мұғалімдер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ата-аналар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оқушылары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инспекторы.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5DD6B1DD-9AA3-4DA8-395A-3A7CB8E356FD}"/>
              </a:ext>
            </a:extLst>
          </p:cNvPr>
          <p:cNvSpPr/>
          <p:nvPr/>
        </p:nvSpPr>
        <p:spPr>
          <a:xfrm>
            <a:off x="3368675" y="1009650"/>
            <a:ext cx="2720975" cy="2714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бұзушылықтың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Кеңесі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жұмысында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шақыру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ювеналды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полиция инспекторы,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дәрігерлер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жергілікті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әкімшілік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қызметкерлері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қатыса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42BA29B3-DD32-2ABE-73A7-8E0EBF1C2AC1}"/>
              </a:ext>
            </a:extLst>
          </p:cNvPr>
          <p:cNvSpPr/>
          <p:nvPr/>
        </p:nvSpPr>
        <p:spPr>
          <a:xfrm>
            <a:off x="9315450" y="1009650"/>
            <a:ext cx="2720975" cy="2714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бұзушылықтың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Кеңесі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отырысы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өткізіледі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564E2760-5019-8348-A08E-0FA95A6F404E}"/>
              </a:ext>
            </a:extLst>
          </p:cNvPr>
          <p:cNvSpPr/>
          <p:nvPr/>
        </p:nvSpPr>
        <p:spPr>
          <a:xfrm>
            <a:off x="917575" y="4098925"/>
            <a:ext cx="2936875" cy="23844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бұзушылықтың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Кеңесі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шешімі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көпшілік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дауысымен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қабылданады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E0E5653A-1BFC-B393-55A7-C4FAF74C596D}"/>
              </a:ext>
            </a:extLst>
          </p:cNvPr>
          <p:cNvSpPr/>
          <p:nvPr/>
        </p:nvSpPr>
        <p:spPr>
          <a:xfrm>
            <a:off x="4325938" y="4132263"/>
            <a:ext cx="2936875" cy="23844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бұзушылықтың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Кеңесінің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отырысы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қабылданған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шешімдері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хаттамаланады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B1573345-7AB5-CD34-78FC-057DAEDE9181}"/>
              </a:ext>
            </a:extLst>
          </p:cNvPr>
          <p:cNvSpPr/>
          <p:nvPr/>
        </p:nvSpPr>
        <p:spPr>
          <a:xfrm>
            <a:off x="6337300" y="1009650"/>
            <a:ext cx="2720975" cy="2714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бұзушылықтың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Кеңесі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төрағасы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директоры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басшылық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931D9F01-F96D-C523-9AEE-F187B6B6CB16}"/>
              </a:ext>
            </a:extLst>
          </p:cNvPr>
          <p:cNvSpPr/>
          <p:nvPr/>
        </p:nvSpPr>
        <p:spPr>
          <a:xfrm>
            <a:off x="7589838" y="4132263"/>
            <a:ext cx="2936875" cy="23844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бұзушылықтың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Кеңесі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мүшелерінің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сандық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сапалық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құрамы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сайын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кеңесте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қаралып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директорының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бұйрығымен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бекітіледі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5148920-0575-C17D-5026-3CCB975E496D}"/>
              </a:ext>
            </a:extLst>
          </p:cNvPr>
          <p:cNvSpPr/>
          <p:nvPr/>
        </p:nvSpPr>
        <p:spPr>
          <a:xfrm>
            <a:off x="2551113" y="88900"/>
            <a:ext cx="757237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бұзушылықтың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Кеңесінің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құрылымы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ұйымдастырылуы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E02454D0-7238-E76B-07CA-2A2E4F13B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176213"/>
            <a:ext cx="12199938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879A61-66F6-7010-D7D4-9DEB58BAC240}"/>
              </a:ext>
            </a:extLst>
          </p:cNvPr>
          <p:cNvSpPr/>
          <p:nvPr/>
        </p:nvSpPr>
        <p:spPr>
          <a:xfrm>
            <a:off x="2024063" y="292100"/>
            <a:ext cx="9069387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бұзушылықтың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Кеңесі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құқықтары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96595E92-749B-5636-2CE8-ADC552845ED8}"/>
              </a:ext>
            </a:extLst>
          </p:cNvPr>
          <p:cNvSpPr/>
          <p:nvPr/>
        </p:nvSpPr>
        <p:spPr>
          <a:xfrm>
            <a:off x="1122363" y="1308100"/>
            <a:ext cx="4371975" cy="24955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мұғалімдер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ата-аналар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ұжымдық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жасөспірімдер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мінез-құлық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ұсыныстар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беруге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олармен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жұмыстарын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жүргізуге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6B91070E-DB27-C44B-DB18-69F709C37D67}"/>
              </a:ext>
            </a:extLst>
          </p:cNvPr>
          <p:cNvSpPr/>
          <p:nvPr/>
        </p:nvSpPr>
        <p:spPr>
          <a:xfrm>
            <a:off x="3646488" y="4392613"/>
            <a:ext cx="4652962" cy="19002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ата-аналар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жиналыстарында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спірімдер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бұзушылық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жайлы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талқылауға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ақпарат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беруге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D8F18D88-5898-72F0-DC65-A6B3E043C0C5}"/>
              </a:ext>
            </a:extLst>
          </p:cNvPr>
          <p:cNvSpPr/>
          <p:nvPr/>
        </p:nvSpPr>
        <p:spPr>
          <a:xfrm>
            <a:off x="6559550" y="1355725"/>
            <a:ext cx="5100638" cy="24955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аудандық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қалалық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жасаөспірімдер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құқығын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қорғау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комиссия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алдында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оқушылар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ата-аналарына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тұлғаларына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заңмен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белгіленген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қатынастар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тиісті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шаралар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хаттар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сұраныстар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жіберуге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EEE16208-7B93-EE01-083C-D372F24F6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9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A77BF522-C620-E863-5482-645F6AF27953}"/>
              </a:ext>
            </a:extLst>
          </p:cNvPr>
          <p:cNvSpPr/>
          <p:nvPr/>
        </p:nvSpPr>
        <p:spPr>
          <a:xfrm>
            <a:off x="2417763" y="881063"/>
            <a:ext cx="6550025" cy="54324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4399A4EC-CD7F-9CBA-5834-EB9328A48F9A}"/>
              </a:ext>
            </a:extLst>
          </p:cNvPr>
          <p:cNvSpPr/>
          <p:nvPr/>
        </p:nvSpPr>
        <p:spPr>
          <a:xfrm>
            <a:off x="4497388" y="1951038"/>
            <a:ext cx="2976562" cy="264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 құжаттар тізімі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5760AD0B-1002-9CA4-AB62-8FB480D9C317}"/>
              </a:ext>
            </a:extLst>
          </p:cNvPr>
          <p:cNvSpPr/>
          <p:nvPr/>
        </p:nvSpPr>
        <p:spPr>
          <a:xfrm>
            <a:off x="1920875" y="441325"/>
            <a:ext cx="2311400" cy="11699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бұзушылықтың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Кеңесінің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жылына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жоспары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FB59F116-E7C0-C8F8-830F-CD7D8A28431B}"/>
              </a:ext>
            </a:extLst>
          </p:cNvPr>
          <p:cNvSpPr/>
          <p:nvPr/>
        </p:nvSpPr>
        <p:spPr>
          <a:xfrm>
            <a:off x="1920875" y="4832350"/>
            <a:ext cx="2179638" cy="12525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бұзушылықтың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Кеңесінің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хаттамалары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5AF62E12-CC03-4360-F76F-EE6BB469A3D1}"/>
              </a:ext>
            </a:extLst>
          </p:cNvPr>
          <p:cNvSpPr/>
          <p:nvPr/>
        </p:nvSpPr>
        <p:spPr>
          <a:xfrm>
            <a:off x="4597400" y="5319713"/>
            <a:ext cx="2179638" cy="12525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есепте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тұрған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тізімі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5554AA1D-F254-A59E-719B-04431269F8A1}"/>
              </a:ext>
            </a:extLst>
          </p:cNvPr>
          <p:cNvSpPr/>
          <p:nvPr/>
        </p:nvSpPr>
        <p:spPr>
          <a:xfrm>
            <a:off x="808038" y="3402013"/>
            <a:ext cx="2489200" cy="11699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есепте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тұрған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мінездемелері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3B3C8588-42E3-4820-7107-9D6D1273C04F}"/>
              </a:ext>
            </a:extLst>
          </p:cNvPr>
          <p:cNvSpPr/>
          <p:nvPr/>
        </p:nvSpPr>
        <p:spPr>
          <a:xfrm>
            <a:off x="7129463" y="5176838"/>
            <a:ext cx="2179637" cy="11874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тіркеуден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шығару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ереже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A1FDA36E-36F5-A7D2-E1E1-B86835939A0B}"/>
              </a:ext>
            </a:extLst>
          </p:cNvPr>
          <p:cNvSpPr/>
          <p:nvPr/>
        </p:nvSpPr>
        <p:spPr>
          <a:xfrm>
            <a:off x="4668838" y="192088"/>
            <a:ext cx="2179637" cy="10699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бұзушылықтың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Кеңесі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Ережесі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635A4CA1-1EF1-9E04-FF42-E7AD56CCC5EF}"/>
              </a:ext>
            </a:extLst>
          </p:cNvPr>
          <p:cNvSpPr/>
          <p:nvPr/>
        </p:nvSpPr>
        <p:spPr>
          <a:xfrm>
            <a:off x="1141413" y="1835150"/>
            <a:ext cx="2490787" cy="13065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бұзушылықтың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Кеңесі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қызметінің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сараптамасы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жылдық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804CFC24-50D1-485A-C253-46FDFB7FF948}"/>
              </a:ext>
            </a:extLst>
          </p:cNvPr>
          <p:cNvSpPr/>
          <p:nvPr/>
        </p:nvSpPr>
        <p:spPr>
          <a:xfrm>
            <a:off x="7285038" y="428625"/>
            <a:ext cx="2179637" cy="11668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бұзушылықтың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Кеңесін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құру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бұйрық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3BFB33AD-671D-62A7-E3E0-532C31A10B61}"/>
              </a:ext>
            </a:extLst>
          </p:cNvPr>
          <p:cNvSpPr/>
          <p:nvPr/>
        </p:nvSpPr>
        <p:spPr>
          <a:xfrm>
            <a:off x="7974013" y="3762375"/>
            <a:ext cx="2490787" cy="11668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Мектепшілік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ескертпе-хабарламалар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0AA523FE-7F60-090A-4F6E-5121D0900222}"/>
              </a:ext>
            </a:extLst>
          </p:cNvPr>
          <p:cNvSpPr/>
          <p:nvPr/>
        </p:nvSpPr>
        <p:spPr>
          <a:xfrm>
            <a:off x="7970838" y="1835150"/>
            <a:ext cx="3414712" cy="16795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Жасөспірімдер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қаңғыбастылықтың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құқықбұзушылыққа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әкелуші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себептерді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құқықбұзушылық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қылмыс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жасаудың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жай-күйін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саралау-талдау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мониторингі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75EB5AB9-A950-37E3-494D-BE3EA650D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147638"/>
            <a:ext cx="12199938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36C1F7B-B338-7463-95A6-6DF9C62A71EC}"/>
              </a:ext>
            </a:extLst>
          </p:cNvPr>
          <p:cNvGraphicFramePr/>
          <p:nvPr/>
        </p:nvGraphicFramePr>
        <p:xfrm>
          <a:off x="838654" y="1340228"/>
          <a:ext cx="1081631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97BEA1E9-8396-9329-592E-0A924DFD7047}"/>
              </a:ext>
            </a:extLst>
          </p:cNvPr>
          <p:cNvSpPr/>
          <p:nvPr/>
        </p:nvSpPr>
        <p:spPr>
          <a:xfrm>
            <a:off x="2525713" y="0"/>
            <a:ext cx="8215312" cy="1389063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Кеңесі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отырысының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хаттамалары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ұйымдарында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хаттамаларды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рәсімдеуде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нұсқа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ұсынылады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>
            <a:extLst>
              <a:ext uri="{FF2B5EF4-FFF2-40B4-BE49-F238E27FC236}">
                <a16:creationId xmlns:a16="http://schemas.microsoft.com/office/drawing/2014/main" id="{D10FCEC5-9A9E-DEA3-54FB-1DEE4EFCB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12201525" cy="696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78D243-0984-5FCA-4702-13DFDCE4B209}"/>
              </a:ext>
            </a:extLst>
          </p:cNvPr>
          <p:cNvSpPr/>
          <p:nvPr/>
        </p:nvSpPr>
        <p:spPr>
          <a:xfrm>
            <a:off x="3361019" y="2396028"/>
            <a:ext cx="54605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6600" b="1" i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en-US" sz="6600" b="1" i="1" dirty="0"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>
            <a:extLst>
              <a:ext uri="{FF2B5EF4-FFF2-40B4-BE49-F238E27FC236}">
                <a16:creationId xmlns:a16="http://schemas.microsoft.com/office/drawing/2014/main" id="{1DFC5435-20B4-BC0E-6538-97F9B2EC2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201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Прямоугольник 6">
            <a:extLst>
              <a:ext uri="{FF2B5EF4-FFF2-40B4-BE49-F238E27FC236}">
                <a16:creationId xmlns:a16="http://schemas.microsoft.com/office/drawing/2014/main" id="{68169A88-16C5-2DA2-B680-5B7FFF245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513" y="601663"/>
            <a:ext cx="1039653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kk-KZ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Республикасы  Білім және ғылым министрінің 2019 жылғы 15 сәуірдегі  №145 бұйрығымен бекітілген «Рухани жаңғыру» бағдарламасын іске асыру жағдайындағы тәрбиенің тұжырымдамалық негіздері </a:t>
            </a:r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негіздеріне сәйкес тәрбие жұмысының басты бағыттарының бірі - жас жеткіншектерге құқықтық тәрбие беру болып табылады. </a:t>
            </a:r>
          </a:p>
        </p:txBody>
      </p:sp>
      <p:sp>
        <p:nvSpPr>
          <p:cNvPr id="7172" name="Прямоугольник 7">
            <a:extLst>
              <a:ext uri="{FF2B5EF4-FFF2-40B4-BE49-F238E27FC236}">
                <a16:creationId xmlns:a16="http://schemas.microsoft.com/office/drawing/2014/main" id="{6AC0E711-034A-F551-7E8B-F1364962C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3289300"/>
            <a:ext cx="102679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құқықтық тәрбиесі-  бұл тұлға</a:t>
            </a:r>
            <a:r>
              <a:rPr lang="kk-KZ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құқықтық санасын, құқықтық көзқарасын қалыптастыруға бағытталатын педагогикалық процесс. </a:t>
            </a:r>
          </a:p>
        </p:txBody>
      </p:sp>
      <p:sp>
        <p:nvSpPr>
          <p:cNvPr id="7173" name="Прямоугольник 8">
            <a:extLst>
              <a:ext uri="{FF2B5EF4-FFF2-40B4-BE49-F238E27FC236}">
                <a16:creationId xmlns:a16="http://schemas.microsoft.com/office/drawing/2014/main" id="{E8EBDA44-4BEB-7110-2B29-2B7D8A240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4686300"/>
            <a:ext cx="99155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Оқушыларға құқықтық тәрбие беруді қамтамасыз ету мазмұнындағы құқықтық тәрбие – білім беру жүйесінің заманауи бөлігі және басым бағыты саналады.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>
            <a:extLst>
              <a:ext uri="{FF2B5EF4-FFF2-40B4-BE49-F238E27FC236}">
                <a16:creationId xmlns:a16="http://schemas.microsoft.com/office/drawing/2014/main" id="{2485F094-8BD0-FB0F-D564-FEBAE43E8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12201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Прямоугольник 8">
            <a:extLst>
              <a:ext uri="{FF2B5EF4-FFF2-40B4-BE49-F238E27FC236}">
                <a16:creationId xmlns:a16="http://schemas.microsoft.com/office/drawing/2014/main" id="{A2FD5F02-8FAD-C9A5-3A23-2198BF898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187325"/>
            <a:ext cx="4611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ru-RU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Құқықтық нормативтік қамтамасыз ету </a:t>
            </a:r>
            <a:endParaRPr lang="ru-RU" alt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196" name="Группа 2">
            <a:extLst>
              <a:ext uri="{FF2B5EF4-FFF2-40B4-BE49-F238E27FC236}">
                <a16:creationId xmlns:a16="http://schemas.microsoft.com/office/drawing/2014/main" id="{C5D3291C-DAF8-6948-C8CB-18E783C76216}"/>
              </a:ext>
            </a:extLst>
          </p:cNvPr>
          <p:cNvGrpSpPr>
            <a:grpSpLocks/>
          </p:cNvGrpSpPr>
          <p:nvPr/>
        </p:nvGrpSpPr>
        <p:grpSpPr bwMode="auto">
          <a:xfrm>
            <a:off x="925513" y="541338"/>
            <a:ext cx="10321925" cy="6265862"/>
            <a:chOff x="925480" y="541930"/>
            <a:chExt cx="10321906" cy="6264747"/>
          </a:xfrm>
        </p:grpSpPr>
        <p:sp>
          <p:nvSpPr>
            <p:cNvPr id="4" name="Стрелка вправо 3">
              <a:extLst>
                <a:ext uri="{FF2B5EF4-FFF2-40B4-BE49-F238E27FC236}">
                  <a16:creationId xmlns:a16="http://schemas.microsoft.com/office/drawing/2014/main" id="{122131A2-CE37-8955-A0A3-C809305EE678}"/>
                </a:ext>
              </a:extLst>
            </p:cNvPr>
            <p:cNvSpPr/>
            <p:nvPr/>
          </p:nvSpPr>
          <p:spPr>
            <a:xfrm>
              <a:off x="925480" y="541930"/>
              <a:ext cx="5597515" cy="520607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1995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жылғы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30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тамызда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қабылданған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ҚР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Конституциясы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трелка вправо 4">
              <a:extLst>
                <a:ext uri="{FF2B5EF4-FFF2-40B4-BE49-F238E27FC236}">
                  <a16:creationId xmlns:a16="http://schemas.microsoft.com/office/drawing/2014/main" id="{02567C27-EE52-8ADB-E238-CF06B964ACE0}"/>
                </a:ext>
              </a:extLst>
            </p:cNvPr>
            <p:cNvSpPr/>
            <p:nvPr/>
          </p:nvSpPr>
          <p:spPr>
            <a:xfrm>
              <a:off x="969930" y="999049"/>
              <a:ext cx="6188064" cy="650759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ҚР «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Неке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ерлі-зайыптылық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және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отбасы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»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туралы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2011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жылғы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№ 518-</a:t>
              </a:r>
              <a:r>
                <a:rPr lang="en-US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IV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кодексі</a:t>
              </a:r>
              <a:endPara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Стрелка вправо 5">
              <a:extLst>
                <a:ext uri="{FF2B5EF4-FFF2-40B4-BE49-F238E27FC236}">
                  <a16:creationId xmlns:a16="http://schemas.microsoft.com/office/drawing/2014/main" id="{C204E9AC-11EF-7CB7-9F64-55FF692C16FE}"/>
                </a:ext>
              </a:extLst>
            </p:cNvPr>
            <p:cNvSpPr/>
            <p:nvPr/>
          </p:nvSpPr>
          <p:spPr>
            <a:xfrm>
              <a:off x="969930" y="1521243"/>
              <a:ext cx="6443650" cy="614254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ҚР «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Білім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туралы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» 2011 ж 24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қазандағы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№ 487-І</a:t>
              </a:r>
              <a:r>
                <a:rPr lang="en-US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заңы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7" name="Стрелка вправо 6">
              <a:extLst>
                <a:ext uri="{FF2B5EF4-FFF2-40B4-BE49-F238E27FC236}">
                  <a16:creationId xmlns:a16="http://schemas.microsoft.com/office/drawing/2014/main" id="{7EDD8D2B-D2FA-B21D-92F5-636F6DA22CAD}"/>
                </a:ext>
              </a:extLst>
            </p:cNvPr>
            <p:cNvSpPr/>
            <p:nvPr/>
          </p:nvSpPr>
          <p:spPr>
            <a:xfrm>
              <a:off x="969930" y="1995821"/>
              <a:ext cx="6670663" cy="631713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«ҚР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балалар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құқығы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туралы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» 2002 ж 8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тамыздағы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kk-KZ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№</a:t>
              </a:r>
              <a:r>
                <a:rPr lang="en-US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345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заңы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8" name="Стрелка вправо 7">
              <a:extLst>
                <a:ext uri="{FF2B5EF4-FFF2-40B4-BE49-F238E27FC236}">
                  <a16:creationId xmlns:a16="http://schemas.microsoft.com/office/drawing/2014/main" id="{B491CF9B-777C-8DA0-F2A1-97721227A402}"/>
                </a:ext>
              </a:extLst>
            </p:cNvPr>
            <p:cNvSpPr/>
            <p:nvPr/>
          </p:nvSpPr>
          <p:spPr>
            <a:xfrm>
              <a:off x="1012792" y="5484525"/>
              <a:ext cx="9756757" cy="755516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Білімді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ұлт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» «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Сапалы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білім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»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Ұлттық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жобасын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бекіту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туралы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ҚР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Үкіметінің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2021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жылғы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12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қазандағы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kk-KZ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№</a:t>
              </a:r>
              <a:r>
                <a:rPr lang="en-US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726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Қаулысы</a:t>
              </a:r>
              <a:endPara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Стрелка вправо 9">
              <a:extLst>
                <a:ext uri="{FF2B5EF4-FFF2-40B4-BE49-F238E27FC236}">
                  <a16:creationId xmlns:a16="http://schemas.microsoft.com/office/drawing/2014/main" id="{C7F523A1-571E-C968-42F8-3175D903CDF3}"/>
                </a:ext>
              </a:extLst>
            </p:cNvPr>
            <p:cNvSpPr/>
            <p:nvPr/>
          </p:nvSpPr>
          <p:spPr>
            <a:xfrm>
              <a:off x="1000092" y="2564045"/>
              <a:ext cx="7181837" cy="679329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Діни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қызмет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пен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діни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бірлестіктер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»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туралы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ҚР 2011 ж. 11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қарашадағы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№ 483-</a:t>
              </a:r>
              <a:r>
                <a:rPr lang="en-US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IV 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ЗРК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заңы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1" name="Стрелка вправо 10">
              <a:extLst>
                <a:ext uri="{FF2B5EF4-FFF2-40B4-BE49-F238E27FC236}">
                  <a16:creationId xmlns:a16="http://schemas.microsoft.com/office/drawing/2014/main" id="{2FC848D8-5B68-40B3-5122-4F3C0651114B}"/>
                </a:ext>
              </a:extLst>
            </p:cNvPr>
            <p:cNvSpPr/>
            <p:nvPr/>
          </p:nvSpPr>
          <p:spPr>
            <a:xfrm>
              <a:off x="1000092" y="3137030"/>
              <a:ext cx="7721586" cy="779324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ҚР «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Тұрмыстық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зорлық-зомбылық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профилактикасы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туралы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» 2009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жылғы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желтоқсандағы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№ 214-</a:t>
              </a:r>
              <a:r>
                <a:rPr lang="en-US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IV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Заңы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</a:p>
          </p:txBody>
        </p:sp>
        <p:sp>
          <p:nvSpPr>
            <p:cNvPr id="12" name="Стрелка вправо 11">
              <a:extLst>
                <a:ext uri="{FF2B5EF4-FFF2-40B4-BE49-F238E27FC236}">
                  <a16:creationId xmlns:a16="http://schemas.microsoft.com/office/drawing/2014/main" id="{5318C48D-76FC-BC3A-49A7-17220809FDD1}"/>
                </a:ext>
              </a:extLst>
            </p:cNvPr>
            <p:cNvSpPr/>
            <p:nvPr/>
          </p:nvSpPr>
          <p:spPr>
            <a:xfrm>
              <a:off x="1012792" y="3776679"/>
              <a:ext cx="8227998" cy="698376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ҚР «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Балаларды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денсаулығы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мен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дамуына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зардабын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тигізетін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ақпараттан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қорғау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туралы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» 2018 ж 2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шілдедегі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№169- </a:t>
              </a:r>
              <a:r>
                <a:rPr lang="en-US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VI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Заңы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</a:p>
          </p:txBody>
        </p:sp>
        <p:sp>
          <p:nvSpPr>
            <p:cNvPr id="13" name="Стрелка вправо 12">
              <a:extLst>
                <a:ext uri="{FF2B5EF4-FFF2-40B4-BE49-F238E27FC236}">
                  <a16:creationId xmlns:a16="http://schemas.microsoft.com/office/drawing/2014/main" id="{1C742706-28D5-4CA2-6C52-32AB5EA8CCC8}"/>
                </a:ext>
              </a:extLst>
            </p:cNvPr>
            <p:cNvSpPr/>
            <p:nvPr/>
          </p:nvSpPr>
          <p:spPr>
            <a:xfrm>
              <a:off x="1012792" y="4343315"/>
              <a:ext cx="8743934" cy="728533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ҚР 2014 </a:t>
              </a:r>
              <a:r>
                <a:rPr lang="ru-RU" sz="1600" dirty="0" err="1">
                  <a:latin typeface="Times New Roman" pitchFamily="18" charset="0"/>
                  <a:cs typeface="Times New Roman" pitchFamily="18" charset="0"/>
                </a:rPr>
                <a:t>жылғы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3 ш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1600" dirty="0" err="1">
                  <a:latin typeface="Times New Roman" pitchFamily="18" charset="0"/>
                  <a:cs typeface="Times New Roman" pitchFamily="18" charset="0"/>
                </a:rPr>
                <a:t>лдедегі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№ 226-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V 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ҚРЗ </a:t>
              </a:r>
              <a:r>
                <a:rPr lang="ru-RU" sz="1600" dirty="0" err="1">
                  <a:latin typeface="Times New Roman" pitchFamily="18" charset="0"/>
                  <a:cs typeface="Times New Roman" pitchFamily="18" charset="0"/>
                </a:rPr>
                <a:t>Қылмыстық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latin typeface="Times New Roman" pitchFamily="18" charset="0"/>
                  <a:cs typeface="Times New Roman" pitchFamily="18" charset="0"/>
                </a:rPr>
                <a:t>Кодексі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Стрелка вправо 13">
              <a:extLst>
                <a:ext uri="{FF2B5EF4-FFF2-40B4-BE49-F238E27FC236}">
                  <a16:creationId xmlns:a16="http://schemas.microsoft.com/office/drawing/2014/main" id="{1FF68A4F-9D26-C056-B77D-517C8A06BEB5}"/>
                </a:ext>
              </a:extLst>
            </p:cNvPr>
            <p:cNvSpPr/>
            <p:nvPr/>
          </p:nvSpPr>
          <p:spPr>
            <a:xfrm>
              <a:off x="1012792" y="6033703"/>
              <a:ext cx="10234594" cy="772974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ҚР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оқу-ағарту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министрінің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2019 ж 15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сәуірдегі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№145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бұйрығымен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бекітілген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«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Рухани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жаңғыру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»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бағдарламасын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іске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асыру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жағдайындағы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тәрбиенің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тұжырымдамалық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негіздері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5" name="Стрелка вправо 14">
              <a:extLst>
                <a:ext uri="{FF2B5EF4-FFF2-40B4-BE49-F238E27FC236}">
                  <a16:creationId xmlns:a16="http://schemas.microsoft.com/office/drawing/2014/main" id="{58ACAF5B-909A-A5F9-37C2-5875DB1FFC28}"/>
                </a:ext>
              </a:extLst>
            </p:cNvPr>
            <p:cNvSpPr/>
            <p:nvPr/>
          </p:nvSpPr>
          <p:spPr>
            <a:xfrm>
              <a:off x="1012792" y="4884557"/>
              <a:ext cx="9250346" cy="753928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ҚР 2014 </a:t>
              </a:r>
              <a:r>
                <a:rPr lang="ru-RU" sz="1600" dirty="0" err="1">
                  <a:latin typeface="Times New Roman" pitchFamily="18" charset="0"/>
                  <a:cs typeface="Times New Roman" pitchFamily="18" charset="0"/>
                </a:rPr>
                <a:t>жылдың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ru-RU" sz="1600" dirty="0" err="1">
                  <a:latin typeface="Times New Roman" pitchFamily="18" charset="0"/>
                  <a:cs typeface="Times New Roman" pitchFamily="18" charset="0"/>
                </a:rPr>
                <a:t>шілдедегі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№ 235-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V 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ҚРЗ. </a:t>
              </a:r>
              <a:r>
                <a:rPr lang="ru-RU" sz="1600" dirty="0" err="1">
                  <a:latin typeface="Times New Roman" pitchFamily="18" charset="0"/>
                  <a:cs typeface="Times New Roman" pitchFamily="18" charset="0"/>
                </a:rPr>
                <a:t>әкімшілік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latin typeface="Times New Roman" pitchFamily="18" charset="0"/>
                  <a:cs typeface="Times New Roman" pitchFamily="18" charset="0"/>
                </a:rPr>
                <a:t>құқық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latin typeface="Times New Roman" pitchFamily="18" charset="0"/>
                  <a:cs typeface="Times New Roman" pitchFamily="18" charset="0"/>
                </a:rPr>
                <a:t>бұзушылық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latin typeface="Times New Roman" pitchFamily="18" charset="0"/>
                  <a:cs typeface="Times New Roman" pitchFamily="18" charset="0"/>
                </a:rPr>
                <a:t>туралы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latin typeface="Times New Roman" pitchFamily="18" charset="0"/>
                  <a:cs typeface="Times New Roman" pitchFamily="18" charset="0"/>
                </a:rPr>
                <a:t>Кодексі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7C5881D5-DCF8-5E73-6AAA-265A84D86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Прямоугольник 1">
            <a:extLst>
              <a:ext uri="{FF2B5EF4-FFF2-40B4-BE49-F238E27FC236}">
                <a16:creationId xmlns:a16="http://schemas.microsoft.com/office/drawing/2014/main" id="{7829EAEE-476E-7896-7BBD-6A8855719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275" y="139700"/>
            <a:ext cx="97266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ru-RU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Жасөспірімдер ісі жөніндегі инспектор, директордың тәрбие ісі жөніндегі орынбасары, педагог-психолог, әлеуметтік педагогтің бірлескен жұмыстарының мазмұны </a:t>
            </a:r>
            <a:endParaRPr lang="ru-RU" altLang="en-US" sz="20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0E881EDE-4E63-48CA-1FDE-D89B3EA90837}"/>
              </a:ext>
            </a:extLst>
          </p:cNvPr>
          <p:cNvSpPr/>
          <p:nvPr/>
        </p:nvSpPr>
        <p:spPr>
          <a:xfrm>
            <a:off x="6513513" y="2671763"/>
            <a:ext cx="3810000" cy="11064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оқушыларды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мектептің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сыныптың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шараларына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қатыстыру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үйірмелерге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секцияларға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6319D80D-D016-5221-5A4A-402BE6A2F556}"/>
              </a:ext>
            </a:extLst>
          </p:cNvPr>
          <p:cNvSpPr/>
          <p:nvPr/>
        </p:nvSpPr>
        <p:spPr>
          <a:xfrm>
            <a:off x="6513513" y="5476875"/>
            <a:ext cx="3810000" cy="939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Келіспеушілік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әрекеттерін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түзету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тренингтік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сабақтарын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D6B53418-2E8F-9F5D-47CA-58D0D63892B4}"/>
              </a:ext>
            </a:extLst>
          </p:cNvPr>
          <p:cNvSpPr/>
          <p:nvPr/>
        </p:nvSpPr>
        <p:spPr>
          <a:xfrm>
            <a:off x="1370013" y="2587625"/>
            <a:ext cx="3981450" cy="14525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кеңестер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аталған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оқушылармен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жүргізу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жетекшілерімен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консилиумдар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61EAEAD5-B561-3A61-825C-9BCA85BE7D9C}"/>
              </a:ext>
            </a:extLst>
          </p:cNvPr>
          <p:cNvSpPr/>
          <p:nvPr/>
        </p:nvSpPr>
        <p:spPr>
          <a:xfrm>
            <a:off x="1370013" y="1446213"/>
            <a:ext cx="3981450" cy="9017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Оқушылармен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әңгімелер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жүргізу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3CB5FD0D-C378-BDA3-E6DA-F5C42EA8123E}"/>
              </a:ext>
            </a:extLst>
          </p:cNvPr>
          <p:cNvSpPr/>
          <p:nvPr/>
        </p:nvSpPr>
        <p:spPr>
          <a:xfrm>
            <a:off x="1355725" y="5508625"/>
            <a:ext cx="3981450" cy="9080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Үйлерді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аралау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F3AA1F5D-78C0-D4D9-504F-38065EEF71D2}"/>
              </a:ext>
            </a:extLst>
          </p:cNvPr>
          <p:cNvSpPr/>
          <p:nvPr/>
        </p:nvSpPr>
        <p:spPr>
          <a:xfrm>
            <a:off x="1370013" y="4314825"/>
            <a:ext cx="3967162" cy="939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сабаққа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қатыспауын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бақылап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журналға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тіркеу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97016059-0E38-501C-7042-BAB9DB0C91B1}"/>
              </a:ext>
            </a:extLst>
          </p:cNvPr>
          <p:cNvSpPr/>
          <p:nvPr/>
        </p:nvSpPr>
        <p:spPr>
          <a:xfrm>
            <a:off x="6465888" y="1446213"/>
            <a:ext cx="3857625" cy="9017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аналармен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әңгімелер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жүргізу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BABAEF99-5159-3C31-9819-3797E0D190A1}"/>
              </a:ext>
            </a:extLst>
          </p:cNvPr>
          <p:cNvSpPr/>
          <p:nvPr/>
        </p:nvSpPr>
        <p:spPr>
          <a:xfrm>
            <a:off x="6513513" y="4170363"/>
            <a:ext cx="3810000" cy="939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Агрессия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деңгейін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төмендететін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тренингтік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сабақтар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Стрелка вниз 15">
            <a:extLst>
              <a:ext uri="{FF2B5EF4-FFF2-40B4-BE49-F238E27FC236}">
                <a16:creationId xmlns:a16="http://schemas.microsoft.com/office/drawing/2014/main" id="{C2E3AC3C-C6BC-B578-B8B5-E2F9AA86F138}"/>
              </a:ext>
            </a:extLst>
          </p:cNvPr>
          <p:cNvSpPr/>
          <p:nvPr/>
        </p:nvSpPr>
        <p:spPr>
          <a:xfrm>
            <a:off x="3144838" y="2347913"/>
            <a:ext cx="333375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Стрелка вниз 17">
            <a:extLst>
              <a:ext uri="{FF2B5EF4-FFF2-40B4-BE49-F238E27FC236}">
                <a16:creationId xmlns:a16="http://schemas.microsoft.com/office/drawing/2014/main" id="{954364D3-92FC-7F6F-F802-885A650B7F82}"/>
              </a:ext>
            </a:extLst>
          </p:cNvPr>
          <p:cNvSpPr/>
          <p:nvPr/>
        </p:nvSpPr>
        <p:spPr>
          <a:xfrm>
            <a:off x="3159125" y="3978275"/>
            <a:ext cx="331788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Стрелка вниз 18">
            <a:extLst>
              <a:ext uri="{FF2B5EF4-FFF2-40B4-BE49-F238E27FC236}">
                <a16:creationId xmlns:a16="http://schemas.microsoft.com/office/drawing/2014/main" id="{F04D2E53-A790-DE35-6FAD-60EAE67F7317}"/>
              </a:ext>
            </a:extLst>
          </p:cNvPr>
          <p:cNvSpPr/>
          <p:nvPr/>
        </p:nvSpPr>
        <p:spPr>
          <a:xfrm>
            <a:off x="3194050" y="5254625"/>
            <a:ext cx="333375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Стрелка вниз 19">
            <a:extLst>
              <a:ext uri="{FF2B5EF4-FFF2-40B4-BE49-F238E27FC236}">
                <a16:creationId xmlns:a16="http://schemas.microsoft.com/office/drawing/2014/main" id="{7EB5E902-EB0A-5E52-3413-3023E46D836B}"/>
              </a:ext>
            </a:extLst>
          </p:cNvPr>
          <p:cNvSpPr/>
          <p:nvPr/>
        </p:nvSpPr>
        <p:spPr>
          <a:xfrm>
            <a:off x="8329613" y="2279650"/>
            <a:ext cx="333375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Стрелка вниз 20">
            <a:extLst>
              <a:ext uri="{FF2B5EF4-FFF2-40B4-BE49-F238E27FC236}">
                <a16:creationId xmlns:a16="http://schemas.microsoft.com/office/drawing/2014/main" id="{F4E74582-58C1-5BD5-255A-DB1988B38259}"/>
              </a:ext>
            </a:extLst>
          </p:cNvPr>
          <p:cNvSpPr/>
          <p:nvPr/>
        </p:nvSpPr>
        <p:spPr>
          <a:xfrm>
            <a:off x="8372475" y="3859213"/>
            <a:ext cx="333375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Стрелка вниз 21">
            <a:extLst>
              <a:ext uri="{FF2B5EF4-FFF2-40B4-BE49-F238E27FC236}">
                <a16:creationId xmlns:a16="http://schemas.microsoft.com/office/drawing/2014/main" id="{A421BAED-63FE-631D-207D-732A6CB010F8}"/>
              </a:ext>
            </a:extLst>
          </p:cNvPr>
          <p:cNvSpPr/>
          <p:nvPr/>
        </p:nvSpPr>
        <p:spPr>
          <a:xfrm>
            <a:off x="8418513" y="5146675"/>
            <a:ext cx="331787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39240C93-8F1A-2A14-E358-9387446B3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173038"/>
            <a:ext cx="12199938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Прямоугольник 1">
            <a:extLst>
              <a:ext uri="{FF2B5EF4-FFF2-40B4-BE49-F238E27FC236}">
                <a16:creationId xmlns:a16="http://schemas.microsoft.com/office/drawing/2014/main" id="{D59E6520-EE74-168C-27C8-64D8F1B79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588" y="-84138"/>
            <a:ext cx="6096000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ru-RU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жас ерекшелігін ескере отырып құқықтық білім беру жоспары</a:t>
            </a:r>
          </a:p>
        </p:txBody>
      </p:sp>
      <p:sp>
        <p:nvSpPr>
          <p:cNvPr id="10244" name="Прямоугольник 2">
            <a:extLst>
              <a:ext uri="{FF2B5EF4-FFF2-40B4-BE49-F238E27FC236}">
                <a16:creationId xmlns:a16="http://schemas.microsoft.com/office/drawing/2014/main" id="{DDD1A53B-D88F-C56A-52BE-D7A090AAD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5" y="425450"/>
            <a:ext cx="10058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ru-RU" altLang="en-US" sz="1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</a:t>
            </a:r>
          </a:p>
          <a:p>
            <a:pPr eaLnBrk="1" hangingPunct="1"/>
            <a:r>
              <a:rPr lang="ru-RU" altLang="en-US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Оқушыларға Қазақстан Республикасының Заңдары мен қоғамдық тәртіп нормалары жайлы ақпарат беру, саяси сауаттылықтарын арттыру, құқықтары мен міндеттері жайлы түсінік бере отырып, патриоттық сезімдерін, өз пікірлерін қорғай білуге тәрбиелеу. Өзін-өзі бағалауға,құрметтеуге дағдыландыру,жеке адам мен қоғамға деген құрмет сезімдерін дамыту</a:t>
            </a:r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 eaLnBrk="1" hangingPunct="1"/>
            <a:r>
              <a:rPr lang="ru-RU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Құқықтық білім беру жоспарының үлгілері</a:t>
            </a:r>
            <a:r>
              <a:rPr lang="ru-RU" altLang="en-US">
                <a:solidFill>
                  <a:srgbClr val="C00000"/>
                </a:solidFill>
              </a:rPr>
              <a:t>	</a:t>
            </a:r>
          </a:p>
        </p:txBody>
      </p:sp>
      <p:pic>
        <p:nvPicPr>
          <p:cNvPr id="10245" name="Picture 3">
            <a:extLst>
              <a:ext uri="{FF2B5EF4-FFF2-40B4-BE49-F238E27FC236}">
                <a16:creationId xmlns:a16="http://schemas.microsoft.com/office/drawing/2014/main" id="{6498DF2F-7A51-C4AA-AAD7-0BA3DA22D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025650"/>
            <a:ext cx="5029200" cy="446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5">
            <a:extLst>
              <a:ext uri="{FF2B5EF4-FFF2-40B4-BE49-F238E27FC236}">
                <a16:creationId xmlns:a16="http://schemas.microsoft.com/office/drawing/2014/main" id="{CCC7585A-8438-C3CE-C4AF-48803BDE4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2025650"/>
            <a:ext cx="5875337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DDE14787-8CAF-939C-E263-FD3E5D249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12199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6CC69A0A-35CB-8963-4355-0E34783DA006}"/>
              </a:ext>
            </a:extLst>
          </p:cNvPr>
          <p:cNvSpPr/>
          <p:nvPr/>
        </p:nvSpPr>
        <p:spPr>
          <a:xfrm>
            <a:off x="2212975" y="441325"/>
            <a:ext cx="6977063" cy="56991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255CDD0-8491-30F8-E9AC-77CB11276301}"/>
              </a:ext>
            </a:extLst>
          </p:cNvPr>
          <p:cNvSpPr/>
          <p:nvPr/>
        </p:nvSpPr>
        <p:spPr>
          <a:xfrm>
            <a:off x="4359275" y="1989138"/>
            <a:ext cx="2982913" cy="26003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7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Мектептің ерекше назар аударуды қажет ететін оқушылармен жҥргізілетін іс – шаралар тізімі</a:t>
            </a:r>
            <a:endParaRPr lang="ru-RU" sz="17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75444D02-DB49-E7B1-C3CF-0C36BBEF9F3D}"/>
              </a:ext>
            </a:extLst>
          </p:cNvPr>
          <p:cNvSpPr/>
          <p:nvPr/>
        </p:nvSpPr>
        <p:spPr>
          <a:xfrm>
            <a:off x="1751013" y="439738"/>
            <a:ext cx="2441575" cy="12874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назар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аударуды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мәліметтер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базасын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Аталған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оқушыларға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құқықтық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беру.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76454EF3-EAD5-0AF5-E6AC-10E714FFD09A}"/>
              </a:ext>
            </a:extLst>
          </p:cNvPr>
          <p:cNvSpPr/>
          <p:nvPr/>
        </p:nvSpPr>
        <p:spPr>
          <a:xfrm>
            <a:off x="2012950" y="5226050"/>
            <a:ext cx="2179638" cy="12525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ата-аналарға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мамандар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кеңестерін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ұйымдастыру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845BC82D-FB34-2343-D736-0440C2613344}"/>
              </a:ext>
            </a:extLst>
          </p:cNvPr>
          <p:cNvSpPr/>
          <p:nvPr/>
        </p:nvSpPr>
        <p:spPr>
          <a:xfrm>
            <a:off x="4572000" y="5043488"/>
            <a:ext cx="2306638" cy="16192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аналарына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ағарту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қолдау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мақсатында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тренингтер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семинарлар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B73D936B-7C4E-AD0A-84BD-1F330DCF8D05}"/>
              </a:ext>
            </a:extLst>
          </p:cNvPr>
          <p:cNvSpPr/>
          <p:nvPr/>
        </p:nvSpPr>
        <p:spPr>
          <a:xfrm>
            <a:off x="862013" y="3790950"/>
            <a:ext cx="2841625" cy="12525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Ұжымдағы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жасөспірімдердің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сыныптастары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жай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күйін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(социометрия)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3EF690DA-4061-8593-F825-B5DDFFEB643B}"/>
              </a:ext>
            </a:extLst>
          </p:cNvPr>
          <p:cNvSpPr/>
          <p:nvPr/>
        </p:nvSpPr>
        <p:spPr>
          <a:xfrm>
            <a:off x="7177088" y="5214938"/>
            <a:ext cx="2179637" cy="12525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Аталған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балалармен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жүргізу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7AA67947-755B-C8C6-8482-26CCD64F2E0F}"/>
              </a:ext>
            </a:extLst>
          </p:cNvPr>
          <p:cNvSpPr/>
          <p:nvPr/>
        </p:nvSpPr>
        <p:spPr>
          <a:xfrm>
            <a:off x="4568825" y="114300"/>
            <a:ext cx="2178050" cy="12652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Қараусыз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жүретін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бақылаусыз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педагогтердің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назарынан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қалған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F417696B-8756-6081-A38C-CE7D629B9BC1}"/>
              </a:ext>
            </a:extLst>
          </p:cNvPr>
          <p:cNvSpPr/>
          <p:nvPr/>
        </p:nvSpPr>
        <p:spPr>
          <a:xfrm>
            <a:off x="552450" y="1989138"/>
            <a:ext cx="2867025" cy="15827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Жасөспірімдердің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отбасында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қатарластары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өзін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өзі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ұстау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ережелер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жадынамаларды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дайындап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күнделікті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қарым-қатынаста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қолдануға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үйрету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DC4D8E89-44A3-535A-CD0B-31B35E6C1AE8}"/>
              </a:ext>
            </a:extLst>
          </p:cNvPr>
          <p:cNvSpPr/>
          <p:nvPr/>
        </p:nvSpPr>
        <p:spPr>
          <a:xfrm>
            <a:off x="7045325" y="493713"/>
            <a:ext cx="2443163" cy="12525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Балалардағы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қараусыздықтың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себептерін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25A1843A-6490-783C-38B5-B0B91CA99B0E}"/>
              </a:ext>
            </a:extLst>
          </p:cNvPr>
          <p:cNvSpPr/>
          <p:nvPr/>
        </p:nvSpPr>
        <p:spPr>
          <a:xfrm>
            <a:off x="7818438" y="3790950"/>
            <a:ext cx="3143250" cy="12525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Жеке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тәлімгерлікті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ұйымдастыру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педагог,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оқушылары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7D01DC86-3046-5FF4-CFE1-7DD5E629E46D}"/>
              </a:ext>
            </a:extLst>
          </p:cNvPr>
          <p:cNvSpPr/>
          <p:nvPr/>
        </p:nvSpPr>
        <p:spPr>
          <a:xfrm>
            <a:off x="8004175" y="1919288"/>
            <a:ext cx="3297238" cy="15779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Ерекеше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назар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аударуды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оқушыларды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қызығушылықтарына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шығармашылық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орталықтарына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үйірмелерге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секцияларға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тарту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803B68FA-06D0-6A75-2201-8B3AD7590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204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91" name="Группа 10">
            <a:extLst>
              <a:ext uri="{FF2B5EF4-FFF2-40B4-BE49-F238E27FC236}">
                <a16:creationId xmlns:a16="http://schemas.microsoft.com/office/drawing/2014/main" id="{381FAC6A-A31D-C124-4E69-06876A7538A0}"/>
              </a:ext>
            </a:extLst>
          </p:cNvPr>
          <p:cNvGrpSpPr>
            <a:grpSpLocks/>
          </p:cNvGrpSpPr>
          <p:nvPr/>
        </p:nvGrpSpPr>
        <p:grpSpPr bwMode="auto">
          <a:xfrm>
            <a:off x="400050" y="234950"/>
            <a:ext cx="11525250" cy="6632575"/>
            <a:chOff x="400048" y="235527"/>
            <a:chExt cx="11525252" cy="6632002"/>
          </a:xfrm>
        </p:grpSpPr>
        <p:sp>
          <p:nvSpPr>
            <p:cNvPr id="2" name="Скругленный прямоугольник 1">
              <a:extLst>
                <a:ext uri="{FF2B5EF4-FFF2-40B4-BE49-F238E27FC236}">
                  <a16:creationId xmlns:a16="http://schemas.microsoft.com/office/drawing/2014/main" id="{9A9ADEB9-F7EE-28DB-EEB5-4B244E7EC5D6}"/>
                </a:ext>
              </a:extLst>
            </p:cNvPr>
            <p:cNvSpPr/>
            <p:nvPr/>
          </p:nvSpPr>
          <p:spPr>
            <a:xfrm>
              <a:off x="400048" y="245051"/>
              <a:ext cx="2714625" cy="662247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dirty="0">
                <a:latin typeface="Times New Roman" pitchFamily="18" charset="0"/>
                <a:cs typeface="Times New Roman" pitchFamily="18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Қалыпты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күйден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ауытқу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жағдайларын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қарау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психофизиологиялық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және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ашуланушылық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сипаттың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себептерін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анықтау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Темекі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тартуға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әдеттену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, алкоголь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және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токсикологиялық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өнімдерді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пайдалануға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қарсы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үнемі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ескертпелер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жасау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Жасөспірімдерге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жыныстық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тәрбие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бағытында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ақпарат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беру. 4.Нашақорлықтың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алдын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алу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оқыту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жұмыстарын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жүргізу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4" name="Скругленный прямоугольник 3">
              <a:extLst>
                <a:ext uri="{FF2B5EF4-FFF2-40B4-BE49-F238E27FC236}">
                  <a16:creationId xmlns:a16="http://schemas.microsoft.com/office/drawing/2014/main" id="{8CCD7F69-35E3-2412-0A27-19DCB63D96BE}"/>
                </a:ext>
              </a:extLst>
            </p:cNvPr>
            <p:cNvSpPr/>
            <p:nvPr/>
          </p:nvSpPr>
          <p:spPr>
            <a:xfrm>
              <a:off x="8934449" y="245051"/>
              <a:ext cx="2990851" cy="662247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1.Оқушылардың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қызығушылықтары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мен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мүмкіндіктерін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анықтау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2.Ерекше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назар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аударуды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қажет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ететін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оқушыларды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үйірмелерге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секцияларға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қоғамдық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пайдалы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жұмыстарға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тарту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Ерекше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назар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аударуды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қажет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ететін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оқушылардың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тұрғылықты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мекенжайында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ресми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емес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бірлестіктерге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қатысуын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қадағалау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және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зерттеу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Ерекше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назар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аударуды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қажет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ететін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оқушылардың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техникалық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шығармашылығын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спорттық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секцияларға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қатысуын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үйірмелерге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қатысу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кезінде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кез-келген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жетістіктерін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марапаттау</a:t>
              </a:r>
              <a:r>
                <a:rPr lang="ru-RU" sz="1400" dirty="0">
                  <a:cs typeface="Times New Roman" pitchFamily="18" charset="0"/>
                </a:rPr>
                <a:t>.</a:t>
              </a:r>
            </a:p>
          </p:txBody>
        </p:sp>
        <p:sp>
          <p:nvSpPr>
            <p:cNvPr id="5" name="Скругленный прямоугольник 4">
              <a:extLst>
                <a:ext uri="{FF2B5EF4-FFF2-40B4-BE49-F238E27FC236}">
                  <a16:creationId xmlns:a16="http://schemas.microsoft.com/office/drawing/2014/main" id="{01E60D62-3312-66DF-674A-B833C5BCD827}"/>
                </a:ext>
              </a:extLst>
            </p:cNvPr>
            <p:cNvSpPr/>
            <p:nvPr/>
          </p:nvSpPr>
          <p:spPr>
            <a:xfrm>
              <a:off x="3238498" y="235527"/>
              <a:ext cx="2724150" cy="662247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dirty="0">
                <a:latin typeface="Times New Roman" pitchFamily="18" charset="0"/>
                <a:cs typeface="Times New Roman" pitchFamily="18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Ерекше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назар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аударуды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қажет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ететін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жасөспірімнің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өзін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тұлға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ретінде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қалыптастыру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үшін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жағдай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жасау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Білім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алудағы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кедергілерді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жою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Оқушылардың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сыныптастарымен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қарым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қатынасын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түзеу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4.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Жетістікке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талпыну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үшін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жағдай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жасау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көтермелеу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6" name="Скругленный прямоугольник 5">
              <a:extLst>
                <a:ext uri="{FF2B5EF4-FFF2-40B4-BE49-F238E27FC236}">
                  <a16:creationId xmlns:a16="http://schemas.microsoft.com/office/drawing/2014/main" id="{57502D23-4D5B-6CAA-2AE9-F7E2364D5854}"/>
                </a:ext>
              </a:extLst>
            </p:cNvPr>
            <p:cNvSpPr/>
            <p:nvPr/>
          </p:nvSpPr>
          <p:spPr>
            <a:xfrm>
              <a:off x="6075362" y="245051"/>
              <a:ext cx="2754312" cy="662247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Ерекше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назар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аударуды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қажет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ететін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оқушыларды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психологиялық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тұрғыдан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зерттеу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сабақтарға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қатысу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Отбасылық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тәрбиедегі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туындаған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мәселелерді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анықтау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Ата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аналардың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ұстаздардың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оқушылардың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психологиялық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кеңес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алуы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Тәрбие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құралы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ретінде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алынған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тәрбие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жұмыстарының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тиімді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жақтарын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err="1">
                  <a:latin typeface="Times New Roman" pitchFamily="18" charset="0"/>
                  <a:cs typeface="Times New Roman" pitchFamily="18" charset="0"/>
                </a:rPr>
                <a:t>қарау</a:t>
              </a: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88285FCE-1A69-AF6E-3975-A75AAFEBE93D}"/>
                </a:ext>
              </a:extLst>
            </p:cNvPr>
            <p:cNvSpPr/>
            <p:nvPr/>
          </p:nvSpPr>
          <p:spPr>
            <a:xfrm>
              <a:off x="3527424" y="370453"/>
              <a:ext cx="2339975" cy="137465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err="1">
                  <a:latin typeface="Times New Roman" pitchFamily="18" charset="0"/>
                  <a:cs typeface="Times New Roman" pitchFamily="18" charset="0"/>
                </a:rPr>
                <a:t>Педагогикалық</a:t>
              </a: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dirty="0" err="1">
                  <a:latin typeface="Times New Roman" pitchFamily="18" charset="0"/>
                  <a:cs typeface="Times New Roman" pitchFamily="18" charset="0"/>
                </a:rPr>
                <a:t>көмекті</a:t>
              </a: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dirty="0" err="1">
                  <a:latin typeface="Times New Roman" pitchFamily="18" charset="0"/>
                  <a:cs typeface="Times New Roman" pitchFamily="18" charset="0"/>
                </a:rPr>
                <a:t>ұйымдастыру</a:t>
              </a: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DCAA49E1-6491-5FD6-BB9B-04603B85B76C}"/>
                </a:ext>
              </a:extLst>
            </p:cNvPr>
            <p:cNvSpPr/>
            <p:nvPr/>
          </p:nvSpPr>
          <p:spPr>
            <a:xfrm>
              <a:off x="727073" y="370453"/>
              <a:ext cx="2244725" cy="137465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err="1">
                  <a:latin typeface="Times New Roman" pitchFamily="18" charset="0"/>
                  <a:cs typeface="Times New Roman" pitchFamily="18" charset="0"/>
                </a:rPr>
                <a:t>Медициналық</a:t>
              </a: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dirty="0" err="1">
                  <a:latin typeface="Times New Roman" pitchFamily="18" charset="0"/>
                  <a:cs typeface="Times New Roman" pitchFamily="18" charset="0"/>
                </a:rPr>
                <a:t>көмекті</a:t>
              </a: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dirty="0" err="1">
                  <a:latin typeface="Times New Roman" pitchFamily="18" charset="0"/>
                  <a:cs typeface="Times New Roman" pitchFamily="18" charset="0"/>
                </a:rPr>
                <a:t>ұйымдастыру</a:t>
              </a: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5E98EDA9-348B-699A-E098-71647985A2D7}"/>
                </a:ext>
              </a:extLst>
            </p:cNvPr>
            <p:cNvSpPr/>
            <p:nvPr/>
          </p:nvSpPr>
          <p:spPr>
            <a:xfrm>
              <a:off x="6376987" y="370453"/>
              <a:ext cx="2344737" cy="137465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err="1">
                  <a:latin typeface="Times New Roman" pitchFamily="18" charset="0"/>
                  <a:cs typeface="Times New Roman" pitchFamily="18" charset="0"/>
                </a:rPr>
                <a:t>Психологиялық</a:t>
              </a: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dirty="0" err="1">
                  <a:latin typeface="Times New Roman" pitchFamily="18" charset="0"/>
                  <a:cs typeface="Times New Roman" pitchFamily="18" charset="0"/>
                </a:rPr>
                <a:t>көмекті</a:t>
              </a: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dirty="0" err="1">
                  <a:latin typeface="Times New Roman" pitchFamily="18" charset="0"/>
                  <a:cs typeface="Times New Roman" pitchFamily="18" charset="0"/>
                </a:rPr>
                <a:t>ұйымдастыру</a:t>
              </a: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9D396B7B-5EE9-CB97-957D-B1CA7F772E28}"/>
                </a:ext>
              </a:extLst>
            </p:cNvPr>
            <p:cNvSpPr/>
            <p:nvPr/>
          </p:nvSpPr>
          <p:spPr>
            <a:xfrm>
              <a:off x="9394825" y="370453"/>
              <a:ext cx="2255838" cy="137465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err="1">
                  <a:latin typeface="Times New Roman" pitchFamily="18" charset="0"/>
                  <a:cs typeface="Times New Roman" pitchFamily="18" charset="0"/>
                </a:rPr>
                <a:t>Оқушылардың</a:t>
              </a: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 бос </a:t>
              </a:r>
              <a:r>
                <a:rPr lang="ru-RU" sz="1400" b="1" dirty="0" err="1">
                  <a:latin typeface="Times New Roman" pitchFamily="18" charset="0"/>
                  <a:cs typeface="Times New Roman" pitchFamily="18" charset="0"/>
                </a:rPr>
                <a:t>уақытын</a:t>
              </a: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dirty="0" err="1">
                  <a:latin typeface="Times New Roman" pitchFamily="18" charset="0"/>
                  <a:cs typeface="Times New Roman" pitchFamily="18" charset="0"/>
                </a:rPr>
                <a:t>ұйымдастыру</a:t>
              </a: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69C830DB-FF6E-AD9F-3345-E23A0AEA1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213"/>
            <a:ext cx="122047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9A4EF1D-84BA-F3B2-2CC2-EB6017B8C81F}"/>
              </a:ext>
            </a:extLst>
          </p:cNvPr>
          <p:cNvGraphicFramePr/>
          <p:nvPr/>
        </p:nvGraphicFramePr>
        <p:xfrm>
          <a:off x="980115" y="1297335"/>
          <a:ext cx="10673291" cy="5214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6" name="Прямоугольник 1">
            <a:extLst>
              <a:ext uri="{FF2B5EF4-FFF2-40B4-BE49-F238E27FC236}">
                <a16:creationId xmlns:a16="http://schemas.microsoft.com/office/drawing/2014/main" id="{915BE80A-23A6-365C-8110-F1F08324D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775" y="481013"/>
            <a:ext cx="4381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ru-RU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 бұзушылықтың алдын алу Кеңесінің негізгі міндеттері</a:t>
            </a:r>
          </a:p>
        </p:txBody>
      </p:sp>
      <p:sp>
        <p:nvSpPr>
          <p:cNvPr id="13317" name="Прямоугольник 4">
            <a:extLst>
              <a:ext uri="{FF2B5EF4-FFF2-40B4-BE49-F238E27FC236}">
                <a16:creationId xmlns:a16="http://schemas.microsoft.com/office/drawing/2014/main" id="{F98541AC-ADF4-B6B9-BAE4-C773F46B0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81013"/>
            <a:ext cx="4381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ru-RU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 бұзушылықтың алдын алу Кеңесінің мақсаты</a:t>
            </a:r>
          </a:p>
        </p:txBody>
      </p:sp>
      <p:sp>
        <p:nvSpPr>
          <p:cNvPr id="13318" name="Прямоугольник 3">
            <a:extLst>
              <a:ext uri="{FF2B5EF4-FFF2-40B4-BE49-F238E27FC236}">
                <a16:creationId xmlns:a16="http://schemas.microsoft.com/office/drawing/2014/main" id="{1CD20C12-D68C-5585-51E5-5C5BCD829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0"/>
            <a:ext cx="609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Құқық бұзушылықтың алдын алу Кеңесі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D109A725-6313-AEA0-3DA8-9B7FF18EF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53763345-18EC-FF5B-5717-318010B23510}"/>
              </a:ext>
            </a:extLst>
          </p:cNvPr>
          <p:cNvGraphicFramePr/>
          <p:nvPr/>
        </p:nvGraphicFramePr>
        <p:xfrm>
          <a:off x="1903299" y="351440"/>
          <a:ext cx="879373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688</TotalTime>
  <Words>1347</Words>
  <Application>Microsoft Office PowerPoint</Application>
  <PresentationFormat>Широкоэкранный</PresentationFormat>
  <Paragraphs>118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Білім беру ұйымдарында кəмелетке толмағандар арасындағы құқық бұзушылықтардың алдын алу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профессиональных компетенций классного руководителя</dc:title>
  <dc:creator>User</dc:creator>
  <cp:lastModifiedBy>77011881458</cp:lastModifiedBy>
  <cp:revision>122</cp:revision>
  <dcterms:created xsi:type="dcterms:W3CDTF">2022-08-13T04:42:57Z</dcterms:created>
  <dcterms:modified xsi:type="dcterms:W3CDTF">2022-10-31T01:14:20Z</dcterms:modified>
</cp:coreProperties>
</file>