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0">
  <p:sldMasterIdLst>
    <p:sldMasterId id="2147483809" r:id="rId1"/>
  </p:sldMasterIdLst>
  <p:notesMasterIdLst>
    <p:notesMasterId r:id="rId14"/>
  </p:notesMasterIdLst>
  <p:sldIdLst>
    <p:sldId id="334" r:id="rId2"/>
    <p:sldId id="259" r:id="rId3"/>
    <p:sldId id="394" r:id="rId4"/>
    <p:sldId id="395" r:id="rId5"/>
    <p:sldId id="396" r:id="rId6"/>
    <p:sldId id="398" r:id="rId7"/>
    <p:sldId id="399" r:id="rId8"/>
    <p:sldId id="400" r:id="rId9"/>
    <p:sldId id="280" r:id="rId10"/>
    <p:sldId id="282" r:id="rId11"/>
    <p:sldId id="297" r:id="rId12"/>
    <p:sldId id="39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444" autoAdjust="0"/>
  </p:normalViewPr>
  <p:slideViewPr>
    <p:cSldViewPr>
      <p:cViewPr varScale="1">
        <p:scale>
          <a:sx n="115" d="100"/>
          <a:sy n="115" d="100"/>
        </p:scale>
        <p:origin x="14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10374-B11F-4A0F-A19A-D046BEC38A1E}" type="datetimeFigureOut">
              <a:rPr lang="ru-RU" smtClean="0"/>
              <a:pPr/>
              <a:t>01.11.2022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C9DBC8-1487-4F15-B953-C5F2EDA83A06}" type="slidenum">
              <a:rPr lang="ru-RU" smtClean="0"/>
              <a:pPr/>
              <a:t>‹#›</a:t>
            </a:fld>
            <a:endParaRPr lang="ru-RU"/>
          </a:p>
        </p:txBody>
      </p:sp>
    </p:spTree>
    <p:extLst>
      <p:ext uri="{BB962C8B-B14F-4D97-AF65-F5344CB8AC3E}">
        <p14:creationId xmlns:p14="http://schemas.microsoft.com/office/powerpoint/2010/main" val="97586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B359E0-B6B6-4546-9FDD-1540873FECE8}" type="slidenum">
              <a:rPr lang="ru-RU" smtClean="0"/>
              <a:pPr/>
              <a:t>‹#›</a:t>
            </a:fld>
            <a:endParaRPr lang="ru-RU"/>
          </a:p>
        </p:txBody>
      </p:sp>
    </p:spTree>
    <p:extLst>
      <p:ext uri="{BB962C8B-B14F-4D97-AF65-F5344CB8AC3E}">
        <p14:creationId xmlns:p14="http://schemas.microsoft.com/office/powerpoint/2010/main" val="343425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B359E0-B6B6-4546-9FDD-1540873FECE8}" type="slidenum">
              <a:rPr lang="ru-RU" smtClean="0"/>
              <a:pPr/>
              <a:t>‹#›</a:t>
            </a:fld>
            <a:endParaRPr lang="ru-RU"/>
          </a:p>
        </p:txBody>
      </p:sp>
    </p:spTree>
    <p:extLst>
      <p:ext uri="{BB962C8B-B14F-4D97-AF65-F5344CB8AC3E}">
        <p14:creationId xmlns:p14="http://schemas.microsoft.com/office/powerpoint/2010/main" val="226466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B359E0-B6B6-4546-9FDD-1540873FECE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5887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B359E0-B6B6-4546-9FDD-1540873FECE8}" type="slidenum">
              <a:rPr lang="ru-RU" smtClean="0"/>
              <a:pPr/>
              <a:t>‹#›</a:t>
            </a:fld>
            <a:endParaRPr lang="ru-RU"/>
          </a:p>
        </p:txBody>
      </p:sp>
    </p:spTree>
    <p:extLst>
      <p:ext uri="{BB962C8B-B14F-4D97-AF65-F5344CB8AC3E}">
        <p14:creationId xmlns:p14="http://schemas.microsoft.com/office/powerpoint/2010/main" val="1317141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B359E0-B6B6-4546-9FDD-1540873FECE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2347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B359E0-B6B6-4546-9FDD-1540873FECE8}" type="slidenum">
              <a:rPr lang="ru-RU" smtClean="0"/>
              <a:pPr/>
              <a:t>‹#›</a:t>
            </a:fld>
            <a:endParaRPr lang="ru-RU"/>
          </a:p>
        </p:txBody>
      </p:sp>
    </p:spTree>
    <p:extLst>
      <p:ext uri="{BB962C8B-B14F-4D97-AF65-F5344CB8AC3E}">
        <p14:creationId xmlns:p14="http://schemas.microsoft.com/office/powerpoint/2010/main" val="952502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B359E0-B6B6-4546-9FDD-1540873FECE8}" type="slidenum">
              <a:rPr lang="ru-RU" smtClean="0"/>
              <a:pPr/>
              <a:t>‹#›</a:t>
            </a:fld>
            <a:endParaRPr lang="ru-RU"/>
          </a:p>
        </p:txBody>
      </p:sp>
    </p:spTree>
    <p:extLst>
      <p:ext uri="{BB962C8B-B14F-4D97-AF65-F5344CB8AC3E}">
        <p14:creationId xmlns:p14="http://schemas.microsoft.com/office/powerpoint/2010/main" val="101302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B359E0-B6B6-4546-9FDD-1540873FECE8}" type="slidenum">
              <a:rPr lang="ru-RU" smtClean="0"/>
              <a:pPr/>
              <a:t>‹#›</a:t>
            </a:fld>
            <a:endParaRPr lang="ru-RU"/>
          </a:p>
        </p:txBody>
      </p:sp>
    </p:spTree>
    <p:extLst>
      <p:ext uri="{BB962C8B-B14F-4D97-AF65-F5344CB8AC3E}">
        <p14:creationId xmlns:p14="http://schemas.microsoft.com/office/powerpoint/2010/main" val="42045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B359E0-B6B6-4546-9FDD-1540873FECE8}" type="slidenum">
              <a:rPr lang="ru-RU" smtClean="0"/>
              <a:pPr/>
              <a:t>‹#›</a:t>
            </a:fld>
            <a:endParaRPr lang="ru-RU"/>
          </a:p>
        </p:txBody>
      </p:sp>
    </p:spTree>
    <p:extLst>
      <p:ext uri="{BB962C8B-B14F-4D97-AF65-F5344CB8AC3E}">
        <p14:creationId xmlns:p14="http://schemas.microsoft.com/office/powerpoint/2010/main" val="91769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B359E0-B6B6-4546-9FDD-1540873FECE8}" type="slidenum">
              <a:rPr lang="ru-RU" smtClean="0"/>
              <a:pPr/>
              <a:t>‹#›</a:t>
            </a:fld>
            <a:endParaRPr lang="ru-RU"/>
          </a:p>
        </p:txBody>
      </p:sp>
    </p:spTree>
    <p:extLst>
      <p:ext uri="{BB962C8B-B14F-4D97-AF65-F5344CB8AC3E}">
        <p14:creationId xmlns:p14="http://schemas.microsoft.com/office/powerpoint/2010/main" val="356082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B359E0-B6B6-4546-9FDD-1540873FECE8}" type="slidenum">
              <a:rPr lang="ru-RU" smtClean="0"/>
              <a:pPr/>
              <a:t>‹#›</a:t>
            </a:fld>
            <a:endParaRPr lang="ru-RU"/>
          </a:p>
        </p:txBody>
      </p:sp>
    </p:spTree>
    <p:extLst>
      <p:ext uri="{BB962C8B-B14F-4D97-AF65-F5344CB8AC3E}">
        <p14:creationId xmlns:p14="http://schemas.microsoft.com/office/powerpoint/2010/main" val="223535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7B359E0-B6B6-4546-9FDD-1540873FECE8}" type="slidenum">
              <a:rPr lang="ru-RU" smtClean="0"/>
              <a:pPr/>
              <a:t>‹#›</a:t>
            </a:fld>
            <a:endParaRPr lang="ru-RU"/>
          </a:p>
        </p:txBody>
      </p:sp>
    </p:spTree>
    <p:extLst>
      <p:ext uri="{BB962C8B-B14F-4D97-AF65-F5344CB8AC3E}">
        <p14:creationId xmlns:p14="http://schemas.microsoft.com/office/powerpoint/2010/main" val="177275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7B359E0-B6B6-4546-9FDD-1540873FECE8}" type="slidenum">
              <a:rPr lang="ru-RU" smtClean="0"/>
              <a:pPr/>
              <a:t>‹#›</a:t>
            </a:fld>
            <a:endParaRPr lang="ru-RU"/>
          </a:p>
        </p:txBody>
      </p:sp>
    </p:spTree>
    <p:extLst>
      <p:ext uri="{BB962C8B-B14F-4D97-AF65-F5344CB8AC3E}">
        <p14:creationId xmlns:p14="http://schemas.microsoft.com/office/powerpoint/2010/main" val="195410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7B359E0-B6B6-4546-9FDD-1540873FECE8}" type="slidenum">
              <a:rPr lang="ru-RU" smtClean="0"/>
              <a:pPr/>
              <a:t>‹#›</a:t>
            </a:fld>
            <a:endParaRPr lang="ru-RU"/>
          </a:p>
        </p:txBody>
      </p:sp>
    </p:spTree>
    <p:extLst>
      <p:ext uri="{BB962C8B-B14F-4D97-AF65-F5344CB8AC3E}">
        <p14:creationId xmlns:p14="http://schemas.microsoft.com/office/powerpoint/2010/main" val="54727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B359E0-B6B6-4546-9FDD-1540873FECE8}" type="slidenum">
              <a:rPr lang="ru-RU" smtClean="0"/>
              <a:pPr/>
              <a:t>‹#›</a:t>
            </a:fld>
            <a:endParaRPr lang="ru-RU"/>
          </a:p>
        </p:txBody>
      </p:sp>
    </p:spTree>
    <p:extLst>
      <p:ext uri="{BB962C8B-B14F-4D97-AF65-F5344CB8AC3E}">
        <p14:creationId xmlns:p14="http://schemas.microsoft.com/office/powerpoint/2010/main" val="191080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D3AA871-E49D-4109-A9E9-9836ECB49D36}" type="datetimeFigureOut">
              <a:rPr lang="ru-RU" smtClean="0"/>
              <a:pPr/>
              <a:t>01.11.2022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B359E0-B6B6-4546-9FDD-1540873FECE8}" type="slidenum">
              <a:rPr lang="ru-RU" smtClean="0"/>
              <a:pPr/>
              <a:t>‹#›</a:t>
            </a:fld>
            <a:endParaRPr lang="ru-RU"/>
          </a:p>
        </p:txBody>
      </p:sp>
    </p:spTree>
    <p:extLst>
      <p:ext uri="{BB962C8B-B14F-4D97-AF65-F5344CB8AC3E}">
        <p14:creationId xmlns:p14="http://schemas.microsoft.com/office/powerpoint/2010/main" val="288179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3AA871-E49D-4109-A9E9-9836ECB49D36}" type="datetimeFigureOut">
              <a:rPr lang="ru-RU" smtClean="0"/>
              <a:pPr/>
              <a:t>01.11.2022</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7B359E0-B6B6-4546-9FDD-1540873FECE8}" type="slidenum">
              <a:rPr lang="ru-RU" smtClean="0"/>
              <a:pPr/>
              <a:t>‹#›</a:t>
            </a:fld>
            <a:endParaRPr lang="ru-RU"/>
          </a:p>
        </p:txBody>
      </p:sp>
    </p:spTree>
    <p:extLst>
      <p:ext uri="{BB962C8B-B14F-4D97-AF65-F5344CB8AC3E}">
        <p14:creationId xmlns:p14="http://schemas.microsoft.com/office/powerpoint/2010/main" val="326208036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76674"/>
            <a:ext cx="8640960" cy="5649493"/>
          </a:xfrm>
        </p:spPr>
        <p:txBody>
          <a:bodyPr>
            <a:normAutofit fontScale="92500" lnSpcReduction="10000"/>
          </a:bodyPr>
          <a:lstStyle/>
          <a:p>
            <a:pPr algn="ctr">
              <a:buNone/>
            </a:pPr>
            <a:endParaRPr lang="ru-RU" sz="3900" b="1" dirty="0">
              <a:latin typeface="Times New Roman" pitchFamily="18" charset="0"/>
              <a:cs typeface="Times New Roman" pitchFamily="18" charset="0"/>
            </a:endParaRPr>
          </a:p>
          <a:p>
            <a:pPr algn="ctr">
              <a:buNone/>
            </a:pPr>
            <a:r>
              <a:rPr lang="ru-RU" sz="3900" b="1" dirty="0" smtClean="0">
                <a:solidFill>
                  <a:schemeClr val="tx1"/>
                </a:solidFill>
                <a:latin typeface="Times New Roman" pitchFamily="18" charset="0"/>
                <a:cs typeface="Times New Roman" pitchFamily="18" charset="0"/>
              </a:rPr>
              <a:t>БІЛІМ ҰЙЫМДАРЫНДА МЕМЕЛЕКЕТТІК </a:t>
            </a:r>
            <a:r>
              <a:rPr lang="ru-RU" sz="3900" b="1" dirty="0" smtClean="0">
                <a:solidFill>
                  <a:schemeClr val="tx1"/>
                </a:solidFill>
                <a:latin typeface="Times New Roman" pitchFamily="18" charset="0"/>
                <a:cs typeface="Times New Roman" pitchFamily="18" charset="0"/>
              </a:rPr>
              <a:t>ҚЫЗМЕТ КӨРСЕТУ</a:t>
            </a:r>
          </a:p>
          <a:p>
            <a:pPr algn="ctr">
              <a:buNone/>
            </a:pPr>
            <a:r>
              <a:rPr lang="ru-RU" sz="3900" b="1" dirty="0" smtClean="0">
                <a:solidFill>
                  <a:schemeClr val="tx1"/>
                </a:solidFill>
                <a:latin typeface="Times New Roman" pitchFamily="18" charset="0"/>
                <a:cs typeface="Times New Roman" pitchFamily="18" charset="0"/>
              </a:rPr>
              <a:t> </a:t>
            </a:r>
            <a:endParaRPr lang="ru-RU" b="1" dirty="0" smtClean="0">
              <a:solidFill>
                <a:schemeClr val="tx1"/>
              </a:solidFill>
              <a:latin typeface="Times New Roman" pitchFamily="18" charset="0"/>
              <a:cs typeface="Times New Roman" pitchFamily="18" charset="0"/>
            </a:endParaRPr>
          </a:p>
          <a:p>
            <a:endParaRPr lang="ru-RU" b="1" dirty="0">
              <a:solidFill>
                <a:schemeClr val="tx1"/>
              </a:solidFill>
              <a:latin typeface="Times New Roman" pitchFamily="18" charset="0"/>
              <a:cs typeface="Times New Roman" pitchFamily="18" charset="0"/>
            </a:endParaRPr>
          </a:p>
          <a:p>
            <a:pPr algn="r">
              <a:buNone/>
            </a:pPr>
            <a:r>
              <a:rPr lang="ru-RU" sz="2200" b="1" dirty="0" smtClean="0">
                <a:solidFill>
                  <a:schemeClr val="tx1"/>
                </a:solidFill>
                <a:latin typeface="Times New Roman" pitchFamily="18" charset="0"/>
                <a:cs typeface="Times New Roman" pitchFamily="18" charset="0"/>
              </a:rPr>
              <a:t>НУРТАЗИНА МАЙРА  БАХЫТОВНА </a:t>
            </a:r>
            <a:endParaRPr lang="en-US" sz="2200" b="1" dirty="0" smtClean="0">
              <a:solidFill>
                <a:schemeClr val="tx1"/>
              </a:solidFill>
              <a:latin typeface="Times New Roman" pitchFamily="18" charset="0"/>
              <a:cs typeface="Times New Roman" pitchFamily="18" charset="0"/>
            </a:endParaRPr>
          </a:p>
          <a:p>
            <a:pPr algn="r">
              <a:lnSpc>
                <a:spcPct val="110000"/>
              </a:lnSpc>
              <a:buNone/>
            </a:pPr>
            <a:r>
              <a:rPr lang="ru-RU" sz="2200" dirty="0" smtClean="0">
                <a:solidFill>
                  <a:schemeClr val="tx1"/>
                </a:solidFill>
                <a:latin typeface="Times New Roman" pitchFamily="18" charset="0"/>
                <a:cs typeface="Times New Roman" pitchFamily="18" charset="0"/>
              </a:rPr>
              <a:t>			   </a:t>
            </a:r>
            <a:r>
              <a:rPr lang="ru-RU" sz="2200" b="1" dirty="0" smtClean="0">
                <a:solidFill>
                  <a:schemeClr val="tx1"/>
                </a:solidFill>
                <a:latin typeface="Times New Roman" pitchFamily="18" charset="0"/>
                <a:cs typeface="Times New Roman" pitchFamily="18" charset="0"/>
              </a:rPr>
              <a:t>«№4  </a:t>
            </a:r>
            <a:r>
              <a:rPr lang="ru-RU" sz="2200" b="1" dirty="0" err="1" smtClean="0">
                <a:solidFill>
                  <a:schemeClr val="tx1"/>
                </a:solidFill>
                <a:latin typeface="Times New Roman" pitchFamily="18" charset="0"/>
                <a:cs typeface="Times New Roman" pitchFamily="18" charset="0"/>
              </a:rPr>
              <a:t>көп</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балалы</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және</a:t>
            </a:r>
            <a:r>
              <a:rPr lang="ru-RU" sz="2200" b="1" dirty="0" smtClean="0">
                <a:solidFill>
                  <a:schemeClr val="tx1"/>
                </a:solidFill>
                <a:latin typeface="Times New Roman" pitchFamily="18" charset="0"/>
                <a:cs typeface="Times New Roman" pitchFamily="18" charset="0"/>
              </a:rPr>
              <a:t> аз </a:t>
            </a:r>
            <a:r>
              <a:rPr lang="ru-RU" sz="2200" b="1" dirty="0" err="1" smtClean="0">
                <a:solidFill>
                  <a:schemeClr val="tx1"/>
                </a:solidFill>
                <a:latin typeface="Times New Roman" pitchFamily="18" charset="0"/>
                <a:cs typeface="Times New Roman" pitchFamily="18" charset="0"/>
              </a:rPr>
              <a:t>қамтамасыз</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етілген</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отбасылардың</a:t>
            </a:r>
            <a:endParaRPr lang="ru-RU" sz="2200" b="1" dirty="0" smtClean="0">
              <a:solidFill>
                <a:schemeClr val="tx1"/>
              </a:solidFill>
              <a:latin typeface="Times New Roman" pitchFamily="18" charset="0"/>
              <a:cs typeface="Times New Roman" pitchFamily="18" charset="0"/>
            </a:endParaRPr>
          </a:p>
          <a:p>
            <a:pPr algn="r">
              <a:lnSpc>
                <a:spcPct val="110000"/>
              </a:lnSpc>
              <a:buNone/>
            </a:pPr>
            <a:r>
              <a:rPr lang="ru-RU" sz="2200" b="1" dirty="0" err="1" smtClean="0">
                <a:solidFill>
                  <a:schemeClr val="tx1"/>
                </a:solidFill>
                <a:latin typeface="Times New Roman" pitchFamily="18" charset="0"/>
                <a:cs typeface="Times New Roman" pitchFamily="18" charset="0"/>
              </a:rPr>
              <a:t>балаларына</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арналған</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мектеп</a:t>
            </a:r>
            <a:r>
              <a:rPr lang="ru-RU" sz="2200" b="1" dirty="0" smtClean="0">
                <a:solidFill>
                  <a:schemeClr val="tx1"/>
                </a:solidFill>
                <a:latin typeface="Times New Roman" pitchFamily="18" charset="0"/>
                <a:cs typeface="Times New Roman" pitchFamily="18" charset="0"/>
              </a:rPr>
              <a:t>-интернаты» КММ директоры  </a:t>
            </a:r>
            <a:endParaRPr lang="ru-RU" sz="2200" b="1" dirty="0">
              <a:solidFill>
                <a:schemeClr val="tx1"/>
              </a:solidFill>
              <a:latin typeface="Times New Roman" pitchFamily="18" charset="0"/>
              <a:cs typeface="Times New Roman" pitchFamily="18" charset="0"/>
            </a:endParaRPr>
          </a:p>
          <a:p>
            <a:pPr algn="r">
              <a:lnSpc>
                <a:spcPct val="110000"/>
              </a:lnSpc>
              <a:buNone/>
            </a:pPr>
            <a:r>
              <a:rPr lang="ru-RU" b="1"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a:p>
            <a:pPr algn="r">
              <a:buNone/>
            </a:pPr>
            <a:r>
              <a:rPr lang="ru-RU" b="1"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a:p>
            <a:pPr algn="r">
              <a:buNone/>
            </a:pPr>
            <a:r>
              <a:rPr lang="en-US" b="1" dirty="0">
                <a:solidFill>
                  <a:schemeClr val="tx1"/>
                </a:solidFill>
                <a:latin typeface="Times New Roman" pitchFamily="18" charset="0"/>
                <a:cs typeface="Times New Roman" pitchFamily="18" charset="0"/>
              </a:rPr>
              <a:t>E-mail</a:t>
            </a:r>
            <a:r>
              <a:rPr lang="ru-RU" b="1"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nurtazina.mayra@mail.ru</a:t>
            </a:r>
            <a:endParaRPr lang="ru-RU" dirty="0">
              <a:solidFill>
                <a:schemeClr val="tx1"/>
              </a:solidFill>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7772400" cy="1944216"/>
          </a:xfrm>
        </p:spPr>
        <p:txBody>
          <a:bodyPr>
            <a:noAutofit/>
          </a:bodyPr>
          <a:lstStyle/>
          <a:p>
            <a:pPr algn="ctr"/>
            <a:r>
              <a:rPr lang="ru-RU" sz="3200" b="1" dirty="0" smtClean="0">
                <a:solidFill>
                  <a:schemeClr val="tx1"/>
                </a:solidFill>
                <a:latin typeface="Times New Roman" pitchFamily="18" charset="0"/>
                <a:cs typeface="Times New Roman" pitchFamily="18" charset="0"/>
              </a:rPr>
              <a:t>МЕМЛЕКЕТТІК ҚЫЗМЕТ КӨРСЕТУ БОЙЫНША ӘЗІРЛЕНЕТІН ҚҰЖАТТАР</a:t>
            </a: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323530" y="1052736"/>
            <a:ext cx="8496944" cy="5328592"/>
          </a:xfrm>
        </p:spPr>
        <p:txBody>
          <a:bodyPr>
            <a:normAutofit/>
          </a:bodyPr>
          <a:lstStyle/>
          <a:p>
            <a:pPr>
              <a:buNone/>
            </a:pPr>
            <a:endParaRPr lang="ru-RU" b="1"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 </a:t>
            </a:r>
          </a:p>
          <a:p>
            <a:pPr>
              <a:buNone/>
            </a:pPr>
            <a:endParaRPr lang="kk-KZ" b="1" dirty="0" smtClean="0">
              <a:latin typeface="Times New Roman" pitchFamily="18" charset="0"/>
              <a:cs typeface="Times New Roman" pitchFamily="18" charset="0"/>
            </a:endParaRPr>
          </a:p>
          <a:p>
            <a:pPr>
              <a:buNone/>
            </a:pPr>
            <a:endParaRPr lang="kk-KZ" sz="2400" b="1" dirty="0">
              <a:latin typeface="Times New Roman" pitchFamily="18" charset="0"/>
              <a:cs typeface="Times New Roman" pitchFamily="18" charset="0"/>
            </a:endParaRPr>
          </a:p>
          <a:p>
            <a:pPr marL="514350" indent="-514350">
              <a:buAutoNum type="arabicPeriod"/>
            </a:pPr>
            <a:r>
              <a:rPr lang="ru-RU" sz="2400" b="1" dirty="0" smtClean="0">
                <a:solidFill>
                  <a:schemeClr val="tx1"/>
                </a:solidFill>
                <a:latin typeface="Times New Roman" pitchFamily="18" charset="0"/>
                <a:cs typeface="Times New Roman" pitchFamily="18" charset="0"/>
              </a:rPr>
              <a:t>МЕМЛЕКЕТТІК ҚЫЗМЕТ КӨРСЕТУ БОЙЫНША ЖАУАПТЫЛАРДЫ ТАҒАЙЫНДАУ ТУРАЛЫ ДИРЕКТОРДЫҢ БҰЙРЫҒЫ;</a:t>
            </a:r>
          </a:p>
          <a:p>
            <a:pPr marL="514350" indent="-514350">
              <a:buAutoNum type="arabicPeriod"/>
            </a:pPr>
            <a:r>
              <a:rPr lang="ru-RU" sz="2400" b="1" dirty="0" smtClean="0">
                <a:solidFill>
                  <a:schemeClr val="tx1"/>
                </a:solidFill>
                <a:latin typeface="Times New Roman" pitchFamily="18" charset="0"/>
                <a:cs typeface="Times New Roman" pitchFamily="18" charset="0"/>
              </a:rPr>
              <a:t>МЕМЛЕКЕТТІК ҚЫЗМЕТ КӨРСЕТУ БОЙЫНША ЖАУАПТЫЛАРДЫҢ ҚЫЗМЕТТІК </a:t>
            </a:r>
            <a:r>
              <a:rPr lang="ru-RU" sz="2400" b="1" dirty="0" smtClean="0">
                <a:solidFill>
                  <a:schemeClr val="tx1"/>
                </a:solidFill>
                <a:latin typeface="Times New Roman" pitchFamily="18" charset="0"/>
                <a:cs typeface="Times New Roman" pitchFamily="18" charset="0"/>
              </a:rPr>
              <a:t>НҰСҚАУЛАРЫ;</a:t>
            </a:r>
          </a:p>
          <a:p>
            <a:pPr marL="514350" indent="-514350">
              <a:buAutoNum type="arabicPeriod"/>
            </a:pPr>
            <a:r>
              <a:rPr lang="ru-RU" sz="2400" b="1" dirty="0" smtClean="0">
                <a:solidFill>
                  <a:schemeClr val="tx1"/>
                </a:solidFill>
                <a:latin typeface="Times New Roman" pitchFamily="18" charset="0"/>
                <a:cs typeface="Times New Roman" pitchFamily="18" charset="0"/>
              </a:rPr>
              <a:t>МЕМЛЕКЕТТІК ҚЫЗМЕТ КӨРСЕТУ БОЙЫНША СТАНДАРТТАР.</a:t>
            </a:r>
            <a:endParaRPr lang="ru-RU" sz="2400" b="1" dirty="0" smtClean="0">
              <a:solidFill>
                <a:schemeClr val="tx1"/>
              </a:solidFill>
              <a:latin typeface="Times New Roman" pitchFamily="18" charset="0"/>
              <a:cs typeface="Times New Roman" pitchFamily="18" charset="0"/>
            </a:endParaRPr>
          </a:p>
          <a:p>
            <a:pPr marL="514350" indent="-514350">
              <a:buAutoNum type="arabicPeriod"/>
            </a:pPr>
            <a:endParaRPr lang="kk-KZ" dirty="0">
              <a:latin typeface="Times New Roman" pitchFamily="18" charset="0"/>
              <a:cs typeface="Times New Roman" pitchFamily="18" charset="0"/>
            </a:endParaRPr>
          </a:p>
          <a:p>
            <a:pPr marL="0" indent="0">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2218258"/>
          </a:xfrm>
        </p:spPr>
        <p:txBody>
          <a:bodyPr>
            <a:normAutofit fontScale="90000"/>
          </a:bodyPr>
          <a:lstStyle/>
          <a:p>
            <a:r>
              <a:rPr lang="ru-RU" sz="3100" b="1" dirty="0" smtClean="0">
                <a:solidFill>
                  <a:schemeClr val="tx1"/>
                </a:solidFill>
                <a:latin typeface="Times New Roman" pitchFamily="18" charset="0"/>
                <a:cs typeface="Times New Roman" pitchFamily="18" charset="0"/>
              </a:rPr>
              <a:t>		МЕМЛЕКЕТТІК </a:t>
            </a:r>
            <a:r>
              <a:rPr lang="ru-RU" sz="3100" b="1" dirty="0">
                <a:solidFill>
                  <a:schemeClr val="tx1"/>
                </a:solidFill>
                <a:latin typeface="Times New Roman" pitchFamily="18" charset="0"/>
                <a:cs typeface="Times New Roman" pitchFamily="18" charset="0"/>
              </a:rPr>
              <a:t>ҚЫЗМЕТ КӨРСЕТУ </a:t>
            </a:r>
            <a:r>
              <a:rPr lang="ru-RU" sz="3100" b="1" dirty="0" smtClean="0">
                <a:solidFill>
                  <a:schemeClr val="tx1"/>
                </a:solidFill>
                <a:latin typeface="Times New Roman" pitchFamily="18" charset="0"/>
                <a:cs typeface="Times New Roman" pitchFamily="18" charset="0"/>
              </a:rPr>
              <a:t>			      		БОЙЫНША </a:t>
            </a:r>
            <a:r>
              <a:rPr lang="ru-RU" sz="3100" b="1" dirty="0">
                <a:solidFill>
                  <a:schemeClr val="tx1"/>
                </a:solidFill>
                <a:latin typeface="Times New Roman" pitchFamily="18" charset="0"/>
                <a:cs typeface="Times New Roman" pitchFamily="18" charset="0"/>
              </a:rPr>
              <a:t>ӘЗІРЛЕНЕТІН </a:t>
            </a:r>
            <a:r>
              <a:rPr lang="ru-RU" sz="3100" b="1" dirty="0" smtClean="0">
                <a:solidFill>
                  <a:schemeClr val="tx1"/>
                </a:solidFill>
                <a:latin typeface="Times New Roman" pitchFamily="18" charset="0"/>
                <a:cs typeface="Times New Roman" pitchFamily="18" charset="0"/>
              </a:rPr>
              <a:t>ҚҰЖАТТАР</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b="1" dirty="0" err="1" smtClean="0">
                <a:solidFill>
                  <a:schemeClr val="tx1"/>
                </a:solidFill>
                <a:effectLst/>
                <a:latin typeface="Times New Roman" pitchFamily="18" charset="0"/>
                <a:cs typeface="Times New Roman" pitchFamily="18" charset="0"/>
              </a:rPr>
              <a:t>Тіркеу</a:t>
            </a:r>
            <a:r>
              <a:rPr lang="ru-RU" b="1" dirty="0" smtClean="0">
                <a:solidFill>
                  <a:schemeClr val="tx1"/>
                </a:solidFill>
                <a:effectLst/>
                <a:latin typeface="Times New Roman" pitchFamily="18" charset="0"/>
                <a:cs typeface="Times New Roman" pitchFamily="18" charset="0"/>
              </a:rPr>
              <a:t> журналы</a:t>
            </a:r>
            <a:br>
              <a:rPr lang="ru-RU" b="1" dirty="0" smtClean="0">
                <a:solidFill>
                  <a:schemeClr val="tx1"/>
                </a:solidFill>
                <a:effectLst/>
                <a:latin typeface="Times New Roman" pitchFamily="18" charset="0"/>
                <a:cs typeface="Times New Roman" pitchFamily="18" charset="0"/>
              </a:rPr>
            </a:br>
            <a:r>
              <a:rPr lang="ru-RU" b="1" dirty="0" smtClean="0">
                <a:solidFill>
                  <a:schemeClr val="tx1"/>
                </a:solidFill>
                <a:effectLst/>
                <a:latin typeface="Times New Roman" pitchFamily="18" charset="0"/>
                <a:cs typeface="Times New Roman" pitchFamily="18" charset="0"/>
              </a:rPr>
              <a:t/>
            </a:r>
            <a:br>
              <a:rPr lang="ru-RU" b="1" dirty="0" smtClean="0">
                <a:solidFill>
                  <a:schemeClr val="tx1"/>
                </a:solidFill>
                <a:effectLst/>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t>
            </a:r>
            <a:r>
              <a:rPr lang="ru-RU" sz="1800" b="1" dirty="0" smtClean="0">
                <a:solidFill>
                  <a:schemeClr val="tx1"/>
                </a:solidFill>
                <a:effectLst/>
                <a:latin typeface="Times New Roman" pitchFamily="18" charset="0"/>
                <a:cs typeface="Times New Roman" pitchFamily="18" charset="0"/>
              </a:rPr>
              <a:t>НӨМІРЛЕНЕДІ, ТІГІЛЕДІ</a:t>
            </a:r>
            <a:br>
              <a:rPr lang="ru-RU" sz="1800" b="1" dirty="0" smtClean="0">
                <a:solidFill>
                  <a:schemeClr val="tx1"/>
                </a:solidFill>
                <a:effectLst/>
                <a:latin typeface="Times New Roman" pitchFamily="18" charset="0"/>
                <a:cs typeface="Times New Roman" pitchFamily="18" charset="0"/>
              </a:rPr>
            </a:br>
            <a:r>
              <a:rPr lang="ru-RU" sz="1800" b="1" dirty="0" smtClean="0">
                <a:solidFill>
                  <a:schemeClr val="tx1"/>
                </a:solidFill>
                <a:effectLst/>
                <a:latin typeface="Times New Roman" pitchFamily="18" charset="0"/>
                <a:cs typeface="Times New Roman" pitchFamily="18" charset="0"/>
              </a:rPr>
              <a:t>- МЕМЛЕКЕТТІК ТІЛДЕ ЖҮРГІЗІЛЕДІ</a:t>
            </a:r>
            <a:endParaRPr lang="ru-RU" sz="1800" b="1" dirty="0">
              <a:solidFill>
                <a:schemeClr val="tx1"/>
              </a:solidFill>
              <a:effectLst/>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493560724"/>
              </p:ext>
            </p:extLst>
          </p:nvPr>
        </p:nvGraphicFramePr>
        <p:xfrm>
          <a:off x="457200" y="3501007"/>
          <a:ext cx="8229600" cy="2529840"/>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18376">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1288770">
                <a:tc>
                  <a:txBody>
                    <a:bodyPr/>
                    <a:lstStyle/>
                    <a:p>
                      <a:r>
                        <a:rPr lang="ru-RU" sz="1400" dirty="0">
                          <a:solidFill>
                            <a:schemeClr val="bg1"/>
                          </a:solidFill>
                          <a:latin typeface="Times New Roman" pitchFamily="18" charset="0"/>
                          <a:cs typeface="Times New Roman" pitchFamily="18" charset="0"/>
                        </a:rPr>
                        <a:t>№</a:t>
                      </a:r>
                      <a:r>
                        <a:rPr lang="kk-KZ" sz="1400" dirty="0">
                          <a:solidFill>
                            <a:schemeClr val="bg1"/>
                          </a:solidFill>
                          <a:latin typeface="Times New Roman" pitchFamily="18" charset="0"/>
                          <a:cs typeface="Times New Roman" pitchFamily="18" charset="0"/>
                        </a:rPr>
                        <a:t> </a:t>
                      </a:r>
                    </a:p>
                    <a:p>
                      <a:r>
                        <a:rPr lang="kk-KZ" sz="1400" dirty="0">
                          <a:solidFill>
                            <a:schemeClr val="bg1"/>
                          </a:solidFill>
                          <a:latin typeface="Times New Roman" pitchFamily="18" charset="0"/>
                          <a:cs typeface="Times New Roman" pitchFamily="18" charset="0"/>
                        </a:rPr>
                        <a:t>р/б</a:t>
                      </a:r>
                      <a:endParaRPr lang="ru-RU" sz="1400" dirty="0">
                        <a:solidFill>
                          <a:schemeClr val="bg1"/>
                        </a:solidFill>
                        <a:latin typeface="Times New Roman" pitchFamily="18" charset="0"/>
                        <a:cs typeface="Times New Roman" pitchFamily="18" charset="0"/>
                      </a:endParaRPr>
                    </a:p>
                  </a:txBody>
                  <a:tcPr/>
                </a:tc>
                <a:tc>
                  <a:txBody>
                    <a:bodyPr/>
                    <a:lstStyle/>
                    <a:p>
                      <a:r>
                        <a:rPr lang="kk-KZ" sz="1400" dirty="0">
                          <a:solidFill>
                            <a:schemeClr val="bg1"/>
                          </a:solidFill>
                          <a:latin typeface="Times New Roman" pitchFamily="18" charset="0"/>
                          <a:cs typeface="Times New Roman" pitchFamily="18" charset="0"/>
                        </a:rPr>
                        <a:t>Келіп түскен</a:t>
                      </a:r>
                      <a:r>
                        <a:rPr lang="kk-KZ" sz="1400" baseline="0" dirty="0">
                          <a:solidFill>
                            <a:schemeClr val="bg1"/>
                          </a:solidFill>
                          <a:latin typeface="Times New Roman" pitchFamily="18" charset="0"/>
                          <a:cs typeface="Times New Roman" pitchFamily="18" charset="0"/>
                        </a:rPr>
                        <a:t> күні</a:t>
                      </a:r>
                      <a:endParaRPr lang="ru-RU" sz="1400" dirty="0">
                        <a:solidFill>
                          <a:schemeClr val="bg1"/>
                        </a:solidFill>
                        <a:latin typeface="Times New Roman" pitchFamily="18" charset="0"/>
                        <a:cs typeface="Times New Roman" pitchFamily="18" charset="0"/>
                      </a:endParaRPr>
                    </a:p>
                  </a:txBody>
                  <a:tcPr/>
                </a:tc>
                <a:tc>
                  <a:txBody>
                    <a:bodyPr/>
                    <a:lstStyle/>
                    <a:p>
                      <a:r>
                        <a:rPr lang="kk-KZ" sz="1400" dirty="0">
                          <a:solidFill>
                            <a:schemeClr val="bg1"/>
                          </a:solidFill>
                          <a:latin typeface="Times New Roman" pitchFamily="18" charset="0"/>
                          <a:cs typeface="Times New Roman" pitchFamily="18" charset="0"/>
                        </a:rPr>
                        <a:t>Қызмет</a:t>
                      </a:r>
                      <a:r>
                        <a:rPr lang="kk-KZ" sz="1400" baseline="0" dirty="0">
                          <a:solidFill>
                            <a:schemeClr val="bg1"/>
                          </a:solidFill>
                          <a:latin typeface="Times New Roman" pitchFamily="18" charset="0"/>
                          <a:cs typeface="Times New Roman" pitchFamily="18" charset="0"/>
                        </a:rPr>
                        <a:t> алушы туралы мәлімет-</a:t>
                      </a:r>
                    </a:p>
                    <a:p>
                      <a:r>
                        <a:rPr lang="kk-KZ" sz="1400" baseline="0" dirty="0">
                          <a:solidFill>
                            <a:schemeClr val="bg1"/>
                          </a:solidFill>
                          <a:latin typeface="Times New Roman" pitchFamily="18" charset="0"/>
                          <a:cs typeface="Times New Roman" pitchFamily="18" charset="0"/>
                        </a:rPr>
                        <a:t>тер</a:t>
                      </a:r>
                      <a:endParaRPr lang="ru-RU" sz="1400" dirty="0">
                        <a:solidFill>
                          <a:schemeClr val="bg1"/>
                        </a:solidFill>
                        <a:latin typeface="Times New Roman" pitchFamily="18" charset="0"/>
                        <a:cs typeface="Times New Roman" pitchFamily="18" charset="0"/>
                      </a:endParaRPr>
                    </a:p>
                  </a:txBody>
                  <a:tcPr/>
                </a:tc>
                <a:tc>
                  <a:txBody>
                    <a:bodyPr/>
                    <a:lstStyle/>
                    <a:p>
                      <a:r>
                        <a:rPr lang="kk-KZ" sz="1400" dirty="0">
                          <a:solidFill>
                            <a:schemeClr val="bg1"/>
                          </a:solidFill>
                          <a:latin typeface="Times New Roman" pitchFamily="18" charset="0"/>
                          <a:cs typeface="Times New Roman" pitchFamily="18" charset="0"/>
                        </a:rPr>
                        <a:t>Қысқаша мазмұны</a:t>
                      </a:r>
                      <a:endParaRPr lang="ru-RU" sz="1400" dirty="0">
                        <a:solidFill>
                          <a:schemeClr val="bg1"/>
                        </a:solidFill>
                        <a:latin typeface="Times New Roman" pitchFamily="18" charset="0"/>
                        <a:cs typeface="Times New Roman" pitchFamily="18" charset="0"/>
                      </a:endParaRPr>
                    </a:p>
                  </a:txBody>
                  <a:tcPr/>
                </a:tc>
                <a:tc>
                  <a:txBody>
                    <a:bodyPr/>
                    <a:lstStyle/>
                    <a:p>
                      <a:r>
                        <a:rPr lang="kk-KZ" sz="1400" dirty="0">
                          <a:solidFill>
                            <a:schemeClr val="bg1"/>
                          </a:solidFill>
                          <a:latin typeface="Times New Roman" pitchFamily="18" charset="0"/>
                          <a:cs typeface="Times New Roman" pitchFamily="18" charset="0"/>
                        </a:rPr>
                        <a:t>Ұсынылған  құжаттар беттерінің саны </a:t>
                      </a:r>
                      <a:endParaRPr lang="ru-RU" sz="1400" dirty="0">
                        <a:solidFill>
                          <a:schemeClr val="bg1"/>
                        </a:solidFill>
                        <a:latin typeface="Times New Roman" pitchFamily="18" charset="0"/>
                        <a:cs typeface="Times New Roman" pitchFamily="18" charset="0"/>
                      </a:endParaRPr>
                    </a:p>
                  </a:txBody>
                  <a:tcPr/>
                </a:tc>
                <a:tc>
                  <a:txBody>
                    <a:bodyPr/>
                    <a:lstStyle/>
                    <a:p>
                      <a:r>
                        <a:rPr lang="kk-KZ" sz="1400" dirty="0">
                          <a:solidFill>
                            <a:schemeClr val="bg1"/>
                          </a:solidFill>
                          <a:latin typeface="Times New Roman" pitchFamily="18" charset="0"/>
                          <a:cs typeface="Times New Roman" pitchFamily="18" charset="0"/>
                        </a:rPr>
                        <a:t>Бірінші  басшының қарары</a:t>
                      </a:r>
                      <a:endParaRPr lang="ru-RU" sz="1400" dirty="0">
                        <a:solidFill>
                          <a:schemeClr val="bg1"/>
                        </a:solidFill>
                        <a:latin typeface="Times New Roman" pitchFamily="18" charset="0"/>
                        <a:cs typeface="Times New Roman" pitchFamily="18" charset="0"/>
                      </a:endParaRPr>
                    </a:p>
                  </a:txBody>
                  <a:tcPr/>
                </a:tc>
                <a:tc>
                  <a:txBody>
                    <a:bodyPr/>
                    <a:lstStyle/>
                    <a:p>
                      <a:r>
                        <a:rPr lang="kk-KZ" sz="1400" dirty="0">
                          <a:solidFill>
                            <a:schemeClr val="bg1"/>
                          </a:solidFill>
                          <a:latin typeface="Times New Roman" pitchFamily="18" charset="0"/>
                          <a:cs typeface="Times New Roman" pitchFamily="18" charset="0"/>
                        </a:rPr>
                        <a:t>Орындаушы </a:t>
                      </a:r>
                      <a:endParaRPr lang="ru-RU" sz="1400" dirty="0">
                        <a:solidFill>
                          <a:schemeClr val="bg1"/>
                        </a:solidFill>
                        <a:latin typeface="Times New Roman" pitchFamily="18" charset="0"/>
                        <a:cs typeface="Times New Roman" pitchFamily="18" charset="0"/>
                      </a:endParaRPr>
                    </a:p>
                  </a:txBody>
                  <a:tcPr/>
                </a:tc>
                <a:tc>
                  <a:txBody>
                    <a:bodyPr/>
                    <a:lstStyle/>
                    <a:p>
                      <a:r>
                        <a:rPr lang="kk-KZ" sz="1400" dirty="0">
                          <a:solidFill>
                            <a:schemeClr val="bg1"/>
                          </a:solidFill>
                          <a:latin typeface="Times New Roman" pitchFamily="18" charset="0"/>
                          <a:cs typeface="Times New Roman" pitchFamily="18" charset="0"/>
                        </a:rPr>
                        <a:t>Орындаушының қолы</a:t>
                      </a:r>
                      <a:r>
                        <a:rPr lang="kk-KZ" sz="1400" baseline="0" dirty="0">
                          <a:solidFill>
                            <a:schemeClr val="bg1"/>
                          </a:solidFill>
                          <a:latin typeface="Times New Roman" pitchFamily="18" charset="0"/>
                          <a:cs typeface="Times New Roman" pitchFamily="18" charset="0"/>
                        </a:rPr>
                        <a:t> және өтінішті  алған күні</a:t>
                      </a:r>
                      <a:endParaRPr lang="ru-RU" sz="1400" dirty="0">
                        <a:solidFill>
                          <a:schemeClr val="bg1"/>
                        </a:solidFill>
                        <a:latin typeface="Times New Roman" pitchFamily="18" charset="0"/>
                        <a:cs typeface="Times New Roman" pitchFamily="18" charset="0"/>
                      </a:endParaRPr>
                    </a:p>
                  </a:txBody>
                  <a:tcPr/>
                </a:tc>
                <a:tc>
                  <a:txBody>
                    <a:bodyPr/>
                    <a:lstStyle/>
                    <a:p>
                      <a:r>
                        <a:rPr lang="kk-KZ" sz="1400" dirty="0">
                          <a:solidFill>
                            <a:schemeClr val="bg1"/>
                          </a:solidFill>
                          <a:latin typeface="Times New Roman" pitchFamily="18" charset="0"/>
                          <a:cs typeface="Times New Roman" pitchFamily="18" charset="0"/>
                        </a:rPr>
                        <a:t>Қызмет көрсету  қортындысы</a:t>
                      </a:r>
                      <a:endParaRPr lang="ru-RU" sz="1400" dirty="0">
                        <a:solidFill>
                          <a:schemeClr val="bg1"/>
                        </a:solidFill>
                        <a:latin typeface="Times New Roman" pitchFamily="18" charset="0"/>
                        <a:cs typeface="Times New Roman" pitchFamily="18" charset="0"/>
                      </a:endParaRPr>
                    </a:p>
                  </a:txBody>
                  <a:tcPr/>
                </a:tc>
                <a:tc>
                  <a:txBody>
                    <a:bodyPr/>
                    <a:lstStyle/>
                    <a:p>
                      <a:r>
                        <a:rPr lang="kk-KZ" sz="1400" dirty="0">
                          <a:solidFill>
                            <a:schemeClr val="bg1"/>
                          </a:solidFill>
                          <a:latin typeface="Times New Roman" pitchFamily="18" charset="0"/>
                          <a:cs typeface="Times New Roman" pitchFamily="18" charset="0"/>
                        </a:rPr>
                        <a:t>Қызмет көрсеткен</a:t>
                      </a:r>
                      <a:r>
                        <a:rPr lang="kk-KZ" sz="1400" baseline="0" dirty="0">
                          <a:solidFill>
                            <a:schemeClr val="bg1"/>
                          </a:solidFill>
                          <a:latin typeface="Times New Roman" pitchFamily="18" charset="0"/>
                          <a:cs typeface="Times New Roman" pitchFamily="18" charset="0"/>
                        </a:rPr>
                        <a:t> күні </a:t>
                      </a:r>
                      <a:endParaRPr lang="ru-RU" sz="1400" dirty="0">
                        <a:solidFill>
                          <a:schemeClr val="bg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66241">
                <a:tc>
                  <a:txBody>
                    <a:bodyPr/>
                    <a:lstStyle/>
                    <a:p>
                      <a:pPr algn="ctr"/>
                      <a:r>
                        <a:rPr lang="kk-KZ" dirty="0">
                          <a:latin typeface="Times New Roman" pitchFamily="18" charset="0"/>
                          <a:cs typeface="Times New Roman" pitchFamily="18" charset="0"/>
                        </a:rPr>
                        <a:t>1</a:t>
                      </a:r>
                      <a:endParaRPr lang="ru-RU" dirty="0">
                        <a:latin typeface="Times New Roman" pitchFamily="18" charset="0"/>
                        <a:cs typeface="Times New Roman" pitchFamily="18" charset="0"/>
                      </a:endParaRPr>
                    </a:p>
                  </a:txBody>
                  <a:tcPr/>
                </a:tc>
                <a:tc>
                  <a:txBody>
                    <a:bodyPr/>
                    <a:lstStyle/>
                    <a:p>
                      <a:pPr algn="ctr"/>
                      <a:r>
                        <a:rPr lang="kk-KZ" dirty="0">
                          <a:latin typeface="Times New Roman" pitchFamily="18" charset="0"/>
                          <a:cs typeface="Times New Roman" pitchFamily="18" charset="0"/>
                        </a:rPr>
                        <a:t>2</a:t>
                      </a:r>
                      <a:endParaRPr lang="ru-RU" dirty="0">
                        <a:latin typeface="Times New Roman" pitchFamily="18" charset="0"/>
                        <a:cs typeface="Times New Roman" pitchFamily="18" charset="0"/>
                      </a:endParaRPr>
                    </a:p>
                  </a:txBody>
                  <a:tcPr/>
                </a:tc>
                <a:tc>
                  <a:txBody>
                    <a:bodyPr/>
                    <a:lstStyle/>
                    <a:p>
                      <a:pPr algn="ctr"/>
                      <a:r>
                        <a:rPr lang="kk-KZ" dirty="0">
                          <a:latin typeface="Times New Roman" pitchFamily="18" charset="0"/>
                          <a:cs typeface="Times New Roman" pitchFamily="18" charset="0"/>
                        </a:rPr>
                        <a:t>3</a:t>
                      </a:r>
                      <a:endParaRPr lang="ru-RU" dirty="0">
                        <a:latin typeface="Times New Roman" pitchFamily="18" charset="0"/>
                        <a:cs typeface="Times New Roman" pitchFamily="18" charset="0"/>
                      </a:endParaRPr>
                    </a:p>
                  </a:txBody>
                  <a:tcPr/>
                </a:tc>
                <a:tc>
                  <a:txBody>
                    <a:bodyPr/>
                    <a:lstStyle/>
                    <a:p>
                      <a:pPr algn="ctr"/>
                      <a:r>
                        <a:rPr lang="kk-KZ" dirty="0">
                          <a:latin typeface="Times New Roman" pitchFamily="18" charset="0"/>
                          <a:cs typeface="Times New Roman" pitchFamily="18" charset="0"/>
                        </a:rPr>
                        <a:t>4</a:t>
                      </a:r>
                      <a:endParaRPr lang="ru-RU" dirty="0">
                        <a:latin typeface="Times New Roman" pitchFamily="18" charset="0"/>
                        <a:cs typeface="Times New Roman" pitchFamily="18" charset="0"/>
                      </a:endParaRPr>
                    </a:p>
                  </a:txBody>
                  <a:tcPr/>
                </a:tc>
                <a:tc>
                  <a:txBody>
                    <a:bodyPr/>
                    <a:lstStyle/>
                    <a:p>
                      <a:pPr algn="ctr"/>
                      <a:r>
                        <a:rPr lang="kk-KZ" dirty="0">
                          <a:latin typeface="Times New Roman" pitchFamily="18" charset="0"/>
                          <a:cs typeface="Times New Roman" pitchFamily="18" charset="0"/>
                        </a:rPr>
                        <a:t>5</a:t>
                      </a:r>
                      <a:endParaRPr lang="ru-RU" dirty="0">
                        <a:latin typeface="Times New Roman" pitchFamily="18" charset="0"/>
                        <a:cs typeface="Times New Roman" pitchFamily="18" charset="0"/>
                      </a:endParaRPr>
                    </a:p>
                  </a:txBody>
                  <a:tcPr/>
                </a:tc>
                <a:tc>
                  <a:txBody>
                    <a:bodyPr/>
                    <a:lstStyle/>
                    <a:p>
                      <a:pPr algn="ctr"/>
                      <a:r>
                        <a:rPr lang="kk-KZ" dirty="0">
                          <a:latin typeface="Times New Roman" pitchFamily="18" charset="0"/>
                          <a:cs typeface="Times New Roman" pitchFamily="18" charset="0"/>
                        </a:rPr>
                        <a:t>6</a:t>
                      </a:r>
                      <a:endParaRPr lang="ru-RU" dirty="0">
                        <a:latin typeface="Times New Roman" pitchFamily="18" charset="0"/>
                        <a:cs typeface="Times New Roman" pitchFamily="18" charset="0"/>
                      </a:endParaRPr>
                    </a:p>
                  </a:txBody>
                  <a:tcPr/>
                </a:tc>
                <a:tc>
                  <a:txBody>
                    <a:bodyPr/>
                    <a:lstStyle/>
                    <a:p>
                      <a:pPr algn="ctr"/>
                      <a:r>
                        <a:rPr lang="kk-KZ" dirty="0">
                          <a:latin typeface="Times New Roman" pitchFamily="18" charset="0"/>
                          <a:cs typeface="Times New Roman" pitchFamily="18" charset="0"/>
                        </a:rPr>
                        <a:t>7</a:t>
                      </a:r>
                      <a:endParaRPr lang="ru-RU" dirty="0">
                        <a:latin typeface="Times New Roman" pitchFamily="18" charset="0"/>
                        <a:cs typeface="Times New Roman" pitchFamily="18" charset="0"/>
                      </a:endParaRPr>
                    </a:p>
                  </a:txBody>
                  <a:tcPr/>
                </a:tc>
                <a:tc>
                  <a:txBody>
                    <a:bodyPr/>
                    <a:lstStyle/>
                    <a:p>
                      <a:pPr algn="ctr"/>
                      <a:r>
                        <a:rPr lang="kk-KZ" dirty="0">
                          <a:latin typeface="Times New Roman" pitchFamily="18" charset="0"/>
                          <a:cs typeface="Times New Roman" pitchFamily="18" charset="0"/>
                        </a:rPr>
                        <a:t>8</a:t>
                      </a:r>
                      <a:endParaRPr lang="ru-RU" dirty="0">
                        <a:latin typeface="Times New Roman" pitchFamily="18" charset="0"/>
                        <a:cs typeface="Times New Roman" pitchFamily="18" charset="0"/>
                      </a:endParaRPr>
                    </a:p>
                  </a:txBody>
                  <a:tcPr/>
                </a:tc>
                <a:tc>
                  <a:txBody>
                    <a:bodyPr/>
                    <a:lstStyle/>
                    <a:p>
                      <a:pPr algn="ctr"/>
                      <a:r>
                        <a:rPr lang="kk-KZ" dirty="0">
                          <a:latin typeface="Times New Roman" pitchFamily="18" charset="0"/>
                          <a:cs typeface="Times New Roman" pitchFamily="18" charset="0"/>
                        </a:rPr>
                        <a:t>9</a:t>
                      </a:r>
                      <a:endParaRPr lang="ru-RU" dirty="0">
                        <a:latin typeface="Times New Roman" pitchFamily="18" charset="0"/>
                        <a:cs typeface="Times New Roman" pitchFamily="18" charset="0"/>
                      </a:endParaRPr>
                    </a:p>
                  </a:txBody>
                  <a:tcPr/>
                </a:tc>
                <a:tc>
                  <a:txBody>
                    <a:bodyPr/>
                    <a:lstStyle/>
                    <a:p>
                      <a:pPr algn="ctr"/>
                      <a:r>
                        <a:rPr lang="kk-KZ" dirty="0">
                          <a:latin typeface="Times New Roman" pitchFamily="18" charset="0"/>
                          <a:cs typeface="Times New Roman" pitchFamily="18" charset="0"/>
                        </a:rPr>
                        <a:t>10</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266241">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U.S. Army Corps of Engineers and DoDEA Working Together to Build Modern  Schools in Japan | Article | The United States Army">
            <a:extLst>
              <a:ext uri="{FF2B5EF4-FFF2-40B4-BE49-F238E27FC236}">
                <a16:creationId xmlns:a16="http://schemas.microsoft.com/office/drawing/2014/main" id="{0966AC73-C8B8-4E56-AF66-DFFD19E05B55}"/>
              </a:ext>
            </a:extLst>
          </p:cNvPr>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8000"/>
                    </a14:imgEffect>
                    <a14:imgEffect>
                      <a14:brightnessContrast bright="-40000" contrast="-35000"/>
                    </a14:imgEffect>
                  </a14:imgLayer>
                </a14:imgProps>
              </a:ext>
              <a:ext uri="{28A0092B-C50C-407E-A947-70E740481C1C}">
                <a14:useLocalDpi xmlns:a14="http://schemas.microsoft.com/office/drawing/2010/main" val="0"/>
              </a:ext>
            </a:extLst>
          </a:blip>
          <a:srcRect/>
          <a:stretch>
            <a:fillRect/>
          </a:stretch>
        </p:blipFill>
        <p:spPr bwMode="auto">
          <a:xfrm>
            <a:off x="-5578" y="-27384"/>
            <a:ext cx="914957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932D00-5617-4518-8128-F148BD4071FF}"/>
              </a:ext>
            </a:extLst>
          </p:cNvPr>
          <p:cNvSpPr txBox="1"/>
          <p:nvPr/>
        </p:nvSpPr>
        <p:spPr>
          <a:xfrm>
            <a:off x="611560" y="2204864"/>
            <a:ext cx="6710363" cy="830997"/>
          </a:xfrm>
          <a:prstGeom prst="rect">
            <a:avLst/>
          </a:prstGeom>
          <a:noFill/>
        </p:spPr>
        <p:txBody>
          <a:bodyPr wrap="none" rtlCol="0">
            <a:spAutoFit/>
          </a:bodyPr>
          <a:lstStyle/>
          <a:p>
            <a:r>
              <a:rPr lang="ru-RU" sz="4800" dirty="0" err="1" smtClean="0">
                <a:solidFill>
                  <a:schemeClr val="bg1"/>
                </a:solidFill>
                <a:latin typeface="Times New Roman" panose="02020603050405020304" pitchFamily="18" charset="0"/>
                <a:cs typeface="Times New Roman" panose="02020603050405020304" pitchFamily="18" charset="0"/>
              </a:rPr>
              <a:t>Назарларыңызға</a:t>
            </a:r>
            <a:r>
              <a:rPr lang="ru-RU" sz="4800" dirty="0" smtClean="0">
                <a:solidFill>
                  <a:schemeClr val="bg1"/>
                </a:solidFill>
                <a:latin typeface="Times New Roman" panose="02020603050405020304" pitchFamily="18" charset="0"/>
                <a:cs typeface="Times New Roman" panose="02020603050405020304" pitchFamily="18" charset="0"/>
              </a:rPr>
              <a:t> </a:t>
            </a:r>
            <a:r>
              <a:rPr lang="ru-RU" sz="4800" dirty="0" err="1" smtClean="0">
                <a:solidFill>
                  <a:schemeClr val="bg1"/>
                </a:solidFill>
                <a:latin typeface="Times New Roman" panose="02020603050405020304" pitchFamily="18" charset="0"/>
                <a:cs typeface="Times New Roman" panose="02020603050405020304" pitchFamily="18" charset="0"/>
              </a:rPr>
              <a:t>рахмет</a:t>
            </a:r>
            <a:r>
              <a:rPr lang="ru-RU" sz="4800" dirty="0" smtClean="0">
                <a:solidFill>
                  <a:schemeClr val="bg1"/>
                </a:solidFill>
                <a:latin typeface="Times New Roman" panose="02020603050405020304" pitchFamily="18" charset="0"/>
                <a:cs typeface="Times New Roman" panose="02020603050405020304" pitchFamily="18" charset="0"/>
              </a:rPr>
              <a:t>!</a:t>
            </a:r>
            <a:endParaRPr lang="ru-RU" sz="4800" dirty="0">
              <a:solidFill>
                <a:schemeClr val="bg1"/>
              </a:solidFill>
              <a:latin typeface="Times New Roman" panose="02020603050405020304" pitchFamily="18" charset="0"/>
              <a:cs typeface="Times New Roman" panose="02020603050405020304" pitchFamily="18" charset="0"/>
            </a:endParaRPr>
          </a:p>
        </p:txBody>
      </p:sp>
      <p:cxnSp>
        <p:nvCxnSpPr>
          <p:cNvPr id="4" name="Прямая соединительная линия 3">
            <a:extLst>
              <a:ext uri="{FF2B5EF4-FFF2-40B4-BE49-F238E27FC236}">
                <a16:creationId xmlns:a16="http://schemas.microsoft.com/office/drawing/2014/main" id="{5AE332E9-F02B-43D9-A5BC-54217BE3652E}"/>
              </a:ext>
            </a:extLst>
          </p:cNvPr>
          <p:cNvCxnSpPr/>
          <p:nvPr/>
        </p:nvCxnSpPr>
        <p:spPr>
          <a:xfrm>
            <a:off x="755576" y="1988840"/>
            <a:ext cx="6264696" cy="0"/>
          </a:xfrm>
          <a:prstGeom prst="line">
            <a:avLst/>
          </a:prstGeom>
          <a:ln w="38100">
            <a:solidFill>
              <a:srgbClr val="DCA928"/>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a:extLst>
              <a:ext uri="{FF2B5EF4-FFF2-40B4-BE49-F238E27FC236}">
                <a16:creationId xmlns:a16="http://schemas.microsoft.com/office/drawing/2014/main" id="{05849925-AF0E-43A4-AB38-734222CB90B8}"/>
              </a:ext>
            </a:extLst>
          </p:cNvPr>
          <p:cNvCxnSpPr/>
          <p:nvPr/>
        </p:nvCxnSpPr>
        <p:spPr>
          <a:xfrm>
            <a:off x="755576" y="3284984"/>
            <a:ext cx="6264696" cy="0"/>
          </a:xfrm>
          <a:prstGeom prst="line">
            <a:avLst/>
          </a:prstGeom>
          <a:ln w="38100">
            <a:solidFill>
              <a:srgbClr val="DCA9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219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04664"/>
            <a:ext cx="8229600" cy="6048672"/>
          </a:xfrm>
        </p:spPr>
        <p:txBody>
          <a:bodyPr>
            <a:normAutofit/>
          </a:bodyPr>
          <a:lstStyle/>
          <a:p>
            <a:pPr marL="0" indent="0" algn="ctr">
              <a:buNone/>
            </a:pPr>
            <a:endParaRPr lang="ru-RU" sz="3300" b="1" dirty="0">
              <a:latin typeface="Times New Roman" pitchFamily="18" charset="0"/>
              <a:cs typeface="Times New Roman" pitchFamily="18" charset="0"/>
            </a:endParaRPr>
          </a:p>
          <a:p>
            <a:pPr marL="0" indent="0" algn="ctr">
              <a:buNone/>
            </a:pPr>
            <a:r>
              <a:rPr lang="ru-RU" sz="3600" b="1" dirty="0" smtClean="0">
                <a:solidFill>
                  <a:schemeClr val="tx1"/>
                </a:solidFill>
                <a:latin typeface="Times New Roman" panose="02020603050405020304" pitchFamily="18" charset="0"/>
                <a:cs typeface="Times New Roman" panose="02020603050405020304" pitchFamily="18" charset="0"/>
              </a:rPr>
              <a:t>МЕМЛЕКЕТТІК КӨРСЕТІЛЕТІН ҚЫЗМЕТТЕР ТУРАЛЫ ЗАҢ</a:t>
            </a:r>
          </a:p>
          <a:p>
            <a:pPr marL="0" indent="0" algn="ctr">
              <a:buNone/>
            </a:pPr>
            <a:endParaRPr lang="ru-RU" sz="3300" b="1" dirty="0" smtClean="0">
              <a:solidFill>
                <a:schemeClr val="tx1"/>
              </a:solidFill>
              <a:latin typeface="Times New Roman" pitchFamily="18" charset="0"/>
              <a:cs typeface="Times New Roman" pitchFamily="18" charset="0"/>
            </a:endParaRPr>
          </a:p>
          <a:p>
            <a:pPr marL="0" indent="0" fontAlgn="base">
              <a:buNone/>
            </a:pPr>
            <a:r>
              <a:rPr lang="ru-RU" sz="2400" b="1" dirty="0" smtClean="0">
                <a:solidFill>
                  <a:schemeClr val="tx1"/>
                </a:solidFill>
                <a:latin typeface="Times New Roman" panose="02020603050405020304" pitchFamily="18" charset="0"/>
                <a:cs typeface="Times New Roman" panose="02020603050405020304" pitchFamily="18" charset="0"/>
              </a:rPr>
              <a:t>МЕМЛЕКЕТТІК КӨРСЕТІЛЕТІН ҚЫЗМЕТТЕР ТУРАЛЫ ҚАЗАҚСТАН РЕСПУБЛИКАСЫНЫҢ 2013 ЖЫЛҒЫ 15 СӘУІРДЕГІ № 88-</a:t>
            </a:r>
            <a:r>
              <a:rPr lang="en-US" sz="2400" b="1" dirty="0" smtClean="0">
                <a:solidFill>
                  <a:schemeClr val="tx1"/>
                </a:solidFill>
                <a:latin typeface="Times New Roman" panose="02020603050405020304" pitchFamily="18" charset="0"/>
                <a:cs typeface="Times New Roman" panose="02020603050405020304" pitchFamily="18" charset="0"/>
              </a:rPr>
              <a:t>V </a:t>
            </a:r>
            <a:r>
              <a:rPr lang="ru-RU" sz="2400" b="1" dirty="0" smtClean="0">
                <a:solidFill>
                  <a:schemeClr val="tx1"/>
                </a:solidFill>
                <a:latin typeface="Times New Roman" panose="02020603050405020304" pitchFamily="18" charset="0"/>
                <a:cs typeface="Times New Roman" panose="02020603050405020304" pitchFamily="18" charset="0"/>
              </a:rPr>
              <a:t>ЗАҢЫ.</a:t>
            </a:r>
          </a:p>
          <a:p>
            <a:pPr marL="0" indent="0" fontAlgn="base">
              <a:buNone/>
            </a:pPr>
            <a:endParaRPr lang="kk-KZ" sz="2400" b="1" dirty="0">
              <a:solidFill>
                <a:schemeClr val="tx1"/>
              </a:solidFill>
              <a:latin typeface="Times New Roman" panose="02020603050405020304" pitchFamily="18" charset="0"/>
              <a:cs typeface="Times New Roman" panose="02020603050405020304" pitchFamily="18" charset="0"/>
            </a:endParaRPr>
          </a:p>
          <a:p>
            <a:pPr marL="0" indent="0" fontAlgn="base">
              <a:buNone/>
            </a:pPr>
            <a:endParaRPr lang="ru-RU" sz="2400" b="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kk-KZ" b="1" dirty="0" smtClean="0">
                <a:solidFill>
                  <a:schemeClr val="tx1"/>
                </a:solidFill>
                <a:latin typeface="Times New Roman" pitchFamily="18" charset="0"/>
                <a:cs typeface="Times New Roman" pitchFamily="18" charset="0"/>
              </a:rPr>
              <a:t>АҚЫРҒЫ ӨЗГЕРІСТЕР ЕНГЕН УАҚЫТЫ -</a:t>
            </a:r>
            <a:r>
              <a:rPr lang="ru-RU" b="1" dirty="0" smtClean="0">
                <a:solidFill>
                  <a:schemeClr val="tx1"/>
                </a:solidFill>
                <a:latin typeface="Times New Roman" panose="02020603050405020304" pitchFamily="18" charset="0"/>
                <a:cs typeface="Times New Roman" panose="02020603050405020304" pitchFamily="18" charset="0"/>
              </a:rPr>
              <a:t>2022 Ж. 04.09.</a:t>
            </a:r>
            <a:endParaRPr lang="ru-RU" b="1" i="1" dirty="0" smtClean="0">
              <a:solidFill>
                <a:schemeClr val="tx1"/>
              </a:solidFill>
              <a:latin typeface="Times New Roman" panose="02020603050405020304" pitchFamily="18" charset="0"/>
              <a:cs typeface="Times New Roman" panose="02020603050405020304" pitchFamily="18" charset="0"/>
            </a:endParaRPr>
          </a:p>
          <a:p>
            <a:pPr algn="just"/>
            <a:endParaRPr lang="ru-RU" sz="3500" dirty="0">
              <a:latin typeface="Times New Roman" pitchFamily="18" charset="0"/>
              <a:cs typeface="Times New Roman" pitchFamily="18" charset="0"/>
            </a:endParaRPr>
          </a:p>
          <a:p>
            <a:pPr marL="0" indent="0" algn="just">
              <a:buNone/>
            </a:pP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04664"/>
            <a:ext cx="8229600" cy="6048672"/>
          </a:xfrm>
        </p:spPr>
        <p:txBody>
          <a:bodyPr>
            <a:normAutofit/>
          </a:bodyPr>
          <a:lstStyle/>
          <a:p>
            <a:pPr marL="0" indent="0" algn="ctr">
              <a:buNone/>
            </a:pPr>
            <a:r>
              <a:rPr lang="kk-KZ" sz="3300" b="1" dirty="0" smtClean="0">
                <a:solidFill>
                  <a:schemeClr val="tx1"/>
                </a:solidFill>
                <a:latin typeface="Times New Roman" pitchFamily="18" charset="0"/>
                <a:cs typeface="Times New Roman" pitchFamily="18" charset="0"/>
              </a:rPr>
              <a:t>МЕКТЕПКЕ </a:t>
            </a:r>
            <a:r>
              <a:rPr lang="kk-KZ" sz="3300" b="1" dirty="0" smtClean="0">
                <a:solidFill>
                  <a:schemeClr val="tx1"/>
                </a:solidFill>
                <a:latin typeface="Times New Roman" pitchFamily="18" charset="0"/>
                <a:cs typeface="Times New Roman" pitchFamily="18" charset="0"/>
              </a:rPr>
              <a:t>ҚАБЫЛДАУ ЖӘНЕ МЕКТЕПТЕН МЕКТЕПКЕ АУЫСУ</a:t>
            </a:r>
          </a:p>
          <a:p>
            <a:pPr marL="0" indent="0" algn="ctr">
              <a:buNone/>
            </a:pPr>
            <a:endParaRPr lang="ru-RU" sz="3300" b="1" dirty="0" smtClean="0">
              <a:solidFill>
                <a:schemeClr val="tx1"/>
              </a:solidFill>
              <a:latin typeface="Times New Roman" pitchFamily="18" charset="0"/>
              <a:cs typeface="Times New Roman" pitchFamily="18" charset="0"/>
            </a:endParaRPr>
          </a:p>
          <a:p>
            <a:pPr marL="0" indent="0">
              <a:buNone/>
            </a:pPr>
            <a:r>
              <a:rPr lang="ru-RU" b="1" dirty="0" smtClean="0">
                <a:solidFill>
                  <a:schemeClr val="tx1"/>
                </a:solidFill>
                <a:latin typeface="Times New Roman" panose="02020603050405020304" pitchFamily="18" charset="0"/>
                <a:cs typeface="Times New Roman" panose="02020603050405020304" pitchFamily="18" charset="0"/>
              </a:rPr>
              <a:t>«БАСТАУЫШ, НЕГІЗГІ ОРТА ЖӘНЕ ЖАЛПЫ ОРТА БІЛІМНІҢ ЖАЛПЫ БІЛІМ БЕРЕТІН ОҚУ БАҒДАРЛАМАЛАРЫН ІСКЕ АСЫРАТЫН БІЛІМ БЕРУ ҰЙЫМДАРЫНА ОҚУҒА ҚАБЫЛДАУДЫҢ ҮЛГІЛІК ҚАҒИДАЛАРЫН БЕКІТУ ТУРАЛЫ» ҚАЗАҚСТАН РЕСПУБЛИКАСЫ БІЛІМ ЖӘНЕ ҒЫЛЫМ МИНИСТРІНІҢ 2018 ЖЫЛҒЫ 12 ҚАЗАНДАҒЫ № 564 БҰЙРЫҒЫНА ӨЗГЕРІСТЕР МЕН ТОЛЫҚТЫРУ ЕНГІЗУ ТУРАЛЫ</a:t>
            </a:r>
          </a:p>
          <a:p>
            <a:pPr marL="0" indent="0">
              <a:buNone/>
            </a:pPr>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b="1" dirty="0" smtClean="0">
                <a:solidFill>
                  <a:schemeClr val="tx1"/>
                </a:solidFill>
                <a:latin typeface="Times New Roman" panose="02020603050405020304" pitchFamily="18" charset="0"/>
                <a:cs typeface="Times New Roman" panose="02020603050405020304" pitchFamily="18" charset="0"/>
              </a:rPr>
              <a:t>ҚАЗАҚСТАН РЕСПУБЛИКАСЫ БІЛІМ ЖӘНЕ ҒЫЛЫМ МИНИСТРІНІҢ 2021 ЖЫЛҒЫ 3 МАУСЫМДАҒЫ № 275 БҰЙРЫҒЫ. ҚАЗАҚСТАН РЕСПУБЛИКАСЫНЫҢ ӘДІЛЕТ МИНИСТРЛІГІНДЕ 2021 ЖЫЛҒЫ 4 МАУСЫМДА № 22933 БОЛЫП ТІРКЕЛДІ</a:t>
            </a:r>
          </a:p>
          <a:p>
            <a:pPr marL="0" indent="0" algn="ctr">
              <a:buNone/>
            </a:pPr>
            <a:endParaRPr lang="ru-RU" sz="3300" b="1" dirty="0">
              <a:latin typeface="Times New Roman" pitchFamily="18" charset="0"/>
              <a:cs typeface="Times New Roman" pitchFamily="18" charset="0"/>
            </a:endParaRPr>
          </a:p>
          <a:p>
            <a:pPr marL="0" indent="0" algn="ctr">
              <a:buNone/>
            </a:pPr>
            <a:endParaRPr lang="ru-RU" sz="3300" dirty="0">
              <a:latin typeface="Times New Roman" pitchFamily="18" charset="0"/>
              <a:cs typeface="Times New Roman" pitchFamily="18" charset="0"/>
            </a:endParaRPr>
          </a:p>
          <a:p>
            <a:pPr marL="0" indent="0" algn="just">
              <a:buNone/>
            </a:pPr>
            <a:endParaRPr lang="ru-RU" sz="3100" dirty="0">
              <a:latin typeface="Times New Roman" pitchFamily="18" charset="0"/>
              <a:cs typeface="Times New Roman" pitchFamily="18" charset="0"/>
            </a:endParaRPr>
          </a:p>
          <a:p>
            <a:pPr marL="0" indent="0">
              <a:buNone/>
            </a:pPr>
            <a:endParaRPr lang="ru-RU" sz="3100" dirty="0">
              <a:latin typeface="Times New Roman" pitchFamily="18" charset="0"/>
              <a:cs typeface="Times New Roman" pitchFamily="18" charset="0"/>
            </a:endParaRPr>
          </a:p>
          <a:p>
            <a:pPr marL="0" indent="0">
              <a:buNone/>
            </a:pPr>
            <a:endParaRPr lang="ru-RU" sz="5100" dirty="0">
              <a:latin typeface="Times New Roman" pitchFamily="18" charset="0"/>
              <a:cs typeface="Times New Roman" pitchFamily="18" charset="0"/>
            </a:endParaRPr>
          </a:p>
          <a:p>
            <a:pPr marL="0" indent="0" algn="just">
              <a:buNone/>
            </a:pPr>
            <a:endParaRPr lang="ru-RU" sz="5100" i="1" dirty="0">
              <a:latin typeface="Times New Roman" panose="02020603050405020304" pitchFamily="18" charset="0"/>
              <a:cs typeface="Times New Roman" panose="02020603050405020304" pitchFamily="18" charset="0"/>
            </a:endParaRPr>
          </a:p>
          <a:p>
            <a:pPr algn="just"/>
            <a:endParaRPr lang="ru-RU" sz="35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559258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04664"/>
            <a:ext cx="8229600" cy="6048672"/>
          </a:xfrm>
        </p:spPr>
        <p:txBody>
          <a:bodyPr>
            <a:normAutofit/>
          </a:bodyPr>
          <a:lstStyle/>
          <a:p>
            <a:pPr marL="0" indent="0" algn="ctr">
              <a:buNone/>
            </a:pPr>
            <a:r>
              <a:rPr lang="kk-KZ" sz="3300" b="1" dirty="0" smtClean="0">
                <a:solidFill>
                  <a:schemeClr val="tx1"/>
                </a:solidFill>
                <a:latin typeface="Times New Roman" pitchFamily="18" charset="0"/>
                <a:cs typeface="Times New Roman" pitchFamily="18" charset="0"/>
              </a:rPr>
              <a:t>МЕКТЕПКЕ </a:t>
            </a:r>
            <a:r>
              <a:rPr lang="kk-KZ" sz="3300" b="1" dirty="0">
                <a:solidFill>
                  <a:schemeClr val="tx1"/>
                </a:solidFill>
                <a:latin typeface="Times New Roman" pitchFamily="18" charset="0"/>
                <a:cs typeface="Times New Roman" pitchFamily="18" charset="0"/>
              </a:rPr>
              <a:t>ҚАБЫЛДАУ ЖӘНЕ МЕКТЕПТЕН МЕКТЕПКЕ </a:t>
            </a:r>
            <a:r>
              <a:rPr lang="kk-KZ" sz="3300" b="1" dirty="0" smtClean="0">
                <a:solidFill>
                  <a:schemeClr val="tx1"/>
                </a:solidFill>
                <a:latin typeface="Times New Roman" pitchFamily="18" charset="0"/>
                <a:cs typeface="Times New Roman" pitchFamily="18" charset="0"/>
              </a:rPr>
              <a:t>АУЫСУ</a:t>
            </a:r>
          </a:p>
          <a:p>
            <a:pPr marL="0" indent="0" algn="ctr">
              <a:buNone/>
            </a:pPr>
            <a:endParaRPr lang="kk-KZ" sz="3300" b="1" dirty="0" smtClean="0">
              <a:solidFill>
                <a:schemeClr val="tx1"/>
              </a:solidFill>
              <a:latin typeface="Times New Roman" pitchFamily="18" charset="0"/>
              <a:cs typeface="Times New Roman" pitchFamily="18" charset="0"/>
            </a:endParaRPr>
          </a:p>
          <a:p>
            <a:pPr marL="0" indent="0" algn="ctr">
              <a:buNone/>
            </a:pPr>
            <a:r>
              <a:rPr lang="kk-KZ" sz="3200" b="1" dirty="0">
                <a:solidFill>
                  <a:schemeClr val="tx1"/>
                </a:solidFill>
                <a:latin typeface="Times New Roman" panose="02020603050405020304" pitchFamily="18" charset="0"/>
                <a:cs typeface="Times New Roman" panose="02020603050405020304" pitchFamily="18" charset="0"/>
              </a:rPr>
              <a:t>СТАНДАРТТАРЫ</a:t>
            </a:r>
            <a:endParaRPr lang="ru-RU" sz="3200" b="1" dirty="0">
              <a:solidFill>
                <a:schemeClr val="tx1"/>
              </a:solidFill>
              <a:latin typeface="Times New Roman" panose="02020603050405020304" pitchFamily="18" charset="0"/>
              <a:cs typeface="Times New Roman" panose="02020603050405020304" pitchFamily="18" charset="0"/>
            </a:endParaRPr>
          </a:p>
          <a:p>
            <a:pPr marL="0" indent="0">
              <a:buNone/>
            </a:pPr>
            <a:r>
              <a:rPr lang="ru-RU" b="1" dirty="0" smtClean="0">
                <a:solidFill>
                  <a:schemeClr val="tx1"/>
                </a:solidFill>
                <a:latin typeface="Times New Roman" panose="02020603050405020304" pitchFamily="18" charset="0"/>
                <a:cs typeface="Times New Roman" panose="02020603050405020304" pitchFamily="18" charset="0"/>
              </a:rPr>
              <a:t>«БАСТАУЫШ, НЕГІЗГІ ОРТА, ЖАЛПЫ ОРТА БІЛІМ БЕРУДІҢ ЖАЛПЫ БІЛІМ БЕРЕТІН БАҒДАРЛАМАЛАРЫ БОЙЫНША ОҚЫТУ ҮШІН ВЕДОМСТВОЛЫҚ БАҒЫНЫСТЫЛЫҒЫНА ҚАРАМАСТАН БІЛІМ БЕРУ ҰЙЫМДАРЫНА ҚҰЖАТТАРДЫ ҚАБЫЛДАУ ЖӘНЕ ОҚУҒА ҚАБЫЛДАУ» МЕМЛЕКЕТТІК ҚЫЗМЕТТІ КӨРСЕТУ СТАНДАРТЫ</a:t>
            </a:r>
          </a:p>
          <a:p>
            <a:pPr marL="0" indent="0">
              <a:buNone/>
            </a:pPr>
            <a:endParaRPr lang="kk-KZ" b="1" dirty="0">
              <a:solidFill>
                <a:schemeClr val="tx1"/>
              </a:solidFill>
              <a:latin typeface="Times New Roman" panose="02020603050405020304" pitchFamily="18" charset="0"/>
              <a:cs typeface="Times New Roman" panose="02020603050405020304" pitchFamily="18" charset="0"/>
            </a:endParaRPr>
          </a:p>
          <a:p>
            <a:pPr marL="0" indent="0">
              <a:buNone/>
            </a:pPr>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b="1" dirty="0" smtClean="0">
                <a:solidFill>
                  <a:schemeClr val="tx1"/>
                </a:solidFill>
                <a:latin typeface="Times New Roman" panose="02020603050405020304" pitchFamily="18" charset="0"/>
                <a:cs typeface="Times New Roman" panose="02020603050405020304" pitchFamily="18" charset="0"/>
              </a:rPr>
              <a:t>«БАСТАУЫШ, НЕГІЗГІ ОРТА, ЖАЛПЫ ОРТА БІЛІМ БЕРУ ҰЙЫМДАРЫ АРАСЫНДА БАЛАЛАРДЫ АУЫСТЫРУ ҮШІН ҚҰЖАТТАРДЫ ҚАБЫЛДАУ» МЕМЛЕКЕТТІК ҚЫЗМЕТ КӨРСЕТУ СТАНДАРТЫ</a:t>
            </a:r>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ru-RU" dirty="0"/>
          </a:p>
          <a:p>
            <a:pPr marL="0" indent="0">
              <a:buNone/>
            </a:pPr>
            <a:endParaRPr lang="ru-RU" sz="3100" dirty="0">
              <a:latin typeface="Times New Roman" pitchFamily="18" charset="0"/>
              <a:cs typeface="Times New Roman" pitchFamily="18" charset="0"/>
            </a:endParaRPr>
          </a:p>
          <a:p>
            <a:pPr marL="0" indent="0">
              <a:buNone/>
            </a:pPr>
            <a:endParaRPr lang="ru-RU" sz="5100" dirty="0">
              <a:latin typeface="Times New Roman" pitchFamily="18" charset="0"/>
              <a:cs typeface="Times New Roman" pitchFamily="18" charset="0"/>
            </a:endParaRPr>
          </a:p>
          <a:p>
            <a:pPr marL="0" indent="0" algn="just">
              <a:buNone/>
            </a:pPr>
            <a:endParaRPr lang="ru-RU" sz="5100" i="1" dirty="0">
              <a:latin typeface="Times New Roman" panose="02020603050405020304" pitchFamily="18" charset="0"/>
              <a:cs typeface="Times New Roman" panose="02020603050405020304" pitchFamily="18" charset="0"/>
            </a:endParaRPr>
          </a:p>
          <a:p>
            <a:pPr algn="just"/>
            <a:endParaRPr lang="ru-RU" sz="35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319338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04664"/>
            <a:ext cx="8229600" cy="6048672"/>
          </a:xfrm>
        </p:spPr>
        <p:txBody>
          <a:bodyPr>
            <a:normAutofit fontScale="92500" lnSpcReduction="20000"/>
          </a:bodyPr>
          <a:lstStyle/>
          <a:p>
            <a:pPr marL="0" indent="0" algn="ctr">
              <a:buNone/>
            </a:pPr>
            <a:r>
              <a:rPr lang="kk-KZ" sz="3300" b="1" dirty="0" smtClean="0">
                <a:solidFill>
                  <a:schemeClr val="tx1"/>
                </a:solidFill>
                <a:latin typeface="Times New Roman" pitchFamily="18" charset="0"/>
                <a:cs typeface="Times New Roman" pitchFamily="18" charset="0"/>
              </a:rPr>
              <a:t>ОҚУШЫЛАРДЫ ТАМАҚТАНДЫРУ ЖӘНЕ ДЕМАЛЫСТАРЫН ҰЙЫМДАСТЫРУ</a:t>
            </a:r>
          </a:p>
          <a:p>
            <a:pPr marL="0" indent="0" algn="ctr">
              <a:buNone/>
            </a:pPr>
            <a:endParaRPr lang="ru-RU" sz="3300" b="1" dirty="0" smtClean="0">
              <a:solidFill>
                <a:schemeClr val="tx1"/>
              </a:solidFill>
              <a:latin typeface="Times New Roman" pitchFamily="18" charset="0"/>
              <a:cs typeface="Times New Roman" pitchFamily="18" charset="0"/>
            </a:endParaRPr>
          </a:p>
          <a:p>
            <a:pPr marL="0" indent="0">
              <a:buNone/>
            </a:pPr>
            <a:r>
              <a:rPr lang="ru-RU" b="1" dirty="0" smtClean="0">
                <a:solidFill>
                  <a:schemeClr val="tx1"/>
                </a:solidFill>
                <a:latin typeface="Times New Roman" panose="02020603050405020304" pitchFamily="18" charset="0"/>
                <a:cs typeface="Times New Roman" panose="02020603050405020304" pitchFamily="18" charset="0"/>
              </a:rPr>
              <a:t>ОТБАСЫ ЖӘНЕ БАЛАЛАР САЛАСЫНДА МЕМЛЕКЕТТІК ҚЫЗМЕТТЕРДІ КӨРСЕТУ ҚАҒИДАЛАРЫН БЕКІТУ ТУРАЛЫ</a:t>
            </a:r>
          </a:p>
          <a:p>
            <a:pPr marL="0" indent="0">
              <a:buNone/>
            </a:pPr>
            <a:r>
              <a:rPr lang="ru-RU" b="1" dirty="0" smtClean="0">
                <a:solidFill>
                  <a:schemeClr val="tx1"/>
                </a:solidFill>
                <a:latin typeface="Times New Roman" panose="02020603050405020304" pitchFamily="18" charset="0"/>
                <a:cs typeface="Times New Roman" panose="02020603050405020304" pitchFamily="18" charset="0"/>
              </a:rPr>
              <a:t>ҚАЗАҚСТАН РЕСПУБЛИКАСЫ БІЛІМ ЖӘНЕ ҒЫЛЫМ МИНИСТРІНІҢ 2020 ЖЫЛҒЫ 24 СӘУІРДЕГІ № 158 БҰЙРЫҒЫ. ҚАЗАҚСТАН РЕСПУБЛИКАСЫНЫҢ ӘДІЛЕТ МИНИСТРЛІГІНДЕ 2020 ЖЫЛҒЫ 24 СӘУІРДЕ № 20478 БОЛЫП ТІРКЕЛДІ.</a:t>
            </a:r>
          </a:p>
          <a:p>
            <a:pPr marL="0" indent="0" algn="ctr">
              <a:buNone/>
            </a:pPr>
            <a:r>
              <a:rPr lang="kk-KZ" sz="3500" b="1" dirty="0" smtClean="0">
                <a:solidFill>
                  <a:schemeClr val="tx1"/>
                </a:solidFill>
                <a:latin typeface="Times New Roman" panose="02020603050405020304" pitchFamily="18" charset="0"/>
                <a:cs typeface="Times New Roman" panose="02020603050405020304" pitchFamily="18" charset="0"/>
              </a:rPr>
              <a:t>СТАНДАРТТАРЫ</a:t>
            </a:r>
            <a:endParaRPr lang="ru-RU" sz="3500" b="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b="1" dirty="0" smtClean="0">
                <a:solidFill>
                  <a:schemeClr val="tx1"/>
                </a:solidFill>
                <a:latin typeface="Times New Roman" panose="02020603050405020304" pitchFamily="18" charset="0"/>
                <a:cs typeface="Times New Roman" panose="02020603050405020304" pitchFamily="18" charset="0"/>
              </a:rPr>
              <a:t>«ЖАЛПЫ БІЛІМ БЕРЕТІН МЕКТЕПТЕРДЕГІ БІЛІМ АЛУШЫЛАР МЕН ТӘРБИЕЛЕНУШІЛЕРДІҢ ЖЕКЕЛЕГЕН САНАТТАРЫНА ТЕГІН ЖӘНЕ ЖЕҢІЛДЕТІЛГЕН ТАМАҚТАНДЫРУДЫ ҰСЫНУ»  МЕМЛЕКЕТТІК КӨРСЕТІЛЕТІН ҚЫЗМЕТ СТАНДАРТЫ</a:t>
            </a:r>
          </a:p>
          <a:p>
            <a:pPr marL="0" indent="0">
              <a:buNone/>
            </a:pPr>
            <a:r>
              <a:rPr lang="ru-RU" b="1" dirty="0" smtClean="0">
                <a:solidFill>
                  <a:schemeClr val="tx1"/>
                </a:solidFill>
                <a:latin typeface="Times New Roman" panose="02020603050405020304" pitchFamily="18" charset="0"/>
                <a:cs typeface="Times New Roman" panose="02020603050405020304" pitchFamily="18" charset="0"/>
              </a:rPr>
              <a:t>«МЕМЛЕКЕТТІК БІЛІМ БЕРУ МЕКЕМЕЛЕРІНДЕГІ БІЛІМ АЛУШЫЛАР МЕН ТӘРБИЕНУШІЛЕРДІҢ ЖЕКЕЛЕГЕН САНАТТАРЫНА ҚАЛА СЫРТЫНДАҒЫ ЖӘНЕ МЕКТЕП ЖАНЫНДАҒЫ ЛАГЕРЬЛЕРДЕ ДЕМАЛУЫ ҮШІН ҚҰЖАТТАР ҚАБЫЛДАУ ЖӘНЕ ЖОЛДАМА БЕРУ» МЕМЛЕКЕТТІК КӨРСЕТІЛЕТІН ҚЫЗМЕТ СТАНДАРТЫ</a:t>
            </a:r>
          </a:p>
          <a:p>
            <a:pPr marL="0" indent="0">
              <a:buNone/>
            </a:pPr>
            <a:endParaRPr lang="ru-RU" dirty="0"/>
          </a:p>
          <a:p>
            <a:pPr marL="0" indent="0">
              <a:buNone/>
            </a:pPr>
            <a:endParaRPr lang="ru-RU" dirty="0"/>
          </a:p>
          <a:p>
            <a:pPr marL="0" indent="0" algn="just">
              <a:buNone/>
            </a:pPr>
            <a:endParaRPr lang="ru-RU" sz="3100" dirty="0">
              <a:latin typeface="Times New Roman" pitchFamily="18" charset="0"/>
              <a:cs typeface="Times New Roman" pitchFamily="18" charset="0"/>
            </a:endParaRPr>
          </a:p>
          <a:p>
            <a:pPr marL="0" indent="0">
              <a:buNone/>
            </a:pPr>
            <a:endParaRPr lang="ru-RU" sz="3100" dirty="0">
              <a:latin typeface="Times New Roman" pitchFamily="18" charset="0"/>
              <a:cs typeface="Times New Roman" pitchFamily="18" charset="0"/>
            </a:endParaRPr>
          </a:p>
          <a:p>
            <a:pPr marL="0" indent="0">
              <a:buNone/>
            </a:pPr>
            <a:endParaRPr lang="ru-RU" sz="5100" dirty="0">
              <a:latin typeface="Times New Roman" pitchFamily="18" charset="0"/>
              <a:cs typeface="Times New Roman" pitchFamily="18" charset="0"/>
            </a:endParaRPr>
          </a:p>
          <a:p>
            <a:pPr marL="0" indent="0" algn="just">
              <a:buNone/>
            </a:pPr>
            <a:endParaRPr lang="ru-RU" sz="5100" i="1" dirty="0">
              <a:latin typeface="Times New Roman" panose="02020603050405020304" pitchFamily="18" charset="0"/>
              <a:cs typeface="Times New Roman" panose="02020603050405020304" pitchFamily="18" charset="0"/>
            </a:endParaRPr>
          </a:p>
          <a:p>
            <a:pPr algn="just"/>
            <a:endParaRPr lang="ru-RU" sz="35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529985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04664"/>
            <a:ext cx="8229600" cy="6048672"/>
          </a:xfrm>
        </p:spPr>
        <p:txBody>
          <a:bodyPr>
            <a:normAutofit/>
          </a:bodyPr>
          <a:lstStyle/>
          <a:p>
            <a:pPr marL="0" indent="0" algn="ctr">
              <a:buNone/>
            </a:pPr>
            <a:r>
              <a:rPr lang="kk-KZ" sz="3600" b="1" dirty="0" smtClean="0">
                <a:solidFill>
                  <a:schemeClr val="tx1"/>
                </a:solidFill>
                <a:latin typeface="Times New Roman" pitchFamily="18" charset="0"/>
                <a:cs typeface="Times New Roman" pitchFamily="18" charset="0"/>
              </a:rPr>
              <a:t>ҮЙДЕ ОҚЫТУ</a:t>
            </a:r>
            <a:endParaRPr lang="ru-RU" sz="3600" b="1" dirty="0" smtClean="0">
              <a:solidFill>
                <a:schemeClr val="tx1"/>
              </a:solidFill>
              <a:latin typeface="Times New Roman" pitchFamily="18" charset="0"/>
              <a:cs typeface="Times New Roman" pitchFamily="18" charset="0"/>
            </a:endParaRPr>
          </a:p>
          <a:p>
            <a:pPr marL="0" indent="0" algn="just">
              <a:buNone/>
            </a:pPr>
            <a:endParaRPr lang="ru-RU" sz="35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
        <p:nvSpPr>
          <p:cNvPr id="2" name="Прямоугольник 1"/>
          <p:cNvSpPr/>
          <p:nvPr/>
        </p:nvSpPr>
        <p:spPr>
          <a:xfrm>
            <a:off x="683568" y="1412776"/>
            <a:ext cx="8280920" cy="4669548"/>
          </a:xfrm>
          <a:prstGeom prst="rect">
            <a:avLst/>
          </a:prstGeom>
        </p:spPr>
        <p:txBody>
          <a:bodyPr wrap="square">
            <a:spAutoFit/>
          </a:bodyPr>
          <a:lstStyle/>
          <a:p>
            <a:pPr>
              <a:lnSpc>
                <a:spcPct val="107000"/>
              </a:lnSpc>
              <a:spcAft>
                <a:spcPts val="0"/>
              </a:spcAf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«ПСИХОЛОГИЯЛЫҚ-ПЕДАГОГИКАЛЫҚ ҚОЛДАУ САЛАСЫНДАҒЫ ЖЕРГІЛІКТІ АТҚАРУШЫ   ОРГАНДАР КӨРСЕТЕТІН МЕМЛЕКЕТТІК КӨРСЕТІЛЕТІН ҚЫЗМЕТТЕРДІ КӨРСЕТУ ТӘРТІБІН БЕКІТУ ТУРАЛЫ»</a:t>
            </a:r>
            <a:endParaRPr lang="ru-RU"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ҚАЗАҚСТАН РЕСПУБЛИКАСЫ БІЛІМ ЖӘНЕ ҒЫЛЫМ МИНИСТРІНІҢ 2020 ЖЫЛҒЫ 27 МАМЫРДАҒЫ № 223 БҰЙРЫҒЫ. ҚАЗАҚСТАН РЕСПУБЛИКАСЫНЫҢ ӘДІЛЕТ МИНИСТРЛІГІНДЕ 2020 ЖЫЛҒЫ 28 МАМЫРДА № 20744 БОЛЫП ТІРКЕЛДІ.</a:t>
            </a:r>
          </a:p>
          <a:p>
            <a:pPr algn="ctr">
              <a:lnSpc>
                <a:spcPct val="107000"/>
              </a:lnSpc>
            </a:pPr>
            <a:endParaRPr lang="kk-KZ" b="1" dirty="0" smtClean="0">
              <a:latin typeface="Times New Roman" panose="02020603050405020304" pitchFamily="18" charset="0"/>
              <a:cs typeface="Times New Roman" panose="02020603050405020304" pitchFamily="18" charset="0"/>
            </a:endParaRPr>
          </a:p>
          <a:p>
            <a:pPr algn="ctr">
              <a:lnSpc>
                <a:spcPct val="107000"/>
              </a:lnSpc>
            </a:pPr>
            <a:r>
              <a:rPr lang="kk-KZ" sz="2800" b="1" dirty="0" smtClean="0">
                <a:latin typeface="Times New Roman" panose="02020603050405020304" pitchFamily="18" charset="0"/>
                <a:cs typeface="Times New Roman" panose="02020603050405020304" pitchFamily="18" charset="0"/>
              </a:rPr>
              <a:t>СТАНДАРТЫ</a:t>
            </a:r>
            <a:endParaRPr lang="ru-RU" sz="2800" b="1" dirty="0">
              <a:latin typeface="Times New Roman" panose="02020603050405020304" pitchFamily="18" charset="0"/>
              <a:cs typeface="Times New Roman" panose="02020603050405020304" pitchFamily="18" charset="0"/>
            </a:endParaRPr>
          </a:p>
          <a:p>
            <a:pPr algn="just">
              <a:lnSpc>
                <a:spcPct val="107000"/>
              </a:lnSpc>
              <a:spcAft>
                <a:spcPts val="0"/>
              </a:spcAft>
            </a:pPr>
            <a:endParaRPr lang="kk-KZ"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b="1" dirty="0" smtClean="0">
                <a:latin typeface="Times New Roman" panose="02020603050405020304" pitchFamily="18" charset="0"/>
                <a:cs typeface="Times New Roman" panose="02020603050405020304" pitchFamily="18" charset="0"/>
              </a:rPr>
              <a:t>«БАСТАУЫШ, НЕГІЗГІ ОРТА, ЖАЛПЫ ОРТА БІЛІМ БЕРУ ҰЙЫМДАРЫНА ДЕНСАУЛЫҒЫНА БАЙЛАНЫСТЫ ҰЗАҚ УАҚЫТ БОЙЫ БАРА АЛМАЙТЫН БАЛАЛАРДЫ ҮЙДЕ ЖЕКЕ ТЕГІН ОҚЫТУДЫ ҰЙЫМДАСТЫРУ ҮШІН ҚҰЖАТТАР ҚАБЫЛДАУ» МЕМЛЕКЕТТІК КӨРСЕТІЛЕТІН ҚЫЗМЕТІ СТАНДАРТЫ</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5297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04664"/>
            <a:ext cx="8229600" cy="6048672"/>
          </a:xfrm>
        </p:spPr>
        <p:txBody>
          <a:bodyPr>
            <a:normAutofit/>
          </a:bodyPr>
          <a:lstStyle/>
          <a:p>
            <a:pPr marL="0" indent="0" algn="ctr">
              <a:buNone/>
            </a:pPr>
            <a:r>
              <a:rPr lang="kk-KZ" sz="3300" b="1" dirty="0" smtClean="0">
                <a:solidFill>
                  <a:schemeClr val="tx1"/>
                </a:solidFill>
                <a:latin typeface="Times New Roman" pitchFamily="18" charset="0"/>
                <a:cs typeface="Times New Roman" pitchFamily="18" charset="0"/>
              </a:rPr>
              <a:t>ҚҰЖАТТЫҢ ТЕЛНҰСҚАСЫН БЕРУ</a:t>
            </a:r>
          </a:p>
          <a:p>
            <a:pPr marL="0" indent="0" algn="ctr">
              <a:buNone/>
            </a:pPr>
            <a:endParaRPr lang="kk-KZ" sz="3300" b="1" dirty="0" smtClean="0">
              <a:solidFill>
                <a:schemeClr val="tx1"/>
              </a:solidFill>
              <a:latin typeface="Times New Roman" pitchFamily="18" charset="0"/>
              <a:cs typeface="Times New Roman" pitchFamily="18" charset="0"/>
            </a:endParaRPr>
          </a:p>
          <a:p>
            <a:pPr marL="0" indent="0">
              <a:buNone/>
            </a:pPr>
            <a:r>
              <a:rPr lang="ru-RU" b="1" dirty="0" smtClean="0">
                <a:solidFill>
                  <a:schemeClr val="tx1"/>
                </a:solidFill>
                <a:latin typeface="Times New Roman" panose="02020603050405020304" pitchFamily="18" charset="0"/>
                <a:cs typeface="Times New Roman" panose="02020603050405020304" pitchFamily="18" charset="0"/>
              </a:rPr>
              <a:t>«БІЛІМ ТУРАЛЫ МЕМЛЕКЕТТІК ҮЛГІДЕГІ ҚҰЖАТТАРДЫҢ ТҮРЛЕРІ МЕН НЫСАНДАРЫН ЖӘНЕ ОЛАРДЫ БЕРУ ҚАҒИДАЛАРЫН БЕКІТУ ТУРАЛЫ» ҚАЗАҚСТАН РЕСПУБЛИКАСЫ БІЛІМ ЖӘНЕ ҒЫЛЫМ МИНИСТРІНІҢ 2015 ЖЫЛҒЫ 28 ҚАҢТАРДАҒЫ № 39 БҰЙРЫҒЫНА ӨЗГЕРІСТЕР МЕН ТОЛЫҚТЫРУЛАР ЕНГІЗУ ТУРАЛЫ</a:t>
            </a:r>
          </a:p>
          <a:p>
            <a:pPr marL="0" indent="0">
              <a:buNone/>
            </a:pPr>
            <a:r>
              <a:rPr lang="ru-RU" b="1" dirty="0" smtClean="0">
                <a:solidFill>
                  <a:schemeClr val="tx1"/>
                </a:solidFill>
                <a:latin typeface="Times New Roman" panose="02020603050405020304" pitchFamily="18" charset="0"/>
                <a:cs typeface="Times New Roman" panose="02020603050405020304" pitchFamily="18" charset="0"/>
              </a:rPr>
              <a:t>ҚАЗАҚСТАН РЕСПУБЛИКАСЫ БІЛІМ ЖӘНЕ ҒЫЛЫМ МИНИСТРІНІҢ 2020 ЖЫЛҒЫ 4 МАМЫРДАҒЫ № 172 БҰЙРЫҒЫ. ҚАЗАҚСТАН РЕСПУБЛИКАСЫНЫҢ ӘДІЛЕТ МИНИСТРЛІГІНДЕ 2020 ЖЫЛҒЫ 4 МАМЫРДА № 20566 БОЛЫП ТІРКЕЛДІ</a:t>
            </a:r>
          </a:p>
          <a:p>
            <a:pPr marL="0" indent="0" algn="ctr">
              <a:buNone/>
            </a:pPr>
            <a:r>
              <a:rPr lang="kk-KZ" sz="3200" b="1" dirty="0" smtClean="0">
                <a:solidFill>
                  <a:schemeClr val="tx1"/>
                </a:solidFill>
                <a:latin typeface="Times New Roman" panose="02020603050405020304" pitchFamily="18" charset="0"/>
                <a:cs typeface="Times New Roman" panose="02020603050405020304" pitchFamily="18" charset="0"/>
              </a:rPr>
              <a:t>СТАНДАРТЫ</a:t>
            </a:r>
            <a:endParaRPr lang="ru-RU" sz="32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b="1" dirty="0" smtClean="0">
                <a:solidFill>
                  <a:schemeClr val="tx1"/>
                </a:solidFill>
                <a:latin typeface="Times New Roman" panose="02020603050405020304" pitchFamily="18" charset="0"/>
                <a:cs typeface="Times New Roman" panose="02020603050405020304" pitchFamily="18" charset="0"/>
              </a:rPr>
              <a:t>«НЕГІЗГІ ОРТА, ЖАЛПЫ ОРТА БІЛІМ ТУРАЛЫ ҚҰЖАТТАРДЫҢ ТЕЛНҰСҚАЛАРЫН БЕРУ» МЕМЛЕКЕТТІК ҚЫЗМЕТ СТАНДАРТЫ</a:t>
            </a:r>
            <a:endParaRPr lang="ru-RU" sz="3100" b="1" dirty="0" smtClean="0">
              <a:solidFill>
                <a:schemeClr val="tx1"/>
              </a:solidFill>
              <a:latin typeface="Times New Roman" pitchFamily="18" charset="0"/>
              <a:cs typeface="Times New Roman" pitchFamily="18" charset="0"/>
            </a:endParaRPr>
          </a:p>
          <a:p>
            <a:pPr marL="0" indent="0">
              <a:buNone/>
            </a:pPr>
            <a:endParaRPr lang="ru-RU" sz="3100" dirty="0">
              <a:latin typeface="Times New Roman" pitchFamily="18" charset="0"/>
              <a:cs typeface="Times New Roman" pitchFamily="18" charset="0"/>
            </a:endParaRPr>
          </a:p>
          <a:p>
            <a:pPr marL="0" indent="0">
              <a:buNone/>
            </a:pPr>
            <a:endParaRPr lang="ru-RU" sz="5100" dirty="0">
              <a:latin typeface="Times New Roman" pitchFamily="18" charset="0"/>
              <a:cs typeface="Times New Roman" pitchFamily="18" charset="0"/>
            </a:endParaRPr>
          </a:p>
          <a:p>
            <a:pPr marL="0" indent="0" algn="just">
              <a:buNone/>
            </a:pPr>
            <a:endParaRPr lang="ru-RU" sz="5100" i="1" dirty="0">
              <a:latin typeface="Times New Roman" panose="02020603050405020304" pitchFamily="18" charset="0"/>
              <a:cs typeface="Times New Roman" panose="02020603050405020304" pitchFamily="18" charset="0"/>
            </a:endParaRPr>
          </a:p>
          <a:p>
            <a:pPr algn="just"/>
            <a:endParaRPr lang="ru-RU" sz="35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907249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04664"/>
            <a:ext cx="8229600" cy="6264696"/>
          </a:xfrm>
        </p:spPr>
        <p:txBody>
          <a:bodyPr>
            <a:normAutofit lnSpcReduction="10000"/>
          </a:bodyPr>
          <a:lstStyle/>
          <a:p>
            <a:pPr marL="0" indent="0" algn="ctr">
              <a:buNone/>
            </a:pPr>
            <a:r>
              <a:rPr lang="en-US" sz="3200" b="1" dirty="0" smtClean="0">
                <a:solidFill>
                  <a:schemeClr val="tx1"/>
                </a:solidFill>
                <a:latin typeface="Times New Roman" panose="02020603050405020304" pitchFamily="18" charset="0"/>
                <a:cs typeface="Times New Roman" panose="02020603050405020304" pitchFamily="18" charset="0"/>
              </a:rPr>
              <a:t>ПЕДАГОГТЕРДІ АТТЕСТАТТАУДАН ӨТКІЗУ</a:t>
            </a:r>
            <a:endParaRPr lang="ru-RU" sz="3200" b="1" dirty="0" smtClean="0">
              <a:solidFill>
                <a:schemeClr val="tx1"/>
              </a:solidFill>
              <a:latin typeface="Times New Roman" pitchFamily="18" charset="0"/>
              <a:cs typeface="Times New Roman" pitchFamily="18" charset="0"/>
            </a:endParaRPr>
          </a:p>
          <a:p>
            <a:pPr marL="0" indent="0">
              <a:buNone/>
            </a:pPr>
            <a:r>
              <a:rPr lang="ru-RU" b="1" dirty="0" smtClean="0">
                <a:solidFill>
                  <a:schemeClr val="tx1"/>
                </a:solidFill>
                <a:latin typeface="Times New Roman" panose="02020603050405020304" pitchFamily="18" charset="0"/>
                <a:cs typeface="Times New Roman" panose="02020603050405020304" pitchFamily="18" charset="0"/>
              </a:rPr>
              <a:t>«МЕКТЕПКЕ ДЕЙІНГІ ТӘРБИЕ МЕН ОҚЫТУДЫ, БАСТАУЫШ, НЕГІЗГІ ОРТА ЖӘНЕ ЖАЛПЫ ОРТА БІЛІМНІҢ ЖАЛПЫ БІЛІМ БЕРЕТІН ОҚУ БАҒДАРЛАМАЛАРЫН, ТЕХНИКАЛЫҚ ЖӘНЕ КӘСІПТІК, ОРТА БІЛІМНЕН КЕЙІНГІ, ҚОСЫМША БІЛІМНІҢ БІЛІМ БЕРУ БАҒДАРЛАМАЛАРЫН ЖӘНЕ АРНАЙЫ ОҚУ БАҒДАРЛАМАЛАРЫН ІСКЕ АСЫРАТЫН БІЛІМ БЕРУ ҰЙЫМДАРЫНДА ЖҰМЫС ІСТЕЙТІН ПЕДАГОГТЕРДІ ЖӘНЕ БІЛІМ ЖӘНЕ ҒЫЛЫМ САЛАСЫНДАҒЫ БАСҚА ДА АЗАМАТТЫҚ ҚЫЗМЕТШІЛЕРДІ АТТЕСТАТТАУДАН ӨТКІЗУ ҚАҒИДАЛАРЫ МЕН ШАРТТАРЫН БЕКІТУ ТУРАЛЫ» ҚАЗАҚСТАН РЕСПУБЛИКАСЫ БІЛІМ ЖӘНЕ ҒЫЛЫМ МИНИСТРІНІҢ 2016 ЖЫЛҒЫ 27 ҚАҢТАРДАҒЫ № 83 БҰЙРЫҒЫНА ӨЗГЕРІСТЕР ЕНГІЗУ ТУРАЛЫ ҚАЗАҚСТАН РЕСПУБЛИКАСЫ БІЛІМ ЖӘНЕ ҒЫЛЫМ МИНИСТРІНІҢ 2021 ЖЫЛҒЫ 12 ҚАРАШАДАҒЫ № 561 БҰЙРЫҒЫ. </a:t>
            </a:r>
          </a:p>
          <a:p>
            <a:pPr marL="0" indent="0">
              <a:buNone/>
            </a:pPr>
            <a:r>
              <a:rPr lang="ru-RU" b="1" dirty="0" smtClean="0">
                <a:solidFill>
                  <a:schemeClr val="tx1"/>
                </a:solidFill>
                <a:latin typeface="Times New Roman" panose="02020603050405020304" pitchFamily="18" charset="0"/>
                <a:cs typeface="Times New Roman" panose="02020603050405020304" pitchFamily="18" charset="0"/>
              </a:rPr>
              <a:t>ҚАЗАҚСТАН РЕСПУБЛИКАСЫНЫҢ ӘДІЛЕТ МИНИСТРЛІГІНДЕ 2021 ЖЫЛҒЫ 18 ҚАРАШАДА № 25208 БОЛЫП ТІРКЕЛДІ</a:t>
            </a:r>
          </a:p>
          <a:p>
            <a:pPr marL="0" indent="0" algn="ctr">
              <a:buNone/>
            </a:pPr>
            <a:r>
              <a:rPr lang="kk-KZ" sz="2800" b="1" dirty="0" smtClean="0">
                <a:solidFill>
                  <a:schemeClr val="tx1"/>
                </a:solidFill>
                <a:latin typeface="Times New Roman" panose="02020603050405020304" pitchFamily="18" charset="0"/>
                <a:cs typeface="Times New Roman" panose="02020603050405020304" pitchFamily="18" charset="0"/>
              </a:rPr>
              <a:t>СТАНДАРТЫ</a:t>
            </a:r>
            <a:endParaRPr lang="ru-RU" sz="2800" b="1" dirty="0">
              <a:solidFill>
                <a:schemeClr val="tx1"/>
              </a:solidFill>
              <a:latin typeface="Times New Roman" panose="02020603050405020304" pitchFamily="18" charset="0"/>
              <a:cs typeface="Times New Roman" panose="02020603050405020304" pitchFamily="18" charset="0"/>
            </a:endParaRPr>
          </a:p>
          <a:p>
            <a:pPr marL="0" indent="0">
              <a:buNone/>
            </a:pPr>
            <a:r>
              <a:rPr lang="ru-RU" b="1" dirty="0" smtClean="0">
                <a:solidFill>
                  <a:schemeClr val="tx1"/>
                </a:solidFill>
                <a:latin typeface="Times New Roman" panose="02020603050405020304" pitchFamily="18" charset="0"/>
                <a:cs typeface="Times New Roman" panose="02020603050405020304" pitchFamily="18" charset="0"/>
              </a:rPr>
              <a:t>«</a:t>
            </a:r>
            <a:r>
              <a:rPr lang="en-US" b="1" dirty="0" smtClean="0">
                <a:solidFill>
                  <a:schemeClr val="tx1"/>
                </a:solidFill>
                <a:latin typeface="Times New Roman" panose="02020603050405020304" pitchFamily="18" charset="0"/>
                <a:cs typeface="Times New Roman" panose="02020603050405020304" pitchFamily="18" charset="0"/>
              </a:rPr>
              <a:t>ПЕДАГОГТЕРДІ АТТЕСТАТТАУДАН ӨТКІЗУ ҮШІН ҚҰЖАТТАР ҚАБЫЛДАУ</a:t>
            </a:r>
            <a:r>
              <a:rPr lang="ru-RU" b="1" dirty="0" smtClean="0">
                <a:solidFill>
                  <a:schemeClr val="tx1"/>
                </a:solidFill>
                <a:latin typeface="Times New Roman" panose="02020603050405020304" pitchFamily="18" charset="0"/>
                <a:cs typeface="Times New Roman" panose="02020603050405020304" pitchFamily="18" charset="0"/>
              </a:rPr>
              <a:t>»</a:t>
            </a:r>
            <a:r>
              <a:rPr lang="en-US" b="1" dirty="0" smtClean="0">
                <a:solidFill>
                  <a:schemeClr val="tx1"/>
                </a:solidFill>
                <a:latin typeface="Times New Roman" panose="02020603050405020304" pitchFamily="18" charset="0"/>
                <a:cs typeface="Times New Roman" panose="02020603050405020304" pitchFamily="18" charset="0"/>
              </a:rPr>
              <a:t> МЕМЛЕКЕТТІК КӨРСЕТІЛЕТІН ҚЫЗМЕТ СТАНДАРТЫ</a:t>
            </a:r>
            <a:endParaRPr lang="ru-RU" sz="5100" b="1" dirty="0" smtClean="0">
              <a:solidFill>
                <a:schemeClr val="tx1"/>
              </a:solidFill>
              <a:latin typeface="Times New Roman" pitchFamily="18" charset="0"/>
              <a:cs typeface="Times New Roman" pitchFamily="18" charset="0"/>
            </a:endParaRPr>
          </a:p>
          <a:p>
            <a:pPr marL="0" indent="0" algn="just">
              <a:buNone/>
            </a:pPr>
            <a:endParaRPr lang="ru-RU" sz="5100" i="1" dirty="0">
              <a:latin typeface="Times New Roman" panose="02020603050405020304" pitchFamily="18" charset="0"/>
              <a:cs typeface="Times New Roman" panose="02020603050405020304" pitchFamily="18" charset="0"/>
            </a:endParaRPr>
          </a:p>
          <a:p>
            <a:pPr algn="just"/>
            <a:endParaRPr lang="ru-RU" sz="35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155948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562074"/>
          </a:xfrm>
        </p:spPr>
        <p:txBody>
          <a:bodyPr>
            <a:normAutofit fontScale="90000"/>
          </a:bodyPr>
          <a:lstStyle/>
          <a:p>
            <a:pPr algn="ctr"/>
            <a:r>
              <a:rPr lang="ru-RU" b="1" dirty="0" smtClean="0">
                <a:solidFill>
                  <a:schemeClr val="tx1"/>
                </a:solidFill>
                <a:latin typeface="Times New Roman" pitchFamily="18" charset="0"/>
                <a:cs typeface="Times New Roman" pitchFamily="18" charset="0"/>
              </a:rPr>
              <a:t>АҚПАРАТТЫҚ СТЕНД </a:t>
            </a:r>
            <a:endParaRPr lang="ru-RU" b="1" dirty="0">
              <a:solidFill>
                <a:schemeClr val="tx1"/>
              </a:solidFill>
              <a:latin typeface="Times New Roman" pitchFamily="18" charset="0"/>
              <a:cs typeface="Times New Roman"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125538"/>
            <a:ext cx="7296149" cy="547211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1867</TotalTime>
  <Words>626</Words>
  <Application>Microsoft Office PowerPoint</Application>
  <PresentationFormat>Экран (4:3)</PresentationFormat>
  <Paragraphs>107</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Times New Roman</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АҚПАРАТТЫҚ СТЕНД </vt:lpstr>
      <vt:lpstr>МЕМЛЕКЕТТІК ҚЫЗМЕТ КӨРСЕТУ БОЙЫНША ӘЗІРЛЕНЕТІН ҚҰЖАТТАР</vt:lpstr>
      <vt:lpstr>  МЕМЛЕКЕТТІК ҚЫЗМЕТ КӨРСЕТУ            БОЙЫНША ӘЗІРЛЕНЕТІН ҚҰЖАТТАР  Тіркеу журналы  - НӨМІРЛЕНЕДІ, ТІГІЛЕДІ - МЕМЛЕКЕТТІК ТІЛДЕ ЖҮРГІЗІЛЕДІ</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Оказание государственных услуг в общеобразовательных организациях РК</dc:title>
  <dc:creator>1</dc:creator>
  <cp:lastModifiedBy>Айбар</cp:lastModifiedBy>
  <cp:revision>283</cp:revision>
  <dcterms:created xsi:type="dcterms:W3CDTF">2015-01-18T11:06:32Z</dcterms:created>
  <dcterms:modified xsi:type="dcterms:W3CDTF">2022-11-01T17:44:31Z</dcterms:modified>
</cp:coreProperties>
</file>