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4" r:id="rId5"/>
    <p:sldId id="259" r:id="rId6"/>
    <p:sldId id="261" r:id="rId7"/>
    <p:sldId id="260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60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9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4967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340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7834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598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324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2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14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78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93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850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55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8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431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86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0A92E-A9C9-4228-8FDE-4C67C90ECE7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E7E57B-096A-49CD-AB9E-B052F788E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57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790D5-BAEA-46CD-A90D-0436AA2D0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2191" y="1166219"/>
            <a:ext cx="10156874" cy="1745793"/>
          </a:xfrm>
        </p:spPr>
        <p:txBody>
          <a:bodyPr/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құжаты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1BB875-9CF8-485D-8808-76490F482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672" y="3945989"/>
            <a:ext cx="8915399" cy="1745792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Қарағанды қ, «№ 23 ЖББМ» КММ директоры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Ашыкбаев Нуркен Женисович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765A847B-5D6C-4D5C-8A10-7F961AFE2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6259" y="267286"/>
            <a:ext cx="10114670" cy="6246056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en-US" dirty="0"/>
              <a:t>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жылының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ішінде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қажеттілігіне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қарай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4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1)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ауыстырылған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сабақтарды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есепке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алу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(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форматта</a:t>
            </a:r>
            <a:r>
              <a:rPr lang="ru-RU" sz="2400" u="sng" dirty="0">
                <a:solidFill>
                  <a:schemeClr val="tx1"/>
                </a:solidFill>
                <a:latin typeface="Times New Roman"/>
                <a:ea typeface="Times New Roman"/>
              </a:rPr>
              <a:t>);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2)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білім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алушыларды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жазатын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алфавиттік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кітапты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);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3)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кеткен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келген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білім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алушыларды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есепке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алу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кітабын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);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4)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бұйрықтарды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тіркеу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кітабын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негізгі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қызмет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жеке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құрам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оқушылар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қозғалысы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бойынша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) (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Times New Roman"/>
              </a:rPr>
              <a:t>word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Times New Roman"/>
              </a:rPr>
              <a:t>pdf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);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5)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педагогикалық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ғылыми-әдістемелік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кеңес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хаттамаларын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әзірлейді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жүргізілуін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қадағалайды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616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80F1B07A-8368-461F-BAD3-6A7F46BE3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1" y="309489"/>
            <a:ext cx="10199077" cy="6231988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en-US" dirty="0"/>
              <a:t>  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қу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соңында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0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1)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негізгі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орта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бітіргендігі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2)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жалпы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орта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3)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табельдерін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4)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мақтау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қағаздарын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мақтау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грамоталарын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беруді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толтырады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40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0E4F1F4A-516D-424C-92BB-DF907FC01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91" y="281353"/>
            <a:ext cx="10325686" cy="6330461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Басшы</a:t>
            </a:r>
            <a:r>
              <a:rPr lang="ru-RU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 (директор):</a:t>
            </a:r>
            <a:endParaRPr lang="ru-RU" sz="28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басталғанға</a:t>
            </a:r>
            <a:r>
              <a:rPr lang="ru-RU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дейін</a:t>
            </a:r>
            <a:r>
              <a:rPr lang="ru-RU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тәрбие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мектептің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дамыту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бағдарламасын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оқу-тәрбие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мектепішілік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бақылау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бекітеді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түрінде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83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A5F099BD-1A99-482F-994A-FF34CFEB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529" y="464234"/>
            <a:ext cx="10044333" cy="604910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5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Тәлімгерлік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министрінің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2020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24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сәуірдегі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№ 160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бұйрығымен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бекітілген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Тәлімгерлікті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ұйымдастыру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қағидаларын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тәлімгерлікті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асыратын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педагогтерге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қойылатын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талаптарына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нормативтік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құқықтық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актілерін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тізілімінде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№ 20486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тіркелген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сәйкес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қосымша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ақы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алатын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педагог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толтырады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Ата-аналар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жиналысының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педагогикалық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ғылыми-әдістемелік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кеңестің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хаттамалары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Үкіметінің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2018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31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қазандағы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№ 703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қаулысымен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бекітілген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емес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құжаттама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жасау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құжаттаманы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басқару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айналымы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жүйелерін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пайдалану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қағидаларына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сәйкес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Қорытынды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аттестаттау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хаттамалары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"Орта,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техникалық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кәсіптік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орта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білімнен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кейінгі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үлгеріміне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ағымдағы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бақылауды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оларды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аралық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қорытынды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аттестаттауды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өткізудің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үлгілік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қағидаларын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"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министрінің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2008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18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наурыздағы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№ 125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бұйрығымен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нормативтік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құқықтық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актілерін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тізілімінде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№ 5191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тіркелген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бекітілген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3-қосымша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нысанына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сәйкес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67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A065746-6D93-4A24-9594-0F2CCFAC56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138948"/>
              </p:ext>
            </p:extLst>
          </p:nvPr>
        </p:nvGraphicFramePr>
        <p:xfrm>
          <a:off x="1913206" y="520505"/>
          <a:ext cx="9495692" cy="5669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5692">
                  <a:extLst>
                    <a:ext uri="{9D8B030D-6E8A-4147-A177-3AD203B41FA5}">
                      <a16:colId xmlns:a16="http://schemas.microsoft.com/office/drawing/2014/main" val="3148930571"/>
                    </a:ext>
                  </a:extLst>
                </a:gridCol>
              </a:tblGrid>
              <a:tr h="28346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Республикасы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және ғылым Министрлігінің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жылғы 16 қыркүйектегі № 472 бұйрығына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№2 қосымша </a:t>
                      </a:r>
                      <a:endParaRPr kumimoji="0" lang="ru-RU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54151335"/>
                  </a:ext>
                </a:extLst>
              </a:tr>
              <a:tr h="28346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Республикасы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және ғылым Министрлігінің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сәуірдегі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№ 130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бұйрығына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2 қосымша</a:t>
                      </a:r>
                      <a:endParaRPr kumimoji="0" lang="ru-RU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64072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68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1786597"/>
            <a:ext cx="9999369" cy="4447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1-4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сыныптарға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5-11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(12)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сыныптарға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әрбір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жетекшісі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қатаң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есептіліктегі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толтыруға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жол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берілмейді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09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1786597"/>
            <a:ext cx="9999369" cy="4447293"/>
          </a:xfrm>
        </p:spPr>
        <p:txBody>
          <a:bodyPr/>
          <a:lstStyle/>
          <a:p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Факультативтік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үйде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оқыту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Факультативтік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үйде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оқыту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факультативтік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топтардың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алатын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негізгі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әрбір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факультативтік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курс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негізгі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мектептерде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Факультативтік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үйде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оқыту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толтырылуына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жол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берілмейді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2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1786597"/>
            <a:ext cx="10550769" cy="4740812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Мектепалды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сыныптарының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</a:p>
          <a:p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Қысқа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мерзімді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Пәндер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мерзімді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күнтізбелік-тақырыптық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Тәлімгерлік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400" dirty="0" smtClean="0">
              <a:latin typeface="Times New Roman"/>
              <a:ea typeface="Times New Roman"/>
            </a:endParaRPr>
          </a:p>
          <a:p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Тәлімгерлікті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іске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асыратын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педагогтің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қызметін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жоспарлау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ұйымдастыру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мазмұны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іс-шаралар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Автоматтандырылған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ақпараттық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жүйеден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автоматты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түрде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жасалатын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түсініктемелері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бар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бөлім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жиынтық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бағалау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мен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тоқсандық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жиынтық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бағалау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нәтижелері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талдау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ақпараттық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болмаған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түрінде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жетекшісінің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89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1786597"/>
            <a:ext cx="10550769" cy="47408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1-4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алушысының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табелі</a:t>
            </a:r>
            <a:r>
              <a:rPr lang="en-US" sz="2400" dirty="0">
                <a:latin typeface="Times New Roman"/>
                <a:ea typeface="Times New Roman"/>
              </a:rPr>
              <a:t/>
            </a:r>
            <a:br>
              <a:rPr lang="en-US" sz="2400" dirty="0">
                <a:latin typeface="Times New Roman"/>
                <a:ea typeface="Times New Roman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5-11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(12)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алушысының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endParaRPr lang="kk-KZ" sz="28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үлгерімі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табельдер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болса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түрінде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толтыруға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жол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берілмейді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Оқу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жылының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қорытындысы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білім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үлгерімі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табельдер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ақпараттық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жүйеден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жүктеліп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оған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директордың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қойылады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мекемесінің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мөрі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басылады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41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1786597"/>
            <a:ext cx="10550769" cy="4740812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алушының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іс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Әлеуметтік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пед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</a:t>
            </a:r>
            <a:r>
              <a:rPr lang="en-US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гогтің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Мектептегі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оқушылар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мәлімет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Педагог-психологтің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Психологиялық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қызметтің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топтық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Педагог-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психологтің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консультацияларын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журналы </a:t>
            </a:r>
            <a:endParaRPr lang="ru-RU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Тәрбие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техниқалық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кәсіптік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білімнен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кейінгі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endParaRPr lang="kk-KZ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Мектептің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даму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бағдарламасы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(5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арналып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жасалады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endParaRPr lang="kk-KZ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000" dirty="0" smtClean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Мектепішілік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бақылау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99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3951A3-76D5-4198-A23F-85DB38D9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86B9D5-D6BA-4B57-8C4C-E3F473381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108" y="1448972"/>
            <a:ext cx="10027504" cy="4784918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техникалық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кәсіптік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білімнен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кейінгі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тізбесін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олардың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ru-RU" sz="2400" b="1" dirty="0"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министрінің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2020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6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сәуірдегі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№ 130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бұйрығы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Республикасының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Әділет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министрлігінде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2020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6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сәуірде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№ 20317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тіркелді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b="1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министрінің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кейбір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бұйрықтарына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өзгерістер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енгізу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kk-K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ғылым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министрінің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2021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16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қыркүйектегі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№ 472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бұйрығы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Қазақстан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Республикасының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Әділет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министрлігінде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2021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жылғы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18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қыркүйекте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№ 24429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тіркелді</a:t>
            </a:r>
            <a:endParaRPr lang="ru-RU" sz="2400" b="1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14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1786597"/>
            <a:ext cx="10550769" cy="474081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endParaRPr lang="kk-KZ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Педагогтердің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құрамын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kk-KZ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Педагогтердің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құрамын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бұдан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әрі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–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барлық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ұйымдарында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Жұмысқа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жаңадан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келген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келесі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тәртібімен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жазылады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кітабындағы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жазбалар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құжатпен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негізделеді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нөмірленеді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тігіледі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директорының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қолымен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мөрмен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бекітіледі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нұсқасын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798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335" y="1802781"/>
            <a:ext cx="10550769" cy="474081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Оқу-тәрбие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______________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Ауыстырылған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сабақтарды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Ауыстырылған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әрбір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директордың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ісі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жөніндегі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орынбасары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Ауыстырылған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түрінде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Жазбалар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тек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ресімделген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тиісті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негізінде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мектепішілік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бұйрықтар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еңбекке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уақытша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жарамсыздық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парағы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журналындағы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жазбалар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т.б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.).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Ауыстырылған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сабақты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жүргізген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ол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жөнінде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журналға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қояды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364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1" y="1786597"/>
            <a:ext cx="11324492" cy="474081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жазатын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endParaRPr lang="kk-KZ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жазылатын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кітапқа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бұдан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барлық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сайын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жаңа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қабылданған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оқушылармен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толықтырылып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отырады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тегі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оқитын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сыныбына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қарамастан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ретпен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енгізіледі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әрбір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әрпіне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бет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әріпке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Кітаптағы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қағазындағы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бөлшек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түрінде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Мысалы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"№ Б/15" –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"Б"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әрпіндегі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№15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жазылғанын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білдіреді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Егер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бұйрықпен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рәсімделіп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шығып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кеткен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қайтып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келсе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дерек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жаңадан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келген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ретінде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қайта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Барлық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беттері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жазуды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жалғастыру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әрбір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әріп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келесі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нөмірлер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тәртібімен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жаңа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кітапқа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Кітаптағы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түзетулер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қолымен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белгіленеді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кітаптың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беттері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нөмірленіп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тігіледі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мөр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Алфавиттік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нұсқасын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544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1" y="1786597"/>
            <a:ext cx="11324492" cy="4740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Кеткен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келген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CC4A5C8-B506-4E7B-9B09-278BB21A9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503614"/>
              </p:ext>
            </p:extLst>
          </p:nvPr>
        </p:nvGraphicFramePr>
        <p:xfrm>
          <a:off x="942535" y="2405575"/>
          <a:ext cx="10009628" cy="4023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2791">
                  <a:extLst>
                    <a:ext uri="{9D8B030D-6E8A-4147-A177-3AD203B41FA5}">
                      <a16:colId xmlns:a16="http://schemas.microsoft.com/office/drawing/2014/main" val="3409113059"/>
                    </a:ext>
                  </a:extLst>
                </a:gridCol>
                <a:gridCol w="6516837">
                  <a:extLst>
                    <a:ext uri="{9D8B030D-6E8A-4147-A177-3AD203B41FA5}">
                      <a16:colId xmlns:a16="http://schemas.microsoft.com/office/drawing/2014/main" val="1619928013"/>
                    </a:ext>
                  </a:extLst>
                </a:gridCol>
              </a:tblGrid>
              <a:tr h="57581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Кеткен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келген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білім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алушылар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туралы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мәлімет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Білім алушылардың кетуі туралы есептен шығару талоны/келген білім алушыны есепке алу талоны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170315"/>
                  </a:ext>
                </a:extLst>
              </a:tr>
              <a:tr h="57581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Тегі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Тегі __________________________________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730674"/>
                  </a:ext>
                </a:extLst>
              </a:tr>
              <a:tr h="57591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Әкесінің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болған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жағдайда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Әкесінің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болған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жағдайда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______________________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104310"/>
                  </a:ext>
                </a:extLst>
              </a:tr>
              <a:tr h="57581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Туған күні_________________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Туған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күні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____________________________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834021"/>
                  </a:ext>
                </a:extLst>
              </a:tr>
              <a:tr h="57581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Оқыған сыныбы__________________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Оқыған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сыныбы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_______________________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464842"/>
                  </a:ext>
                </a:extLst>
              </a:tr>
              <a:tr h="114420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Қайда кетті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Орта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білім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ұйымы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атауы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мекен-жайы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______________________________________ ______________________________________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136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2039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1" y="1786597"/>
            <a:ext cx="11324492" cy="474081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ru-RU" dirty="0"/>
              <a:t> </a:t>
            </a:r>
            <a:r>
              <a:rPr lang="en-US" dirty="0"/>
              <a:t>    </a:t>
            </a:r>
            <a:r>
              <a:rPr lang="en-US" b="1" dirty="0"/>
              <a:t> </a:t>
            </a:r>
            <a:r>
              <a:rPr lang="ru-RU" b="1" dirty="0"/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қозғалысын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бақылау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мақсатында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кетуін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келуін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бұдан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–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барлық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Кітапты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іс-қағаздарды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жауапты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адам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Кітапқа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мөрі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беттері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нөмірленеді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тігіледі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кеткені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шығару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талоны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жаңа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келуі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шығару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талонын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мақсатында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типіне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ведомстволық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бағыныстылығына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қарамастан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көрсету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кәмелетке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толмағандарға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оқыған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жерінен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кеткен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келген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мектептердің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басшылары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болғандығы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мәліметтермен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тексеріледі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болмаған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олар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жазбаша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құзыретті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органдарға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хабарлайды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іс-қағаздарында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басқармасы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бөлімі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аудан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қала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кент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ауыл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село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),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ауылдық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селолық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округ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әкімдігінің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осы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ұйымға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шекараларын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нақты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белгілей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отырып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шағын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ауданды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бекіту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шешімінен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үзінді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көшірме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шағын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ауданның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картасы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нұсқасын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299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1" y="1786597"/>
            <a:ext cx="11324492" cy="4740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en-US" dirty="0"/>
              <a:t>  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Бұйрықтарды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бұйрықтарды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бұдан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–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негізгі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қызмет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құрам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қозғалысы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Кітаптың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әрбір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парағы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нөмірленеді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тігіледі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қойылып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мөр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ғана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нұсқасын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300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F1500-CC48-4189-89B5-D32AC1C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77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нысандары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C5CEE08-CCF4-44CD-A73C-EBBBBAA2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1" y="1786597"/>
            <a:ext cx="11324492" cy="474081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Негізгі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бітіргені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аттестаттарды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b="1" dirty="0">
              <a:latin typeface="Times New Roman"/>
              <a:ea typeface="Times New Roman"/>
            </a:endParaRPr>
          </a:p>
          <a:p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Жалпы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аттестаттарды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kk-KZ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табельдерін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Ескерту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табельдерін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ұйымының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барлығында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табельдерінде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тіркеу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нөмері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көрсетіледі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олар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қағазында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сақталады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алушылардың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табельдерін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орта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толтырылады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оны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түрінде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Мақтау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қағаздарын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мақтау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грамоталарын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беруді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кітабы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8534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13E3F-A2D6-42B5-9BDD-61E554426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9779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ІСТЕР НОМЕНКЛАТУРАСЫ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AE499A-6512-41DD-AEFD-D9DA7509D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57" y="1378633"/>
            <a:ext cx="11127545" cy="5233181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база: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 мәдениет және спорт министрінің міндетін атқарушының </a:t>
            </a:r>
            <a:r>
              <a:rPr lang="kk-KZ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«Сақтау мерзімін көрсете отырып, мемлекеттік және мемлекеттік емес ұйымдардағы типтік құжаттардың Тізімін бекіту туралы»</a:t>
            </a:r>
            <a:r>
              <a:rPr lang="kk-KZ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2017 жылғы 29 қыркүйектегі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263</a:t>
            </a:r>
            <a:r>
              <a:rPr lang="kk-KZ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бұйрығына өзгерістер </a:t>
            </a:r>
            <a:r>
              <a:rPr lang="kk-KZ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 туралы </a:t>
            </a:r>
            <a:r>
              <a:rPr lang="kk-KZ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 мәдениет және спорт </a:t>
            </a:r>
            <a:r>
              <a:rPr lang="kk-KZ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 2020 жылғы 6 қазандағы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271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 Әділет министрлігінде 2020 жылғы 7 қазанда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21370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нөмірімен тіркелген.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 сақтау саласындағы есептік құжаттар нысанын бекіту туралы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 Денсаулық сақтау министрінің м.а. 2020 жылғы 30 қазандағы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ҚР ДСМ-175/2020 </a:t>
            </a:r>
            <a:r>
              <a:rPr lang="kk-KZ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бүйрығы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 Әділет министрлігінде 2020 жылғы </a:t>
            </a:r>
            <a:r>
              <a:rPr lang="kk-KZ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қарашада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21579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нөмірімен тіркелген.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8367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F147F6-6510-4463-9D75-E101F48EE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8FAD63-E82D-413A-8062-01074CFD3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РАҚМЕТ!</a:t>
            </a:r>
            <a:endParaRPr lang="ru-RU" sz="6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78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64C08-984C-4E1C-8CB4-0222083C7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115" y="624110"/>
            <a:ext cx="9351498" cy="1654856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537782-0728-45C7-9F2D-80FC7AC90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016" y="253218"/>
            <a:ext cx="10170183" cy="64430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752B39E-E80F-4FB4-84AC-03649505C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35787"/>
              </p:ext>
            </p:extLst>
          </p:nvPr>
        </p:nvGraphicFramePr>
        <p:xfrm>
          <a:off x="1770530" y="334106"/>
          <a:ext cx="9728856" cy="5899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28856">
                  <a:extLst>
                    <a:ext uri="{9D8B030D-6E8A-4147-A177-3AD203B41FA5}">
                      <a16:colId xmlns:a16="http://schemas.microsoft.com/office/drawing/2014/main" val="952562014"/>
                    </a:ext>
                  </a:extLst>
                </a:gridCol>
              </a:tblGrid>
              <a:tr h="2949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kk-KZ" sz="2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Республикасы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және ғылым Министрлігінің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жылғы 16 қыркүйектегі № 472 бұйрығына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№1 қосымша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50016206"/>
                  </a:ext>
                </a:extLst>
              </a:tr>
              <a:tr h="294989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Республикасы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және ғылым Министрлігінің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2800" dirty="0" err="1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lang="ru-RU" sz="2800" dirty="0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ru-RU" sz="2800" dirty="0" err="1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сәуірдегі</a:t>
                      </a:r>
                      <a:r>
                        <a:rPr lang="ru-RU" sz="2800" dirty="0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 130 </a:t>
                      </a:r>
                      <a:r>
                        <a:rPr lang="ru-RU" sz="2800" dirty="0" err="1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бұйрығына</a:t>
                      </a:r>
                      <a:endParaRPr lang="ru-RU" sz="2800" dirty="0" smtClean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1 қосымша</a:t>
                      </a:r>
                      <a:endParaRPr lang="ru-RU" sz="28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44431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3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3239B-78FD-4DF8-80DA-2A39AC096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285" y="306333"/>
            <a:ext cx="8911687" cy="128089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Орта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ұйымдарының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үшін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құжаттардың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тізбесі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12C6FE-AB67-4ED1-99FF-A2C091759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7223"/>
            <a:ext cx="8915400" cy="49644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endParaRPr lang="ru-RU" dirty="0"/>
          </a:p>
          <a:p>
            <a:pPr algn="just">
              <a:lnSpc>
                <a:spcPct val="115000"/>
              </a:lnSpc>
            </a:pPr>
            <a:r>
              <a:rPr lang="en-US" dirty="0"/>
              <a:t>   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Құжаттарды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ұйымы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толтырады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толтыратын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нұсқа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талап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етілмейді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latin typeface="Times New Roman"/>
              <a:ea typeface="Times New Roman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цифрлық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жүйеге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қосылған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құжаттар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жүргізілген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жағдайда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мөр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мен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қолға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теңестіріледі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45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5FDCB-21FB-4DEA-B05B-BCBAAF00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273" y="624110"/>
            <a:ext cx="9577339" cy="1280890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4F8F00E-0A03-48F4-8D04-5F56FA201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582" y="379828"/>
            <a:ext cx="10424160" cy="634452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Барлық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пәндерінің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педагогтері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Күн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сайын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кестесіне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сәйкес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1) 1-4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сыныптарға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ынып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5-11 (12)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сыныптарға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факультативтік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сабақтар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үйде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оқыту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мектепалды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сыныптардың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форматта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2)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қысқа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мерзімді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(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сабақ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)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жоспарды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(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word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pdf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) </a:t>
            </a:r>
            <a:r>
              <a:rPr lang="ru-RU" sz="2000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жүргізеді</a:t>
            </a:r>
            <a:r>
              <a:rPr lang="ru-RU" sz="2000" u="sng" dirty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 lang="ru-RU" sz="1600" u="sng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FF0000"/>
                </a:solidFill>
                <a:latin typeface="Times New Roman"/>
                <a:ea typeface="Times New Roman"/>
              </a:rPr>
              <a:t>   </a:t>
            </a:r>
            <a:r>
              <a:rPr lang="en-US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  </a:t>
            </a:r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О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қу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жылы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басталғанға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дейін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1)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пәндер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орта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мерзімді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күнтізбелік-тақырыптық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тәлімгерлік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әзірлейді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Тоқсандық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қорытындысы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автоматтандырылған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ақпараттық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жүйеден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автоматты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түрде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жасалатын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бөлім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жиынтық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бағалау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тоқсандық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жиынтық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бағалау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нәтижелері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талдауды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жүргізеді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жылының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қорытындысы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9 (10), 11 (12)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қорытынды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аттестаттау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хаттамаларын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6EAE0A-58A1-46CF-8FB4-3B5B35F98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3" y="351692"/>
            <a:ext cx="10058399" cy="6049107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en-US" dirty="0"/>
              <a:t>  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2.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жетекшісі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4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басталғанға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дейін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ішінде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4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жетекшісінің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әзірлейді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іске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асырады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Тоқсандық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жылының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қорытындысы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4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1) 1-4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алушысының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табелін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5-11 (12)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сынып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алушысының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үлгерім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табелін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2)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алушының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іс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қағазын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жүргізеді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7020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09120E-A1FB-491D-AF70-5A6F07B4D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175" y="436098"/>
            <a:ext cx="10564837" cy="6091311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en-US" dirty="0"/>
              <a:t> 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Әлеуметтік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педагог:</a:t>
            </a:r>
            <a:endParaRPr lang="ru-RU" sz="20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kk-KZ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қу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басталғанға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дейін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ішінде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әлеуметтік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педагогтің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әзірлейді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іске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асырады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қу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ішінде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0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1)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мектептің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әлеуметтік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паспортын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2)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мектептегі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білім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алушылар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мәліметті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жүргізеді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5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39BB85-3564-47A1-89C3-365A46FED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987" y="281354"/>
            <a:ext cx="9695949" cy="61280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Педагог-психолог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0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басталғанға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дейін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ішінде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0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педагог-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психологтің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жылына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арналған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әзірлейді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іске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асырады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қу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ішінде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0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1)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психологиялық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қызметтің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топтық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жеке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жұмысын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есепке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алу</a:t>
            </a:r>
            <a:r>
              <a:rPr lang="ru-RU" sz="2800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20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2) педагог-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психологтің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консультациясын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есепке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алу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журналын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қағаз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форматта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сөз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</a:rPr>
              <a:t>pdf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)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жүргізеді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52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C1A9DA7-E12C-4F4A-82D4-942E8CA00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800" y="153988"/>
            <a:ext cx="10269538" cy="631666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Басшының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директордың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қызмет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бағыттары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тәрбие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бейіндік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оқыту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ақпараттық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технологиялар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жөніндегі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орынбасары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жылы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басталғанға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дейін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бір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рет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1600" b="1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1)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тәрбие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2)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Мектептің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даму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бағдарламасы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3)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педагогтердің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жүктемесі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тарифтеу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мәліметтерді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4)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мектепішілік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бақылау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5)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6)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педагогтердің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жеке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құрамын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есепке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алу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кітабын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);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7)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оқу-тәрбие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жұмысы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жоспарын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қағаз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word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pdf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форматында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әзірлейді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толтырады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40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469</TotalTime>
  <Words>919</Words>
  <Application>Microsoft Office PowerPoint</Application>
  <PresentationFormat>Широкоэкранный</PresentationFormat>
  <Paragraphs>174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Century Gothic</vt:lpstr>
      <vt:lpstr>Times New Roman</vt:lpstr>
      <vt:lpstr>Wingdings 3</vt:lpstr>
      <vt:lpstr>Легкий дым</vt:lpstr>
      <vt:lpstr>Мектеп құжаты Істер номенклатурасы</vt:lpstr>
      <vt:lpstr>Нормативтік база:</vt:lpstr>
      <vt:lpstr>  </vt:lpstr>
      <vt:lpstr> Орта білім беру ұйымдарының педагогтері жүргізу   үшін міндетті құжаттардың тізбесі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Орта білім беру ұйымдарының педагогтері жүргізу үшін міндетті құжаттардың нысандары</vt:lpstr>
      <vt:lpstr> Орта білім беру ұйымдарының педагогтері жүргізу үшін міндетті құжаттардың нысандары</vt:lpstr>
      <vt:lpstr>ІСТЕР НОМЕНКЛАТУРАСЫ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Функциональные обязанности директора</dc:title>
  <dc:creator>Пользователь</dc:creator>
  <cp:lastModifiedBy>Айбар</cp:lastModifiedBy>
  <cp:revision>114</cp:revision>
  <dcterms:created xsi:type="dcterms:W3CDTF">2021-10-31T06:31:10Z</dcterms:created>
  <dcterms:modified xsi:type="dcterms:W3CDTF">2022-11-01T15:49:22Z</dcterms:modified>
</cp:coreProperties>
</file>