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81" r:id="rId4"/>
    <p:sldId id="265" r:id="rId5"/>
    <p:sldId id="282" r:id="rId6"/>
    <p:sldId id="266" r:id="rId7"/>
    <p:sldId id="267" r:id="rId8"/>
    <p:sldId id="283" r:id="rId9"/>
    <p:sldId id="268" r:id="rId10"/>
    <p:sldId id="269" r:id="rId11"/>
    <p:sldId id="270" r:id="rId12"/>
    <p:sldId id="271" r:id="rId13"/>
    <p:sldId id="284" r:id="rId14"/>
    <p:sldId id="272" r:id="rId15"/>
    <p:sldId id="273" r:id="rId16"/>
    <p:sldId id="274" r:id="rId17"/>
    <p:sldId id="285" r:id="rId18"/>
    <p:sldId id="275" r:id="rId19"/>
    <p:sldId id="286" r:id="rId20"/>
    <p:sldId id="278" r:id="rId21"/>
    <p:sldId id="280" r:id="rId22"/>
    <p:sldId id="276" r:id="rId23"/>
    <p:sldId id="277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F92F2F8-DB56-4D9B-83CB-EC662C2CA572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3503299-8D14-4984-BDD2-E4401842E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F2F8-DB56-4D9B-83CB-EC662C2CA572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03299-8D14-4984-BDD2-E4401842E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F2F8-DB56-4D9B-83CB-EC662C2CA572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03299-8D14-4984-BDD2-E4401842E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F92F2F8-DB56-4D9B-83CB-EC662C2CA572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503299-8D14-4984-BDD2-E4401842E9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F92F2F8-DB56-4D9B-83CB-EC662C2CA572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3503299-8D14-4984-BDD2-E4401842E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F2F8-DB56-4D9B-83CB-EC662C2CA572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03299-8D14-4984-BDD2-E4401842E9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F2F8-DB56-4D9B-83CB-EC662C2CA572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03299-8D14-4984-BDD2-E4401842E9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F92F2F8-DB56-4D9B-83CB-EC662C2CA572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503299-8D14-4984-BDD2-E4401842E9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F2F8-DB56-4D9B-83CB-EC662C2CA572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03299-8D14-4984-BDD2-E4401842E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F92F2F8-DB56-4D9B-83CB-EC662C2CA572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503299-8D14-4984-BDD2-E4401842E9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F92F2F8-DB56-4D9B-83CB-EC662C2CA572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503299-8D14-4984-BDD2-E4401842E9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F92F2F8-DB56-4D9B-83CB-EC662C2CA572}" type="datetimeFigureOut">
              <a:rPr lang="ru-RU" smtClean="0"/>
              <a:pPr/>
              <a:t>03.11.2021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3503299-8D14-4984-BDD2-E4401842E98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kaz/docs/V2100023890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kaz/docs/V2100023890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kaz/docs/V2100023890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adilet.zan.kz/kaz/docs/V1400010275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kaz/docs/V210002389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3108" y="785794"/>
            <a:ext cx="6272202" cy="207170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объектілеріне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қойылатын санитариялық-эпидемиологиялық талаптар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санитариялық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қағидалары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60" y="3286124"/>
            <a:ext cx="5486416" cy="2214578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Қазақстан Республикасы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Денсаулық сақтау министрі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жылғы 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тамыздағы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ҚР ДСМ-76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бұйрығымен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бек</a:t>
            </a:r>
            <a:r>
              <a:rPr lang="en-US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лген</a:t>
            </a:r>
            <a:endParaRPr lang="ru-RU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 descr="Заключение СЭС на все виды деятельности, лицензии медицина фармацевтика  образова..., купить, реализация. ООО &amp;quot;СЭС АУДИТ&amp;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3286124"/>
            <a:ext cx="1595433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42852"/>
            <a:ext cx="8358246" cy="6429420"/>
          </a:xfrm>
        </p:spPr>
        <p:txBody>
          <a:bodyPr>
            <a:normAutofit lnSpcReduction="10000"/>
          </a:bodyPr>
          <a:lstStyle/>
          <a:p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Мектептің сабақ кестесі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факультативтік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сабақтар үшін жеке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жасалады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Факультативтік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сабақтар міндетті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сабақтардың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саны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барынша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аз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күндері жоспарланады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1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 сайынғы оқу жиынының салмағы:</a:t>
            </a:r>
            <a:endParaRPr lang="ru-RU" sz="1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1-3-сыныптардың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1,5-2,0 килограмм (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бұдан әрі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кг);</a:t>
            </a:r>
          </a:p>
          <a:p>
            <a:pPr fontAlgn="base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4-5-сыныптардың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2,0-2,5 кг;</a:t>
            </a:r>
          </a:p>
          <a:p>
            <a:pPr fontAlgn="base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6-7-сыныптардың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3,0-3,5 кг;</a:t>
            </a:r>
          </a:p>
          <a:p>
            <a:pPr fontAlgn="base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8-11(12)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-сыныптардың 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4,0-4,5 кг -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аспауы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 кестесі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портфельінің немесе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аспалы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сөмкенің (рюкзактың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салмағынсыз күн сайынғы оқу жиынының (оқулықтар,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ОӘК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жазу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құралдары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гигиеналық нормативтерін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ескере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құрылады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ұйымдарының барлық түрінде оқушылар үшін сабақтар арасындағы үзілістің ұзақтығы кемінде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 минут,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үлкен үзіліс 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(2-ші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3-ші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сабақтан кейін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минутты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үлкен үзілістің орнына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төртінші сабақтан кейін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әрқайсысы 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минуттан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үзіліс жасауға жол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беріледі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Үзілістерді 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таза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ауаны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барынша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 пайдаланып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қозғалыс ойындарымен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өткізеді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Ауысымдар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ылғалды жинау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желдету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 ұзақтығы кемінде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40 минут </a:t>
            </a:r>
            <a:r>
              <a:rPr lang="ru-RU" sz="19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үзіліс көзделеді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42852"/>
            <a:ext cx="8501122" cy="6500858"/>
          </a:xfrm>
        </p:spPr>
        <p:txBody>
          <a:bodyPr>
            <a:normAutofit/>
          </a:bodyPr>
          <a:lstStyle/>
          <a:p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сыныптардағы сабақтардың барынша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рұқсат етілген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саны –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ұзақтығы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25-30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минуттан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төрт сабақтан аспайды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Сабақтар арасындағы үзілістер кемінде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 минут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Жазғы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демалыс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ұйымдары жанында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шынықтыру-сауықтыру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оқу-тәрбие қызметін және 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тәрбиеленушілердің мәдени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бос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уақытын өткізуді жүзеге асыратын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жанындағы лагерьлерді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алаңдарды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ұйымдастыруға жол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беріледі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жанындағы лагерьлер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 істеген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уақытта тамақтандыруды және күндізгі ұйқыны ұйымдастыруға жол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беріледі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Тамақтандыруды ұйымдастыру кезінде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Санитариялық қағидалардың талаптары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ескеріледі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Күндізгі ұйқыны ұйымдастыру кезінде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жатын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үй-жайы бөлінеді, жеке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кереуеттер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жазылатын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кереуеттер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орнатылады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төсек-орын жабдықтары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жайма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жастықтың тысы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көрпенің тысы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кемінде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орамал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(аяққа және қолға арналған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көзделеді.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285860"/>
            <a:ext cx="8572560" cy="3929090"/>
          </a:xfrm>
        </p:spPr>
        <p:txBody>
          <a:bodyPr/>
          <a:lstStyle/>
          <a:p>
            <a:pPr fontAlgn="base"/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спорт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алаңдарының жабдықтарын қоса алғанда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жиһаз бен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жабдық 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тәрбиеленушілердің бойына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жасына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сәйкес келеді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Спорт,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жабдығы жарамды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күйде ұсталады.</a:t>
            </a: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жи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азын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іріктеп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алушылардың бойына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сәйкес жүргізеді.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жиһазының өлшемдері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Санитариялық қағидаларға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5-қосымшада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көрсетілген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  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Объектілердің санитариялық тораптарында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унитаздар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 жуатын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раквиналар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қолды жууға және кептіруге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арналған құралдар, қоқыс жинауға арналған қоқыссалғыштар орнатылады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тәрбиеленушілерге арналған унитаздар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жабық кабиналарда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орналастырылады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объектілерінің мектеп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сыныптары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 балаларға арналған унитаздар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орнатылады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440378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Объектілердегі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тамақтану жағдайларына қойылатын санитариялық-эпидемиологиялық талаптар</a:t>
            </a:r>
            <a:endParaRPr lang="ru-RU" sz="4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511156"/>
          </a:xfrm>
        </p:spPr>
        <p:txBody>
          <a:bodyPr>
            <a:normAutofit/>
          </a:bodyPr>
          <a:lstStyle/>
          <a:p>
            <a:pPr algn="ctr" fontAlgn="base"/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28596" y="1000108"/>
            <a:ext cx="8258204" cy="464347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Объектіде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перспективалық маусымдық (жаз-күз, қыс-көктем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апталық ұтымды, үйлестірілген мәзір жасалады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Мәзірді әзірлеу кезінде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тәрбиеленушілердің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болу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ұзақтығы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санаты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ескеріледі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витаминдік-минералдық кешенмен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байытылған тамақ өнімдері көзделеді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Жасқа байланысты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граммен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тағам порцияларының массасы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Санитариялық қағидаларға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7-қосымшада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көрсетілген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Мәзірде бірдей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тағамдарды немесе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аспаздық өнімдерді бір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күнде және келесі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екі-үш күнтізбелік күнде қайталауға жол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берілмейді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 сайын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тамақтану рационына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сүт, сары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май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өсімдік майы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қара бидай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бидай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наны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көкөністер және қант енгізіледі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Балық, жұмыртқа, ірімшік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сүзбе, құс еті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екі-жеті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күнтізбелік күнде бір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енгізіледі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186766" cy="6188224"/>
          </a:xfrm>
        </p:spPr>
        <p:txBody>
          <a:bodyPr>
            <a:normAutofit/>
          </a:bodyPr>
          <a:lstStyle/>
          <a:p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 сайын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тамақ ішетін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залда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объектінің басшысы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бекіткен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мәзір ілінеді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тағамдардың атауы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 дайын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тағамның шығымы көрсетіледі.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Мәзірде көрсетілген тағамдар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аспаздық өнімдердің атаулары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пайдаланылған рецептуралар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жинақтарында көрсетілген атауларға сәйкес келуі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 сайын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медицина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қызметкері немесе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жауапты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Санитариялық қағидаларға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9-қосымшаның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3-нысанына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сәйкес тағамдардың және аспаздық өнімдердің сапасын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органолептикалық бағалау журналына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жазба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енгізе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дайын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тағамдардың сапасына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органолептикалық бағалау жүргізеді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Тамақтану сапасын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мерзімдік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бағалауды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бракераж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комиссиясы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жүргізеді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 құрамы міндетті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түрде құрамына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медицина,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әкімшілік қызметкері, өндіріс меңгерушісі және ата-аналар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комитетінің өкілі енгізіле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обьекті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басшысының бұйрығымен айқындалады.</a:t>
            </a:r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 сайын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ас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блогында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аспазшы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нақты ас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мәзіріне сәйкес дайын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өнімнің тәуліктік сынамасын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қалдырады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Сынамаларды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қақпағы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 таза (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қайнатылып өңделген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шыны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ыдысқа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гарнирлерді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бөлек ыдысқа салады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іріктейді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Іріктелген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тәуліктік сынамалар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кемінде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48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сағат арнайы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тоңазыту жабдығында немесе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+2 °</a:t>
            </a:r>
            <a:r>
              <a:rPr lang="en-US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 – +6 °C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температурада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дайын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тамақ өнімдерін сақтауға арналған тоңазытқыш жабдығының арнайы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бөлінген орнында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сақталады,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48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сағат өткеннен кейін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тәуліктік сынама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тамақ қалдықтарына тасталады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Өндірістік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бақылауға, персоналдың еңбек және тұрмыстық қызмет көрсету жағдайларына қойылатын талаптар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857364"/>
            <a:ext cx="8358246" cy="2857520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блогының жұмыскерлері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техникалық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персонал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киіммен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(халат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шалбары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күрте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бас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киім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аяқ киім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қамтамасыз етіледі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объектілерінің асхана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жұмыскерлері жұмыс басталу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алдында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шаштарын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орамалдың немесе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қалпақтың астына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жинайды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бұйымдарды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сағаттарды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сақиналарды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білезіктерді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шешеді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тырнақтарын қысқа етіп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қиады және оларды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лакпен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боямайды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143932" cy="4583122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Объектілердегі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медициналық қамтамасыз етуге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қойылатын санитариялық-эпидемиологиялық талаптар</a:t>
            </a:r>
            <a:endParaRPr lang="ru-RU" sz="4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572560" cy="1143000"/>
          </a:xfrm>
        </p:spPr>
        <p:txBody>
          <a:bodyPr>
            <a:normAutofit/>
          </a:bodyPr>
          <a:lstStyle/>
          <a:p>
            <a:pPr algn="ctr"/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43050"/>
            <a:ext cx="8572560" cy="3500462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объектілерінде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медициналық қызмет көрсету қамтамасыз етіледі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объектілерінде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медициналық пункттегі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үй-жайлардың ең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жиыны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медицина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қызметкерінің кабинетін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емшара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кабинетін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қамтиды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Емшара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кабинетінде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профилактикалық егулер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жүргізуге жол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беріледі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Медициналық емшаралар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профилактикалық егулерді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мезгілде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жүргізуге жол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берілмейді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ұйымдарына түсетін 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тәрбиеленушілер медициналық тексеріп-қараудан өтеді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беру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объектілерінің қызметкерлері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 ас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блогының персоналында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жұмысқа жіберілгені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белгісі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медициналық кітапшалары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5583254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Шектеу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іс-шаралары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 ішінде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карантин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кезеңінде білім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ұйымдарына қойылатын санитариялық-эпидемиологиялық талаптар</a:t>
            </a:r>
            <a:endParaRPr lang="ru-RU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Күшін жойды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28" cy="487375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объектілеріне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қойылатын санитариялық-эпидемиологиялық талаптар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санитариялық қағидаларын бекіту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Ұлттық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экономика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министрінің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2014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29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желтоқсандағы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 179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Нормативтік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құқықтық актілерді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тіркеу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тізілімінде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№ 10275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тіркелген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2015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наурызда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Әділет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ақпараттық-құқықтық жүйесінде жарияланған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бұйрығының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күші жойылды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танылсын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Наклейка PNG - AVATAN PLU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4857760"/>
            <a:ext cx="2071702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357166"/>
            <a:ext cx="8643998" cy="6116786"/>
          </a:xfrm>
        </p:spPr>
        <p:txBody>
          <a:bodyPr>
            <a:normAutofit/>
          </a:bodyPr>
          <a:lstStyle/>
          <a:p>
            <a:pPr algn="ctr" hangingPunct="0"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Қазақстан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Республикасы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hangingPunct="0"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Білім және ғылым министрінің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2021 жылғы  «31» тамыздағы</a:t>
            </a:r>
            <a:b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№ 444 бұйрығына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қосымша</a:t>
            </a:r>
          </a:p>
          <a:p>
            <a:pPr algn="ctr">
              <a:buNone/>
            </a:pP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Коронавирустық инфекцияның таралуына жол бермеуге байланысты шектеу шаралары кезеңінде орта білім беру ұйымдарында дәстүрлі (штаттық) 2021-2022 оқу жылындағы оқу процесін ұйымдастыру жөніндегі әдістемелік  ұсынымдар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285728"/>
            <a:ext cx="8572560" cy="6357982"/>
          </a:xfrm>
        </p:spPr>
        <p:txBody>
          <a:bodyPr>
            <a:norm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 беру ұйымдары санитариялық-эпидемиологиялық талаптарды сақтау кезінде «Білім беру объектілеріне қойылатын санитариялық-эпидемиологиялық талаптар» санитариялық қағидаларын бекіту туралы «Қазақстан Республикасы Денсаулық сақтау министрінің 2021 жылғы 5 тамыздағы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ҚР ДСМ-76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бұйрығын, Қазақстан Республикасы Денсаулық сақтау министрлігінің Бас мемлекеттік санитариялық дәрігерінің 2021 жылғы 25 тамыздағы қаулысына өзгерістер мен толықтырулар енгізу туралы»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№36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«2021-2022 оқу жылында білім беру ұйымдарында короновирустық инфекцияның алдын алу бойынша санитариялық-эпидемияға қарсы және санитариялық-профилактикалық іс-шараларды жүргізу туралы» ҚР Денсаулық сақтау министрінің бұйрығын басшылыққа алады.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928670"/>
            <a:ext cx="8501122" cy="5829328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ұйымдарының ғимаратына кірген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және шыққан кезде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fontAlgn="base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     1)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барлық қызметкерлер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алушылардың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медицина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қызметкерлері күнделікті таңертеңгі сүзгіні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жанаспайтын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термометрия,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ғимаратқа кіреберісте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қолды антисептикпен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жүргізеді;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     2)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мектепте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жүріп-тұру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оның ішінде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баспалдақпен көтерілу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жақты қозғалыс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қағидасы бойынша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көрсеткіштермен таңбаланады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     3)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кезекте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қашықтықты қамтамасыз ету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үшін кірер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алдында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асфальтқа таңба қойылады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     4)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объектісінің үй-жайларында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да,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ғимаратында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қашықтықты сақтау үшін сигналдық белгілер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қойылады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     5)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объектілерде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объектісінің аумағында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дәліздерде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үй-жайда оқушылардың қозғалысы кезінде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кемінде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1,5 м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қашықтықты сақтау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     6)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персоналдың қолдарын өңдеуге арналған тері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антисептигі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санитайзерлер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әр қабатта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әр сыныпта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аудиторияда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кабинетте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санитариялық тораптарда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лас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маскаларға арналған таңбаланған сыйымдылықтарда орнатылады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      7)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оқушылар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қызметкерлерге арналған санитариялық тораптарда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дозаторларда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сабынның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дозаторларда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қолға арналған дезинфекциялық құралдардың болуы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қол жуу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қағидалары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плакаттардың болуы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қамтамасыз етіледі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928670"/>
            <a:ext cx="8429684" cy="4429156"/>
          </a:xfrm>
        </p:spPr>
        <p:txBody>
          <a:bodyPr/>
          <a:lstStyle/>
          <a:p>
            <a:pPr fontAlgn="base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абақ режимін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жұмыс орнын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ұйымдастыру кезінде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мынадай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іс-шараларды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жүргізу талап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етіледі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fontAlgn="base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1)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сабақтар арасындағы үзіліс уақыты әр түрлі уақытта әр түрлі сыныптар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топтар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 белгіленеді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2)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кабинеттік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жүйені болдырмау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үй-жайларды толтырудың жобалық қуатын сақтау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асырмау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fontAlgn="base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таза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ауада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шынықтыру сабақтарын жылы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уақытта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температурасы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–18 °С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төмен емес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ұйымдастыру немесе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спорт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залдарын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үнемі желдету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285728"/>
            <a:ext cx="8572560" cy="6188224"/>
          </a:xfrm>
        </p:spPr>
        <p:txBody>
          <a:bodyPr>
            <a:normAutofit/>
          </a:bodyPr>
          <a:lstStyle/>
          <a:p>
            <a:pPr fontAlgn="base"/>
            <a:r>
              <a:rPr lang="kk-KZ" dirty="0" smtClean="0"/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1.Коронавирустық инфекцияның таралуына жол бермеуге байланысты шектеу шаралары кезеңінде орта білім беру ұйымдарында дәстүрлі (штаттық) 2021-2022 оқу жылындағы оқу процесін ұйымдастыру жөніндегі әдістемелік  ұсынымдар оңтайлы жағдайлар жасау мақсатында әзірленді (бұдан әрі – Әдістемелік ұсынымдар).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2021-2022 оқу жылында оқу-тәрбие процесі санитарлық-эпидемиологиялық талаптарды сақтай отырып, мектепалды және 1-11 (12) сыныптарда дәстүрлі (штаттық) форматта оқыту түрінде жүзеге асырылады.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Сабақтың ұзақтығы 45 минутты құрайды.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0174"/>
            <a:ext cx="8329642" cy="392909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Объектіге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қойылатын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санитариялық-эпидемиологиялық талаптар</a:t>
            </a:r>
            <a:endParaRPr lang="ru-RU" sz="4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285720" y="500042"/>
            <a:ext cx="2286016" cy="214314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ұйымдарының </a:t>
            </a:r>
            <a:r>
              <a:rPr lang="ru-RU" sz="1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нормативтер</a:t>
            </a: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талаптарына</a:t>
            </a: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сәйкес барлық периметрі</a:t>
            </a: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қоршау болуы</a:t>
            </a: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Қоршау зақымдалмаған болуы</a:t>
            </a: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Овал 7"/>
          <p:cNvSpPr/>
          <p:nvPr/>
        </p:nvSpPr>
        <p:spPr>
          <a:xfrm>
            <a:off x="4000496" y="357166"/>
            <a:ext cx="2500330" cy="235745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Объектінің учаскесіне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кіру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жолдары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көл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кпен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өту жолдары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шаруашылық құрылыстарға, қоқыс жинағыштарға арналған алаңдарға,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асфальтпен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бетонмен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тазалауға қолжетімді басқа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қатты жабынмен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жабылады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428860" y="2071678"/>
            <a:ext cx="2000264" cy="192882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Объектілердің аумағында олардың қызмет</a:t>
            </a:r>
            <a:r>
              <a:rPr lang="en-US" sz="11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байланысы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жоқ объектілерді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орналастыруға жол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берілмейді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42844" y="3929066"/>
            <a:ext cx="2286016" cy="221457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тәрбиеленушілердің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саны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объектінің жобалық сыйымдылығынан аспауы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Қашықтықтан оқыту нысаны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алушылардың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саны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санға енгізілмейді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100" dirty="0" err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643702" y="1428736"/>
            <a:ext cx="2286016" cy="221457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Әрбір ауысымда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алушыға шаққандағы аудан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нормалары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Санитариялық қағидалардың талаптары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сақталған жағдайда оқудың екі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ауысымдық режимін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ұйымдастыруға жол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беріледі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100" dirty="0" err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643174" y="3929066"/>
            <a:ext cx="2714644" cy="257179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 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Спорт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залының жылыту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жүйесінің радиаторлары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терезе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астындағы қуыстарда орналастырылады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және торлармен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жабылады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Терезелерде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және жарықтандыру аспаптарында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қоршау құрылғылары көзделуі тиіс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Овал 13"/>
          <p:cNvSpPr/>
          <p:nvPr/>
        </p:nvSpPr>
        <p:spPr>
          <a:xfrm>
            <a:off x="5500694" y="3571876"/>
            <a:ext cx="3000396" cy="271464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 Спорт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залының едені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ағаштан болуы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төсемі болуы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еденнің беті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тегіс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саңылаусыз және ақаусыз болуы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Еңбекке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баулу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шеберханаларындағы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еден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механикалық әсерге төзімді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, химия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кабинеттері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зертханаларында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химиялық реагенттерге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төзімді материалдан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err="1">
                <a:latin typeface="Times New Roman" pitchFamily="18" charset="0"/>
                <a:cs typeface="Times New Roman" pitchFamily="18" charset="0"/>
              </a:rPr>
              <a:t>жасалады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428868"/>
            <a:ext cx="8572560" cy="2714644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Сумен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жылумен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жарықтанумен жабдықтауға қойылатын санитариялық-эпидемиологиялық талаптар</a:t>
            </a:r>
            <a:endParaRPr lang="ru-RU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796908"/>
          </a:xfrm>
        </p:spPr>
        <p:txBody>
          <a:bodyPr>
            <a:noAutofit/>
          </a:bodyPr>
          <a:lstStyle/>
          <a:p>
            <a:pPr algn="ctr"/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500174"/>
            <a:ext cx="8286808" cy="11430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Объектілерде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ауыз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су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режимі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ұйымдастырылады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Ауыз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су,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 ішінде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сыйымдылықтарға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графиндер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шәйнектер, бөшкелер және басқалар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өлшеп-құйылған немесе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шөлмектердегі ауыз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су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қауіпсіздік көрсеткіштері бойынша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нормалау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құжаттарының талаптарына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сәйкес келеді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3000372"/>
            <a:ext cx="8286808" cy="12858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/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Суға арналған кулерлер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диспенсерлер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өндірушінің нұсқаулығына сәйкес тұрақты түрде тазартылады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Су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ішу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таза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ыдыс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шыны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фаянс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ыдыс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қолданылатын стақандар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пайдаланылады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шөлмек сыйымдылықты пайдалануға рұқсат етіледі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Қайнаған ауыз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су 3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сағаттан аспай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сақталған жағдайда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пайдалануға жол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беріледі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4643446"/>
            <a:ext cx="8286808" cy="8572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/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Ауыз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су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режимін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ұйымдастыру үшін объекті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басшысының бұйрығымен жауапты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тағайындалады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алушылар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тәрбиеленушілердің объектілерде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барлық уақыты ішінде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олардың ауыз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суға еркін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қолжетімдігі қамтамасыз етіледі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214290"/>
            <a:ext cx="8286808" cy="8572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/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объектілерін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жасанды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жарықтандыру көрсеткіштері нормалау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құжаттарына сәйкес айқындалады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214422"/>
            <a:ext cx="8286808" cy="26432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1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жоғары дәрежелі күрделі алыстан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көрмейтіндер және жоғары дәрежедегі жақыннан көрмейтіндерге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1000 люкс (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бұдан әрі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лк);</a:t>
            </a:r>
          </a:p>
          <a:p>
            <a:pPr fontAlgn="base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2)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торлы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қабық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көру нервісі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зақымдалғандарға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көздің қарығуы болмайтын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– 1000 – 1500 лк;</a:t>
            </a:r>
          </a:p>
          <a:p>
            <a:pPr fontAlgn="base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3)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жарықтан қорқу ауруынан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зардап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шегетіндерге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500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лк-тен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артық емес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4)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жасанды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жарықтандыру деңгейі жалпы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жарықтандыру жүйесінен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400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лк-тен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аспауы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5)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 жұмыс орнын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кемінде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400 лк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жергілікті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жарықтандыру шамдарымен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жабдықтайды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 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4000504"/>
            <a:ext cx="8286808" cy="19288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/>
            <a:r>
              <a:rPr lang="ru-RU" sz="1600" dirty="0" smtClean="0"/>
              <a:t>        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Объектілердің ғимараттары желдету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ауа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баптау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жүйелерімен жабдықталады.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Ас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блогында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механикалық түрде іске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қосылатын желдету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жүйесі көзделеді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ылғал бөлу көздері болып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табылатын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жабдықтың үстінде сыртқа тарту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шатырлары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орнатылады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Желдету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ауа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баптау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жүйелерін пайдалану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нормалау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құжаттарының талаптары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сақталады.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5297502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Оқыту және өндірістік 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практика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жағдайларына қойылатын санитариялық-эпидемиологиялық талаптар</a:t>
            </a:r>
            <a:endParaRPr lang="ru-RU" sz="4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571480"/>
            <a:ext cx="8115328" cy="5402406"/>
          </a:xfrm>
        </p:spPr>
        <p:txBody>
          <a:bodyPr/>
          <a:lstStyle/>
          <a:p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ұйымдары топтарының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сыныптарының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толықтырылуы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Санитариялық қағидаларға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2-қосымшаға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сәйкес қабылданады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ұйымдарында сабақтың ұзақтығы </a:t>
            </a:r>
            <a:r>
              <a:rPr lang="ru-RU" sz="1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45 </a:t>
            </a:r>
            <a:r>
              <a:rPr lang="ru-RU" sz="1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минуттан</a:t>
            </a:r>
            <a:r>
              <a:rPr lang="ru-RU" sz="1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аспауы</a:t>
            </a:r>
            <a:r>
              <a:rPr lang="ru-RU" sz="1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сыныптарда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жүктемесін бірте-бірте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арттыра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сабақтарының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сатылы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режимін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қолданады.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Қыркүйекте үш сабақ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35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минуттан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қазаннан бастап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45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минуттан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жоспарланады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Сабақтарда дене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шынықтыру минуттарын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көзге арналған жаттығулар өткізіледі.</a:t>
            </a:r>
            <a:endParaRPr lang="ru-RU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оқушылары үшін бір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қосымша бір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апталық демалыстар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ұйымдарындағы апталық оқу жүктемесі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Санитариялық қағидаларға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3-қосымшада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көрсетілген нормалардан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аспауы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Кестедегі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сабақтар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саны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ата-аналар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комитетімен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келісіледі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Бастауыш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мектепте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қосарланған сабақтарды өткізуге жол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берілмейді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 кестесін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жасаған кезде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 және бір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аптаның ішіндегі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оқушының ақыл-ой еңбегіне қабілеттілік серпіні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ескеріледі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Санитариялық қағидаларға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4-қосымшаға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сәйкес қиындығы бойынша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пәндерді саралау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кестесі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пайдаланылады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520</TotalTime>
  <Words>730</Words>
  <Application>Microsoft Office PowerPoint</Application>
  <PresentationFormat>Экран (4:3)</PresentationFormat>
  <Paragraphs>91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Эркер</vt:lpstr>
      <vt:lpstr>"Білім беру объектілеріне қойылатын санитариялық-эпидемиологиялық талаптар" санитариялық қағидалары</vt:lpstr>
      <vt:lpstr>Күшін жойды</vt:lpstr>
      <vt:lpstr>Объектіге қойылатын  санитариялық-эпидемиологиялық талаптар</vt:lpstr>
      <vt:lpstr>Слайд 4</vt:lpstr>
      <vt:lpstr>Сумен, жылумен, жарықтанумен жабдықтауға қойылатын санитариялық-эпидемиологиялық талаптар</vt:lpstr>
      <vt:lpstr>Слайд 6</vt:lpstr>
      <vt:lpstr>Слайд 7</vt:lpstr>
      <vt:lpstr>Оқыту және өндірістік практика жағдайларына қойылатын санитариялық-эпидемиологиялық талаптар</vt:lpstr>
      <vt:lpstr>Слайд 9</vt:lpstr>
      <vt:lpstr>Слайд 10</vt:lpstr>
      <vt:lpstr>Слайд 11</vt:lpstr>
      <vt:lpstr>Слайд 12</vt:lpstr>
      <vt:lpstr>Объектілердегі тамақтану жағдайларына қойылатын санитариялық-эпидемиологиялық талаптар</vt:lpstr>
      <vt:lpstr>Слайд 14</vt:lpstr>
      <vt:lpstr>Слайд 15</vt:lpstr>
      <vt:lpstr>Өндірістік бақылауға, персоналдың еңбек және тұрмыстық қызмет көрсету жағдайларына қойылатын талаптар</vt:lpstr>
      <vt:lpstr>Объектілердегі медициналық қамтамасыз етуге қойылатын санитариялық-эпидемиологиялық талаптар</vt:lpstr>
      <vt:lpstr>Слайд 18</vt:lpstr>
      <vt:lpstr>Шектеу іс-шаралары, оның ішінде карантин кезеңінде білім беру ұйымдарына қойылатын санитариялық-эпидемиологиялық талаптар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"Білім беру объектілеріне қойылатын санитариялық-эпидемиологиялық талаптар" санитариялық қағидалары</dc:title>
  <dc:creator>User</dc:creator>
  <cp:lastModifiedBy>User</cp:lastModifiedBy>
  <cp:revision>48</cp:revision>
  <dcterms:created xsi:type="dcterms:W3CDTF">2021-10-30T04:50:36Z</dcterms:created>
  <dcterms:modified xsi:type="dcterms:W3CDTF">2021-11-03T04:09:19Z</dcterms:modified>
</cp:coreProperties>
</file>