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480" y="13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8820E-2D29-4D38-AA18-E7F3012517AB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D917A-2305-4497-A8C2-71AF9C5EE4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8820E-2D29-4D38-AA18-E7F3012517AB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D917A-2305-4497-A8C2-71AF9C5EE4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8820E-2D29-4D38-AA18-E7F3012517AB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D917A-2305-4497-A8C2-71AF9C5EE4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8820E-2D29-4D38-AA18-E7F3012517AB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D917A-2305-4497-A8C2-71AF9C5EE4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8820E-2D29-4D38-AA18-E7F3012517AB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D917A-2305-4497-A8C2-71AF9C5EE4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8820E-2D29-4D38-AA18-E7F3012517AB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D917A-2305-4497-A8C2-71AF9C5EE4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8820E-2D29-4D38-AA18-E7F3012517AB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D917A-2305-4497-A8C2-71AF9C5EE4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8820E-2D29-4D38-AA18-E7F3012517AB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D917A-2305-4497-A8C2-71AF9C5EE4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8820E-2D29-4D38-AA18-E7F3012517AB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D917A-2305-4497-A8C2-71AF9C5EE4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8820E-2D29-4D38-AA18-E7F3012517AB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D917A-2305-4497-A8C2-71AF9C5EE4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8820E-2D29-4D38-AA18-E7F3012517AB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D917A-2305-4497-A8C2-71AF9C5EE4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8820E-2D29-4D38-AA18-E7F3012517AB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D917A-2305-4497-A8C2-71AF9C5EE4A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одержимое 10"/>
          <p:cNvSpPr>
            <a:spLocks noGrp="1"/>
          </p:cNvSpPr>
          <p:nvPr>
            <p:ph idx="1"/>
          </p:nvPr>
        </p:nvSpPr>
        <p:spPr>
          <a:xfrm>
            <a:off x="0" y="0"/>
            <a:ext cx="8964488" cy="648072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kk-KZ" sz="1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«Социальная интеграция и сопровождение детей, обучающихся на дому»  СШИ № 2 СШИ № 6 </a:t>
            </a:r>
            <a:endParaRPr lang="ru-RU" sz="105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Срок  реализации 2019-2022 год</a:t>
            </a:r>
          </a:p>
          <a:p>
            <a:pPr marL="0" algn="just">
              <a:spcBef>
                <a:spcPts val="0"/>
              </a:spcBef>
              <a:buFont typeface="Wingdings" pitchFamily="2" charset="2"/>
              <a:buChar char="ü"/>
            </a:pP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 : 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Социальная интеграция детей - инвалидов  и детей с ООП, обучающихся на дому, в образовательную </a:t>
            </a:r>
            <a:r>
              <a:rPr lang="ru-RU" sz="14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социокультурную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среду.</a:t>
            </a:r>
          </a:p>
          <a:p>
            <a:pPr algn="just">
              <a:buNone/>
            </a:pPr>
            <a:endParaRPr lang="ru-RU" sz="18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endParaRPr lang="ru-RU" sz="1800" dirty="0"/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251520" y="980728"/>
          <a:ext cx="8712968" cy="23271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3996"/>
                <a:gridCol w="1830422"/>
                <a:gridCol w="144014"/>
                <a:gridCol w="4824536"/>
              </a:tblGrid>
              <a:tr h="288031">
                <a:tc gridSpan="4"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2019-2020 учебный год 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00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Дети надомного обучения,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участники олимпиад, конкурсов: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Мероприятия для  родители 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Деятельность педагогов 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16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Школьный уровень            - 12%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Городской уровень               - 5%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Республиканский уровень - 16%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Международный уровень    - 2%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1. </a:t>
                      </a: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Тренинг                                - 4 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2. Круглый </a:t>
                      </a: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стол                      -  2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3. Семинар-практикум            -</a:t>
                      </a:r>
                      <a:r>
                        <a:rPr lang="ru-RU" sz="9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 2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Times New Roman"/>
                          <a:ea typeface="Calibri"/>
                          <a:cs typeface="Times New Roman"/>
                        </a:rPr>
                        <a:t>4. Консультации </a:t>
                      </a: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специалистов                           -10 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/>
                </a:tc>
                <a:tc gridSpan="2"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ru-RU" sz="10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Разработана программа «Школа профессионального роста» для педагогов</a:t>
                      </a:r>
                    </a:p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9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Разработана и реализована Программа сопровождения родителей (законных представителей), имеющих на воспитании</a:t>
                      </a:r>
                      <a:r>
                        <a:rPr lang="ru-RU" sz="900" kern="12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9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детей с ООП, обучающихся на дому.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ru-RU" sz="9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Создано</a:t>
                      </a:r>
                      <a:r>
                        <a:rPr lang="ru-RU" sz="9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методическое объединение  педагогов  надомного обучения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ru-RU" sz="9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Разработано положение о деятельности методического объединения надомного обучения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0786">
                <a:tc gridSpan="4"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2020-2021 учебный год 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16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Школьный уровень              - 20%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Городской уровень               -10%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Республиканский уровень   -21 %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Международный уровень    –  4 % </a:t>
                      </a:r>
                      <a:r>
                        <a:rPr lang="ru-RU" sz="9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endParaRPr lang="ru-RU" sz="9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1. Тренинг                                  - 4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2. Семинар                                </a:t>
                      </a:r>
                      <a:r>
                        <a:rPr lang="ru-RU" sz="9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–</a:t>
                      </a:r>
                      <a:r>
                        <a:rPr lang="ru-RU" sz="9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1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3. Мероприятия                       –   6 </a:t>
                      </a:r>
                      <a:endParaRPr lang="ru-RU" sz="9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4. Консультации специалистов-12</a:t>
                      </a:r>
                      <a:endParaRPr lang="ru-RU" sz="1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Открыт кабинет «Надомного обучения»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ru-RU" sz="9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Разработаны методические рекомендации  для родителей </a:t>
                      </a:r>
                      <a:endParaRPr lang="ru-RU" sz="9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179512" y="3356992"/>
          <a:ext cx="8677472" cy="13306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6198"/>
                <a:gridCol w="2090754"/>
                <a:gridCol w="4680520"/>
              </a:tblGrid>
              <a:tr h="209335">
                <a:tc gridSpan="3"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2021-2022</a:t>
                      </a:r>
                      <a:r>
                        <a:rPr lang="ru-RU" sz="1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учебный год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900" dirty="0"/>
                    </a:p>
                  </a:txBody>
                  <a:tcPr/>
                </a:tc>
              </a:tr>
              <a:tr h="10868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Школьный </a:t>
                      </a:r>
                      <a:r>
                        <a:rPr lang="ru-RU" sz="9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уровень                - 25%</a:t>
                      </a:r>
                      <a:endParaRPr lang="ru-RU" sz="9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Городской </a:t>
                      </a:r>
                      <a:r>
                        <a:rPr lang="ru-RU" sz="9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уровень                 -12%</a:t>
                      </a:r>
                      <a:endParaRPr lang="ru-RU" sz="9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Республиканский </a:t>
                      </a:r>
                      <a:r>
                        <a:rPr lang="ru-RU" sz="9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уровень  - 22%</a:t>
                      </a:r>
                      <a:endParaRPr lang="ru-RU" sz="9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Международный уровень </a:t>
                      </a:r>
                      <a:r>
                        <a:rPr lang="ru-RU" sz="9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-    6% </a:t>
                      </a:r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1. Тренинг                                   - 4 </a:t>
                      </a:r>
                      <a:endParaRPr lang="ru-RU" sz="9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2. Круглый стол                         - </a:t>
                      </a:r>
                      <a:r>
                        <a:rPr lang="ru-RU" sz="9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2</a:t>
                      </a: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3. Семинар-практикум              -  2</a:t>
                      </a:r>
                      <a:endParaRPr lang="ru-RU" sz="9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4. Консультации специалистов - </a:t>
                      </a: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5.</a:t>
                      </a:r>
                      <a:r>
                        <a:rPr lang="ru-RU" sz="9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Спектакль «Театр на подушках»</a:t>
                      </a: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  - 2                         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Times New Roman"/>
                          <a:ea typeface="Calibri"/>
                          <a:cs typeface="Times New Roman"/>
                        </a:rPr>
                        <a:t>6. </a:t>
                      </a:r>
                      <a:r>
                        <a:rPr lang="ru-RU" sz="9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Мероприятия                                – 2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7. Конкурсы                                      </a:t>
                      </a:r>
                      <a:r>
                        <a:rPr lang="ru-RU" sz="10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- 1  </a:t>
                      </a:r>
                      <a:endParaRPr lang="ru-RU" sz="1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900" dirty="0" smtClean="0">
                          <a:latin typeface="Times New Roman" pitchFamily="18" charset="0"/>
                          <a:cs typeface="Times New Roman" pitchFamily="18" charset="0"/>
                        </a:rPr>
                        <a:t>Создан </a:t>
                      </a:r>
                      <a:r>
                        <a:rPr lang="ru-RU" sz="9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«Театр на подушках»</a:t>
                      </a:r>
                    </a:p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9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Проведен семинар по итогам реализации проекта </a:t>
                      </a:r>
                    </a:p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9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Утверждены методические рекомендации для родителей на областном Экспертном Совете</a:t>
                      </a:r>
                    </a:p>
                    <a:p>
                      <a:endParaRPr lang="ru-RU" sz="9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107504" y="4869160"/>
          <a:ext cx="8856984" cy="17910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8492"/>
                <a:gridCol w="4428492"/>
              </a:tblGrid>
              <a:tr h="2028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Сильные стороны</a:t>
                      </a:r>
                      <a:endParaRPr lang="ru-RU" sz="11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Слабые стороны</a:t>
                      </a:r>
                      <a:endParaRPr lang="ru-RU" sz="11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588240">
                <a:tc>
                  <a:txBody>
                    <a:bodyPr/>
                    <a:lstStyle/>
                    <a:p>
                      <a:pPr marL="174625" lvl="0" indent="-17462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74625" algn="l"/>
                        </a:tabLs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  обучаются на курсах повышения квалификации </a:t>
                      </a:r>
                    </a:p>
                    <a:p>
                      <a:pPr marL="174625" lvl="0" indent="-174625" algn="just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74625" algn="l"/>
                        </a:tabLs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Открыт кабинет надомного обучения. </a:t>
                      </a:r>
                      <a:endParaRPr lang="ru-RU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74625" lvl="0" indent="-174625" algn="just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74625" algn="l"/>
                        </a:tabLs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Создано МО  педагогов надомного обучения, где оказывается методическая поддержка педагогам. </a:t>
                      </a:r>
                      <a:endParaRPr lang="ru-RU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74625" lvl="0" indent="-174625" algn="just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74625" algn="l"/>
                        </a:tabLs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Осуществляется психолого-педагогическое </a:t>
                      </a:r>
                      <a:r>
                        <a:rPr lang="ru-RU" sz="1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сопровождение родителей (законных представителей), имеющих на воспитании детей с ООП.</a:t>
                      </a:r>
                    </a:p>
                    <a:p>
                      <a:pPr marL="174625" lvl="0" indent="-174625" algn="just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74625" algn="l"/>
                        </a:tabLs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Дети, обучающиеся на дому, </a:t>
                      </a:r>
                      <a:r>
                        <a:rPr lang="ru-RU" sz="1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овлечены в совместную учебную и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досуговую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деятельность, являются </a:t>
                      </a:r>
                      <a:r>
                        <a:rPr lang="ru-RU" sz="1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участниками различных олимпиад, конкурсов, выставок.</a:t>
                      </a:r>
                    </a:p>
                    <a:p>
                      <a:pPr marL="174625" lvl="0" indent="-174625" algn="just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74625" algn="l"/>
                        </a:tabLst>
                      </a:pPr>
                      <a:r>
                        <a:rPr lang="ru-RU" sz="1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Создан «Театр на подушках», как один из методов работы с детьми с ООП.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4625" lvl="0" indent="-174625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Устарело  специальное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мультимедийное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оборудование </a:t>
                      </a:r>
                      <a:r>
                        <a:rPr lang="ru-RU" sz="1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</a:t>
                      </a:r>
                      <a:r>
                        <a:rPr lang="ru-RU" sz="1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EduPlay</a:t>
                      </a:r>
                      <a:r>
                        <a:rPr lang="ru-RU" sz="1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 </a:t>
                      </a:r>
                      <a:r>
                        <a:rPr lang="ru-RU" sz="1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Multikid</a:t>
                      </a:r>
                      <a:r>
                        <a:rPr lang="ru-RU" sz="1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  <a:r>
                        <a:rPr lang="ru-RU" sz="10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для детей надомного обучения</a:t>
                      </a:r>
                      <a:endParaRPr lang="ru-RU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74625" lvl="0" indent="-174625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Дети,</a:t>
                      </a:r>
                      <a:r>
                        <a:rPr lang="kk-KZ" sz="1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тяжело транспонируемые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обучающиеся на дому, не могут полноценно участвовать в учебно-воспитательном процессе  из-за отсутствия транспорта.</a:t>
                      </a:r>
                      <a:endParaRPr lang="ru-RU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74625" lvl="0" indent="-174625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1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Отсутствуют дополнительные часы у специалистов   (логопедов, психолога, дефектологов) для занятий с детьми,  обучющимися на дому  </a:t>
                      </a:r>
                      <a:endParaRPr lang="ru-RU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74625" lvl="0" indent="-174625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Отсутствует  финансирование идей проекта.</a:t>
                      </a:r>
                      <a:endParaRPr lang="ru-RU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425</Words>
  <Application>Microsoft Office PowerPoint</Application>
  <PresentationFormat>Экран (4:3)</PresentationFormat>
  <Paragraphs>59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КГУ «Специальная школа-интернат №2» управления образования Карагандинской области Результаты реализации проекта «Социальная интеграция и сопровождение детей, обучающихся на дому».</dc:title>
  <dc:creator>PC</dc:creator>
  <cp:lastModifiedBy>PC</cp:lastModifiedBy>
  <cp:revision>12</cp:revision>
  <dcterms:created xsi:type="dcterms:W3CDTF">2022-12-23T02:15:29Z</dcterms:created>
  <dcterms:modified xsi:type="dcterms:W3CDTF">2022-12-23T04:14:18Z</dcterms:modified>
</cp:coreProperties>
</file>