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75" r:id="rId7"/>
    <p:sldId id="276" r:id="rId8"/>
    <p:sldId id="277" r:id="rId9"/>
    <p:sldId id="263" r:id="rId10"/>
    <p:sldId id="274" r:id="rId11"/>
    <p:sldId id="264" r:id="rId12"/>
    <p:sldId id="273" r:id="rId13"/>
    <p:sldId id="267" r:id="rId14"/>
    <p:sldId id="291" r:id="rId15"/>
    <p:sldId id="260" r:id="rId16"/>
    <p:sldId id="278" r:id="rId17"/>
    <p:sldId id="279" r:id="rId18"/>
    <p:sldId id="280" r:id="rId19"/>
    <p:sldId id="281" r:id="rId20"/>
    <p:sldId id="288" r:id="rId21"/>
    <p:sldId id="289" r:id="rId22"/>
    <p:sldId id="268" r:id="rId23"/>
    <p:sldId id="282" r:id="rId24"/>
    <p:sldId id="283" r:id="rId25"/>
    <p:sldId id="284" r:id="rId26"/>
    <p:sldId id="285" r:id="rId27"/>
    <p:sldId id="286" r:id="rId28"/>
    <p:sldId id="290" r:id="rId29"/>
    <p:sldId id="287" r:id="rId30"/>
    <p:sldId id="292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768" autoAdjust="0"/>
  </p:normalViewPr>
  <p:slideViewPr>
    <p:cSldViewPr snapToGrid="0">
      <p:cViewPr varScale="1">
        <p:scale>
          <a:sx n="56" d="100"/>
          <a:sy n="56" d="100"/>
        </p:scale>
        <p:origin x="11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D5501-46E9-4B51-9EED-89C86634C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B474646-D234-4AB1-B122-8C6234DED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14AB57-FD57-41CB-96A4-872527338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20BB-EB3D-461C-8DBD-63D1B9276B49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DD199E-F76E-4637-99DC-15DE99756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291F19-29A7-4F2E-BC38-302891791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F729-8F6C-4F64-B98F-5356DC36F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948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695C3B-D431-4437-A343-B820CAF2B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4FBD06-8999-4276-803D-C00354CF71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6C4BC4-68B8-42A1-82A6-5D0FBA9C9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20BB-EB3D-461C-8DBD-63D1B9276B49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1F9FF0-CCF1-4683-9624-E864EDB48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2AAEE6-BD99-47BF-947A-D1FD8194D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F729-8F6C-4F64-B98F-5356DC36F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341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FA418B5-EFFB-45FA-999B-A6D4F74254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DF9DD1-E5C2-4E3B-AA0A-CDD52872C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1649E8-15AD-4C0E-9ED5-004EB5104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20BB-EB3D-461C-8DBD-63D1B9276B49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E941B0-6548-40F8-AEFA-68E5CC392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0C3B03-867A-46CC-B475-7928658A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F729-8F6C-4F64-B98F-5356DC36F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144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D9D50-F3D2-4D22-84C7-292B32E33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9D5B10-8289-4329-A2E4-3BBE794E8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6213B5-A851-4914-8899-79713DD6D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20BB-EB3D-461C-8DBD-63D1B9276B49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331567-95B4-4D23-81E9-726F2D83F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9CAE87-10F9-4504-B10F-26013D211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F729-8F6C-4F64-B98F-5356DC36F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334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36550-C507-4882-A724-7649D9884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90CF54-F7F4-4DE7-850D-D67FB454E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A40714-6EFB-43F2-948B-AC37D6D88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20BB-EB3D-461C-8DBD-63D1B9276B49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6EC19E-23CF-4826-98B3-81B31EA78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2361CA-0452-469F-B1E4-CFEC58C5E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F729-8F6C-4F64-B98F-5356DC36F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47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AC997E-6859-4ADD-BCAE-1A6B2F0B8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8F2F55-7D52-40ED-9E07-10F300FBA1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E20617-0FD6-4CFB-A259-A61E73392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055199-76F7-4297-ABE8-FCE09BD4F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20BB-EB3D-461C-8DBD-63D1B9276B49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23F0BE-DDE8-4F22-BCAF-5529C7428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B2B823-6E18-434A-B0E9-CBB15621F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F729-8F6C-4F64-B98F-5356DC36F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DDD594-6108-4DA4-86CC-CDA75F51A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1A754E-15A1-4239-B00B-CC2EE41D1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B97F8E-6878-44E7-8F86-2593E5065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07A422-6F4E-497F-8BD2-D2533DB7F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8E02A24-4DAE-44CA-9579-4054E935CE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A6E2F23-2F22-438A-B634-FD81D81FC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20BB-EB3D-461C-8DBD-63D1B9276B49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8C4346-CE92-46E9-BEE9-0680AE1CD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580AB2-7D3A-4C83-8C54-19A9B9F64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F729-8F6C-4F64-B98F-5356DC36F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09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73A5E8-B516-41AD-949F-89035D53C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0CFB3F8-3891-4D82-9C2F-ACF3322B4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20BB-EB3D-461C-8DBD-63D1B9276B49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5CB4E8-9DB2-40B0-9390-02FE96F23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8D8860-91EB-4F6E-BA7B-369900B77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F729-8F6C-4F64-B98F-5356DC36F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729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5BC1CAC-1951-499A-8895-533E5F3FF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20BB-EB3D-461C-8DBD-63D1B9276B49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BC12247-796A-4B48-ABA3-CE55BE969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83DBFC-9640-4A35-B195-F2D573E70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F729-8F6C-4F64-B98F-5356DC36F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907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8669C-33E7-4141-97DA-FEF48F98F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FD3168-5826-4A29-9C5E-7CB755E49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8A0265-A8F2-4159-86BB-0C3BA71E0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1D31C3-A656-4FC8-AE75-11BEEFED9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20BB-EB3D-461C-8DBD-63D1B9276B49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5F7D9E-7E83-471D-8E58-92CD3B86F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1AF2C6-E382-4707-92C7-C3D25212F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F729-8F6C-4F64-B98F-5356DC36F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48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B65C19-8E68-4B48-809C-F72C65ECD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84E4AC-2CFB-4245-B184-AFFD0BC516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093E96-E44A-42B0-B18C-EBB59F75E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285604-3CE6-4E5D-97BE-74D331633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20BB-EB3D-461C-8DBD-63D1B9276B49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9D5717-4FAC-44B8-83B1-76D64950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C71833-796D-4AC1-ADA1-5A31A146B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F729-8F6C-4F64-B98F-5356DC36F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20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648530-DF59-4619-A177-E931258B0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D7B7D6-FCAF-49E3-A284-A4AD3B20E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EA3F11-E4E7-48DB-9840-683ECA01E7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020BB-EB3D-461C-8DBD-63D1B9276B49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017AE5-9326-4FD6-86BB-FB0F77602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025874-2D23-4368-8774-32E641F12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BF729-8F6C-4F64-B98F-5356DC36F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38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AB8346D-1ADE-4D4F-8DB0-ED7F8E116F40}"/>
              </a:ext>
            </a:extLst>
          </p:cNvPr>
          <p:cNvSpPr/>
          <p:nvPr/>
        </p:nvSpPr>
        <p:spPr>
          <a:xfrm>
            <a:off x="781665" y="412954"/>
            <a:ext cx="10972799" cy="6032091"/>
          </a:xfrm>
          <a:prstGeom prst="roundRect">
            <a:avLst>
              <a:gd name="adj" fmla="val 1227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8F10E-FEF7-4A05-81FF-32710EB6B5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5057" y="1355465"/>
            <a:ext cx="9144000" cy="2387600"/>
          </a:xfrm>
        </p:spPr>
        <p:txBody>
          <a:bodyPr>
            <a:noAutofit/>
          </a:bodyPr>
          <a:lstStyle/>
          <a:p>
            <a:r>
              <a:rPr lang="kk-KZ" sz="4400" b="1" dirty="0">
                <a:latin typeface="Arial" panose="020B0604020202020204" pitchFamily="34" charset="0"/>
                <a:cs typeface="Arial" panose="020B0604020202020204" pitchFamily="34" charset="0"/>
              </a:rPr>
              <a:t>Бастауыш сынып оқушылары мен мұғалімдеріне арналған олимпиадалық есептерді шешу жолдары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675CCA-21ED-45A3-A92C-710128D80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7057" y="4176000"/>
            <a:ext cx="4630993" cy="396000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025900" algn="l"/>
              </a:tabLst>
            </a:pPr>
            <a:r>
              <a:rPr lang="kk-KZ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Қарағанды облысы білім басқармасының Балқаш қаласы білім бөлімінің «С.Сейфуллин атындағы №7 мектеп-гимназиясы» КММ- нің бастауыш сынып мұғалімі: Исабаева Айман Турсымбековна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17699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AB8346D-1ADE-4D4F-8DB0-ED7F8E116F40}"/>
              </a:ext>
            </a:extLst>
          </p:cNvPr>
          <p:cNvSpPr/>
          <p:nvPr/>
        </p:nvSpPr>
        <p:spPr>
          <a:xfrm>
            <a:off x="375263" y="241312"/>
            <a:ext cx="11284974" cy="608371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: пятиугольник 2">
            <a:extLst>
              <a:ext uri="{FF2B5EF4-FFF2-40B4-BE49-F238E27FC236}">
                <a16:creationId xmlns:a16="http://schemas.microsoft.com/office/drawing/2014/main" id="{01628910-4EDC-472E-9A46-6E4810D487F9}"/>
              </a:ext>
            </a:extLst>
          </p:cNvPr>
          <p:cNvSpPr/>
          <p:nvPr/>
        </p:nvSpPr>
        <p:spPr>
          <a:xfrm>
            <a:off x="453512" y="2441214"/>
            <a:ext cx="3141407" cy="142321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Артық қалу</a:t>
            </a:r>
          </a:p>
          <a:p>
            <a:pPr lvl="0" algn="ctr"/>
            <a:r>
              <a:rPr lang="kk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мәселесі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D80CE53-783E-45BB-8128-17020866610E}"/>
              </a:ext>
            </a:extLst>
          </p:cNvPr>
          <p:cNvGrpSpPr/>
          <p:nvPr/>
        </p:nvGrpSpPr>
        <p:grpSpPr>
          <a:xfrm>
            <a:off x="872816" y="-28786"/>
            <a:ext cx="1299773" cy="2291381"/>
            <a:chOff x="886060" y="-78208"/>
            <a:chExt cx="1299773" cy="2291381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AFF654E9-E95A-497B-B338-96A2D666C9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7" t="15269" r="19861" b="8925"/>
            <a:stretch/>
          </p:blipFill>
          <p:spPr>
            <a:xfrm>
              <a:off x="886060" y="834701"/>
              <a:ext cx="1247468" cy="1378472"/>
            </a:xfrm>
            <a:prstGeom prst="rect">
              <a:avLst/>
            </a:prstGeom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1D914E8C-920F-4502-B533-8DB340DA56D4}"/>
                </a:ext>
              </a:extLst>
            </p:cNvPr>
            <p:cNvSpPr/>
            <p:nvPr/>
          </p:nvSpPr>
          <p:spPr>
            <a:xfrm rot="1310876">
              <a:off x="1628399" y="280332"/>
              <a:ext cx="55743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/>
                </a:rPr>
                <a:t>?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6630D247-73D9-4830-B290-213AA0F47D13}"/>
                </a:ext>
              </a:extLst>
            </p:cNvPr>
            <p:cNvSpPr/>
            <p:nvPr/>
          </p:nvSpPr>
          <p:spPr>
            <a:xfrm rot="1310876">
              <a:off x="967333" y="253713"/>
              <a:ext cx="51045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/>
                </a:rPr>
                <a:t>?</a:t>
              </a: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10136F2D-CF83-4AFF-A2C8-F551D32D8D3B}"/>
                </a:ext>
              </a:extLst>
            </p:cNvPr>
            <p:cNvSpPr/>
            <p:nvPr/>
          </p:nvSpPr>
          <p:spPr>
            <a:xfrm rot="1310876">
              <a:off x="1388808" y="-78208"/>
              <a:ext cx="6243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/>
                </a:rPr>
                <a:t>?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DFA6E9B-D22C-445A-88C0-E3662CE60B4E}"/>
              </a:ext>
            </a:extLst>
          </p:cNvPr>
          <p:cNvSpPr txBox="1"/>
          <p:nvPr/>
        </p:nvSpPr>
        <p:spPr>
          <a:xfrm>
            <a:off x="2120284" y="501445"/>
            <a:ext cx="92802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kk-KZ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 асханасындағы бір қорап алманы балаларға таратып  беру керек.Егер әр балаға 6-дан берсе, 38 алма асып қалады. Ал, 8-ден берсе, дәл жетеді. Сыныпта қанша бала бар? Қорапта қанша алма болған?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E1C7C48-9BF3-49B0-B880-4416DAAF25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056" y="2236211"/>
            <a:ext cx="2230694" cy="178901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1CD0327-98BE-460E-90CE-21491061842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82"/>
          <a:stretch/>
        </p:blipFill>
        <p:spPr>
          <a:xfrm>
            <a:off x="6186401" y="2262595"/>
            <a:ext cx="2996241" cy="157278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5A80751-162A-44AE-AD33-96B25D1F3D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126" y="2351843"/>
            <a:ext cx="1922893" cy="1394285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7A8A086-B1C1-4988-A05A-7F3E76E3EFE5}"/>
              </a:ext>
            </a:extLst>
          </p:cNvPr>
          <p:cNvSpPr/>
          <p:nvPr/>
        </p:nvSpPr>
        <p:spPr>
          <a:xfrm>
            <a:off x="717754" y="3997361"/>
            <a:ext cx="10535265" cy="221730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8-6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бала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2=19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бала</a:t>
            </a:r>
          </a:p>
          <a:p>
            <a:pPr marL="342900" indent="-342900">
              <a:buAutoNum type="arabicParenR"/>
            </a:pP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6*19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+38=152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алма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8*19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=152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алма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CBA483-1670-444F-9061-F412D54F46F4}"/>
              </a:ext>
            </a:extLst>
          </p:cNvPr>
          <p:cNvSpPr txBox="1"/>
          <p:nvPr/>
        </p:nvSpPr>
        <p:spPr>
          <a:xfrm>
            <a:off x="5610326" y="4838071"/>
            <a:ext cx="5790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Жауабы: 19 бала, 152 алма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847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AB8346D-1ADE-4D4F-8DB0-ED7F8E116F40}"/>
              </a:ext>
            </a:extLst>
          </p:cNvPr>
          <p:cNvSpPr/>
          <p:nvPr/>
        </p:nvSpPr>
        <p:spPr>
          <a:xfrm>
            <a:off x="453512" y="250723"/>
            <a:ext cx="11284974" cy="608371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: пятиугольник 2">
            <a:extLst>
              <a:ext uri="{FF2B5EF4-FFF2-40B4-BE49-F238E27FC236}">
                <a16:creationId xmlns:a16="http://schemas.microsoft.com/office/drawing/2014/main" id="{320E6D6F-B9A7-4CE2-8046-BE39F57B8464}"/>
              </a:ext>
            </a:extLst>
          </p:cNvPr>
          <p:cNvSpPr/>
          <p:nvPr/>
        </p:nvSpPr>
        <p:spPr>
          <a:xfrm>
            <a:off x="453513" y="2227006"/>
            <a:ext cx="3141407" cy="142321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Жетпей қалу</a:t>
            </a:r>
          </a:p>
          <a:p>
            <a:pPr lvl="0" algn="ctr"/>
            <a:r>
              <a:rPr lang="kk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мәселесі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BE2DEE-C15B-41E0-8A7A-62D9CB5E908E}"/>
              </a:ext>
            </a:extLst>
          </p:cNvPr>
          <p:cNvSpPr txBox="1"/>
          <p:nvPr/>
        </p:nvSpPr>
        <p:spPr>
          <a:xfrm>
            <a:off x="2024216" y="383457"/>
            <a:ext cx="93910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11213" algn="just"/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Қыдыр ата дорбасындағы кәмпиттерді кішкентай балаларға бөліп бермекші. Егер әр балаға 3-тен берсе, 7 кәмпит артық қалады; Ал, әр балаға 5- тен берсе, 1 кәмпит жетпей қалады. Дорбада қанша кәмпит бар? 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B37DA3-4EF0-49F0-A161-AB46F02234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990" r="2332" b="38744"/>
          <a:stretch/>
        </p:blipFill>
        <p:spPr>
          <a:xfrm>
            <a:off x="3640443" y="2561000"/>
            <a:ext cx="2455557" cy="86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748D20D-F76F-4216-A954-5CAC0016C1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774" t="30219" r="35766" b="35644"/>
          <a:stretch/>
        </p:blipFill>
        <p:spPr>
          <a:xfrm>
            <a:off x="6636775" y="2228509"/>
            <a:ext cx="2720310" cy="1229662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7A4E028-39AF-44CD-AEEB-292C7FB822A0}"/>
              </a:ext>
            </a:extLst>
          </p:cNvPr>
          <p:cNvGrpSpPr/>
          <p:nvPr/>
        </p:nvGrpSpPr>
        <p:grpSpPr>
          <a:xfrm>
            <a:off x="776748" y="-92042"/>
            <a:ext cx="1299773" cy="2291381"/>
            <a:chOff x="886060" y="-78208"/>
            <a:chExt cx="1299773" cy="2291381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9540893-A49D-4E00-A048-E21F9044BC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7" t="15269" r="19861" b="8925"/>
            <a:stretch/>
          </p:blipFill>
          <p:spPr>
            <a:xfrm>
              <a:off x="886060" y="834701"/>
              <a:ext cx="1247468" cy="1378472"/>
            </a:xfrm>
            <a:prstGeom prst="rect">
              <a:avLst/>
            </a:prstGeom>
          </p:spPr>
        </p:pic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0234734C-ECD9-4C46-B1A4-53FB39C8F8C1}"/>
                </a:ext>
              </a:extLst>
            </p:cNvPr>
            <p:cNvSpPr/>
            <p:nvPr/>
          </p:nvSpPr>
          <p:spPr>
            <a:xfrm rot="1310876">
              <a:off x="1628399" y="280332"/>
              <a:ext cx="55743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/>
                </a:rPr>
                <a:t>?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94556396-E15F-454E-BE9A-3B831E960DC7}"/>
                </a:ext>
              </a:extLst>
            </p:cNvPr>
            <p:cNvSpPr/>
            <p:nvPr/>
          </p:nvSpPr>
          <p:spPr>
            <a:xfrm rot="1310876">
              <a:off x="967333" y="253713"/>
              <a:ext cx="51045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/>
                </a:rPr>
                <a:t>?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FE97017-BF1C-4666-8A72-2AE3802EBAEF}"/>
                </a:ext>
              </a:extLst>
            </p:cNvPr>
            <p:cNvSpPr/>
            <p:nvPr/>
          </p:nvSpPr>
          <p:spPr>
            <a:xfrm rot="1310876">
              <a:off x="1388808" y="-78208"/>
              <a:ext cx="6243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1667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AB8346D-1ADE-4D4F-8DB0-ED7F8E116F40}"/>
              </a:ext>
            </a:extLst>
          </p:cNvPr>
          <p:cNvSpPr/>
          <p:nvPr/>
        </p:nvSpPr>
        <p:spPr>
          <a:xfrm>
            <a:off x="453512" y="250723"/>
            <a:ext cx="11284974" cy="608371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: пятиугольник 2">
            <a:extLst>
              <a:ext uri="{FF2B5EF4-FFF2-40B4-BE49-F238E27FC236}">
                <a16:creationId xmlns:a16="http://schemas.microsoft.com/office/drawing/2014/main" id="{320E6D6F-B9A7-4CE2-8046-BE39F57B8464}"/>
              </a:ext>
            </a:extLst>
          </p:cNvPr>
          <p:cNvSpPr/>
          <p:nvPr/>
        </p:nvSpPr>
        <p:spPr>
          <a:xfrm>
            <a:off x="453513" y="2227006"/>
            <a:ext cx="3141407" cy="142321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Жетпей қалу</a:t>
            </a:r>
          </a:p>
          <a:p>
            <a:pPr lvl="0" algn="ctr"/>
            <a:r>
              <a:rPr lang="kk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мәселесі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BE2DEE-C15B-41E0-8A7A-62D9CB5E908E}"/>
              </a:ext>
            </a:extLst>
          </p:cNvPr>
          <p:cNvSpPr txBox="1"/>
          <p:nvPr/>
        </p:nvSpPr>
        <p:spPr>
          <a:xfrm>
            <a:off x="2024216" y="383457"/>
            <a:ext cx="93910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11213" algn="just"/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Қыдыр ата дорбасындағы кәмпиттерді кішкентай балаларға бөліп бермекші. Егер әр балаға 3-тен берсе, 7 кәмпит артық қалады; Ал, әр балаға 5- тен берсе, 1 кәмпит жетпей қалады. Дорбада қанша кәмпит бар? 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B37DA3-4EF0-49F0-A161-AB46F02234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990" r="2332" b="38744"/>
          <a:stretch/>
        </p:blipFill>
        <p:spPr>
          <a:xfrm>
            <a:off x="3640443" y="2561000"/>
            <a:ext cx="2455557" cy="86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748D20D-F76F-4216-A954-5CAC0016C1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774" t="30219" r="35766" b="35644"/>
          <a:stretch/>
        </p:blipFill>
        <p:spPr>
          <a:xfrm>
            <a:off x="6636775" y="2228509"/>
            <a:ext cx="2720310" cy="1229662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7A4E028-39AF-44CD-AEEB-292C7FB822A0}"/>
              </a:ext>
            </a:extLst>
          </p:cNvPr>
          <p:cNvGrpSpPr/>
          <p:nvPr/>
        </p:nvGrpSpPr>
        <p:grpSpPr>
          <a:xfrm>
            <a:off x="776748" y="-92042"/>
            <a:ext cx="1299773" cy="2291381"/>
            <a:chOff x="886060" y="-78208"/>
            <a:chExt cx="1299773" cy="2291381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9540893-A49D-4E00-A048-E21F9044BC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7" t="15269" r="19861" b="8925"/>
            <a:stretch/>
          </p:blipFill>
          <p:spPr>
            <a:xfrm>
              <a:off x="886060" y="834701"/>
              <a:ext cx="1247468" cy="1378472"/>
            </a:xfrm>
            <a:prstGeom prst="rect">
              <a:avLst/>
            </a:prstGeom>
          </p:spPr>
        </p:pic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0234734C-ECD9-4C46-B1A4-53FB39C8F8C1}"/>
                </a:ext>
              </a:extLst>
            </p:cNvPr>
            <p:cNvSpPr/>
            <p:nvPr/>
          </p:nvSpPr>
          <p:spPr>
            <a:xfrm rot="1310876">
              <a:off x="1628399" y="280332"/>
              <a:ext cx="55743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/>
                </a:rPr>
                <a:t>?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94556396-E15F-454E-BE9A-3B831E960DC7}"/>
                </a:ext>
              </a:extLst>
            </p:cNvPr>
            <p:cNvSpPr/>
            <p:nvPr/>
          </p:nvSpPr>
          <p:spPr>
            <a:xfrm rot="1310876">
              <a:off x="967333" y="253713"/>
              <a:ext cx="51045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/>
                </a:rPr>
                <a:t>?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FE97017-BF1C-4666-8A72-2AE3802EBAEF}"/>
                </a:ext>
              </a:extLst>
            </p:cNvPr>
            <p:cNvSpPr/>
            <p:nvPr/>
          </p:nvSpPr>
          <p:spPr>
            <a:xfrm rot="1310876">
              <a:off x="1388808" y="-78208"/>
              <a:ext cx="6243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/>
                </a:rPr>
                <a:t>?</a:t>
              </a:r>
            </a:p>
          </p:txBody>
        </p:sp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A34C5D9-7309-46B0-9517-AF42B7F030AB}"/>
              </a:ext>
            </a:extLst>
          </p:cNvPr>
          <p:cNvSpPr/>
          <p:nvPr/>
        </p:nvSpPr>
        <p:spPr>
          <a:xfrm>
            <a:off x="776748" y="3819832"/>
            <a:ext cx="10535265" cy="221730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5-3=2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бала </a:t>
            </a:r>
          </a:p>
          <a:p>
            <a:pPr marL="342900" indent="-342900">
              <a:buAutoNum type="arabicParenR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7+1=8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кәмпит</a:t>
            </a:r>
          </a:p>
          <a:p>
            <a:pPr marL="342900" indent="-342900">
              <a:buAutoNum type="arabicParenR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2=4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бала</a:t>
            </a:r>
          </a:p>
          <a:p>
            <a:pPr marL="342900" indent="-342900">
              <a:buAutoNum type="arabicParenR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4*3+7=19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кәмпит</a:t>
            </a:r>
          </a:p>
          <a:p>
            <a:pPr marL="342900" indent="-342900">
              <a:buAutoNum type="arabicParenR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4*5-1=19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кәмпит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F89E67-FA47-48D2-A9BA-23B4FBEB684C}"/>
              </a:ext>
            </a:extLst>
          </p:cNvPr>
          <p:cNvSpPr txBox="1"/>
          <p:nvPr/>
        </p:nvSpPr>
        <p:spPr>
          <a:xfrm>
            <a:off x="5610326" y="4838071"/>
            <a:ext cx="5790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Жауабы: 19 кәмпит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22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AB8346D-1ADE-4D4F-8DB0-ED7F8E116F40}"/>
              </a:ext>
            </a:extLst>
          </p:cNvPr>
          <p:cNvSpPr/>
          <p:nvPr/>
        </p:nvSpPr>
        <p:spPr>
          <a:xfrm>
            <a:off x="453513" y="250722"/>
            <a:ext cx="11284974" cy="608371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: пятиугольник 2">
            <a:extLst>
              <a:ext uri="{FF2B5EF4-FFF2-40B4-BE49-F238E27FC236}">
                <a16:creationId xmlns:a16="http://schemas.microsoft.com/office/drawing/2014/main" id="{097ACC13-4111-42A7-9F11-9D1C81B52C28}"/>
              </a:ext>
            </a:extLst>
          </p:cNvPr>
          <p:cNvSpPr/>
          <p:nvPr/>
        </p:nvSpPr>
        <p:spPr>
          <a:xfrm>
            <a:off x="453513" y="2580968"/>
            <a:ext cx="3141407" cy="142321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Өнімділік.</a:t>
            </a:r>
          </a:p>
          <a:p>
            <a:pPr lvl="0" algn="ctr"/>
            <a:r>
              <a:rPr lang="kk-K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Түсімділік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FF46C9-EE30-45EB-BB24-4882E59FCDEF}"/>
              </a:ext>
            </a:extLst>
          </p:cNvPr>
          <p:cNvSpPr txBox="1"/>
          <p:nvPr/>
        </p:nvSpPr>
        <p:spPr>
          <a:xfrm>
            <a:off x="1519084" y="641976"/>
            <a:ext cx="104123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kk-KZ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Кірпіш шығаратын цехта бір бригаданың жұмыс жасау өнімділігі 200 кірпіш/2 сағ тең. Егер олар күніне 8 сағат </a:t>
            </a:r>
          </a:p>
          <a:p>
            <a:pPr lvl="0" algn="ctr"/>
            <a:r>
              <a:rPr lang="kk-KZ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 жасаса, цехта жарты ай ішінде </a:t>
            </a:r>
          </a:p>
          <a:p>
            <a:pPr lvl="0" algn="ctr"/>
            <a:r>
              <a:rPr lang="kk-KZ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қанша  кірпіш шығарады?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BA51F5F-8BD0-41C8-858C-BB742AD78989}"/>
              </a:ext>
            </a:extLst>
          </p:cNvPr>
          <p:cNvGrpSpPr/>
          <p:nvPr/>
        </p:nvGrpSpPr>
        <p:grpSpPr>
          <a:xfrm>
            <a:off x="724443" y="93960"/>
            <a:ext cx="1299773" cy="2291381"/>
            <a:chOff x="886060" y="-78208"/>
            <a:chExt cx="1299773" cy="2291381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FE09552B-8750-4CF2-8CEF-4585934B53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7" t="15269" r="19861" b="8925"/>
            <a:stretch/>
          </p:blipFill>
          <p:spPr>
            <a:xfrm>
              <a:off x="886060" y="834701"/>
              <a:ext cx="1247468" cy="1378472"/>
            </a:xfrm>
            <a:prstGeom prst="rect">
              <a:avLst/>
            </a:prstGeom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D3D03ED4-9FBB-4D74-BCE4-6A9141C247D3}"/>
                </a:ext>
              </a:extLst>
            </p:cNvPr>
            <p:cNvSpPr/>
            <p:nvPr/>
          </p:nvSpPr>
          <p:spPr>
            <a:xfrm rot="1310876">
              <a:off x="1628399" y="280332"/>
              <a:ext cx="55743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/>
                </a:rPr>
                <a:t>?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EB53D82A-E403-40A8-B7F1-089A7B531D5E}"/>
                </a:ext>
              </a:extLst>
            </p:cNvPr>
            <p:cNvSpPr/>
            <p:nvPr/>
          </p:nvSpPr>
          <p:spPr>
            <a:xfrm rot="1310876">
              <a:off x="967333" y="253713"/>
              <a:ext cx="51045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/>
                </a:rPr>
                <a:t>?</a:t>
              </a: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2BA10712-0BC0-444C-9D7E-D1737410C572}"/>
                </a:ext>
              </a:extLst>
            </p:cNvPr>
            <p:cNvSpPr/>
            <p:nvPr/>
          </p:nvSpPr>
          <p:spPr>
            <a:xfrm rot="1310876">
              <a:off x="1388808" y="-78208"/>
              <a:ext cx="6243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/>
                </a:rPr>
                <a:t>?</a:t>
              </a: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5029841-34EA-4EC4-91B1-D92CBEC0B7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702" t="45076" r="43871" b="37496"/>
          <a:stretch/>
        </p:blipFill>
        <p:spPr>
          <a:xfrm>
            <a:off x="3799010" y="2580968"/>
            <a:ext cx="2202426" cy="160717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22CD31A-EBDE-418E-AA59-B7405ED4E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5" r="11225"/>
          <a:stretch/>
        </p:blipFill>
        <p:spPr bwMode="auto">
          <a:xfrm>
            <a:off x="6940417" y="2506445"/>
            <a:ext cx="2239635" cy="19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554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AB8346D-1ADE-4D4F-8DB0-ED7F8E116F40}"/>
              </a:ext>
            </a:extLst>
          </p:cNvPr>
          <p:cNvSpPr/>
          <p:nvPr/>
        </p:nvSpPr>
        <p:spPr>
          <a:xfrm>
            <a:off x="453513" y="250722"/>
            <a:ext cx="11284974" cy="608371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: пятиугольник 2">
            <a:extLst>
              <a:ext uri="{FF2B5EF4-FFF2-40B4-BE49-F238E27FC236}">
                <a16:creationId xmlns:a16="http://schemas.microsoft.com/office/drawing/2014/main" id="{097ACC13-4111-42A7-9F11-9D1C81B52C28}"/>
              </a:ext>
            </a:extLst>
          </p:cNvPr>
          <p:cNvSpPr/>
          <p:nvPr/>
        </p:nvSpPr>
        <p:spPr>
          <a:xfrm>
            <a:off x="453513" y="2580968"/>
            <a:ext cx="3141407" cy="142321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Өнімділік.</a:t>
            </a:r>
          </a:p>
          <a:p>
            <a:pPr lvl="0" algn="ctr"/>
            <a:r>
              <a:rPr lang="kk-K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Түсімділік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FF46C9-EE30-45EB-BB24-4882E59FCDEF}"/>
              </a:ext>
            </a:extLst>
          </p:cNvPr>
          <p:cNvSpPr txBox="1"/>
          <p:nvPr/>
        </p:nvSpPr>
        <p:spPr>
          <a:xfrm>
            <a:off x="1519084" y="641976"/>
            <a:ext cx="104123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kk-KZ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Кірпіш шығаратын цехта бір бригаданың жұмыс жасау өнімділігі 200 кірпіш/2 сағ тең. Егер олар күніне 8 сағат </a:t>
            </a:r>
          </a:p>
          <a:p>
            <a:pPr lvl="0" algn="ctr"/>
            <a:r>
              <a:rPr lang="kk-KZ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 жасаса, цехта жарты ай ішінде </a:t>
            </a:r>
          </a:p>
          <a:p>
            <a:pPr lvl="0" algn="ctr"/>
            <a:r>
              <a:rPr lang="kk-KZ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қанша  кірпіш шығарады?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BA51F5F-8BD0-41C8-858C-BB742AD78989}"/>
              </a:ext>
            </a:extLst>
          </p:cNvPr>
          <p:cNvGrpSpPr/>
          <p:nvPr/>
        </p:nvGrpSpPr>
        <p:grpSpPr>
          <a:xfrm>
            <a:off x="724443" y="93960"/>
            <a:ext cx="1299773" cy="2291381"/>
            <a:chOff x="886060" y="-78208"/>
            <a:chExt cx="1299773" cy="2291381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FE09552B-8750-4CF2-8CEF-4585934B53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7" t="15269" r="19861" b="8925"/>
            <a:stretch/>
          </p:blipFill>
          <p:spPr>
            <a:xfrm>
              <a:off x="886060" y="834701"/>
              <a:ext cx="1247468" cy="1378472"/>
            </a:xfrm>
            <a:prstGeom prst="rect">
              <a:avLst/>
            </a:prstGeom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D3D03ED4-9FBB-4D74-BCE4-6A9141C247D3}"/>
                </a:ext>
              </a:extLst>
            </p:cNvPr>
            <p:cNvSpPr/>
            <p:nvPr/>
          </p:nvSpPr>
          <p:spPr>
            <a:xfrm rot="1310876">
              <a:off x="1628399" y="280332"/>
              <a:ext cx="55743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/>
                </a:rPr>
                <a:t>?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EB53D82A-E403-40A8-B7F1-089A7B531D5E}"/>
                </a:ext>
              </a:extLst>
            </p:cNvPr>
            <p:cNvSpPr/>
            <p:nvPr/>
          </p:nvSpPr>
          <p:spPr>
            <a:xfrm rot="1310876">
              <a:off x="967333" y="253713"/>
              <a:ext cx="51045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/>
                </a:rPr>
                <a:t>?</a:t>
              </a: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2BA10712-0BC0-444C-9D7E-D1737410C572}"/>
                </a:ext>
              </a:extLst>
            </p:cNvPr>
            <p:cNvSpPr/>
            <p:nvPr/>
          </p:nvSpPr>
          <p:spPr>
            <a:xfrm rot="1310876">
              <a:off x="1388808" y="-78208"/>
              <a:ext cx="6243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/>
                </a:rPr>
                <a:t>?</a:t>
              </a: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5029841-34EA-4EC4-91B1-D92CBEC0B7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702" t="45076" r="43871" b="37496"/>
          <a:stretch/>
        </p:blipFill>
        <p:spPr>
          <a:xfrm>
            <a:off x="3799010" y="2580968"/>
            <a:ext cx="2202426" cy="160717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22CD31A-EBDE-418E-AA59-B7405ED4E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5" r="11225"/>
          <a:stretch/>
        </p:blipFill>
        <p:spPr bwMode="auto">
          <a:xfrm>
            <a:off x="6940417" y="2506445"/>
            <a:ext cx="2239635" cy="19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FDAEBEF-29BF-48A6-8389-794A3F1DDA60}"/>
              </a:ext>
            </a:extLst>
          </p:cNvPr>
          <p:cNvSpPr/>
          <p:nvPr/>
        </p:nvSpPr>
        <p:spPr>
          <a:xfrm>
            <a:off x="733803" y="4324334"/>
            <a:ext cx="10535265" cy="180280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200:2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=100 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кірпіш</a:t>
            </a:r>
          </a:p>
          <a:p>
            <a:pPr marL="342900" indent="-342900">
              <a:buAutoNum type="arabicParenR"/>
            </a:pP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100*8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=800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кірпіш</a:t>
            </a:r>
          </a:p>
          <a:p>
            <a:pPr marL="342900" indent="-342900">
              <a:buAutoNum type="arabicParenR"/>
            </a:pP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800*15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=12000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кірпіш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E64097-030F-4011-B094-1450EB336093}"/>
              </a:ext>
            </a:extLst>
          </p:cNvPr>
          <p:cNvSpPr txBox="1"/>
          <p:nvPr/>
        </p:nvSpPr>
        <p:spPr>
          <a:xfrm>
            <a:off x="5610326" y="4838071"/>
            <a:ext cx="5790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Жауабы: 12000 кірпіш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52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AB8346D-1ADE-4D4F-8DB0-ED7F8E116F40}"/>
              </a:ext>
            </a:extLst>
          </p:cNvPr>
          <p:cNvSpPr/>
          <p:nvPr/>
        </p:nvSpPr>
        <p:spPr>
          <a:xfrm>
            <a:off x="453513" y="204166"/>
            <a:ext cx="11284974" cy="6176822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75A69F5-C511-46BF-9BD8-B99E3058D335}"/>
              </a:ext>
            </a:extLst>
          </p:cNvPr>
          <p:cNvSpPr/>
          <p:nvPr/>
        </p:nvSpPr>
        <p:spPr>
          <a:xfrm>
            <a:off x="2851036" y="3396942"/>
            <a:ext cx="4015554" cy="2873375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2652951-C6F5-4D41-BDD0-A65D708030EA}"/>
              </a:ext>
            </a:extLst>
          </p:cNvPr>
          <p:cNvGrpSpPr/>
          <p:nvPr/>
        </p:nvGrpSpPr>
        <p:grpSpPr>
          <a:xfrm>
            <a:off x="724443" y="93960"/>
            <a:ext cx="1299773" cy="2291381"/>
            <a:chOff x="886060" y="-78208"/>
            <a:chExt cx="1299773" cy="2291381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E4177FF-4BEB-4791-ADBF-6B5D24D943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7" t="15269" r="19861" b="8925"/>
            <a:stretch/>
          </p:blipFill>
          <p:spPr>
            <a:xfrm>
              <a:off x="886060" y="834701"/>
              <a:ext cx="1247468" cy="1378472"/>
            </a:xfrm>
            <a:prstGeom prst="rect">
              <a:avLst/>
            </a:prstGeom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24D25E24-5C18-4ACF-AA1D-99D2AD15D5D8}"/>
                </a:ext>
              </a:extLst>
            </p:cNvPr>
            <p:cNvSpPr/>
            <p:nvPr/>
          </p:nvSpPr>
          <p:spPr>
            <a:xfrm rot="1310876">
              <a:off x="1628399" y="280332"/>
              <a:ext cx="55743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/>
                </a:rPr>
                <a:t>?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BBAA70A5-EE91-470C-8306-AC0CC696C6AC}"/>
                </a:ext>
              </a:extLst>
            </p:cNvPr>
            <p:cNvSpPr/>
            <p:nvPr/>
          </p:nvSpPr>
          <p:spPr>
            <a:xfrm rot="1310876">
              <a:off x="967333" y="253713"/>
              <a:ext cx="51045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/>
                </a:rPr>
                <a:t>?</a:t>
              </a: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90B66300-E046-4810-A77E-989453E96FA2}"/>
                </a:ext>
              </a:extLst>
            </p:cNvPr>
            <p:cNvSpPr/>
            <p:nvPr/>
          </p:nvSpPr>
          <p:spPr>
            <a:xfrm rot="1310876">
              <a:off x="1388808" y="-78208"/>
              <a:ext cx="6243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/>
                </a:rPr>
                <a:t>?</a:t>
              </a: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36AFD24-D041-45BA-A383-3839E95181A2}"/>
              </a:ext>
            </a:extLst>
          </p:cNvPr>
          <p:cNvSpPr/>
          <p:nvPr/>
        </p:nvSpPr>
        <p:spPr>
          <a:xfrm>
            <a:off x="2839645" y="364058"/>
            <a:ext cx="4015554" cy="2873375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: пятиугольник 2">
            <a:extLst>
              <a:ext uri="{FF2B5EF4-FFF2-40B4-BE49-F238E27FC236}">
                <a16:creationId xmlns:a16="http://schemas.microsoft.com/office/drawing/2014/main" id="{876E90F9-2B2E-45BE-B32D-AEBEB3DBD5DD}"/>
              </a:ext>
            </a:extLst>
          </p:cNvPr>
          <p:cNvSpPr/>
          <p:nvPr/>
        </p:nvSpPr>
        <p:spPr>
          <a:xfrm>
            <a:off x="453513" y="2580968"/>
            <a:ext cx="3141407" cy="142321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алдық (период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34D9D4B-A90C-4312-9573-F63B12E803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50" y="485600"/>
            <a:ext cx="630080" cy="8122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33691C8-B823-41BA-B340-F91A58721D69}"/>
              </a:ext>
            </a:extLst>
          </p:cNvPr>
          <p:cNvSpPr txBox="1"/>
          <p:nvPr/>
        </p:nvSpPr>
        <p:spPr>
          <a:xfrm>
            <a:off x="3951060" y="523567"/>
            <a:ext cx="2892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kk-KZ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498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нешеге аяқталады?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33EE341-388D-4FF3-B755-0858531CC005}"/>
              </a:ext>
            </a:extLst>
          </p:cNvPr>
          <p:cNvSpPr/>
          <p:nvPr/>
        </p:nvSpPr>
        <p:spPr>
          <a:xfrm>
            <a:off x="7056515" y="381936"/>
            <a:ext cx="4129548" cy="2873375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847546-37B0-40EF-B9A5-616016DC1FE1}"/>
              </a:ext>
            </a:extLst>
          </p:cNvPr>
          <p:cNvSpPr txBox="1"/>
          <p:nvPr/>
        </p:nvSpPr>
        <p:spPr>
          <a:xfrm>
            <a:off x="8216095" y="363823"/>
            <a:ext cx="2892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373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нешеге аяқталады?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04C624A-DB89-4B18-B715-9ED4D9B7C8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864" y="485600"/>
            <a:ext cx="696454" cy="9607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49C171B-9FE7-4A1D-A9AC-3EE2F06CEAB0}"/>
              </a:ext>
            </a:extLst>
          </p:cNvPr>
          <p:cNvSpPr txBox="1"/>
          <p:nvPr/>
        </p:nvSpPr>
        <p:spPr>
          <a:xfrm>
            <a:off x="3974399" y="3396942"/>
            <a:ext cx="2892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нешеге аяқталады?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563DFF7-004A-4285-BEB4-00E1561344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243" y="3396942"/>
            <a:ext cx="928817" cy="1104603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7305340-5597-4D2F-942C-B34AB6DCC220}"/>
              </a:ext>
            </a:extLst>
          </p:cNvPr>
          <p:cNvSpPr/>
          <p:nvPr/>
        </p:nvSpPr>
        <p:spPr>
          <a:xfrm>
            <a:off x="7056515" y="3401696"/>
            <a:ext cx="4015554" cy="2873375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461B0C-841B-41ED-B005-AC62EF9D3F15}"/>
              </a:ext>
            </a:extLst>
          </p:cNvPr>
          <p:cNvSpPr txBox="1"/>
          <p:nvPr/>
        </p:nvSpPr>
        <p:spPr>
          <a:xfrm>
            <a:off x="8138318" y="3418867"/>
            <a:ext cx="2892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kk-KZ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222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нешеге аяқталады?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F71D92C-8E89-4338-AEDA-0D9E25D7D3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15" y="3358975"/>
            <a:ext cx="1104604" cy="110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46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AB8346D-1ADE-4D4F-8DB0-ED7F8E116F40}"/>
              </a:ext>
            </a:extLst>
          </p:cNvPr>
          <p:cNvSpPr/>
          <p:nvPr/>
        </p:nvSpPr>
        <p:spPr>
          <a:xfrm>
            <a:off x="453513" y="204166"/>
            <a:ext cx="11284974" cy="6176822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75A69F5-C511-46BF-9BD8-B99E3058D335}"/>
              </a:ext>
            </a:extLst>
          </p:cNvPr>
          <p:cNvSpPr/>
          <p:nvPr/>
        </p:nvSpPr>
        <p:spPr>
          <a:xfrm>
            <a:off x="2851036" y="3396942"/>
            <a:ext cx="4015554" cy="2873375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2652951-C6F5-4D41-BDD0-A65D708030EA}"/>
              </a:ext>
            </a:extLst>
          </p:cNvPr>
          <p:cNvGrpSpPr/>
          <p:nvPr/>
        </p:nvGrpSpPr>
        <p:grpSpPr>
          <a:xfrm>
            <a:off x="724443" y="93960"/>
            <a:ext cx="1299773" cy="2291381"/>
            <a:chOff x="886060" y="-78208"/>
            <a:chExt cx="1299773" cy="2291381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E4177FF-4BEB-4791-ADBF-6B5D24D943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7" t="15269" r="19861" b="8925"/>
            <a:stretch/>
          </p:blipFill>
          <p:spPr>
            <a:xfrm>
              <a:off x="886060" y="834701"/>
              <a:ext cx="1247468" cy="1378472"/>
            </a:xfrm>
            <a:prstGeom prst="rect">
              <a:avLst/>
            </a:prstGeom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24D25E24-5C18-4ACF-AA1D-99D2AD15D5D8}"/>
                </a:ext>
              </a:extLst>
            </p:cNvPr>
            <p:cNvSpPr/>
            <p:nvPr/>
          </p:nvSpPr>
          <p:spPr>
            <a:xfrm rot="1310876">
              <a:off x="1628399" y="280332"/>
              <a:ext cx="55743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/>
                </a:rPr>
                <a:t>?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BBAA70A5-EE91-470C-8306-AC0CC696C6AC}"/>
                </a:ext>
              </a:extLst>
            </p:cNvPr>
            <p:cNvSpPr/>
            <p:nvPr/>
          </p:nvSpPr>
          <p:spPr>
            <a:xfrm rot="1310876">
              <a:off x="967333" y="253713"/>
              <a:ext cx="51045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/>
                </a:rPr>
                <a:t>?</a:t>
              </a: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90B66300-E046-4810-A77E-989453E96FA2}"/>
                </a:ext>
              </a:extLst>
            </p:cNvPr>
            <p:cNvSpPr/>
            <p:nvPr/>
          </p:nvSpPr>
          <p:spPr>
            <a:xfrm rot="1310876">
              <a:off x="1388808" y="-78208"/>
              <a:ext cx="6243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/>
                </a:rPr>
                <a:t>?</a:t>
              </a: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36AFD24-D041-45BA-A383-3839E95181A2}"/>
              </a:ext>
            </a:extLst>
          </p:cNvPr>
          <p:cNvSpPr/>
          <p:nvPr/>
        </p:nvSpPr>
        <p:spPr>
          <a:xfrm>
            <a:off x="2839645" y="364058"/>
            <a:ext cx="4015554" cy="2873375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kk-KZ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=6</a:t>
            </a:r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kk-KZ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=36</a:t>
            </a:r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kk-KZ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=216</a:t>
            </a:r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kk-KZ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=1296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: пятиугольник 2">
            <a:extLst>
              <a:ext uri="{FF2B5EF4-FFF2-40B4-BE49-F238E27FC236}">
                <a16:creationId xmlns:a16="http://schemas.microsoft.com/office/drawing/2014/main" id="{876E90F9-2B2E-45BE-B32D-AEBEB3DBD5DD}"/>
              </a:ext>
            </a:extLst>
          </p:cNvPr>
          <p:cNvSpPr/>
          <p:nvPr/>
        </p:nvSpPr>
        <p:spPr>
          <a:xfrm>
            <a:off x="453513" y="2580968"/>
            <a:ext cx="3141407" cy="142321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алдық (период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34D9D4B-A90C-4312-9573-F63B12E803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50" y="485600"/>
            <a:ext cx="630080" cy="8122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33691C8-B823-41BA-B340-F91A58721D69}"/>
              </a:ext>
            </a:extLst>
          </p:cNvPr>
          <p:cNvSpPr txBox="1"/>
          <p:nvPr/>
        </p:nvSpPr>
        <p:spPr>
          <a:xfrm>
            <a:off x="3951060" y="523567"/>
            <a:ext cx="2892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kk-KZ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498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нешеге аяқталады?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33EE341-388D-4FF3-B755-0858531CC005}"/>
              </a:ext>
            </a:extLst>
          </p:cNvPr>
          <p:cNvSpPr/>
          <p:nvPr/>
        </p:nvSpPr>
        <p:spPr>
          <a:xfrm>
            <a:off x="7056515" y="381936"/>
            <a:ext cx="4129548" cy="2873375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847546-37B0-40EF-B9A5-616016DC1FE1}"/>
              </a:ext>
            </a:extLst>
          </p:cNvPr>
          <p:cNvSpPr txBox="1"/>
          <p:nvPr/>
        </p:nvSpPr>
        <p:spPr>
          <a:xfrm>
            <a:off x="8216095" y="363823"/>
            <a:ext cx="2892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373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нешеге аяқталады?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04C624A-DB89-4B18-B715-9ED4D9B7C8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864" y="485600"/>
            <a:ext cx="696454" cy="9607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49C171B-9FE7-4A1D-A9AC-3EE2F06CEAB0}"/>
              </a:ext>
            </a:extLst>
          </p:cNvPr>
          <p:cNvSpPr txBox="1"/>
          <p:nvPr/>
        </p:nvSpPr>
        <p:spPr>
          <a:xfrm>
            <a:off x="3974399" y="3396942"/>
            <a:ext cx="2892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нешеге аяқталады?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563DFF7-004A-4285-BEB4-00E1561344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243" y="3396942"/>
            <a:ext cx="928817" cy="1104603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7305340-5597-4D2F-942C-B34AB6DCC220}"/>
              </a:ext>
            </a:extLst>
          </p:cNvPr>
          <p:cNvSpPr/>
          <p:nvPr/>
        </p:nvSpPr>
        <p:spPr>
          <a:xfrm>
            <a:off x="7056515" y="3401696"/>
            <a:ext cx="4015554" cy="2873375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461B0C-841B-41ED-B005-AC62EF9D3F15}"/>
              </a:ext>
            </a:extLst>
          </p:cNvPr>
          <p:cNvSpPr txBox="1"/>
          <p:nvPr/>
        </p:nvSpPr>
        <p:spPr>
          <a:xfrm>
            <a:off x="8138318" y="3418867"/>
            <a:ext cx="2892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kk-KZ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222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нешеге аяқталады?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F71D92C-8E89-4338-AEDA-0D9E25D7D3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15" y="3358975"/>
            <a:ext cx="1104604" cy="11046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465DC4-BCD1-4E38-8D50-CC623461F373}"/>
              </a:ext>
            </a:extLst>
          </p:cNvPr>
          <p:cNvSpPr txBox="1"/>
          <p:nvPr/>
        </p:nvSpPr>
        <p:spPr>
          <a:xfrm>
            <a:off x="3480619" y="2713703"/>
            <a:ext cx="3362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Жауабы: 6 мен аяқталады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302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AB8346D-1ADE-4D4F-8DB0-ED7F8E116F40}"/>
              </a:ext>
            </a:extLst>
          </p:cNvPr>
          <p:cNvSpPr/>
          <p:nvPr/>
        </p:nvSpPr>
        <p:spPr>
          <a:xfrm>
            <a:off x="453513" y="204166"/>
            <a:ext cx="11284974" cy="6176822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75A69F5-C511-46BF-9BD8-B99E3058D335}"/>
              </a:ext>
            </a:extLst>
          </p:cNvPr>
          <p:cNvSpPr/>
          <p:nvPr/>
        </p:nvSpPr>
        <p:spPr>
          <a:xfrm>
            <a:off x="2851036" y="3396942"/>
            <a:ext cx="4015554" cy="2873375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2652951-C6F5-4D41-BDD0-A65D708030EA}"/>
              </a:ext>
            </a:extLst>
          </p:cNvPr>
          <p:cNvGrpSpPr/>
          <p:nvPr/>
        </p:nvGrpSpPr>
        <p:grpSpPr>
          <a:xfrm>
            <a:off x="724443" y="93960"/>
            <a:ext cx="1299773" cy="2291381"/>
            <a:chOff x="886060" y="-78208"/>
            <a:chExt cx="1299773" cy="2291381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E4177FF-4BEB-4791-ADBF-6B5D24D943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7" t="15269" r="19861" b="8925"/>
            <a:stretch/>
          </p:blipFill>
          <p:spPr>
            <a:xfrm>
              <a:off x="886060" y="834701"/>
              <a:ext cx="1247468" cy="1378472"/>
            </a:xfrm>
            <a:prstGeom prst="rect">
              <a:avLst/>
            </a:prstGeom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24D25E24-5C18-4ACF-AA1D-99D2AD15D5D8}"/>
                </a:ext>
              </a:extLst>
            </p:cNvPr>
            <p:cNvSpPr/>
            <p:nvPr/>
          </p:nvSpPr>
          <p:spPr>
            <a:xfrm rot="1310876">
              <a:off x="1628399" y="280332"/>
              <a:ext cx="55743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/>
                </a:rPr>
                <a:t>?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BBAA70A5-EE91-470C-8306-AC0CC696C6AC}"/>
                </a:ext>
              </a:extLst>
            </p:cNvPr>
            <p:cNvSpPr/>
            <p:nvPr/>
          </p:nvSpPr>
          <p:spPr>
            <a:xfrm rot="1310876">
              <a:off x="967333" y="253713"/>
              <a:ext cx="51045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/>
                </a:rPr>
                <a:t>?</a:t>
              </a: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90B66300-E046-4810-A77E-989453E96FA2}"/>
                </a:ext>
              </a:extLst>
            </p:cNvPr>
            <p:cNvSpPr/>
            <p:nvPr/>
          </p:nvSpPr>
          <p:spPr>
            <a:xfrm rot="1310876">
              <a:off x="1388808" y="-78208"/>
              <a:ext cx="6243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/>
                </a:rPr>
                <a:t>?</a:t>
              </a: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36AFD24-D041-45BA-A383-3839E95181A2}"/>
              </a:ext>
            </a:extLst>
          </p:cNvPr>
          <p:cNvSpPr/>
          <p:nvPr/>
        </p:nvSpPr>
        <p:spPr>
          <a:xfrm>
            <a:off x="2839645" y="364058"/>
            <a:ext cx="4015554" cy="2873375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kk-KZ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=6</a:t>
            </a:r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kk-KZ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=36</a:t>
            </a:r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kk-KZ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=216</a:t>
            </a:r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kk-KZ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=1296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: пятиугольник 2">
            <a:extLst>
              <a:ext uri="{FF2B5EF4-FFF2-40B4-BE49-F238E27FC236}">
                <a16:creationId xmlns:a16="http://schemas.microsoft.com/office/drawing/2014/main" id="{876E90F9-2B2E-45BE-B32D-AEBEB3DBD5DD}"/>
              </a:ext>
            </a:extLst>
          </p:cNvPr>
          <p:cNvSpPr/>
          <p:nvPr/>
        </p:nvSpPr>
        <p:spPr>
          <a:xfrm>
            <a:off x="453513" y="2580968"/>
            <a:ext cx="3141407" cy="142321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алдық (период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34D9D4B-A90C-4312-9573-F63B12E803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50" y="485600"/>
            <a:ext cx="630080" cy="8122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33691C8-B823-41BA-B340-F91A58721D69}"/>
              </a:ext>
            </a:extLst>
          </p:cNvPr>
          <p:cNvSpPr txBox="1"/>
          <p:nvPr/>
        </p:nvSpPr>
        <p:spPr>
          <a:xfrm>
            <a:off x="3951060" y="523567"/>
            <a:ext cx="2892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kk-KZ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498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нешеге аяқталады?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33EE341-388D-4FF3-B755-0858531CC005}"/>
              </a:ext>
            </a:extLst>
          </p:cNvPr>
          <p:cNvSpPr/>
          <p:nvPr/>
        </p:nvSpPr>
        <p:spPr>
          <a:xfrm>
            <a:off x="7056515" y="381936"/>
            <a:ext cx="4129548" cy="2873375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kk-KZ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=7</a:t>
            </a:r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kk-KZ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=49</a:t>
            </a:r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kk-KZ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=349</a:t>
            </a:r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kk-KZ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=2401</a:t>
            </a:r>
          </a:p>
          <a:p>
            <a:pPr lvl="0" algn="ctr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4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=16807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847546-37B0-40EF-B9A5-616016DC1FE1}"/>
              </a:ext>
            </a:extLst>
          </p:cNvPr>
          <p:cNvSpPr txBox="1"/>
          <p:nvPr/>
        </p:nvSpPr>
        <p:spPr>
          <a:xfrm>
            <a:off x="8216095" y="363823"/>
            <a:ext cx="2892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373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нешеге аяқталады?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04C624A-DB89-4B18-B715-9ED4D9B7C8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864" y="485600"/>
            <a:ext cx="696454" cy="9607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49C171B-9FE7-4A1D-A9AC-3EE2F06CEAB0}"/>
              </a:ext>
            </a:extLst>
          </p:cNvPr>
          <p:cNvSpPr txBox="1"/>
          <p:nvPr/>
        </p:nvSpPr>
        <p:spPr>
          <a:xfrm>
            <a:off x="3974399" y="3396942"/>
            <a:ext cx="2892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нешеге аяқталады?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563DFF7-004A-4285-BEB4-00E1561344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243" y="3396942"/>
            <a:ext cx="928817" cy="1104603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7305340-5597-4D2F-942C-B34AB6DCC220}"/>
              </a:ext>
            </a:extLst>
          </p:cNvPr>
          <p:cNvSpPr/>
          <p:nvPr/>
        </p:nvSpPr>
        <p:spPr>
          <a:xfrm>
            <a:off x="7056515" y="3401696"/>
            <a:ext cx="4015554" cy="2873375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461B0C-841B-41ED-B005-AC62EF9D3F15}"/>
              </a:ext>
            </a:extLst>
          </p:cNvPr>
          <p:cNvSpPr txBox="1"/>
          <p:nvPr/>
        </p:nvSpPr>
        <p:spPr>
          <a:xfrm>
            <a:off x="8138318" y="3418867"/>
            <a:ext cx="2892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kk-KZ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222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нешеге аяқталады?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F71D92C-8E89-4338-AEDA-0D9E25D7D3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15" y="3358975"/>
            <a:ext cx="1104604" cy="110460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ADD4F61-98EA-475F-8AB4-E0AAC38062C7}"/>
              </a:ext>
            </a:extLst>
          </p:cNvPr>
          <p:cNvSpPr txBox="1"/>
          <p:nvPr/>
        </p:nvSpPr>
        <p:spPr>
          <a:xfrm>
            <a:off x="7441864" y="2787871"/>
            <a:ext cx="3362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Жауабы: 9-ға аяқталады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695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AB8346D-1ADE-4D4F-8DB0-ED7F8E116F40}"/>
              </a:ext>
            </a:extLst>
          </p:cNvPr>
          <p:cNvSpPr/>
          <p:nvPr/>
        </p:nvSpPr>
        <p:spPr>
          <a:xfrm>
            <a:off x="453513" y="204166"/>
            <a:ext cx="11284974" cy="6176822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75A69F5-C511-46BF-9BD8-B99E3058D335}"/>
              </a:ext>
            </a:extLst>
          </p:cNvPr>
          <p:cNvSpPr/>
          <p:nvPr/>
        </p:nvSpPr>
        <p:spPr>
          <a:xfrm>
            <a:off x="2851036" y="3396942"/>
            <a:ext cx="4015554" cy="2873375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kk-KZ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=6</a:t>
            </a:r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kk-KZ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=64</a:t>
            </a:r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kk-KZ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=512</a:t>
            </a:r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kk-KZ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=4096</a:t>
            </a:r>
          </a:p>
          <a:p>
            <a:pPr lvl="0" algn="ctr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=32768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2652951-C6F5-4D41-BDD0-A65D708030EA}"/>
              </a:ext>
            </a:extLst>
          </p:cNvPr>
          <p:cNvGrpSpPr/>
          <p:nvPr/>
        </p:nvGrpSpPr>
        <p:grpSpPr>
          <a:xfrm>
            <a:off x="724443" y="93960"/>
            <a:ext cx="1299773" cy="2291381"/>
            <a:chOff x="886060" y="-78208"/>
            <a:chExt cx="1299773" cy="2291381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E4177FF-4BEB-4791-ADBF-6B5D24D943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7" t="15269" r="19861" b="8925"/>
            <a:stretch/>
          </p:blipFill>
          <p:spPr>
            <a:xfrm>
              <a:off x="886060" y="834701"/>
              <a:ext cx="1247468" cy="1378472"/>
            </a:xfrm>
            <a:prstGeom prst="rect">
              <a:avLst/>
            </a:prstGeom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24D25E24-5C18-4ACF-AA1D-99D2AD15D5D8}"/>
                </a:ext>
              </a:extLst>
            </p:cNvPr>
            <p:cNvSpPr/>
            <p:nvPr/>
          </p:nvSpPr>
          <p:spPr>
            <a:xfrm rot="1310876">
              <a:off x="1628399" y="280332"/>
              <a:ext cx="55743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/>
                </a:rPr>
                <a:t>?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BBAA70A5-EE91-470C-8306-AC0CC696C6AC}"/>
                </a:ext>
              </a:extLst>
            </p:cNvPr>
            <p:cNvSpPr/>
            <p:nvPr/>
          </p:nvSpPr>
          <p:spPr>
            <a:xfrm rot="1310876">
              <a:off x="967333" y="253713"/>
              <a:ext cx="51045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/>
                </a:rPr>
                <a:t>?</a:t>
              </a: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90B66300-E046-4810-A77E-989453E96FA2}"/>
                </a:ext>
              </a:extLst>
            </p:cNvPr>
            <p:cNvSpPr/>
            <p:nvPr/>
          </p:nvSpPr>
          <p:spPr>
            <a:xfrm rot="1310876">
              <a:off x="1388808" y="-78208"/>
              <a:ext cx="6243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/>
                </a:rPr>
                <a:t>?</a:t>
              </a: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36AFD24-D041-45BA-A383-3839E95181A2}"/>
              </a:ext>
            </a:extLst>
          </p:cNvPr>
          <p:cNvSpPr/>
          <p:nvPr/>
        </p:nvSpPr>
        <p:spPr>
          <a:xfrm>
            <a:off x="2839645" y="364058"/>
            <a:ext cx="4015554" cy="2873375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kk-KZ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=6</a:t>
            </a:r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kk-KZ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=36</a:t>
            </a:r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kk-KZ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=216</a:t>
            </a:r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kk-KZ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=1296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: пятиугольник 2">
            <a:extLst>
              <a:ext uri="{FF2B5EF4-FFF2-40B4-BE49-F238E27FC236}">
                <a16:creationId xmlns:a16="http://schemas.microsoft.com/office/drawing/2014/main" id="{876E90F9-2B2E-45BE-B32D-AEBEB3DBD5DD}"/>
              </a:ext>
            </a:extLst>
          </p:cNvPr>
          <p:cNvSpPr/>
          <p:nvPr/>
        </p:nvSpPr>
        <p:spPr>
          <a:xfrm>
            <a:off x="453513" y="2580968"/>
            <a:ext cx="3141407" cy="142321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алдық (период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34D9D4B-A90C-4312-9573-F63B12E803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50" y="485600"/>
            <a:ext cx="630080" cy="8122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33691C8-B823-41BA-B340-F91A58721D69}"/>
              </a:ext>
            </a:extLst>
          </p:cNvPr>
          <p:cNvSpPr txBox="1"/>
          <p:nvPr/>
        </p:nvSpPr>
        <p:spPr>
          <a:xfrm>
            <a:off x="3951060" y="523567"/>
            <a:ext cx="2892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kk-KZ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498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нешеге аяқталады?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33EE341-388D-4FF3-B755-0858531CC005}"/>
              </a:ext>
            </a:extLst>
          </p:cNvPr>
          <p:cNvSpPr/>
          <p:nvPr/>
        </p:nvSpPr>
        <p:spPr>
          <a:xfrm>
            <a:off x="7056515" y="381936"/>
            <a:ext cx="4129548" cy="2873375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kk-KZ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=7</a:t>
            </a:r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kk-KZ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=49</a:t>
            </a:r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kk-KZ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=349</a:t>
            </a:r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kk-KZ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=2401</a:t>
            </a:r>
          </a:p>
          <a:p>
            <a:pPr lvl="0" algn="ctr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4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=16807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847546-37B0-40EF-B9A5-616016DC1FE1}"/>
              </a:ext>
            </a:extLst>
          </p:cNvPr>
          <p:cNvSpPr txBox="1"/>
          <p:nvPr/>
        </p:nvSpPr>
        <p:spPr>
          <a:xfrm>
            <a:off x="8216095" y="363823"/>
            <a:ext cx="2892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373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нешеге аяқталады?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04C624A-DB89-4B18-B715-9ED4D9B7C8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864" y="485600"/>
            <a:ext cx="696454" cy="9607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49C171B-9FE7-4A1D-A9AC-3EE2F06CEAB0}"/>
              </a:ext>
            </a:extLst>
          </p:cNvPr>
          <p:cNvSpPr txBox="1"/>
          <p:nvPr/>
        </p:nvSpPr>
        <p:spPr>
          <a:xfrm>
            <a:off x="3974399" y="3396942"/>
            <a:ext cx="2892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нешеге аяқталады?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563DFF7-004A-4285-BEB4-00E1561344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243" y="3396942"/>
            <a:ext cx="928817" cy="1104603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7305340-5597-4D2F-942C-B34AB6DCC220}"/>
              </a:ext>
            </a:extLst>
          </p:cNvPr>
          <p:cNvSpPr/>
          <p:nvPr/>
        </p:nvSpPr>
        <p:spPr>
          <a:xfrm>
            <a:off x="7056515" y="3401696"/>
            <a:ext cx="4015554" cy="2873375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461B0C-841B-41ED-B005-AC62EF9D3F15}"/>
              </a:ext>
            </a:extLst>
          </p:cNvPr>
          <p:cNvSpPr txBox="1"/>
          <p:nvPr/>
        </p:nvSpPr>
        <p:spPr>
          <a:xfrm>
            <a:off x="8138318" y="3418867"/>
            <a:ext cx="2892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kk-KZ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222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нешеге аяқталады?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F71D92C-8E89-4338-AEDA-0D9E25D7D3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15" y="3358975"/>
            <a:ext cx="1104604" cy="110460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97394DB-044A-4F56-A321-2E84262758B5}"/>
              </a:ext>
            </a:extLst>
          </p:cNvPr>
          <p:cNvSpPr txBox="1"/>
          <p:nvPr/>
        </p:nvSpPr>
        <p:spPr>
          <a:xfrm>
            <a:off x="3177497" y="5725488"/>
            <a:ext cx="3362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Жауабы: 6-ға аяқталады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718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AB8346D-1ADE-4D4F-8DB0-ED7F8E116F40}"/>
              </a:ext>
            </a:extLst>
          </p:cNvPr>
          <p:cNvSpPr/>
          <p:nvPr/>
        </p:nvSpPr>
        <p:spPr>
          <a:xfrm>
            <a:off x="453513" y="204166"/>
            <a:ext cx="11284974" cy="6176822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75A69F5-C511-46BF-9BD8-B99E3058D335}"/>
              </a:ext>
            </a:extLst>
          </p:cNvPr>
          <p:cNvSpPr/>
          <p:nvPr/>
        </p:nvSpPr>
        <p:spPr>
          <a:xfrm>
            <a:off x="2851036" y="3396942"/>
            <a:ext cx="4015554" cy="2873375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kk-KZ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=6</a:t>
            </a:r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kk-KZ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=64</a:t>
            </a:r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kk-KZ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=512</a:t>
            </a:r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kk-KZ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=4096</a:t>
            </a:r>
          </a:p>
          <a:p>
            <a:pPr lvl="0" algn="ctr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=32768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2652951-C6F5-4D41-BDD0-A65D708030EA}"/>
              </a:ext>
            </a:extLst>
          </p:cNvPr>
          <p:cNvGrpSpPr/>
          <p:nvPr/>
        </p:nvGrpSpPr>
        <p:grpSpPr>
          <a:xfrm>
            <a:off x="724443" y="93960"/>
            <a:ext cx="1299773" cy="2291381"/>
            <a:chOff x="886060" y="-78208"/>
            <a:chExt cx="1299773" cy="2291381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E4177FF-4BEB-4791-ADBF-6B5D24D943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7" t="15269" r="19861" b="8925"/>
            <a:stretch/>
          </p:blipFill>
          <p:spPr>
            <a:xfrm>
              <a:off x="886060" y="834701"/>
              <a:ext cx="1247468" cy="1378472"/>
            </a:xfrm>
            <a:prstGeom prst="rect">
              <a:avLst/>
            </a:prstGeom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24D25E24-5C18-4ACF-AA1D-99D2AD15D5D8}"/>
                </a:ext>
              </a:extLst>
            </p:cNvPr>
            <p:cNvSpPr/>
            <p:nvPr/>
          </p:nvSpPr>
          <p:spPr>
            <a:xfrm rot="1310876">
              <a:off x="1628399" y="280332"/>
              <a:ext cx="55743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/>
                </a:rPr>
                <a:t>?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BBAA70A5-EE91-470C-8306-AC0CC696C6AC}"/>
                </a:ext>
              </a:extLst>
            </p:cNvPr>
            <p:cNvSpPr/>
            <p:nvPr/>
          </p:nvSpPr>
          <p:spPr>
            <a:xfrm rot="1310876">
              <a:off x="967333" y="253713"/>
              <a:ext cx="51045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/>
                </a:rPr>
                <a:t>?</a:t>
              </a: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90B66300-E046-4810-A77E-989453E96FA2}"/>
                </a:ext>
              </a:extLst>
            </p:cNvPr>
            <p:cNvSpPr/>
            <p:nvPr/>
          </p:nvSpPr>
          <p:spPr>
            <a:xfrm rot="1310876">
              <a:off x="1388808" y="-78208"/>
              <a:ext cx="6243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/>
                </a:rPr>
                <a:t>?</a:t>
              </a: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36AFD24-D041-45BA-A383-3839E95181A2}"/>
              </a:ext>
            </a:extLst>
          </p:cNvPr>
          <p:cNvSpPr/>
          <p:nvPr/>
        </p:nvSpPr>
        <p:spPr>
          <a:xfrm>
            <a:off x="2839645" y="364058"/>
            <a:ext cx="4015554" cy="2873375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kk-KZ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=6</a:t>
            </a:r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kk-KZ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=36</a:t>
            </a:r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kk-KZ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=216</a:t>
            </a:r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kk-KZ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=1296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: пятиугольник 2">
            <a:extLst>
              <a:ext uri="{FF2B5EF4-FFF2-40B4-BE49-F238E27FC236}">
                <a16:creationId xmlns:a16="http://schemas.microsoft.com/office/drawing/2014/main" id="{876E90F9-2B2E-45BE-B32D-AEBEB3DBD5DD}"/>
              </a:ext>
            </a:extLst>
          </p:cNvPr>
          <p:cNvSpPr/>
          <p:nvPr/>
        </p:nvSpPr>
        <p:spPr>
          <a:xfrm>
            <a:off x="453513" y="2580968"/>
            <a:ext cx="3141407" cy="142321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алдық (период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34D9D4B-A90C-4312-9573-F63B12E803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50" y="485600"/>
            <a:ext cx="630080" cy="8122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33691C8-B823-41BA-B340-F91A58721D69}"/>
              </a:ext>
            </a:extLst>
          </p:cNvPr>
          <p:cNvSpPr txBox="1"/>
          <p:nvPr/>
        </p:nvSpPr>
        <p:spPr>
          <a:xfrm>
            <a:off x="3951060" y="523567"/>
            <a:ext cx="2892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kk-KZ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498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нешеге аяқталады?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33EE341-388D-4FF3-B755-0858531CC005}"/>
              </a:ext>
            </a:extLst>
          </p:cNvPr>
          <p:cNvSpPr/>
          <p:nvPr/>
        </p:nvSpPr>
        <p:spPr>
          <a:xfrm>
            <a:off x="7056515" y="381936"/>
            <a:ext cx="4129548" cy="2873375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kk-KZ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=7</a:t>
            </a:r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kk-KZ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=49</a:t>
            </a:r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kk-KZ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=349</a:t>
            </a:r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kk-KZ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=2401</a:t>
            </a:r>
          </a:p>
          <a:p>
            <a:pPr lvl="0" algn="ctr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4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=16807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847546-37B0-40EF-B9A5-616016DC1FE1}"/>
              </a:ext>
            </a:extLst>
          </p:cNvPr>
          <p:cNvSpPr txBox="1"/>
          <p:nvPr/>
        </p:nvSpPr>
        <p:spPr>
          <a:xfrm>
            <a:off x="8216095" y="363823"/>
            <a:ext cx="2892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373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нешеге аяқталады?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04C624A-DB89-4B18-B715-9ED4D9B7C8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864" y="485600"/>
            <a:ext cx="696454" cy="9607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49C171B-9FE7-4A1D-A9AC-3EE2F06CEAB0}"/>
              </a:ext>
            </a:extLst>
          </p:cNvPr>
          <p:cNvSpPr txBox="1"/>
          <p:nvPr/>
        </p:nvSpPr>
        <p:spPr>
          <a:xfrm>
            <a:off x="3974399" y="3396942"/>
            <a:ext cx="2892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нешеге аяқталады?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563DFF7-004A-4285-BEB4-00E1561344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243" y="3396942"/>
            <a:ext cx="928817" cy="1104603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7305340-5597-4D2F-942C-B34AB6DCC220}"/>
              </a:ext>
            </a:extLst>
          </p:cNvPr>
          <p:cNvSpPr/>
          <p:nvPr/>
        </p:nvSpPr>
        <p:spPr>
          <a:xfrm>
            <a:off x="7056515" y="3401696"/>
            <a:ext cx="4015554" cy="2873375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            </a:t>
            </a:r>
            <a:r>
              <a:rPr lang="kk-KZ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sz="24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kk-KZ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    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=4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kk-KZ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sz="24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kk-KZ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     </a:t>
            </a:r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461B0C-841B-41ED-B005-AC62EF9D3F15}"/>
              </a:ext>
            </a:extLst>
          </p:cNvPr>
          <p:cNvSpPr txBox="1"/>
          <p:nvPr/>
        </p:nvSpPr>
        <p:spPr>
          <a:xfrm>
            <a:off x="8138318" y="3418867"/>
            <a:ext cx="2892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kk-KZ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222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нешеге аяқталады?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F71D92C-8E89-4338-AEDA-0D9E25D7D3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15" y="3358975"/>
            <a:ext cx="1104604" cy="110460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0A914EC-5628-49BA-AA5E-EDF2AF219C91}"/>
              </a:ext>
            </a:extLst>
          </p:cNvPr>
          <p:cNvSpPr txBox="1"/>
          <p:nvPr/>
        </p:nvSpPr>
        <p:spPr>
          <a:xfrm>
            <a:off x="7980874" y="5619562"/>
            <a:ext cx="3362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Жауабы: 4-ке аяқталады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64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AB8346D-1ADE-4D4F-8DB0-ED7F8E116F40}"/>
              </a:ext>
            </a:extLst>
          </p:cNvPr>
          <p:cNvSpPr/>
          <p:nvPr/>
        </p:nvSpPr>
        <p:spPr>
          <a:xfrm>
            <a:off x="781665" y="412954"/>
            <a:ext cx="10972799" cy="6032091"/>
          </a:xfrm>
          <a:prstGeom prst="roundRect">
            <a:avLst>
              <a:gd name="adj" fmla="val 1227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8F10E-FEF7-4A05-81FF-32710EB6B5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431" y="1999225"/>
            <a:ext cx="9773265" cy="2387600"/>
          </a:xfrm>
        </p:spPr>
        <p:txBody>
          <a:bodyPr>
            <a:noAutofit/>
          </a:bodyPr>
          <a:lstStyle/>
          <a:p>
            <a:pPr algn="l"/>
            <a:r>
              <a:rPr lang="kk-KZ" sz="4400" b="1" dirty="0">
                <a:latin typeface="Arial" panose="020B0604020202020204" pitchFamily="34" charset="0"/>
                <a:cs typeface="Arial" panose="020B0604020202020204" pitchFamily="34" charset="0"/>
              </a:rPr>
              <a:t>Мақсаты: Бастауыш мектеп мұғалімдерін жоғары деңгейдегі  олимпиадалық есептерді тиімді шешу жолдарымен таныстыру. 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72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AB8346D-1ADE-4D4F-8DB0-ED7F8E116F40}"/>
              </a:ext>
            </a:extLst>
          </p:cNvPr>
          <p:cNvSpPr/>
          <p:nvPr/>
        </p:nvSpPr>
        <p:spPr>
          <a:xfrm>
            <a:off x="476806" y="228776"/>
            <a:ext cx="11284974" cy="6176822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2652951-C6F5-4D41-BDD0-A65D708030EA}"/>
              </a:ext>
            </a:extLst>
          </p:cNvPr>
          <p:cNvGrpSpPr/>
          <p:nvPr/>
        </p:nvGrpSpPr>
        <p:grpSpPr>
          <a:xfrm>
            <a:off x="724443" y="93960"/>
            <a:ext cx="1299773" cy="2291381"/>
            <a:chOff x="886060" y="-78208"/>
            <a:chExt cx="1299773" cy="2291381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E4177FF-4BEB-4791-ADBF-6B5D24D943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7" t="15269" r="19861" b="8925"/>
            <a:stretch/>
          </p:blipFill>
          <p:spPr>
            <a:xfrm>
              <a:off x="886060" y="834701"/>
              <a:ext cx="1247468" cy="1378472"/>
            </a:xfrm>
            <a:prstGeom prst="rect">
              <a:avLst/>
            </a:prstGeom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24D25E24-5C18-4ACF-AA1D-99D2AD15D5D8}"/>
                </a:ext>
              </a:extLst>
            </p:cNvPr>
            <p:cNvSpPr/>
            <p:nvPr/>
          </p:nvSpPr>
          <p:spPr>
            <a:xfrm rot="1310876">
              <a:off x="1628399" y="280332"/>
              <a:ext cx="55743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/>
                </a:rPr>
                <a:t>?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BBAA70A5-EE91-470C-8306-AC0CC696C6AC}"/>
                </a:ext>
              </a:extLst>
            </p:cNvPr>
            <p:cNvSpPr/>
            <p:nvPr/>
          </p:nvSpPr>
          <p:spPr>
            <a:xfrm rot="1310876">
              <a:off x="967333" y="253713"/>
              <a:ext cx="51045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/>
                </a:rPr>
                <a:t>?</a:t>
              </a: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90B66300-E046-4810-A77E-989453E96FA2}"/>
                </a:ext>
              </a:extLst>
            </p:cNvPr>
            <p:cNvSpPr/>
            <p:nvPr/>
          </p:nvSpPr>
          <p:spPr>
            <a:xfrm rot="1310876">
              <a:off x="1388808" y="-78208"/>
              <a:ext cx="6243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/>
                </a:rPr>
                <a:t>?</a:t>
              </a:r>
            </a:p>
          </p:txBody>
        </p:sp>
      </p:grpSp>
      <p:sp>
        <p:nvSpPr>
          <p:cNvPr id="3" name="Стрелка: пятиугольник 2">
            <a:extLst>
              <a:ext uri="{FF2B5EF4-FFF2-40B4-BE49-F238E27FC236}">
                <a16:creationId xmlns:a16="http://schemas.microsoft.com/office/drawing/2014/main" id="{876E90F9-2B2E-45BE-B32D-AEBEB3DBD5DD}"/>
              </a:ext>
            </a:extLst>
          </p:cNvPr>
          <p:cNvSpPr/>
          <p:nvPr/>
        </p:nvSpPr>
        <p:spPr>
          <a:xfrm>
            <a:off x="430220" y="2605578"/>
            <a:ext cx="3141407" cy="142321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Қозғалысқа арналған есеп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03DEB0-1F76-401B-B6DB-C7F870A2E66A}"/>
              </a:ext>
            </a:extLst>
          </p:cNvPr>
          <p:cNvSpPr txBox="1"/>
          <p:nvPr/>
        </p:nvSpPr>
        <p:spPr>
          <a:xfrm>
            <a:off x="2238112" y="641976"/>
            <a:ext cx="90969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kk-KZ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Ұзындығы 200 метр, жылдамдығы 36 км/ сағ болатын пойыз, 1 км-лік көпірден қанша уақытта өтеді?</a:t>
            </a:r>
          </a:p>
        </p:txBody>
      </p:sp>
    </p:spTree>
    <p:extLst>
      <p:ext uri="{BB962C8B-B14F-4D97-AF65-F5344CB8AC3E}">
        <p14:creationId xmlns:p14="http://schemas.microsoft.com/office/powerpoint/2010/main" val="2044352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AB8346D-1ADE-4D4F-8DB0-ED7F8E116F40}"/>
              </a:ext>
            </a:extLst>
          </p:cNvPr>
          <p:cNvSpPr/>
          <p:nvPr/>
        </p:nvSpPr>
        <p:spPr>
          <a:xfrm>
            <a:off x="476806" y="228776"/>
            <a:ext cx="11284974" cy="6176822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2652951-C6F5-4D41-BDD0-A65D708030EA}"/>
              </a:ext>
            </a:extLst>
          </p:cNvPr>
          <p:cNvGrpSpPr/>
          <p:nvPr/>
        </p:nvGrpSpPr>
        <p:grpSpPr>
          <a:xfrm>
            <a:off x="724443" y="93960"/>
            <a:ext cx="1299773" cy="2291381"/>
            <a:chOff x="886060" y="-78208"/>
            <a:chExt cx="1299773" cy="2291381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E4177FF-4BEB-4791-ADBF-6B5D24D943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7" t="15269" r="19861" b="8925"/>
            <a:stretch/>
          </p:blipFill>
          <p:spPr>
            <a:xfrm>
              <a:off x="886060" y="834701"/>
              <a:ext cx="1247468" cy="1378472"/>
            </a:xfrm>
            <a:prstGeom prst="rect">
              <a:avLst/>
            </a:prstGeom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24D25E24-5C18-4ACF-AA1D-99D2AD15D5D8}"/>
                </a:ext>
              </a:extLst>
            </p:cNvPr>
            <p:cNvSpPr/>
            <p:nvPr/>
          </p:nvSpPr>
          <p:spPr>
            <a:xfrm rot="1310876">
              <a:off x="1628399" y="280332"/>
              <a:ext cx="55743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/>
                </a:rPr>
                <a:t>?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BBAA70A5-EE91-470C-8306-AC0CC696C6AC}"/>
                </a:ext>
              </a:extLst>
            </p:cNvPr>
            <p:cNvSpPr/>
            <p:nvPr/>
          </p:nvSpPr>
          <p:spPr>
            <a:xfrm rot="1310876">
              <a:off x="967333" y="253713"/>
              <a:ext cx="51045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/>
                </a:rPr>
                <a:t>?</a:t>
              </a: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90B66300-E046-4810-A77E-989453E96FA2}"/>
                </a:ext>
              </a:extLst>
            </p:cNvPr>
            <p:cNvSpPr/>
            <p:nvPr/>
          </p:nvSpPr>
          <p:spPr>
            <a:xfrm rot="1310876">
              <a:off x="1388808" y="-78208"/>
              <a:ext cx="6243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/>
                </a:rPr>
                <a:t>?</a:t>
              </a:r>
            </a:p>
          </p:txBody>
        </p:sp>
      </p:grpSp>
      <p:sp>
        <p:nvSpPr>
          <p:cNvPr id="3" name="Стрелка: пятиугольник 2">
            <a:extLst>
              <a:ext uri="{FF2B5EF4-FFF2-40B4-BE49-F238E27FC236}">
                <a16:creationId xmlns:a16="http://schemas.microsoft.com/office/drawing/2014/main" id="{876E90F9-2B2E-45BE-B32D-AEBEB3DBD5DD}"/>
              </a:ext>
            </a:extLst>
          </p:cNvPr>
          <p:cNvSpPr/>
          <p:nvPr/>
        </p:nvSpPr>
        <p:spPr>
          <a:xfrm>
            <a:off x="430220" y="2605578"/>
            <a:ext cx="3141407" cy="142321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Қозғалысқа арналған есеп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03DEB0-1F76-401B-B6DB-C7F870A2E66A}"/>
              </a:ext>
            </a:extLst>
          </p:cNvPr>
          <p:cNvSpPr txBox="1"/>
          <p:nvPr/>
        </p:nvSpPr>
        <p:spPr>
          <a:xfrm>
            <a:off x="2238112" y="641976"/>
            <a:ext cx="90969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kk-KZ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Ұзындығы 200 метр, жылдамдығы 36 км/ сағ болатын пойыз, 1 км-лік көпірден қанша уақытта өтеді?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C8A11CE-A741-4485-8A12-C9F8E50B873E}"/>
              </a:ext>
            </a:extLst>
          </p:cNvPr>
          <p:cNvSpPr/>
          <p:nvPr/>
        </p:nvSpPr>
        <p:spPr>
          <a:xfrm>
            <a:off x="733803" y="4324334"/>
            <a:ext cx="10535265" cy="180280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S=1000+200=1200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V=36000/60= 600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м/мин</a:t>
            </a:r>
          </a:p>
          <a:p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1200:600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</a:t>
            </a:r>
          </a:p>
          <a:p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мин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 с   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23B77D-AB8E-439B-86C4-4B3CC677C29D}"/>
              </a:ext>
            </a:extLst>
          </p:cNvPr>
          <p:cNvSpPr txBox="1"/>
          <p:nvPr/>
        </p:nvSpPr>
        <p:spPr>
          <a:xfrm>
            <a:off x="6096000" y="4451230"/>
            <a:ext cx="4790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latin typeface="Arial" panose="020B0604020202020204" pitchFamily="34" charset="0"/>
                <a:cs typeface="Arial" panose="020B0604020202020204" pitchFamily="34" charset="0"/>
              </a:rPr>
              <a:t>А) 22 с</a:t>
            </a:r>
          </a:p>
          <a:p>
            <a:r>
              <a:rPr lang="kk-KZ" sz="2400" b="1" dirty="0">
                <a:latin typeface="Arial" panose="020B0604020202020204" pitchFamily="34" charset="0"/>
                <a:cs typeface="Arial" panose="020B0604020202020204" pitchFamily="34" charset="0"/>
              </a:rPr>
              <a:t>В) 33 с</a:t>
            </a:r>
          </a:p>
          <a:p>
            <a:r>
              <a:rPr lang="kk-KZ" sz="2400" b="1" dirty="0">
                <a:latin typeface="Arial" panose="020B0604020202020204" pitchFamily="34" charset="0"/>
                <a:cs typeface="Arial" panose="020B0604020202020204" pitchFamily="34" charset="0"/>
              </a:rPr>
              <a:t>С) 80 с</a:t>
            </a:r>
          </a:p>
          <a:p>
            <a:r>
              <a:rPr lang="kk-KZ" sz="2400" b="1" dirty="0">
                <a:latin typeface="Arial" panose="020B0604020202020204" pitchFamily="34" charset="0"/>
                <a:cs typeface="Arial" panose="020B0604020202020204" pitchFamily="34" charset="0"/>
              </a:rPr>
              <a:t>Д) 120 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788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AB8346D-1ADE-4D4F-8DB0-ED7F8E116F40}"/>
              </a:ext>
            </a:extLst>
          </p:cNvPr>
          <p:cNvSpPr/>
          <p:nvPr/>
        </p:nvSpPr>
        <p:spPr>
          <a:xfrm>
            <a:off x="453513" y="162233"/>
            <a:ext cx="11284974" cy="608371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«Бастау»  олимпиадасының есебі</a:t>
            </a:r>
          </a:p>
          <a:p>
            <a:pPr algn="ctr"/>
            <a:endParaRPr lang="kk-KZ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DC882360-1021-41F5-AE64-34DE4093E2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383536"/>
              </p:ext>
            </p:extLst>
          </p:nvPr>
        </p:nvGraphicFramePr>
        <p:xfrm>
          <a:off x="791033" y="1236872"/>
          <a:ext cx="10264877" cy="47498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1869">
                  <a:extLst>
                    <a:ext uri="{9D8B030D-6E8A-4147-A177-3AD203B41FA5}">
                      <a16:colId xmlns:a16="http://schemas.microsoft.com/office/drawing/2014/main" val="68132857"/>
                    </a:ext>
                  </a:extLst>
                </a:gridCol>
                <a:gridCol w="2764336">
                  <a:extLst>
                    <a:ext uri="{9D8B030D-6E8A-4147-A177-3AD203B41FA5}">
                      <a16:colId xmlns:a16="http://schemas.microsoft.com/office/drawing/2014/main" val="4260565297"/>
                    </a:ext>
                  </a:extLst>
                </a:gridCol>
                <a:gridCol w="2764336">
                  <a:extLst>
                    <a:ext uri="{9D8B030D-6E8A-4147-A177-3AD203B41FA5}">
                      <a16:colId xmlns:a16="http://schemas.microsoft.com/office/drawing/2014/main" val="2150367770"/>
                    </a:ext>
                  </a:extLst>
                </a:gridCol>
                <a:gridCol w="2764336">
                  <a:extLst>
                    <a:ext uri="{9D8B030D-6E8A-4147-A177-3AD203B41FA5}">
                      <a16:colId xmlns:a16="http://schemas.microsoft.com/office/drawing/2014/main" val="2298128393"/>
                    </a:ext>
                  </a:extLst>
                </a:gridCol>
              </a:tblGrid>
              <a:tr h="638041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Сандар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Қисын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Мәтіндік есептер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8365821"/>
                  </a:ext>
                </a:extLst>
              </a:tr>
              <a:tr h="638041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kk-KZ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ұпайлық</a:t>
                      </a:r>
                      <a:endParaRPr lang="ru-RU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1856689"/>
                  </a:ext>
                </a:extLst>
              </a:tr>
              <a:tr h="6380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kumimoji="0" lang="kk-K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ұпайлық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5411765"/>
                  </a:ext>
                </a:extLst>
              </a:tr>
              <a:tr h="6380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kumimoji="0" lang="kk-K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ұпайлық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4797310"/>
                  </a:ext>
                </a:extLst>
              </a:tr>
              <a:tr h="6380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kumimoji="0" lang="kk-K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ұпайлық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298019"/>
                  </a:ext>
                </a:extLst>
              </a:tr>
              <a:tr h="6380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kumimoji="0" lang="kk-K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ұпайлық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326814"/>
                  </a:ext>
                </a:extLst>
              </a:tr>
              <a:tr h="9216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kumimoji="0" lang="kk-K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ұпайлық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6449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5935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AB8346D-1ADE-4D4F-8DB0-ED7F8E116F40}"/>
              </a:ext>
            </a:extLst>
          </p:cNvPr>
          <p:cNvSpPr/>
          <p:nvPr/>
        </p:nvSpPr>
        <p:spPr>
          <a:xfrm>
            <a:off x="453513" y="228600"/>
            <a:ext cx="11284974" cy="6400799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k-KZ" sz="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«Бастау»  олимпиадасының есебі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1.Сандар 30 ұпай</a:t>
            </a:r>
          </a:p>
          <a:p>
            <a:pPr marR="0" lvl="0" indent="723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Егер натурал сан екі бағытта да бірдей оқылса (солдан оңға және оңнан солға), онда оны палиндром деп атаймыз. </a:t>
            </a:r>
          </a:p>
          <a:p>
            <a:pPr marR="0" lvl="0" indent="723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Мысалы : 101 немесе 4554. Бес таңбалы палиндромдардың саны үш таңбалы палиндромдардың санынан қанша есе көп?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Қисын 20 ұпай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Тотықұстың бірі әрқашан шындықты айтады,екіншісі әрқашан өтірік айтады,ал үшіншісі қу,бірде өтірік,бірде шын айтады.Олар «Кеша кім?» деген сұраққа төмендегідей жауап берді: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Гоша:-Өтірікші.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Кеша:-Мен қумын!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Рома:-Ең шыншыл тотықұс.            Кеша кім?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501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AB8346D-1ADE-4D4F-8DB0-ED7F8E116F40}"/>
              </a:ext>
            </a:extLst>
          </p:cNvPr>
          <p:cNvSpPr/>
          <p:nvPr/>
        </p:nvSpPr>
        <p:spPr>
          <a:xfrm>
            <a:off x="453513" y="387145"/>
            <a:ext cx="11284974" cy="608371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«Бастау»  олимпиадасының есебі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1.Сандар 30 ұпай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Комбинаторика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ава- 9*10=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 </a:t>
            </a:r>
            <a:r>
              <a:rPr kumimoji="0" lang="ru-RU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мүмкіндік</a:t>
            </a:r>
            <a:endParaRPr kumimoji="0" lang="kk-KZ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авсва -9*10*10=900 мүмкіндік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900:90=10 есе көп.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k-KZ" sz="3000" noProof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Қисын 20 ұпай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Гоша:-Өтірікші.-Шыншыл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Кеша:-Мен қумын!-Өтірікші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Рома:-Ең шыншыл тотықұс.-Қу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Жауабы:   Кеша - өтірікші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420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AB8346D-1ADE-4D4F-8DB0-ED7F8E116F40}"/>
              </a:ext>
            </a:extLst>
          </p:cNvPr>
          <p:cNvSpPr/>
          <p:nvPr/>
        </p:nvSpPr>
        <p:spPr>
          <a:xfrm>
            <a:off x="453513" y="117988"/>
            <a:ext cx="11284974" cy="608371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«Бастау»  олимпиадасының есебі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Мәтіндік есеп </a:t>
            </a:r>
            <a:r>
              <a:rPr kumimoji="0" lang="kk-KZ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 ұпай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ъе</a:t>
            </a:r>
            <a:r>
              <a:rPr kumimoji="0" lang="kk-K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здің бірінші қабатында 2 пәтер,ал қалған барлық қабаттарында 4 пәтерден бар.Нөмірі 45 болатын пәтер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қай қабатта орналасқан?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Мәтіндік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есеп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40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ұпай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Құмырсқа құрттың арқасында отырып белгілі бір қашықтықты </a:t>
            </a:r>
            <a:r>
              <a:rPr kumimoji="0" lang="kk-KZ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28</a:t>
            </a:r>
            <a:r>
              <a:rPr kumimoji="0" lang="kk-K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минут ішінде өтті.Егер қоңыздың жылдамдығы құрттың жылдамдығынан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 есе көп </a:t>
            </a:r>
            <a:r>
              <a:rPr kumimoji="0" lang="kk-K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болса,онда құмырсқа қоңыздың арқасында отырып, </a:t>
            </a:r>
            <a:r>
              <a:rPr kumimoji="0" lang="kk-KZ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есе көп </a:t>
            </a:r>
            <a:r>
              <a:rPr kumimoji="0" lang="kk-K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қашықтықты қанша минутта өтеді? 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651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AB8346D-1ADE-4D4F-8DB0-ED7F8E116F40}"/>
              </a:ext>
            </a:extLst>
          </p:cNvPr>
          <p:cNvSpPr/>
          <p:nvPr/>
        </p:nvSpPr>
        <p:spPr>
          <a:xfrm>
            <a:off x="453513" y="117988"/>
            <a:ext cx="11284974" cy="608371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«Бастау»  олимпиадасының есебі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Мәтіндік есеп </a:t>
            </a: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 ұпай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45-2=43 1қ-2п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43:4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=10 (қалд.3) 10+1=11  11+1=12қ</a:t>
            </a:r>
            <a:endParaRPr kumimoji="0" lang="kk-KZ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Жауабы:12 қабатта орналасқан.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Мәтіндік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есеп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40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ұпай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Құмырсқа құрттың арқасында отырып белгілі бір қашықтықты </a:t>
            </a:r>
            <a:r>
              <a:rPr kumimoji="0" lang="kk-K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28</a:t>
            </a:r>
            <a:r>
              <a:rPr kumimoji="0" lang="kk-K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минут ішінде өтті.Егер қоңыздың жылдамдығы құрттың жылдамдығынан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 есе көп </a:t>
            </a:r>
            <a:r>
              <a:rPr kumimoji="0" lang="kk-K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болса,онда құмырсқа қоңыздың арқасында отырып, </a:t>
            </a:r>
            <a:r>
              <a:rPr kumimoji="0" lang="kk-K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есе көп </a:t>
            </a:r>
            <a:r>
              <a:rPr kumimoji="0" lang="kk-K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қашықтықты қанша минутта өтеді? (16 мин)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Қоңызға мінсе 28 минутта өтетін жерді 28:7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=4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минутта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,(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яғни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тез)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жұмсайды</a:t>
            </a:r>
            <a:r>
              <a:rPr kumimoji="0" lang="kk-K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есе болса -4 мин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есе көп болса-16 мин.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142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AB8346D-1ADE-4D4F-8DB0-ED7F8E116F40}"/>
              </a:ext>
            </a:extLst>
          </p:cNvPr>
          <p:cNvSpPr/>
          <p:nvPr/>
        </p:nvSpPr>
        <p:spPr>
          <a:xfrm>
            <a:off x="453513" y="250723"/>
            <a:ext cx="11284974" cy="608371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«Алтын сақа»  олимпиадасының есебі</a:t>
            </a:r>
            <a:endParaRPr kumimoji="0" lang="kk-KZ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kk-KZ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Талдау сұрақтары</a:t>
            </a: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.10*5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=50ұпай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Асан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тақтаға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1-20 </a:t>
            </a:r>
            <a:r>
              <a:rPr lang="ru-RU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сандарды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жазып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шықты.1 мен 20  да </a:t>
            </a:r>
            <a:r>
              <a:rPr lang="ru-RU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жазды.Бірінші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2-ге .</a:t>
            </a:r>
            <a:r>
              <a:rPr lang="ru-RU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сосын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3-ке </a:t>
            </a:r>
            <a:r>
              <a:rPr lang="ru-RU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бөлінетін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сандарды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өшірді.Қалған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сандардың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қосындысы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А.75  В.73 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С.68  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Д.82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</a:t>
            </a: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.Бос орынды толтыру.10*5=50ұпай</a:t>
            </a:r>
          </a:p>
          <a:p>
            <a:pPr lvl="0" algn="ctr">
              <a:defRPr/>
            </a:pP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СА+ҚА=180 </a:t>
            </a:r>
            <a:r>
              <a:rPr lang="ru-RU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С+А+Қ=[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Мұндағы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бірдей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әріптер-бірдей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цифрлар,әртүрлі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әріптер-әртүрлі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цифрлар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114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AB8346D-1ADE-4D4F-8DB0-ED7F8E116F40}"/>
              </a:ext>
            </a:extLst>
          </p:cNvPr>
          <p:cNvSpPr/>
          <p:nvPr/>
        </p:nvSpPr>
        <p:spPr>
          <a:xfrm>
            <a:off x="453513" y="250723"/>
            <a:ext cx="11284974" cy="608371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«Алтын сақа»  олимпиадасының есебі</a:t>
            </a:r>
            <a:endParaRPr kumimoji="0" lang="kk-KZ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kk-KZ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Талдау сұрақтары</a:t>
            </a: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.10*5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=50ұпай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Асан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тақтаға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1-20 </a:t>
            </a:r>
            <a:r>
              <a:rPr lang="ru-RU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сандарды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жазып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шықты.1 мен 20  да </a:t>
            </a:r>
            <a:r>
              <a:rPr lang="ru-RU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жазды.Бірінші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2-ге .</a:t>
            </a:r>
            <a:r>
              <a:rPr lang="ru-RU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сосын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3-ке </a:t>
            </a:r>
            <a:r>
              <a:rPr lang="ru-RU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бөлінетін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сандарды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өшірді.Қалған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сандардың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қосындысы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А.75  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В.73  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С.68  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Д.82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</a:t>
            </a: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.Бос орынды толтыру.10*5=50ұпай</a:t>
            </a:r>
          </a:p>
          <a:p>
            <a:pPr lvl="0" algn="ctr">
              <a:defRPr/>
            </a:pP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СА+ҚА=180 </a:t>
            </a:r>
            <a:r>
              <a:rPr lang="ru-RU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С+А+Қ=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  <a:p>
            <a:pPr lvl="0" algn="ctr">
              <a:defRPr/>
            </a:pP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Мұндағы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бірдей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әріптер-бірдей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цифрлар,әртүрлі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әріптер-әртүрлі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цифрлар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FF75CB-610C-42DE-B61A-71D4E45473DA}"/>
              </a:ext>
            </a:extLst>
          </p:cNvPr>
          <p:cNvSpPr txBox="1"/>
          <p:nvPr/>
        </p:nvSpPr>
        <p:spPr>
          <a:xfrm>
            <a:off x="3416059" y="4455543"/>
            <a:ext cx="652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85+95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=180                   8+5+9=22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097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AB8346D-1ADE-4D4F-8DB0-ED7F8E116F40}"/>
              </a:ext>
            </a:extLst>
          </p:cNvPr>
          <p:cNvSpPr/>
          <p:nvPr/>
        </p:nvSpPr>
        <p:spPr>
          <a:xfrm>
            <a:off x="453513" y="387145"/>
            <a:ext cx="11284974" cy="608371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3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3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k-KZ" sz="3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3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«Алтын тұғыр»  олимпиадасының есептері</a:t>
            </a: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kk-KZ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22 есеп.90 минут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</a:t>
            </a: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«Дұрыс жауапты таңдау»10*4=40ұпай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А,Л,Т,Ы,Н,Т,Ұ,Ғ,Ы,Р,2,0,2,3,А,Л,Т,Ы,Н,Т,Ұ,Ғ,Ы,Р,2,0,2,3.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Осы заңдылық бойынша 2023 ші орынға сәйкес келетін санды немесе әріпті табыңыз.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А)Т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</a:t>
            </a: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В) Ұ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С) Р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Д) 2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</a:t>
            </a: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Е)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</a:t>
            </a: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«Бос орынды толтыру» 10*4=40ұпай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Периметрі 54 см болатын тіктөртбұрыштың әрбір қабырғасын 5см-ге арттырғанда ,пайда болған тікт. Ауданы 340см</a:t>
            </a:r>
            <a:r>
              <a:rPr kumimoji="0" lang="en-US" sz="3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Бастапқы тікт. ауданы?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III.</a:t>
            </a: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«Есептеу,дәлелдеу» 2*10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=20 </a:t>
            </a: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ұпай</a:t>
            </a:r>
          </a:p>
          <a:p>
            <a:pPr lvl="0" algn="ctr">
              <a:defRPr/>
            </a:pP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Z*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kk-KZ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kk-KZ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kk-KZ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=2022    </a:t>
            </a:r>
            <a:r>
              <a:rPr lang="en-US" sz="3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=56  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ZER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kk-KZ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0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370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AB8346D-1ADE-4D4F-8DB0-ED7F8E116F40}"/>
              </a:ext>
            </a:extLst>
          </p:cNvPr>
          <p:cNvSpPr/>
          <p:nvPr/>
        </p:nvSpPr>
        <p:spPr>
          <a:xfrm>
            <a:off x="453513" y="250723"/>
            <a:ext cx="11284974" cy="608371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6A39162-E372-4F20-8F38-BF1AF27AE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938" y="4019356"/>
            <a:ext cx="3503904" cy="206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ECD952-85FD-4B1F-9796-E705B4765406}"/>
              </a:ext>
            </a:extLst>
          </p:cNvPr>
          <p:cNvSpPr txBox="1"/>
          <p:nvPr/>
        </p:nvSpPr>
        <p:spPr>
          <a:xfrm>
            <a:off x="1081921" y="649350"/>
            <a:ext cx="6694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kk-KZ" sz="2400" b="1" dirty="0"/>
              <a:t>Мен досымнан телефон нөмірін сұрадым. Ол маған 3 ші және 4 цифры бір санның квадраты, 5 ші және 6 цифрлар солай. Алғашқы үш цифр бір санның кубы деді.  Досымның телефон нөмірі қандай болған?</a:t>
            </a:r>
            <a:endParaRPr lang="ru-RU" sz="2400" b="1" dirty="0"/>
          </a:p>
        </p:txBody>
      </p:sp>
      <p:sp>
        <p:nvSpPr>
          <p:cNvPr id="8" name="Стрелка: пятиугольник 7">
            <a:extLst>
              <a:ext uri="{FF2B5EF4-FFF2-40B4-BE49-F238E27FC236}">
                <a16:creationId xmlns:a16="http://schemas.microsoft.com/office/drawing/2014/main" id="{83B95666-7D86-4BC3-B1C8-AED29CD9B857}"/>
              </a:ext>
            </a:extLst>
          </p:cNvPr>
          <p:cNvSpPr/>
          <p:nvPr/>
        </p:nvSpPr>
        <p:spPr>
          <a:xfrm>
            <a:off x="453513" y="3038168"/>
            <a:ext cx="3141407" cy="142321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/>
              <a:t>Сан және цифр </a:t>
            </a:r>
            <a:endParaRPr lang="ru-RU" sz="3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C75D9F-699E-4C64-A8CB-FD86CF85C1B6}"/>
              </a:ext>
            </a:extLst>
          </p:cNvPr>
          <p:cNvSpPr txBox="1"/>
          <p:nvPr/>
        </p:nvSpPr>
        <p:spPr>
          <a:xfrm>
            <a:off x="3859534" y="2714125"/>
            <a:ext cx="6694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kk-KZ" sz="3200" b="1" dirty="0"/>
              <a:t>А. 512563</a:t>
            </a:r>
          </a:p>
          <a:p>
            <a:pPr indent="442913" algn="just"/>
            <a:r>
              <a:rPr lang="kk-KZ" sz="3200" b="1" dirty="0"/>
              <a:t>В. 512464</a:t>
            </a:r>
          </a:p>
          <a:p>
            <a:pPr indent="442913" algn="just"/>
            <a:r>
              <a:rPr lang="kk-KZ" sz="3200" b="1" dirty="0"/>
              <a:t>С. 513625</a:t>
            </a:r>
          </a:p>
          <a:p>
            <a:pPr indent="442913" algn="just"/>
            <a:r>
              <a:rPr lang="kk-KZ" sz="3200" b="1" dirty="0"/>
              <a:t>Д. 512564</a:t>
            </a:r>
          </a:p>
          <a:p>
            <a:pPr indent="442913" algn="just"/>
            <a:r>
              <a:rPr lang="kk-KZ" sz="3200" b="1" dirty="0"/>
              <a:t>Е. 513616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6885397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AB8346D-1ADE-4D4F-8DB0-ED7F8E116F40}"/>
              </a:ext>
            </a:extLst>
          </p:cNvPr>
          <p:cNvSpPr/>
          <p:nvPr/>
        </p:nvSpPr>
        <p:spPr>
          <a:xfrm>
            <a:off x="453513" y="387145"/>
            <a:ext cx="11284974" cy="608371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3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3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k-KZ" sz="3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3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«Алтын тұғыр»  олимпиадасының есептері</a:t>
            </a: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kk-KZ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22 есеп.90 минут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</a:t>
            </a: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«Дұрыс жауапты таңдау»10*4=40ұпай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А,Л,Т,Ы,Н,Т,Ұ,Ғ,Ы,Р,2,0,2,3,А,Л,Т,Ы,Н,Т,Ұ,Ғ,Ы,Р,2,0,2,3.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Осы заңдылық бойынша 2023 ші орынға сәйкес келетін санды немесе әріпті табыңыз.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А)Т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В) Ұ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С) Р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Д) 2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Е)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</a:t>
            </a: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«Бос орынды толтыру» 10*4=40ұпай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Периметрі 54 см болатын тіктөртбұрыштың әрбір қабырғасын 5см-ге арттырғанда ,пайда болған тікт. Ауданы 340см</a:t>
            </a:r>
            <a:r>
              <a:rPr kumimoji="0" lang="en-US" sz="3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Бастапқы тікт. ауданы?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III.</a:t>
            </a: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«Есептеу,дәлелдеу» 2*10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=20 </a:t>
            </a:r>
            <a:r>
              <a:rPr kumimoji="0" lang="kk-K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ұпай</a:t>
            </a:r>
          </a:p>
          <a:p>
            <a:pPr lvl="0" algn="ctr">
              <a:defRPr/>
            </a:pP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Z*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kk-KZ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kk-KZ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kk-KZ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=2022    </a:t>
            </a:r>
            <a:r>
              <a:rPr lang="en-US" sz="3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=56  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ZER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328</a:t>
            </a:r>
            <a:endParaRPr kumimoji="0" lang="en-US" sz="3000" b="1" i="0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529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AB8346D-1ADE-4D4F-8DB0-ED7F8E116F40}"/>
              </a:ext>
            </a:extLst>
          </p:cNvPr>
          <p:cNvSpPr/>
          <p:nvPr/>
        </p:nvSpPr>
        <p:spPr>
          <a:xfrm>
            <a:off x="453513" y="250723"/>
            <a:ext cx="11284974" cy="608371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6A39162-E372-4F20-8F38-BF1AF27AE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938" y="4019356"/>
            <a:ext cx="3503904" cy="206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ECD952-85FD-4B1F-9796-E705B4765406}"/>
              </a:ext>
            </a:extLst>
          </p:cNvPr>
          <p:cNvSpPr txBox="1"/>
          <p:nvPr/>
        </p:nvSpPr>
        <p:spPr>
          <a:xfrm>
            <a:off x="1081921" y="649350"/>
            <a:ext cx="6694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kk-KZ" sz="2400" b="1" dirty="0"/>
              <a:t>Мен досымнан телефон нөмерім сұрадым. Ол маған 3 ші және 4 цифры бір санның квадраты, 5 ші және 6 цифрлар солай. Алғашқы үш цифр бір санның кубы деді.  Досымның телефон нөмірі қандай болған?</a:t>
            </a:r>
            <a:endParaRPr lang="ru-RU" sz="2400" b="1" dirty="0"/>
          </a:p>
        </p:txBody>
      </p:sp>
      <p:sp>
        <p:nvSpPr>
          <p:cNvPr id="8" name="Стрелка: пятиугольник 7">
            <a:extLst>
              <a:ext uri="{FF2B5EF4-FFF2-40B4-BE49-F238E27FC236}">
                <a16:creationId xmlns:a16="http://schemas.microsoft.com/office/drawing/2014/main" id="{83B95666-7D86-4BC3-B1C8-AED29CD9B857}"/>
              </a:ext>
            </a:extLst>
          </p:cNvPr>
          <p:cNvSpPr/>
          <p:nvPr/>
        </p:nvSpPr>
        <p:spPr>
          <a:xfrm>
            <a:off x="453513" y="3038168"/>
            <a:ext cx="3141407" cy="142321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/>
              <a:t>Сан және цифр </a:t>
            </a:r>
            <a:endParaRPr lang="ru-RU" sz="3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C75D9F-699E-4C64-A8CB-FD86CF85C1B6}"/>
              </a:ext>
            </a:extLst>
          </p:cNvPr>
          <p:cNvSpPr txBox="1"/>
          <p:nvPr/>
        </p:nvSpPr>
        <p:spPr>
          <a:xfrm>
            <a:off x="3859534" y="2714125"/>
            <a:ext cx="6694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kk-KZ" sz="3200" b="1" dirty="0"/>
              <a:t>А. 512563</a:t>
            </a:r>
          </a:p>
          <a:p>
            <a:pPr indent="442913" algn="just"/>
            <a:r>
              <a:rPr lang="kk-KZ" sz="3200" b="1" dirty="0"/>
              <a:t>В. 512464</a:t>
            </a:r>
          </a:p>
          <a:p>
            <a:pPr indent="442913" algn="just"/>
            <a:r>
              <a:rPr lang="kk-KZ" sz="3200" b="1" dirty="0"/>
              <a:t>С. 513625</a:t>
            </a:r>
          </a:p>
          <a:p>
            <a:pPr indent="442913" algn="just"/>
            <a:r>
              <a:rPr lang="kk-KZ" sz="3200" b="1" dirty="0">
                <a:solidFill>
                  <a:srgbClr val="C00000"/>
                </a:solidFill>
              </a:rPr>
              <a:t>Д. 512564</a:t>
            </a:r>
          </a:p>
          <a:p>
            <a:pPr indent="442913" algn="just"/>
            <a:r>
              <a:rPr lang="kk-KZ" sz="3200" b="1" dirty="0"/>
              <a:t>Е. 513616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840303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AB8346D-1ADE-4D4F-8DB0-ED7F8E116F40}"/>
              </a:ext>
            </a:extLst>
          </p:cNvPr>
          <p:cNvSpPr/>
          <p:nvPr/>
        </p:nvSpPr>
        <p:spPr>
          <a:xfrm>
            <a:off x="453513" y="272846"/>
            <a:ext cx="11284974" cy="608371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: пятиугольник 4">
            <a:extLst>
              <a:ext uri="{FF2B5EF4-FFF2-40B4-BE49-F238E27FC236}">
                <a16:creationId xmlns:a16="http://schemas.microsoft.com/office/drawing/2014/main" id="{CAC770C7-C4F1-4717-9643-90C1F4C39957}"/>
              </a:ext>
            </a:extLst>
          </p:cNvPr>
          <p:cNvSpPr/>
          <p:nvPr/>
        </p:nvSpPr>
        <p:spPr>
          <a:xfrm>
            <a:off x="453513" y="2171699"/>
            <a:ext cx="3141407" cy="142321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Ағаш кесу мәселесі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38FD6B-39A7-4F92-A263-A24B79293757}"/>
              </a:ext>
            </a:extLst>
          </p:cNvPr>
          <p:cNvSpPr txBox="1"/>
          <p:nvPr/>
        </p:nvSpPr>
        <p:spPr>
          <a:xfrm>
            <a:off x="2148550" y="833013"/>
            <a:ext cx="9618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 ағашты 6 бөлікке бөлу үшін 30 минут уақыт кетті. 60 бөлікке бөлу үшін қанша уақыт кетеді?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5A5CC92-D036-4CBF-A41D-C9E081C559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739" b="80615" l="14752" r="55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86" t="57129" r="39656" b="16775"/>
          <a:stretch/>
        </p:blipFill>
        <p:spPr>
          <a:xfrm>
            <a:off x="3594920" y="1915315"/>
            <a:ext cx="3767131" cy="151368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4E67BE8-627C-47A8-AFD2-FDDD544A52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3" t="50000" r="10916" b="7312"/>
          <a:stretch/>
        </p:blipFill>
        <p:spPr>
          <a:xfrm>
            <a:off x="7362051" y="1820107"/>
            <a:ext cx="3451122" cy="1704100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17ACE44-3525-4BCB-9F46-D8BCDE88B73F}"/>
              </a:ext>
            </a:extLst>
          </p:cNvPr>
          <p:cNvGrpSpPr/>
          <p:nvPr/>
        </p:nvGrpSpPr>
        <p:grpSpPr>
          <a:xfrm>
            <a:off x="848777" y="-119682"/>
            <a:ext cx="1299773" cy="2291381"/>
            <a:chOff x="886060" y="-78208"/>
            <a:chExt cx="1299773" cy="2291381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C6F66FF-4C85-42B6-93B2-958E573B02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7" t="15269" r="19861" b="8925"/>
            <a:stretch/>
          </p:blipFill>
          <p:spPr>
            <a:xfrm>
              <a:off x="886060" y="834701"/>
              <a:ext cx="1247468" cy="1378472"/>
            </a:xfrm>
            <a:prstGeom prst="rect">
              <a:avLst/>
            </a:prstGeom>
          </p:spPr>
        </p:pic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C6C33625-9265-4D1A-AF9F-560A4EA6076F}"/>
                </a:ext>
              </a:extLst>
            </p:cNvPr>
            <p:cNvSpPr/>
            <p:nvPr/>
          </p:nvSpPr>
          <p:spPr>
            <a:xfrm rot="1310876">
              <a:off x="1628399" y="280332"/>
              <a:ext cx="55743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/>
                </a:rPr>
                <a:t>?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03422B5F-25D9-4F3C-969B-EDD5B4CBD4A8}"/>
                </a:ext>
              </a:extLst>
            </p:cNvPr>
            <p:cNvSpPr/>
            <p:nvPr/>
          </p:nvSpPr>
          <p:spPr>
            <a:xfrm rot="1310876">
              <a:off x="967333" y="253713"/>
              <a:ext cx="51045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/>
                </a:rPr>
                <a:t>?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2DB6D852-634F-4ADE-A637-0ED567D4252D}"/>
                </a:ext>
              </a:extLst>
            </p:cNvPr>
            <p:cNvSpPr/>
            <p:nvPr/>
          </p:nvSpPr>
          <p:spPr>
            <a:xfrm rot="1310876">
              <a:off x="1388808" y="-78208"/>
              <a:ext cx="6243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8319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AB8346D-1ADE-4D4F-8DB0-ED7F8E116F40}"/>
              </a:ext>
            </a:extLst>
          </p:cNvPr>
          <p:cNvSpPr/>
          <p:nvPr/>
        </p:nvSpPr>
        <p:spPr>
          <a:xfrm>
            <a:off x="453513" y="272846"/>
            <a:ext cx="11284974" cy="608371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: пятиугольник 4">
            <a:extLst>
              <a:ext uri="{FF2B5EF4-FFF2-40B4-BE49-F238E27FC236}">
                <a16:creationId xmlns:a16="http://schemas.microsoft.com/office/drawing/2014/main" id="{CAC770C7-C4F1-4717-9643-90C1F4C39957}"/>
              </a:ext>
            </a:extLst>
          </p:cNvPr>
          <p:cNvSpPr/>
          <p:nvPr/>
        </p:nvSpPr>
        <p:spPr>
          <a:xfrm>
            <a:off x="453513" y="2171699"/>
            <a:ext cx="3141407" cy="142321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Ағаш кесу мәселесі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38FD6B-39A7-4F92-A263-A24B79293757}"/>
              </a:ext>
            </a:extLst>
          </p:cNvPr>
          <p:cNvSpPr txBox="1"/>
          <p:nvPr/>
        </p:nvSpPr>
        <p:spPr>
          <a:xfrm>
            <a:off x="2148550" y="833013"/>
            <a:ext cx="9618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 ағашты 6 бөлікке бөлу үшін 30 минут уақыт кетті. 60 бөлікке бөлу үшін қанша уақыт кетеді?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5A5CC92-D036-4CBF-A41D-C9E081C559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739" b="80615" l="14752" r="55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86" t="57129" r="39656" b="16775"/>
          <a:stretch/>
        </p:blipFill>
        <p:spPr>
          <a:xfrm>
            <a:off x="3594920" y="1915315"/>
            <a:ext cx="3767131" cy="151368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4E67BE8-627C-47A8-AFD2-FDDD544A52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3" t="50000" r="10916" b="7312"/>
          <a:stretch/>
        </p:blipFill>
        <p:spPr>
          <a:xfrm>
            <a:off x="7362051" y="1820107"/>
            <a:ext cx="3451122" cy="1704100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17ACE44-3525-4BCB-9F46-D8BCDE88B73F}"/>
              </a:ext>
            </a:extLst>
          </p:cNvPr>
          <p:cNvGrpSpPr/>
          <p:nvPr/>
        </p:nvGrpSpPr>
        <p:grpSpPr>
          <a:xfrm>
            <a:off x="848777" y="-119682"/>
            <a:ext cx="1299773" cy="2291381"/>
            <a:chOff x="886060" y="-78208"/>
            <a:chExt cx="1299773" cy="2291381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C6F66FF-4C85-42B6-93B2-958E573B02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7" t="15269" r="19861" b="8925"/>
            <a:stretch/>
          </p:blipFill>
          <p:spPr>
            <a:xfrm>
              <a:off x="886060" y="834701"/>
              <a:ext cx="1247468" cy="1378472"/>
            </a:xfrm>
            <a:prstGeom prst="rect">
              <a:avLst/>
            </a:prstGeom>
          </p:spPr>
        </p:pic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C6C33625-9265-4D1A-AF9F-560A4EA6076F}"/>
                </a:ext>
              </a:extLst>
            </p:cNvPr>
            <p:cNvSpPr/>
            <p:nvPr/>
          </p:nvSpPr>
          <p:spPr>
            <a:xfrm rot="1310876">
              <a:off x="1628399" y="280332"/>
              <a:ext cx="55743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/>
                </a:rPr>
                <a:t>?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03422B5F-25D9-4F3C-969B-EDD5B4CBD4A8}"/>
                </a:ext>
              </a:extLst>
            </p:cNvPr>
            <p:cNvSpPr/>
            <p:nvPr/>
          </p:nvSpPr>
          <p:spPr>
            <a:xfrm rot="1310876">
              <a:off x="967333" y="253713"/>
              <a:ext cx="51045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/>
                </a:rPr>
                <a:t>?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2DB6D852-634F-4ADE-A637-0ED567D4252D}"/>
                </a:ext>
              </a:extLst>
            </p:cNvPr>
            <p:cNvSpPr/>
            <p:nvPr/>
          </p:nvSpPr>
          <p:spPr>
            <a:xfrm rot="1310876">
              <a:off x="1388808" y="-78208"/>
              <a:ext cx="6243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/>
                </a:rPr>
                <a:t>?</a:t>
              </a:r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D334A2B-A507-413B-86F6-AA3FF2C49978}"/>
              </a:ext>
            </a:extLst>
          </p:cNvPr>
          <p:cNvSpPr/>
          <p:nvPr/>
        </p:nvSpPr>
        <p:spPr>
          <a:xfrm>
            <a:off x="776575" y="3900674"/>
            <a:ext cx="10535265" cy="221730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6-1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=5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кесу саны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5=6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6*60=360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сағ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32AC86-5AA1-4E72-98BF-5FC6D7F432EC}"/>
              </a:ext>
            </a:extLst>
          </p:cNvPr>
          <p:cNvSpPr txBox="1"/>
          <p:nvPr/>
        </p:nvSpPr>
        <p:spPr>
          <a:xfrm>
            <a:off x="5610326" y="4838071"/>
            <a:ext cx="5790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Жауабы: 6 сағат уақыт кетеді.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334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AB8346D-1ADE-4D4F-8DB0-ED7F8E116F40}"/>
              </a:ext>
            </a:extLst>
          </p:cNvPr>
          <p:cNvSpPr/>
          <p:nvPr/>
        </p:nvSpPr>
        <p:spPr>
          <a:xfrm>
            <a:off x="453513" y="272846"/>
            <a:ext cx="11284974" cy="608371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: пятиугольник 4">
            <a:extLst>
              <a:ext uri="{FF2B5EF4-FFF2-40B4-BE49-F238E27FC236}">
                <a16:creationId xmlns:a16="http://schemas.microsoft.com/office/drawing/2014/main" id="{CAC770C7-C4F1-4717-9643-90C1F4C39957}"/>
              </a:ext>
            </a:extLst>
          </p:cNvPr>
          <p:cNvSpPr/>
          <p:nvPr/>
        </p:nvSpPr>
        <p:spPr>
          <a:xfrm>
            <a:off x="453513" y="2171699"/>
            <a:ext cx="3141407" cy="142321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Ағаш егу мәселесі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38FD6B-39A7-4F92-A263-A24B79293757}"/>
              </a:ext>
            </a:extLst>
          </p:cNvPr>
          <p:cNvSpPr txBox="1"/>
          <p:nvPr/>
        </p:nvSpPr>
        <p:spPr>
          <a:xfrm>
            <a:off x="1324281" y="714721"/>
            <a:ext cx="10665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м </a:t>
            </a:r>
            <a:r>
              <a:rPr lang="ru-RU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жерге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аралығы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м-</a:t>
            </a:r>
            <a:r>
              <a:rPr lang="ru-RU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 algn="ctr"/>
            <a:r>
              <a:rPr lang="ru-RU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неше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ағаш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егуге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17ACE44-3525-4BCB-9F46-D8BCDE88B73F}"/>
              </a:ext>
            </a:extLst>
          </p:cNvPr>
          <p:cNvGrpSpPr/>
          <p:nvPr/>
        </p:nvGrpSpPr>
        <p:grpSpPr>
          <a:xfrm>
            <a:off x="848777" y="-119682"/>
            <a:ext cx="1299773" cy="2291381"/>
            <a:chOff x="886060" y="-78208"/>
            <a:chExt cx="1299773" cy="2291381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C6F66FF-4C85-42B6-93B2-958E573B02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7" t="15269" r="19861" b="8925"/>
            <a:stretch/>
          </p:blipFill>
          <p:spPr>
            <a:xfrm>
              <a:off x="886060" y="834701"/>
              <a:ext cx="1247468" cy="1378472"/>
            </a:xfrm>
            <a:prstGeom prst="rect">
              <a:avLst/>
            </a:prstGeom>
          </p:spPr>
        </p:pic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C6C33625-9265-4D1A-AF9F-560A4EA6076F}"/>
                </a:ext>
              </a:extLst>
            </p:cNvPr>
            <p:cNvSpPr/>
            <p:nvPr/>
          </p:nvSpPr>
          <p:spPr>
            <a:xfrm rot="1310876">
              <a:off x="1628399" y="280332"/>
              <a:ext cx="55743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/>
                </a:rPr>
                <a:t>?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03422B5F-25D9-4F3C-969B-EDD5B4CBD4A8}"/>
                </a:ext>
              </a:extLst>
            </p:cNvPr>
            <p:cNvSpPr/>
            <p:nvPr/>
          </p:nvSpPr>
          <p:spPr>
            <a:xfrm rot="1310876">
              <a:off x="967333" y="253713"/>
              <a:ext cx="51045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/>
                </a:rPr>
                <a:t>?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2DB6D852-634F-4ADE-A637-0ED567D4252D}"/>
                </a:ext>
              </a:extLst>
            </p:cNvPr>
            <p:cNvSpPr/>
            <p:nvPr/>
          </p:nvSpPr>
          <p:spPr>
            <a:xfrm rot="1310876">
              <a:off x="1388808" y="-78208"/>
              <a:ext cx="6243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/>
                </a:rPr>
                <a:t>?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BAFD27-5119-4A6C-B8B9-A554555607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61"/>
          <a:stretch/>
        </p:blipFill>
        <p:spPr>
          <a:xfrm>
            <a:off x="4093800" y="1715556"/>
            <a:ext cx="4758000" cy="177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90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AB8346D-1ADE-4D4F-8DB0-ED7F8E116F40}"/>
              </a:ext>
            </a:extLst>
          </p:cNvPr>
          <p:cNvSpPr/>
          <p:nvPr/>
        </p:nvSpPr>
        <p:spPr>
          <a:xfrm>
            <a:off x="453513" y="272846"/>
            <a:ext cx="11284974" cy="608371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: пятиугольник 4">
            <a:extLst>
              <a:ext uri="{FF2B5EF4-FFF2-40B4-BE49-F238E27FC236}">
                <a16:creationId xmlns:a16="http://schemas.microsoft.com/office/drawing/2014/main" id="{CAC770C7-C4F1-4717-9643-90C1F4C39957}"/>
              </a:ext>
            </a:extLst>
          </p:cNvPr>
          <p:cNvSpPr/>
          <p:nvPr/>
        </p:nvSpPr>
        <p:spPr>
          <a:xfrm>
            <a:off x="453513" y="2171699"/>
            <a:ext cx="3141407" cy="142321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Ағаш егу мәселесі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38FD6B-39A7-4F92-A263-A24B79293757}"/>
              </a:ext>
            </a:extLst>
          </p:cNvPr>
          <p:cNvSpPr txBox="1"/>
          <p:nvPr/>
        </p:nvSpPr>
        <p:spPr>
          <a:xfrm>
            <a:off x="1324281" y="714721"/>
            <a:ext cx="10665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м </a:t>
            </a:r>
            <a:r>
              <a:rPr lang="ru-RU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жерге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аралығы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м-</a:t>
            </a:r>
            <a:r>
              <a:rPr lang="ru-RU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 algn="ctr"/>
            <a:r>
              <a:rPr lang="ru-RU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неше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ағаш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егуге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17ACE44-3525-4BCB-9F46-D8BCDE88B73F}"/>
              </a:ext>
            </a:extLst>
          </p:cNvPr>
          <p:cNvGrpSpPr/>
          <p:nvPr/>
        </p:nvGrpSpPr>
        <p:grpSpPr>
          <a:xfrm>
            <a:off x="848777" y="-119682"/>
            <a:ext cx="1299773" cy="2291381"/>
            <a:chOff x="886060" y="-78208"/>
            <a:chExt cx="1299773" cy="2291381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C6F66FF-4C85-42B6-93B2-958E573B02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7" t="15269" r="19861" b="8925"/>
            <a:stretch/>
          </p:blipFill>
          <p:spPr>
            <a:xfrm>
              <a:off x="886060" y="834701"/>
              <a:ext cx="1247468" cy="1378472"/>
            </a:xfrm>
            <a:prstGeom prst="rect">
              <a:avLst/>
            </a:prstGeom>
          </p:spPr>
        </p:pic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C6C33625-9265-4D1A-AF9F-560A4EA6076F}"/>
                </a:ext>
              </a:extLst>
            </p:cNvPr>
            <p:cNvSpPr/>
            <p:nvPr/>
          </p:nvSpPr>
          <p:spPr>
            <a:xfrm rot="1310876">
              <a:off x="1628399" y="280332"/>
              <a:ext cx="55743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/>
                </a:rPr>
                <a:t>?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03422B5F-25D9-4F3C-969B-EDD5B4CBD4A8}"/>
                </a:ext>
              </a:extLst>
            </p:cNvPr>
            <p:cNvSpPr/>
            <p:nvPr/>
          </p:nvSpPr>
          <p:spPr>
            <a:xfrm rot="1310876">
              <a:off x="967333" y="253713"/>
              <a:ext cx="51045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/>
                </a:rPr>
                <a:t>?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2DB6D852-634F-4ADE-A637-0ED567D4252D}"/>
                </a:ext>
              </a:extLst>
            </p:cNvPr>
            <p:cNvSpPr/>
            <p:nvPr/>
          </p:nvSpPr>
          <p:spPr>
            <a:xfrm rot="1310876">
              <a:off x="1388808" y="-78208"/>
              <a:ext cx="6243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/>
                </a:rPr>
                <a:t>?</a:t>
              </a:r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D334A2B-A507-413B-86F6-AA3FF2C49978}"/>
              </a:ext>
            </a:extLst>
          </p:cNvPr>
          <p:cNvSpPr/>
          <p:nvPr/>
        </p:nvSpPr>
        <p:spPr>
          <a:xfrm>
            <a:off x="848777" y="3847472"/>
            <a:ext cx="10535265" cy="221730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18:2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ағаш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9+1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ағаш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32AC86-5AA1-4E72-98BF-5FC6D7F432EC}"/>
              </a:ext>
            </a:extLst>
          </p:cNvPr>
          <p:cNvSpPr txBox="1"/>
          <p:nvPr/>
        </p:nvSpPr>
        <p:spPr>
          <a:xfrm>
            <a:off x="5610326" y="4838071"/>
            <a:ext cx="5790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Жауабы: 10 ағаш егуге болады.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BAFD27-5119-4A6C-B8B9-A554555607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61"/>
          <a:stretch/>
        </p:blipFill>
        <p:spPr>
          <a:xfrm>
            <a:off x="4093800" y="1715556"/>
            <a:ext cx="4758000" cy="177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6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AB8346D-1ADE-4D4F-8DB0-ED7F8E116F40}"/>
              </a:ext>
            </a:extLst>
          </p:cNvPr>
          <p:cNvSpPr/>
          <p:nvPr/>
        </p:nvSpPr>
        <p:spPr>
          <a:xfrm>
            <a:off x="375263" y="241312"/>
            <a:ext cx="11284974" cy="608371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: пятиугольник 2">
            <a:extLst>
              <a:ext uri="{FF2B5EF4-FFF2-40B4-BE49-F238E27FC236}">
                <a16:creationId xmlns:a16="http://schemas.microsoft.com/office/drawing/2014/main" id="{01628910-4EDC-472E-9A46-6E4810D487F9}"/>
              </a:ext>
            </a:extLst>
          </p:cNvPr>
          <p:cNvSpPr/>
          <p:nvPr/>
        </p:nvSpPr>
        <p:spPr>
          <a:xfrm>
            <a:off x="375263" y="2430967"/>
            <a:ext cx="3141407" cy="142321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Артық қалу</a:t>
            </a:r>
          </a:p>
          <a:p>
            <a:pPr lvl="0" algn="ctr"/>
            <a:r>
              <a:rPr lang="kk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мәселесі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D80CE53-783E-45BB-8128-17020866610E}"/>
              </a:ext>
            </a:extLst>
          </p:cNvPr>
          <p:cNvGrpSpPr/>
          <p:nvPr/>
        </p:nvGrpSpPr>
        <p:grpSpPr>
          <a:xfrm>
            <a:off x="872816" y="-28786"/>
            <a:ext cx="1299773" cy="2291381"/>
            <a:chOff x="886060" y="-78208"/>
            <a:chExt cx="1299773" cy="2291381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AFF654E9-E95A-497B-B338-96A2D666C9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7" t="15269" r="19861" b="8925"/>
            <a:stretch/>
          </p:blipFill>
          <p:spPr>
            <a:xfrm>
              <a:off x="886060" y="834701"/>
              <a:ext cx="1247468" cy="1378472"/>
            </a:xfrm>
            <a:prstGeom prst="rect">
              <a:avLst/>
            </a:prstGeom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1D914E8C-920F-4502-B533-8DB340DA56D4}"/>
                </a:ext>
              </a:extLst>
            </p:cNvPr>
            <p:cNvSpPr/>
            <p:nvPr/>
          </p:nvSpPr>
          <p:spPr>
            <a:xfrm rot="1310876">
              <a:off x="1628399" y="280332"/>
              <a:ext cx="55743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/>
                </a:rPr>
                <a:t>?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6630D247-73D9-4830-B290-213AA0F47D13}"/>
                </a:ext>
              </a:extLst>
            </p:cNvPr>
            <p:cNvSpPr/>
            <p:nvPr/>
          </p:nvSpPr>
          <p:spPr>
            <a:xfrm rot="1310876">
              <a:off x="967333" y="253713"/>
              <a:ext cx="51045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/>
                </a:rPr>
                <a:t>?</a:t>
              </a: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10136F2D-CF83-4AFF-A2C8-F551D32D8D3B}"/>
                </a:ext>
              </a:extLst>
            </p:cNvPr>
            <p:cNvSpPr/>
            <p:nvPr/>
          </p:nvSpPr>
          <p:spPr>
            <a:xfrm rot="1310876">
              <a:off x="1388808" y="-78208"/>
              <a:ext cx="6243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ru-RU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/>
                </a:rPr>
                <a:t>?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DFA6E9B-D22C-445A-88C0-E3662CE60B4E}"/>
              </a:ext>
            </a:extLst>
          </p:cNvPr>
          <p:cNvSpPr txBox="1"/>
          <p:nvPr/>
        </p:nvSpPr>
        <p:spPr>
          <a:xfrm>
            <a:off x="2120284" y="501445"/>
            <a:ext cx="92802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kk-KZ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 асханасындағы бір қорап алманы балаларға таратып  беру керек.Егер әр балаға 6-дан берсе, 38 алма асып қалады. Ал, 8-ден берсе, дәл жетеді. Сыныпта қанша бала бар? Қорапта қанша алма болған?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E1C7C48-9BF3-49B0-B880-4416DAAF25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056" y="2236211"/>
            <a:ext cx="2230694" cy="178901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1CD0327-98BE-460E-90CE-21491061842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82"/>
          <a:stretch/>
        </p:blipFill>
        <p:spPr>
          <a:xfrm>
            <a:off x="6186401" y="2262595"/>
            <a:ext cx="2996241" cy="157278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5A80751-162A-44AE-AD33-96B25D1F3D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126" y="2351843"/>
            <a:ext cx="1922893" cy="139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472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1788</Words>
  <Application>Microsoft Office PowerPoint</Application>
  <PresentationFormat>Широкоэкранный</PresentationFormat>
  <Paragraphs>366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Тема Office</vt:lpstr>
      <vt:lpstr>Бастауыш сынып оқушылары мен мұғалімдеріне арналған олимпиадалық есептерді шешу жолдары</vt:lpstr>
      <vt:lpstr>Мақсаты: Бастауыш мектеп мұғалімдерін жоғары деңгейдегі  олимпиадалық есептерді тиімді шешу жолдарымен таныстыру.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Бастауыш сынып оқушылары мен мұғалімдеріне арналған олимпиадалық есептерді шешу жолдары</dc:title>
  <dc:creator>komp456</dc:creator>
  <cp:lastModifiedBy>komp456</cp:lastModifiedBy>
  <cp:revision>19</cp:revision>
  <dcterms:created xsi:type="dcterms:W3CDTF">2023-01-19T09:14:06Z</dcterms:created>
  <dcterms:modified xsi:type="dcterms:W3CDTF">2023-01-23T05:40:39Z</dcterms:modified>
</cp:coreProperties>
</file>