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59" r:id="rId6"/>
    <p:sldId id="263" r:id="rId7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FDEA-38D0-4041-87FE-936DF25487E3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7ACB-8CFD-48BF-ADCB-25F68AB39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071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FDEA-38D0-4041-87FE-936DF25487E3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7ACB-8CFD-48BF-ADCB-25F68AB39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208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FDEA-38D0-4041-87FE-936DF25487E3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7ACB-8CFD-48BF-ADCB-25F68AB39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823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FDEA-38D0-4041-87FE-936DF25487E3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7ACB-8CFD-48BF-ADCB-25F68AB39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276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FDEA-38D0-4041-87FE-936DF25487E3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7ACB-8CFD-48BF-ADCB-25F68AB39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565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FDEA-38D0-4041-87FE-936DF25487E3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7ACB-8CFD-48BF-ADCB-25F68AB39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53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FDEA-38D0-4041-87FE-936DF25487E3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7ACB-8CFD-48BF-ADCB-25F68AB39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507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FDEA-38D0-4041-87FE-936DF25487E3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7ACB-8CFD-48BF-ADCB-25F68AB39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341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FDEA-38D0-4041-87FE-936DF25487E3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7ACB-8CFD-48BF-ADCB-25F68AB39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105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FDEA-38D0-4041-87FE-936DF25487E3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7ACB-8CFD-48BF-ADCB-25F68AB39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88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FDEA-38D0-4041-87FE-936DF25487E3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7ACB-8CFD-48BF-ADCB-25F68AB39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137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0FDEA-38D0-4041-87FE-936DF25487E3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F7ACB-8CFD-48BF-ADCB-25F68AB39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406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6193" y="2280335"/>
            <a:ext cx="9042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Переход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организаций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ТиППО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академическую самостоятельность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542946" y="5797034"/>
            <a:ext cx="19456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стана, 2022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5" name="Picture 3" descr="C:\Users\pmd_5.TVET.000\Desktop\Для соцсети и СМИ\до 2020 г\Talap-logo-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2100" y="352402"/>
            <a:ext cx="1244600" cy="1180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61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 flipH="1" flipV="1">
            <a:off x="3682679" y="3689169"/>
            <a:ext cx="4593554" cy="1112803"/>
          </a:xfrm>
          <a:prstGeom prst="ellipse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704236" y="3912267"/>
            <a:ext cx="45431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Академическая самостоятельность организаций </a:t>
            </a:r>
            <a:r>
              <a:rPr lang="ru-RU" sz="2000" b="1" dirty="0" err="1" smtClean="0"/>
              <a:t>ТиППО</a:t>
            </a: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45946" y="1523104"/>
            <a:ext cx="3166301" cy="17235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hlinkClick r:id="rId2" action="ppaction://hlinksldjump"/>
              </a:rPr>
              <a:t>Колледж </a:t>
            </a:r>
            <a:r>
              <a:rPr lang="ru-RU" dirty="0">
                <a:solidFill>
                  <a:srgbClr val="C00000"/>
                </a:solidFill>
                <a:hlinkClick r:id="rId2" action="ppaction://hlinksldjump"/>
              </a:rPr>
              <a:t>в</a:t>
            </a:r>
            <a:r>
              <a:rPr lang="ru-RU" dirty="0" smtClean="0">
                <a:solidFill>
                  <a:srgbClr val="C00000"/>
                </a:solidFill>
                <a:hlinkClick r:id="rId2" action="ppaction://hlinksldjump"/>
              </a:rPr>
              <a:t>ыстраивает траекторию обучения </a:t>
            </a:r>
            <a:r>
              <a:rPr lang="ru-RU" dirty="0" smtClean="0">
                <a:hlinkClick r:id="rId2" action="ppaction://hlinksldjump"/>
              </a:rPr>
              <a:t>с учетом уровней технического и профессионального образования </a:t>
            </a:r>
          </a:p>
          <a:p>
            <a:r>
              <a:rPr lang="ru-RU" sz="1600" i="1" dirty="0" smtClean="0">
                <a:hlinkClick r:id="rId2" action="ppaction://hlinksldjump"/>
              </a:rPr>
              <a:t>(пункт 15 ГОСО)</a:t>
            </a:r>
            <a:endParaRPr lang="ru-RU" sz="16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4940968" y="1530215"/>
            <a:ext cx="2295102" cy="17235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  <a:hlinkClick r:id="rId3" action="ppaction://hlinksldjump"/>
              </a:rPr>
              <a:t>Колледж самостоятельно определяет профессиональные</a:t>
            </a:r>
            <a:r>
              <a:rPr lang="ru-RU" dirty="0" smtClean="0">
                <a:hlinkClick r:id="rId3" action="ppaction://hlinksldjump"/>
              </a:rPr>
              <a:t> </a:t>
            </a:r>
            <a:r>
              <a:rPr lang="ru-RU" dirty="0" smtClean="0">
                <a:solidFill>
                  <a:srgbClr val="C00000"/>
                </a:solidFill>
                <a:hlinkClick r:id="rId3" action="ppaction://hlinksldjump"/>
              </a:rPr>
              <a:t>модули/дисциплины</a:t>
            </a:r>
          </a:p>
          <a:p>
            <a:pPr algn="ctr"/>
            <a:r>
              <a:rPr lang="ru-RU" sz="1600" i="1" dirty="0">
                <a:hlinkClick r:id="rId3" action="ppaction://hlinksldjump"/>
              </a:rPr>
              <a:t>(пункт 7</a:t>
            </a:r>
            <a:r>
              <a:rPr lang="ru-RU" sz="1600" i="1" dirty="0" smtClean="0">
                <a:hlinkClick r:id="rId3" action="ppaction://hlinksldjump"/>
              </a:rPr>
              <a:t> </a:t>
            </a:r>
            <a:r>
              <a:rPr lang="ru-RU" sz="1600" i="1" dirty="0">
                <a:hlinkClick r:id="rId3" action="ppaction://hlinksldjump"/>
              </a:rPr>
              <a:t>ГОСО</a:t>
            </a:r>
            <a:r>
              <a:rPr lang="ru-RU" sz="1600" i="1" dirty="0" smtClean="0">
                <a:hlinkClick r:id="rId3" action="ppaction://hlinksldjump"/>
              </a:rPr>
              <a:t>)</a:t>
            </a:r>
            <a:endParaRPr lang="ru-RU" sz="1600" dirty="0" smtClean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56337" y="1530202"/>
            <a:ext cx="3006979" cy="175432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hlinkClick r:id="rId4" action="ppaction://hlinksldjump"/>
              </a:rPr>
              <a:t>Колледж самостоятельно разрабатывает образовательную программу (ОП) </a:t>
            </a:r>
            <a:r>
              <a:rPr lang="ru-RU" dirty="0" smtClean="0">
                <a:hlinkClick r:id="rId4" action="ppaction://hlinksldjump"/>
              </a:rPr>
              <a:t>с участием работодателей.</a:t>
            </a:r>
          </a:p>
          <a:p>
            <a:r>
              <a:rPr lang="ru-RU" dirty="0" smtClean="0">
                <a:hlinkClick r:id="rId4" action="ppaction://hlinksldjump"/>
              </a:rPr>
              <a:t> </a:t>
            </a:r>
            <a:r>
              <a:rPr lang="ru-RU" sz="1600" i="1" dirty="0" smtClean="0">
                <a:hlinkClick r:id="rId4" action="ppaction://hlinksldjump"/>
              </a:rPr>
              <a:t>(пункт 5 ГОСО)</a:t>
            </a:r>
            <a:endParaRPr lang="ru-RU" sz="16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957138" y="5323706"/>
            <a:ext cx="7956884" cy="89255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  <a:hlinkClick r:id="rId5" action="ppaction://hlinksldjump"/>
              </a:rPr>
              <a:t>Колледж определяет срок освоения образовательной программы согласно моделей ГОСО в зависимости от сложности и/или количества квалификаций</a:t>
            </a:r>
            <a:r>
              <a:rPr lang="ru-RU" dirty="0" smtClean="0">
                <a:hlinkClick r:id="rId5" action="ppaction://hlinksldjump"/>
              </a:rPr>
              <a:t> </a:t>
            </a:r>
          </a:p>
          <a:p>
            <a:pPr algn="ctr"/>
            <a:r>
              <a:rPr lang="ru-RU" sz="1600" i="1" dirty="0" smtClean="0">
                <a:hlinkClick r:id="rId5" action="ppaction://hlinksldjump"/>
              </a:rPr>
              <a:t>(пункт 22 ГОСО)</a:t>
            </a:r>
            <a:endParaRPr lang="ru-RU" sz="1600" i="1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flipH="1" flipV="1">
            <a:off x="3505197" y="3327240"/>
            <a:ext cx="507051" cy="62327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7996457" y="3374311"/>
            <a:ext cx="701225" cy="61732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 flipV="1">
            <a:off x="6088209" y="3324814"/>
            <a:ext cx="7" cy="35105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6018884" y="4801972"/>
            <a:ext cx="1" cy="49315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446314" y="340984"/>
            <a:ext cx="11277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         С </a:t>
            </a:r>
            <a:r>
              <a:rPr lang="ru-RU" sz="2000" b="1" dirty="0" smtClean="0"/>
              <a:t>2022-2023 учебного года </a:t>
            </a:r>
            <a:r>
              <a:rPr lang="ru-RU" sz="2000" dirty="0" smtClean="0"/>
              <a:t>согласно ГОСО (№348 от 03.08.2022г.) организациям технического и профессионального, </a:t>
            </a:r>
            <a:r>
              <a:rPr lang="ru-RU" sz="2000" dirty="0" err="1" smtClean="0"/>
              <a:t>послесреднего</a:t>
            </a:r>
            <a:r>
              <a:rPr lang="ru-RU" sz="2000" dirty="0" smtClean="0"/>
              <a:t> образования (</a:t>
            </a:r>
            <a:r>
              <a:rPr lang="ru-RU" sz="2000" dirty="0" err="1" smtClean="0"/>
              <a:t>ТиППО</a:t>
            </a:r>
            <a:r>
              <a:rPr lang="ru-RU" sz="2000" dirty="0" smtClean="0"/>
              <a:t>) предоставлена </a:t>
            </a:r>
            <a:r>
              <a:rPr lang="ru-RU" sz="2000" b="1" dirty="0" smtClean="0"/>
              <a:t>академическая самостоятельность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52139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68102" y="383472"/>
            <a:ext cx="70954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Траектория обучения </a:t>
            </a:r>
            <a:r>
              <a:rPr lang="ru-RU" sz="2400" dirty="0" smtClean="0"/>
              <a:t>выстраивается с </a:t>
            </a:r>
            <a:r>
              <a:rPr lang="ru-RU" sz="2400" dirty="0"/>
              <a:t>освоением </a:t>
            </a:r>
            <a:r>
              <a:rPr lang="ru-RU" sz="2400" dirty="0" smtClean="0"/>
              <a:t>:</a:t>
            </a:r>
            <a:endParaRPr lang="ru-RU" sz="24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887" y="1150476"/>
            <a:ext cx="1143000" cy="115252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031" y="2492957"/>
            <a:ext cx="1552575" cy="11239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4305" y="1144988"/>
            <a:ext cx="1200150" cy="1133475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698172" y="4860681"/>
            <a:ext cx="9078460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400" dirty="0"/>
              <a:t>Интегрированное обучение в рамках </a:t>
            </a:r>
            <a:r>
              <a:rPr lang="ru-RU" sz="2400" dirty="0" smtClean="0"/>
              <a:t>1-ой образовательной </a:t>
            </a:r>
            <a:r>
              <a:rPr lang="ru-RU" sz="2400" dirty="0"/>
              <a:t>программы позволяет студентам освоить несколько квалификаций: </a:t>
            </a:r>
            <a:r>
              <a:rPr lang="ru-RU" sz="2400" b="1" dirty="0"/>
              <a:t>специалиста среднего звена и до 2-х рабочих </a:t>
            </a:r>
            <a:r>
              <a:rPr lang="ru-RU" sz="2400" b="1" dirty="0" smtClean="0"/>
              <a:t>квалификаций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453313" y="1413436"/>
            <a:ext cx="42726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400" dirty="0"/>
              <a:t>специалиста среднего </a:t>
            </a:r>
            <a:r>
              <a:rPr lang="ru-RU" sz="2400" dirty="0" smtClean="0"/>
              <a:t>звена;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621699" y="2607248"/>
            <a:ext cx="398410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400" dirty="0"/>
              <a:t>рабочей квалификации и </a:t>
            </a:r>
            <a:endParaRPr lang="ru-RU" sz="2400" dirty="0" smtClean="0"/>
          </a:p>
          <a:p>
            <a:r>
              <a:rPr lang="ru-RU" sz="2400" dirty="0" smtClean="0"/>
              <a:t>специалиста </a:t>
            </a:r>
            <a:r>
              <a:rPr lang="ru-RU" sz="2400" dirty="0"/>
              <a:t>среднего </a:t>
            </a:r>
            <a:r>
              <a:rPr lang="ru-RU" sz="2400" dirty="0" smtClean="0"/>
              <a:t>звена.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983968" y="1413437"/>
            <a:ext cx="36298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400" dirty="0"/>
              <a:t>рабочей квалификации;</a:t>
            </a:r>
          </a:p>
        </p:txBody>
      </p:sp>
      <p:sp>
        <p:nvSpPr>
          <p:cNvPr id="14" name="Стрелка вниз 13"/>
          <p:cNvSpPr/>
          <p:nvPr/>
        </p:nvSpPr>
        <p:spPr>
          <a:xfrm>
            <a:off x="3154589" y="3830716"/>
            <a:ext cx="1099457" cy="881743"/>
          </a:xfrm>
          <a:prstGeom prst="downArrow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трелка вправо 1">
            <a:hlinkClick r:id="rId5" action="ppaction://hlinksldjump"/>
          </p:cNvPr>
          <p:cNvSpPr/>
          <p:nvPr/>
        </p:nvSpPr>
        <p:spPr>
          <a:xfrm rot="10800000">
            <a:off x="10541977" y="383472"/>
            <a:ext cx="703385" cy="4616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86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423" y="751108"/>
            <a:ext cx="6661214" cy="4887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267421" y="243544"/>
            <a:ext cx="66612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Пример профессионального модуля по специальности </a:t>
            </a:r>
            <a:r>
              <a:rPr lang="ru-RU" sz="14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«07320100 Строительство и эксплуатация зданий и сооружений»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77312" y="799422"/>
            <a:ext cx="4229373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NewRomanPSMT"/>
              </a:rPr>
              <a:t>Профессиональный </a:t>
            </a:r>
            <a:r>
              <a:rPr lang="ru-RU" b="1" dirty="0">
                <a:solidFill>
                  <a:srgbClr val="C00000"/>
                </a:solidFill>
                <a:latin typeface="TimesNewRomanPSMT"/>
              </a:rPr>
              <a:t>модуль </a:t>
            </a:r>
            <a:r>
              <a:rPr lang="ru-RU" dirty="0">
                <a:latin typeface="TimesNewRomanPSMT"/>
              </a:rPr>
              <a:t>– функционально завершенный структурный</a:t>
            </a:r>
          </a:p>
          <a:p>
            <a:r>
              <a:rPr lang="ru-RU" dirty="0">
                <a:latin typeface="TimesNewRomanPSMT"/>
              </a:rPr>
              <a:t>элемент образовательной программы, направленный на формирование</a:t>
            </a:r>
          </a:p>
          <a:p>
            <a:r>
              <a:rPr lang="ru-RU" dirty="0">
                <a:latin typeface="TimesNewRomanPSMT"/>
              </a:rPr>
              <a:t>профессиональной </a:t>
            </a:r>
            <a:r>
              <a:rPr lang="ru-RU" dirty="0" smtClean="0">
                <a:latin typeface="TimesNewRomanPSMT"/>
              </a:rPr>
              <a:t>компетенции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77312" y="3281487"/>
            <a:ext cx="4229373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NewRomanPSMT"/>
              </a:rPr>
              <a:t>Профессиональная </a:t>
            </a:r>
            <a:r>
              <a:rPr lang="ru-RU" b="1" dirty="0">
                <a:solidFill>
                  <a:srgbClr val="C00000"/>
                </a:solidFill>
                <a:latin typeface="TimesNewRomanPSMT"/>
              </a:rPr>
              <a:t>компетенция </a:t>
            </a:r>
            <a:r>
              <a:rPr lang="ru-RU" dirty="0">
                <a:latin typeface="TimesNewRomanPSMT"/>
              </a:rPr>
              <a:t>– способность решать совокупность</a:t>
            </a:r>
          </a:p>
          <a:p>
            <a:r>
              <a:rPr lang="ru-RU" dirty="0">
                <a:latin typeface="TimesNewRomanPSMT"/>
              </a:rPr>
              <a:t>профессиональных задач на основе знаний, умений и навыков, а также</a:t>
            </a:r>
          </a:p>
          <a:p>
            <a:r>
              <a:rPr lang="ru-RU" dirty="0">
                <a:latin typeface="TimesNewRomanPSMT"/>
              </a:rPr>
              <a:t>личностных качеств, позволяющих эффективно осуществлять профессиональную</a:t>
            </a:r>
          </a:p>
          <a:p>
            <a:r>
              <a:rPr lang="ru-RU" dirty="0">
                <a:latin typeface="TimesNewRomanPSMT"/>
              </a:rPr>
              <a:t>деятельность</a:t>
            </a:r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 rot="16200000">
            <a:off x="4551155" y="4180362"/>
            <a:ext cx="694417" cy="369059"/>
          </a:xfrm>
          <a:prstGeom prst="downArrow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авая фигурная скобка 9"/>
          <p:cNvSpPr/>
          <p:nvPr/>
        </p:nvSpPr>
        <p:spPr>
          <a:xfrm rot="5400000">
            <a:off x="8412972" y="2688173"/>
            <a:ext cx="370115" cy="6661215"/>
          </a:xfrm>
          <a:prstGeom prst="rightBrace">
            <a:avLst>
              <a:gd name="adj1" fmla="val 49509"/>
              <a:gd name="adj2" fmla="val 50000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11" name="Стрелка вниз 10"/>
          <p:cNvSpPr/>
          <p:nvPr/>
        </p:nvSpPr>
        <p:spPr>
          <a:xfrm rot="16200000">
            <a:off x="4539846" y="1630554"/>
            <a:ext cx="694417" cy="369059"/>
          </a:xfrm>
          <a:prstGeom prst="downArrow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2197189" y="2866140"/>
            <a:ext cx="694417" cy="369059"/>
          </a:xfrm>
          <a:prstGeom prst="downArrow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135768" y="6246364"/>
            <a:ext cx="692452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7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Образовательная программа, ориентированная на результат</a:t>
            </a:r>
            <a:endParaRPr lang="ru-RU" sz="17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  <p:sp>
        <p:nvSpPr>
          <p:cNvPr id="14" name="Стрелка вправо 13">
            <a:hlinkClick r:id="rId3" action="ppaction://hlinksldjump"/>
          </p:cNvPr>
          <p:cNvSpPr/>
          <p:nvPr/>
        </p:nvSpPr>
        <p:spPr>
          <a:xfrm rot="10800000">
            <a:off x="367807" y="112387"/>
            <a:ext cx="703385" cy="4616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1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261302"/>
              </p:ext>
            </p:extLst>
          </p:nvPr>
        </p:nvGraphicFramePr>
        <p:xfrm>
          <a:off x="511628" y="3254898"/>
          <a:ext cx="11157858" cy="3396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57858">
                  <a:extLst>
                    <a:ext uri="{9D8B030D-6E8A-4147-A177-3AD203B41FA5}">
                      <a16:colId xmlns:a16="http://schemas.microsoft.com/office/drawing/2014/main" xmlns="" val="1489547683"/>
                    </a:ext>
                  </a:extLst>
                </a:gridCol>
              </a:tblGrid>
              <a:tr h="6147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При разработке образовательной программы колледжи: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7385969"/>
                  </a:ext>
                </a:extLst>
              </a:tr>
              <a:tr h="8880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1) самостоятельно определяют объем и содержание  дисциплин/модулей с сохранением общего количества кредитов/часов отведенное на обязательное обучение;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31348447"/>
                  </a:ext>
                </a:extLst>
              </a:tr>
              <a:tr h="8880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2) определяют последовательность, перечень и количество модулей/квалификаций в рамках одной специальности;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2495751"/>
                  </a:ext>
                </a:extLst>
              </a:tr>
              <a:tr h="8880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3) выбирают различные технологии обучения, формы, методы организации и контроля учебного процесса. 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2586070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35428" y="1695724"/>
            <a:ext cx="892628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Образовательная программа </a:t>
            </a:r>
            <a:r>
              <a:rPr lang="ru-RU" sz="2000" b="1" dirty="0" err="1" smtClean="0">
                <a:solidFill>
                  <a:srgbClr val="C00000"/>
                </a:solidFill>
              </a:rPr>
              <a:t>ТиПО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dirty="0"/>
              <a:t>включает: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2000" dirty="0"/>
              <a:t>Паспорт </a:t>
            </a:r>
            <a:r>
              <a:rPr lang="ru-RU" sz="2000" dirty="0" smtClean="0"/>
              <a:t>образовательной программы (</a:t>
            </a:r>
            <a:r>
              <a:rPr lang="ru-RU" sz="2000" i="1" dirty="0" smtClean="0"/>
              <a:t>для включения в Реестр ОП</a:t>
            </a:r>
            <a:r>
              <a:rPr lang="ru-RU" sz="2000" dirty="0" smtClean="0"/>
              <a:t>);</a:t>
            </a:r>
            <a:endParaRPr lang="ru-RU" sz="2000" dirty="0"/>
          </a:p>
          <a:p>
            <a:pPr marL="342900" indent="-342900">
              <a:buFont typeface="+mj-lt"/>
              <a:buAutoNum type="arabicParenR"/>
            </a:pPr>
            <a:r>
              <a:rPr lang="ru-RU" sz="2000" dirty="0"/>
              <a:t>Рабочий учебный </a:t>
            </a:r>
            <a:r>
              <a:rPr lang="ru-RU" sz="2000" dirty="0" smtClean="0"/>
              <a:t>план по специальности </a:t>
            </a:r>
            <a:r>
              <a:rPr lang="ru-RU" sz="2000" dirty="0" err="1" smtClean="0"/>
              <a:t>ТиПО</a:t>
            </a:r>
            <a:r>
              <a:rPr lang="ru-RU" sz="2000" dirty="0" smtClean="0"/>
              <a:t>;</a:t>
            </a:r>
            <a:endParaRPr lang="ru-RU" sz="2000" dirty="0"/>
          </a:p>
          <a:p>
            <a:pPr marL="342900" indent="-342900">
              <a:buFont typeface="+mj-lt"/>
              <a:buAutoNum type="arabicParenR"/>
            </a:pPr>
            <a:r>
              <a:rPr lang="ru-RU" sz="2000" dirty="0"/>
              <a:t>Рабочие учебные </a:t>
            </a:r>
            <a:r>
              <a:rPr lang="ru-RU" sz="2000" dirty="0" smtClean="0"/>
              <a:t>программы по дисциплинам/ модулям.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9198428" y="6137915"/>
            <a:ext cx="2264229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/>
              <a:t>пункт 13 ГОСО</a:t>
            </a:r>
            <a:endParaRPr lang="ru-RU" sz="2000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11628" y="444326"/>
            <a:ext cx="1123405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C00000"/>
                </a:solidFill>
              </a:rPr>
              <a:t>Образовательная программа</a:t>
            </a:r>
            <a:r>
              <a:rPr lang="ru-RU" sz="2000" dirty="0"/>
              <a:t> – единый комплекс основных характеристик образования, включающий цели, результаты и содержание обучения, организацию образовательного процесса, способы и методы их реализации, критерии оценки результатов </a:t>
            </a:r>
            <a:r>
              <a:rPr lang="ru-RU" sz="2000" dirty="0" smtClean="0"/>
              <a:t>обучения.</a:t>
            </a:r>
            <a:endParaRPr lang="ru-RU" sz="2000" dirty="0"/>
          </a:p>
        </p:txBody>
      </p:sp>
      <p:sp>
        <p:nvSpPr>
          <p:cNvPr id="8" name="Стрелка вправо 7">
            <a:hlinkClick r:id="rId2" action="ppaction://hlinksldjump"/>
          </p:cNvPr>
          <p:cNvSpPr/>
          <p:nvPr/>
        </p:nvSpPr>
        <p:spPr>
          <a:xfrm rot="10800000">
            <a:off x="10858500" y="95626"/>
            <a:ext cx="703385" cy="4616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19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2231571" y="337457"/>
            <a:ext cx="7478486" cy="74972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101765" y="516946"/>
            <a:ext cx="59871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</a:rPr>
              <a:t>Сроки освоения </a:t>
            </a:r>
            <a:r>
              <a:rPr lang="ru-RU" sz="2000" b="1" dirty="0" smtClean="0">
                <a:solidFill>
                  <a:srgbClr val="C00000"/>
                </a:solidFill>
              </a:rPr>
              <a:t>образовательных программ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662057" y="2220587"/>
            <a:ext cx="5237843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/>
              <a:t>120-180 </a:t>
            </a:r>
            <a:r>
              <a:rPr lang="ru-RU" sz="1200" b="1" dirty="0"/>
              <a:t>кредитов </a:t>
            </a:r>
            <a:r>
              <a:rPr lang="ru-RU" sz="1200" dirty="0"/>
              <a:t>для освоения рабочих квалификаций на базе основного среднего </a:t>
            </a:r>
            <a:r>
              <a:rPr lang="ru-RU" sz="1200" dirty="0" smtClean="0"/>
              <a:t>образования (</a:t>
            </a:r>
            <a:r>
              <a:rPr lang="ru-RU" sz="1200" b="1" dirty="0" smtClean="0"/>
              <a:t>9 класса</a:t>
            </a:r>
            <a:r>
              <a:rPr lang="ru-RU" sz="1200" dirty="0" smtClean="0"/>
              <a:t>)</a:t>
            </a:r>
          </a:p>
          <a:p>
            <a:endParaRPr lang="ru-RU" sz="1200" dirty="0"/>
          </a:p>
          <a:p>
            <a:r>
              <a:rPr lang="ru-RU" sz="1200" b="1" dirty="0" smtClean="0"/>
              <a:t>60-120 </a:t>
            </a:r>
            <a:r>
              <a:rPr lang="ru-RU" sz="1200" b="1" dirty="0"/>
              <a:t>кредитов </a:t>
            </a:r>
            <a:r>
              <a:rPr lang="ru-RU" sz="1200" dirty="0"/>
              <a:t>для освоения рабочих квалификаций на базе общего среднего </a:t>
            </a:r>
            <a:r>
              <a:rPr lang="ru-RU" sz="1200" dirty="0" smtClean="0"/>
              <a:t>образования (</a:t>
            </a:r>
            <a:r>
              <a:rPr lang="ru-RU" sz="1200" b="1" dirty="0" smtClean="0"/>
              <a:t>11 класса</a:t>
            </a:r>
            <a:r>
              <a:rPr lang="ru-RU" sz="1200" dirty="0" smtClean="0"/>
              <a:t>)</a:t>
            </a:r>
          </a:p>
          <a:p>
            <a:endParaRPr lang="ru-RU" sz="1200" dirty="0"/>
          </a:p>
          <a:p>
            <a:r>
              <a:rPr lang="ru-RU" sz="1200" b="1" dirty="0" smtClean="0"/>
              <a:t>180-240 </a:t>
            </a:r>
            <a:r>
              <a:rPr lang="ru-RU" sz="1200" b="1" dirty="0"/>
              <a:t>кредитов </a:t>
            </a:r>
            <a:r>
              <a:rPr lang="ru-RU" sz="1200" dirty="0"/>
              <a:t>для освоения квалификации специалиста среднего звена на базе основного среднего </a:t>
            </a:r>
            <a:r>
              <a:rPr lang="ru-RU" sz="1200" dirty="0" smtClean="0"/>
              <a:t>образования       (</a:t>
            </a:r>
            <a:r>
              <a:rPr lang="ru-RU" sz="1200" b="1" dirty="0" smtClean="0"/>
              <a:t>9 класса</a:t>
            </a:r>
            <a:r>
              <a:rPr lang="ru-RU" sz="1200" dirty="0" smtClean="0"/>
              <a:t>)</a:t>
            </a:r>
          </a:p>
          <a:p>
            <a:endParaRPr lang="ru-RU" sz="1200" dirty="0"/>
          </a:p>
          <a:p>
            <a:r>
              <a:rPr lang="ru-RU" sz="1200" b="1" dirty="0" smtClean="0"/>
              <a:t>120-180 </a:t>
            </a:r>
            <a:r>
              <a:rPr lang="ru-RU" sz="1200" b="1" dirty="0"/>
              <a:t>кредитов </a:t>
            </a:r>
            <a:r>
              <a:rPr lang="ru-RU" sz="1200" dirty="0"/>
              <a:t>для освоения квалификации специалиста среднего звена на базе общего среднего </a:t>
            </a:r>
            <a:r>
              <a:rPr lang="ru-RU" sz="1200" dirty="0" smtClean="0"/>
              <a:t>образования           (</a:t>
            </a:r>
            <a:r>
              <a:rPr lang="ru-RU" sz="1200" b="1" dirty="0" smtClean="0"/>
              <a:t>11 класса</a:t>
            </a:r>
            <a:r>
              <a:rPr lang="ru-RU" sz="1200" dirty="0" smtClean="0"/>
              <a:t>)</a:t>
            </a:r>
          </a:p>
          <a:p>
            <a:endParaRPr lang="ru-RU" sz="1200" dirty="0"/>
          </a:p>
          <a:p>
            <a:r>
              <a:rPr lang="ru-RU" sz="1200" b="1" dirty="0" smtClean="0"/>
              <a:t>60 </a:t>
            </a:r>
            <a:r>
              <a:rPr lang="ru-RU" sz="1200" b="1" dirty="0"/>
              <a:t>кредитов </a:t>
            </a:r>
            <a:r>
              <a:rPr lang="ru-RU" sz="1200" dirty="0"/>
              <a:t>для освоения квалификации среднего звена </a:t>
            </a:r>
            <a:r>
              <a:rPr lang="ru-RU" sz="1200" b="1" dirty="0"/>
              <a:t>на базе технического и профессионального образования </a:t>
            </a:r>
            <a:r>
              <a:rPr lang="ru-RU" sz="1200" dirty="0"/>
              <a:t>(по родственной квалификации</a:t>
            </a:r>
            <a:r>
              <a:rPr lang="ru-RU" sz="1200" dirty="0" smtClean="0"/>
              <a:t>)</a:t>
            </a:r>
          </a:p>
          <a:p>
            <a:endParaRPr lang="ru-RU" sz="1200" dirty="0"/>
          </a:p>
          <a:p>
            <a:r>
              <a:rPr lang="ru-RU" sz="1200" b="1" dirty="0" smtClean="0"/>
              <a:t>60-180 </a:t>
            </a:r>
            <a:r>
              <a:rPr lang="ru-RU" sz="1200" b="1" dirty="0"/>
              <a:t>кредитов </a:t>
            </a:r>
            <a:r>
              <a:rPr lang="ru-RU" sz="1200" dirty="0"/>
              <a:t>для освоения квалификации </a:t>
            </a:r>
            <a:r>
              <a:rPr lang="ru-RU" sz="1200" b="1" dirty="0"/>
              <a:t>прикладного </a:t>
            </a:r>
            <a:r>
              <a:rPr lang="ru-RU" sz="1200" b="1" dirty="0" smtClean="0"/>
              <a:t>бакалавра</a:t>
            </a:r>
            <a:endParaRPr lang="ru-RU" sz="1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215742" y="1495606"/>
            <a:ext cx="5442857" cy="646331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dirty="0"/>
              <a:t>О</a:t>
            </a:r>
            <a:r>
              <a:rPr lang="ru-RU" dirty="0" smtClean="0"/>
              <a:t>пределяются </a:t>
            </a:r>
            <a:r>
              <a:rPr lang="ru-RU" b="1" dirty="0"/>
              <a:t>объемом кредитов </a:t>
            </a:r>
            <a:r>
              <a:rPr lang="ru-RU" dirty="0"/>
              <a:t>согласно </a:t>
            </a:r>
            <a:r>
              <a:rPr lang="ru-RU" b="1" dirty="0"/>
              <a:t>моделей учебного </a:t>
            </a:r>
            <a:r>
              <a:rPr lang="ru-RU" b="1" dirty="0" smtClean="0"/>
              <a:t>плана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1300" y="1495607"/>
            <a:ext cx="2686957" cy="646331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dirty="0"/>
              <a:t>З</a:t>
            </a:r>
            <a:r>
              <a:rPr lang="ru-RU" dirty="0" smtClean="0"/>
              <a:t>ависят </a:t>
            </a:r>
            <a:r>
              <a:rPr lang="ru-RU" dirty="0"/>
              <a:t>от </a:t>
            </a:r>
            <a:r>
              <a:rPr lang="ru-RU" b="1" dirty="0"/>
              <a:t>сложности</a:t>
            </a:r>
            <a:r>
              <a:rPr lang="ru-RU" dirty="0"/>
              <a:t> </a:t>
            </a:r>
            <a:r>
              <a:rPr lang="ru-RU" dirty="0" smtClean="0"/>
              <a:t>рабочей квалификации</a:t>
            </a:r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5486400" y="1128773"/>
            <a:ext cx="7259" cy="28461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8645315" y="979609"/>
            <a:ext cx="531586" cy="41845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203044" y="2154637"/>
            <a:ext cx="12698" cy="312530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Прямая со стрелкой 2"/>
          <p:cNvCxnSpPr/>
          <p:nvPr/>
        </p:nvCxnSpPr>
        <p:spPr>
          <a:xfrm>
            <a:off x="6215743" y="2395476"/>
            <a:ext cx="4463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215743" y="2899974"/>
            <a:ext cx="4463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6215743" y="3464470"/>
            <a:ext cx="4463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6215743" y="3995676"/>
            <a:ext cx="4463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215743" y="4681476"/>
            <a:ext cx="4463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215743" y="5279937"/>
            <a:ext cx="4463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24972" y="2141937"/>
            <a:ext cx="0" cy="2601993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246743" y="2408176"/>
            <a:ext cx="4463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246743" y="3446972"/>
            <a:ext cx="4463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246743" y="4739533"/>
            <a:ext cx="4463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684893" y="4392694"/>
            <a:ext cx="245291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Сложность квалификации определяется по согласованию с социальным </a:t>
            </a:r>
            <a:r>
              <a:rPr lang="ru-RU" sz="1400" b="1" dirty="0" smtClean="0"/>
              <a:t>партнером-работодателем </a:t>
            </a:r>
            <a:r>
              <a:rPr lang="ru-RU" sz="1400" dirty="0" smtClean="0"/>
              <a:t>(</a:t>
            </a:r>
            <a:r>
              <a:rPr lang="ru-RU" sz="1400" i="1" dirty="0" smtClean="0"/>
              <a:t>например: по требованиям рестораторов г. Алматы Повара должны освоить не менее 180 кредитов без ООД</a:t>
            </a:r>
            <a:r>
              <a:rPr lang="ru-RU" sz="1400" dirty="0" smtClean="0"/>
              <a:t>)</a:t>
            </a:r>
            <a:endParaRPr lang="ru-RU" sz="14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213100" y="1499529"/>
            <a:ext cx="2717800" cy="646331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dirty="0"/>
              <a:t>З</a:t>
            </a:r>
            <a:r>
              <a:rPr lang="ru-RU" dirty="0" smtClean="0"/>
              <a:t>ависят </a:t>
            </a:r>
            <a:r>
              <a:rPr lang="ru-RU" dirty="0"/>
              <a:t>от </a:t>
            </a:r>
            <a:r>
              <a:rPr lang="ru-RU" b="1" dirty="0" smtClean="0"/>
              <a:t>количества </a:t>
            </a:r>
            <a:r>
              <a:rPr lang="ru-RU" dirty="0" smtClean="0"/>
              <a:t>квалификаций</a:t>
            </a:r>
            <a:endParaRPr lang="ru-RU" dirty="0"/>
          </a:p>
        </p:txBody>
      </p:sp>
      <p:cxnSp>
        <p:nvCxnSpPr>
          <p:cNvPr id="33" name="Прямая со стрелкой 32"/>
          <p:cNvCxnSpPr/>
          <p:nvPr/>
        </p:nvCxnSpPr>
        <p:spPr>
          <a:xfrm flipH="1">
            <a:off x="2540003" y="969888"/>
            <a:ext cx="605970" cy="41845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3205843" y="2154637"/>
            <a:ext cx="0" cy="309392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3205843" y="2408176"/>
            <a:ext cx="4463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3205843" y="3073126"/>
            <a:ext cx="4463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3205843" y="3653827"/>
            <a:ext cx="4463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3205843" y="4352308"/>
            <a:ext cx="4463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3205843" y="5248565"/>
            <a:ext cx="4463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3663046" y="2209408"/>
            <a:ext cx="21898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одна </a:t>
            </a:r>
            <a:r>
              <a:rPr lang="ru-RU" sz="1400" dirty="0" smtClean="0"/>
              <a:t>рабочая квалификация</a:t>
            </a:r>
            <a:endParaRPr lang="ru-RU" sz="1400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3652157" y="2811516"/>
            <a:ext cx="23567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одна </a:t>
            </a:r>
            <a:r>
              <a:rPr lang="ru-RU" sz="1400" dirty="0" smtClean="0"/>
              <a:t>квалификация специалиста среднего звена</a:t>
            </a:r>
            <a:endParaRPr lang="ru-RU" sz="1400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3688446" y="3446972"/>
            <a:ext cx="21898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две </a:t>
            </a:r>
            <a:r>
              <a:rPr lang="ru-RU" sz="1400" dirty="0" smtClean="0"/>
              <a:t>рабочие квалификации</a:t>
            </a:r>
            <a:endParaRPr lang="ru-RU" sz="1400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3666671" y="4008376"/>
            <a:ext cx="230414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одна </a:t>
            </a:r>
            <a:r>
              <a:rPr lang="ru-RU" sz="1400" dirty="0" smtClean="0"/>
              <a:t>рабочая квалификация и специалист среднего звена</a:t>
            </a:r>
            <a:endParaRPr lang="ru-RU" sz="1400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3688446" y="4884676"/>
            <a:ext cx="24302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две </a:t>
            </a:r>
            <a:r>
              <a:rPr lang="ru-RU" sz="1400" dirty="0" smtClean="0"/>
              <a:t>рабочие квалификации и специалист среднего звена</a:t>
            </a:r>
            <a:endParaRPr lang="ru-RU" sz="1400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686706" y="3186447"/>
            <a:ext cx="248284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/>
              <a:t>Сложность квалификации определяется </a:t>
            </a:r>
            <a:r>
              <a:rPr lang="ru-RU" sz="1400" i="1" dirty="0" smtClean="0"/>
              <a:t>исходя из </a:t>
            </a:r>
            <a:r>
              <a:rPr lang="ru-RU" sz="1400" b="1" i="1" dirty="0" smtClean="0"/>
              <a:t>количества модулей </a:t>
            </a:r>
            <a:r>
              <a:rPr lang="ru-RU" sz="1400" i="1" dirty="0" smtClean="0"/>
              <a:t>необходимых для освоения квалификации</a:t>
            </a:r>
            <a:endParaRPr lang="ru-RU" sz="1400" i="1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680357" y="2220587"/>
            <a:ext cx="23631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/>
              <a:t>Сложность квалификации определяется </a:t>
            </a:r>
            <a:r>
              <a:rPr lang="ru-RU" sz="1400" i="1" dirty="0" smtClean="0"/>
              <a:t>согласно </a:t>
            </a:r>
            <a:r>
              <a:rPr lang="ru-RU" sz="1400" b="1" i="1" dirty="0" smtClean="0"/>
              <a:t>технологического процесса</a:t>
            </a:r>
            <a:endParaRPr lang="ru-RU" sz="1400" b="1" i="1" dirty="0"/>
          </a:p>
        </p:txBody>
      </p:sp>
      <p:sp>
        <p:nvSpPr>
          <p:cNvPr id="36" name="Стрелка вправо 35">
            <a:hlinkClick r:id="rId2" action="ppaction://hlinksldjump"/>
          </p:cNvPr>
          <p:cNvSpPr/>
          <p:nvPr/>
        </p:nvSpPr>
        <p:spPr>
          <a:xfrm rot="10800000">
            <a:off x="10541977" y="383472"/>
            <a:ext cx="703385" cy="4616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852888" y="5738881"/>
            <a:ext cx="6064867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200" dirty="0">
                <a:latin typeface="TimesNewRomanPSMT"/>
              </a:rPr>
              <a:t>Объем учебного времени на обязательное обучение составляет </a:t>
            </a:r>
            <a:r>
              <a:rPr lang="ru-RU" sz="1200" dirty="0" smtClean="0">
                <a:latin typeface="TimesNewRomanPSMT"/>
              </a:rPr>
              <a:t>60 кредитов/1440 </a:t>
            </a:r>
            <a:r>
              <a:rPr lang="ru-RU" sz="1200" dirty="0">
                <a:latin typeface="TimesNewRomanPSMT"/>
              </a:rPr>
              <a:t>часов на учебный </a:t>
            </a:r>
            <a:r>
              <a:rPr lang="ru-RU" sz="1200" dirty="0" smtClean="0">
                <a:latin typeface="TimesNewRomanPSMT"/>
              </a:rPr>
              <a:t>год (</a:t>
            </a:r>
            <a:r>
              <a:rPr lang="ru-RU" sz="1200" b="1" dirty="0" smtClean="0">
                <a:solidFill>
                  <a:srgbClr val="C00000"/>
                </a:solidFill>
                <a:latin typeface="TimesNewRomanPSMT"/>
              </a:rPr>
              <a:t>ГОСО, Глава 3, пункт 18</a:t>
            </a:r>
            <a:r>
              <a:rPr lang="ru-RU" sz="1200" dirty="0" smtClean="0">
                <a:latin typeface="TimesNewRomanPSMT"/>
              </a:rPr>
              <a:t>)</a:t>
            </a:r>
            <a:endParaRPr lang="ru-RU" sz="12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3101765" y="6287693"/>
            <a:ext cx="8815990" cy="4875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Общее количество обязательной учебной нагрузки в учебном году составляет 60 кредитов или 1440 часов, за исключением учебного года выпуска, который составляет не менее 36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кредитов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Инструктивно-метод. рек. к началу 2022-2023 уч. год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71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508</Words>
  <Application>Microsoft Office PowerPoint</Application>
  <PresentationFormat>Произвольный</PresentationFormat>
  <Paragraphs>63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Жанат Далабаев</dc:creator>
  <cp:lastModifiedBy>Меруерт</cp:lastModifiedBy>
  <cp:revision>101</cp:revision>
  <cp:lastPrinted>2022-09-22T08:45:37Z</cp:lastPrinted>
  <dcterms:created xsi:type="dcterms:W3CDTF">2022-09-16T11:08:02Z</dcterms:created>
  <dcterms:modified xsi:type="dcterms:W3CDTF">2023-02-02T09:08:24Z</dcterms:modified>
</cp:coreProperties>
</file>