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387" r:id="rId2"/>
    <p:sldId id="1389" r:id="rId3"/>
    <p:sldId id="1391" r:id="rId4"/>
    <p:sldId id="1390" r:id="rId5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907" initials="9" lastIdx="1" clrIdx="0">
    <p:extLst>
      <p:ext uri="{19B8F6BF-5375-455C-9EA6-DF929625EA0E}">
        <p15:presenceInfo xmlns:p15="http://schemas.microsoft.com/office/powerpoint/2012/main" xmlns="" userId="907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3865"/>
    <a:srgbClr val="2F3790"/>
    <a:srgbClr val="D5DDEA"/>
    <a:srgbClr val="21BBC3"/>
    <a:srgbClr val="4C5F78"/>
    <a:srgbClr val="556A85"/>
    <a:srgbClr val="8FAADC"/>
    <a:srgbClr val="DAE3F3"/>
    <a:srgbClr val="A87AFA"/>
    <a:srgbClr val="6B1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FD7109-BDA6-4825-BC4E-02B3DB632E22}" v="2918" dt="2021-03-05T04:37:39.735"/>
    <p1510:client id="{73F5955C-F998-4FD7-B523-95C55B00E242}" v="4591" dt="2021-03-04T13:52:34.057"/>
    <p1510:client id="{3FB8DE3D-6DF9-48F5-B87C-BF0FDC1A4477}" v="2" dt="2021-03-04T04:43:42.112"/>
    <p1510:client id="{6C097914-5D7F-4449-96F5-9A75FA00C5D4}" v="9" dt="2021-03-04T12:03:49.921"/>
  </p1510:revLst>
</p1510:revInfo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2" autoAdjust="0"/>
    <p:restoredTop sz="96659" autoAdjust="0"/>
  </p:normalViewPr>
  <p:slideViewPr>
    <p:cSldViewPr snapToGrid="0">
      <p:cViewPr>
        <p:scale>
          <a:sx n="81" d="100"/>
          <a:sy n="81" d="100"/>
        </p:scale>
        <p:origin x="-63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548" cy="497921"/>
          </a:xfrm>
          <a:prstGeom prst="rect">
            <a:avLst/>
          </a:prstGeom>
        </p:spPr>
        <p:txBody>
          <a:bodyPr vert="horz" lIns="91860" tIns="45931" rIns="91860" bIns="4593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1"/>
            <a:ext cx="2972548" cy="497921"/>
          </a:xfrm>
          <a:prstGeom prst="rect">
            <a:avLst/>
          </a:prstGeom>
        </p:spPr>
        <p:txBody>
          <a:bodyPr vert="horz" lIns="91860" tIns="45931" rIns="91860" bIns="45931" rtlCol="0"/>
          <a:lstStyle>
            <a:lvl1pPr algn="r">
              <a:defRPr sz="1200"/>
            </a:lvl1pPr>
          </a:lstStyle>
          <a:p>
            <a:fld id="{9905ED15-BB9A-4160-A3A8-A55F2C49392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9356"/>
            <a:ext cx="2972548" cy="497921"/>
          </a:xfrm>
          <a:prstGeom prst="rect">
            <a:avLst/>
          </a:prstGeom>
        </p:spPr>
        <p:txBody>
          <a:bodyPr vert="horz" lIns="91860" tIns="45931" rIns="91860" bIns="4593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9356"/>
            <a:ext cx="2972548" cy="497921"/>
          </a:xfrm>
          <a:prstGeom prst="rect">
            <a:avLst/>
          </a:prstGeom>
        </p:spPr>
        <p:txBody>
          <a:bodyPr vert="horz" lIns="91860" tIns="45931" rIns="91860" bIns="45931" rtlCol="0" anchor="b"/>
          <a:lstStyle>
            <a:lvl1pPr algn="r">
              <a:defRPr sz="1200"/>
            </a:lvl1pPr>
          </a:lstStyle>
          <a:p>
            <a:fld id="{8468560A-D8C9-4A3C-82B7-53FBBE963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3044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71800" cy="499090"/>
          </a:xfrm>
          <a:prstGeom prst="rect">
            <a:avLst/>
          </a:prstGeom>
        </p:spPr>
        <p:txBody>
          <a:bodyPr vert="horz" lIns="91390" tIns="45696" rIns="91390" bIns="456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7" y="2"/>
            <a:ext cx="2971800" cy="499090"/>
          </a:xfrm>
          <a:prstGeom prst="rect">
            <a:avLst/>
          </a:prstGeom>
        </p:spPr>
        <p:txBody>
          <a:bodyPr vert="horz" lIns="91390" tIns="45696" rIns="91390" bIns="45696" rtlCol="0"/>
          <a:lstStyle>
            <a:lvl1pPr algn="r">
              <a:defRPr sz="1200"/>
            </a:lvl1pPr>
          </a:lstStyle>
          <a:p>
            <a:fld id="{7F111BCF-3B8B-42DF-BD00-9C1916CB3C24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0" tIns="45696" rIns="91390" bIns="456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6"/>
            <a:ext cx="5486400" cy="3916741"/>
          </a:xfrm>
          <a:prstGeom prst="rect">
            <a:avLst/>
          </a:prstGeom>
        </p:spPr>
        <p:txBody>
          <a:bodyPr vert="horz" lIns="91390" tIns="45696" rIns="91390" bIns="4569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48186"/>
            <a:ext cx="2971800" cy="499089"/>
          </a:xfrm>
          <a:prstGeom prst="rect">
            <a:avLst/>
          </a:prstGeom>
        </p:spPr>
        <p:txBody>
          <a:bodyPr vert="horz" lIns="91390" tIns="45696" rIns="91390" bIns="456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7" y="9448186"/>
            <a:ext cx="2971800" cy="499089"/>
          </a:xfrm>
          <a:prstGeom prst="rect">
            <a:avLst/>
          </a:prstGeom>
        </p:spPr>
        <p:txBody>
          <a:bodyPr vert="horz" lIns="91390" tIns="45696" rIns="91390" bIns="45696" rtlCol="0" anchor="b"/>
          <a:lstStyle>
            <a:lvl1pPr algn="r">
              <a:defRPr sz="1200"/>
            </a:lvl1pPr>
          </a:lstStyle>
          <a:p>
            <a:fld id="{17CE8F37-10E8-4BB2-A8EA-38FDA1DEF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9560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CE0-04F2-47BD-AAD8-BA5C9B367F10}" type="datetime1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6614-6FA2-486E-81FF-7129D4EBB433}" type="datetime1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7E43-CE0B-4C7E-8C93-0D0CE9DC5252}" type="datetime1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B1DA2-375E-4F0E-ACAB-462C12586011}" type="datetime1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39B7-7AD2-4CD2-97EE-7D2D6297C3AB}" type="datetime1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E9F3-227F-48E8-8E1D-1B6AE9263BE7}" type="datetime1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5AFC-4988-4B81-BFF0-0FBDE4B15B02}" type="datetime1">
              <a:rPr lang="ru-RU" smtClean="0"/>
              <a:t>02.02.2023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5270D-14ED-4E56-824F-D1B47EC596BB}" type="datetime1">
              <a:rPr lang="ru-RU" smtClean="0"/>
              <a:t>02.02.2023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4614-5D53-48B0-B346-0683F72B80D8}" type="datetime1">
              <a:rPr lang="ru-RU" smtClean="0"/>
              <a:t>02.02.2023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B03-1A2F-4CDC-BCF1-79A3B95411EF}" type="datetime1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3702-63CF-40AF-A9B1-9097C9E7B1DA}" type="datetime1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CE4E2-A3B1-4ADD-AB4B-ED109F2748BB}" type="datetime1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Прямоугольник 109"/>
          <p:cNvSpPr/>
          <p:nvPr/>
        </p:nvSpPr>
        <p:spPr>
          <a:xfrm>
            <a:off x="-140907" y="27868"/>
            <a:ext cx="12560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Разработка образовательных программ в </a:t>
            </a:r>
            <a:r>
              <a:rPr lang="ru-RU" sz="1600" b="1" dirty="0" smtClean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2022-23 учебном году. </a:t>
            </a:r>
          </a:p>
          <a:p>
            <a:pPr algn="ctr"/>
            <a:r>
              <a:rPr lang="ru-RU" sz="1600" b="1" dirty="0" smtClean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Итоги экспертизы рабочих учебных планов. Устранение выявленных замечаний</a:t>
            </a:r>
            <a:endParaRPr lang="ru-RU" sz="1600" b="1" dirty="0">
              <a:solidFill>
                <a:schemeClr val="tx2"/>
              </a:solidFill>
              <a:latin typeface="Oswald" pitchFamily="2" charset="-52"/>
              <a:cs typeface="Arial" panose="020B0604020202020204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6974325" y="1044701"/>
            <a:ext cx="50162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С положительной экспертизой 74 рабочих учебных плана,</a:t>
            </a:r>
          </a:p>
          <a:p>
            <a:r>
              <a:rPr lang="ru-RU" sz="1400" dirty="0" smtClean="0"/>
              <a:t>по </a:t>
            </a:r>
            <a:r>
              <a:rPr lang="ru-RU" sz="1400" dirty="0"/>
              <a:t>232 </a:t>
            </a:r>
            <a:r>
              <a:rPr lang="ru-RU" sz="1400" dirty="0" err="1"/>
              <a:t>РУПам</a:t>
            </a:r>
            <a:r>
              <a:rPr lang="ru-RU" sz="1400" dirty="0"/>
              <a:t> колледжи получили конкретные указания по приведению планирующей документации в соответствие с нормами </a:t>
            </a:r>
            <a:r>
              <a:rPr lang="ru-RU" sz="1400" dirty="0" smtClean="0"/>
              <a:t>законов</a:t>
            </a:r>
            <a:endParaRPr lang="ru-RU" sz="1400" dirty="0"/>
          </a:p>
        </p:txBody>
      </p:sp>
      <p:pic>
        <p:nvPicPr>
          <p:cNvPr id="95" name="Рисунок 94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3917471" y="1160772"/>
            <a:ext cx="265439" cy="258833"/>
          </a:xfrm>
          <a:prstGeom prst="rect">
            <a:avLst/>
          </a:prstGeom>
        </p:spPr>
      </p:pic>
      <p:pic>
        <p:nvPicPr>
          <p:cNvPr id="96" name="Рисунок 95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6647077" y="1155200"/>
            <a:ext cx="265439" cy="258833"/>
          </a:xfrm>
          <a:prstGeom prst="rect">
            <a:avLst/>
          </a:prstGeom>
        </p:spPr>
      </p:pic>
      <p:sp>
        <p:nvSpPr>
          <p:cNvPr id="127" name="Прямоугольник: скругленные углы 25">
            <a:extLst>
              <a:ext uri="{FF2B5EF4-FFF2-40B4-BE49-F238E27FC236}">
                <a16:creationId xmlns:a16="http://schemas.microsoft.com/office/drawing/2014/main" xmlns="" id="{3A6DED9C-18BF-4B6B-84F3-425D982A4E55}"/>
              </a:ext>
            </a:extLst>
          </p:cNvPr>
          <p:cNvSpPr/>
          <p:nvPr/>
        </p:nvSpPr>
        <p:spPr>
          <a:xfrm>
            <a:off x="226105" y="588651"/>
            <a:ext cx="11826276" cy="1709144"/>
          </a:xfrm>
          <a:prstGeom prst="roundRect">
            <a:avLst>
              <a:gd name="adj" fmla="val 6371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4" name="Freeform 23"/>
          <p:cNvSpPr>
            <a:spLocks noEditPoints="1"/>
          </p:cNvSpPr>
          <p:nvPr/>
        </p:nvSpPr>
        <p:spPr bwMode="auto">
          <a:xfrm>
            <a:off x="9086676" y="628975"/>
            <a:ext cx="667926" cy="448746"/>
          </a:xfrm>
          <a:custGeom>
            <a:avLst/>
            <a:gdLst/>
            <a:ahLst/>
            <a:cxnLst>
              <a:cxn ang="0">
                <a:pos x="312" y="110"/>
              </a:cxn>
              <a:cxn ang="0">
                <a:pos x="323" y="138"/>
              </a:cxn>
              <a:cxn ang="0">
                <a:pos x="350" y="127"/>
              </a:cxn>
              <a:cxn ang="0">
                <a:pos x="339" y="100"/>
              </a:cxn>
              <a:cxn ang="0">
                <a:pos x="25" y="100"/>
              </a:cxn>
              <a:cxn ang="0">
                <a:pos x="15" y="127"/>
              </a:cxn>
              <a:cxn ang="0">
                <a:pos x="42" y="138"/>
              </a:cxn>
              <a:cxn ang="0">
                <a:pos x="53" y="110"/>
              </a:cxn>
              <a:cxn ang="0">
                <a:pos x="270" y="60"/>
              </a:cxn>
              <a:cxn ang="0">
                <a:pos x="248" y="69"/>
              </a:cxn>
              <a:cxn ang="0">
                <a:pos x="239" y="91"/>
              </a:cxn>
              <a:cxn ang="0">
                <a:pos x="252" y="116"/>
              </a:cxn>
              <a:cxn ang="0">
                <a:pos x="276" y="121"/>
              </a:cxn>
              <a:cxn ang="0">
                <a:pos x="297" y="103"/>
              </a:cxn>
              <a:cxn ang="0">
                <a:pos x="297" y="80"/>
              </a:cxn>
              <a:cxn ang="0">
                <a:pos x="276" y="62"/>
              </a:cxn>
              <a:cxn ang="0">
                <a:pos x="330" y="183"/>
              </a:cxn>
              <a:cxn ang="0">
                <a:pos x="321" y="152"/>
              </a:cxn>
              <a:cxn ang="0">
                <a:pos x="350" y="158"/>
              </a:cxn>
              <a:cxn ang="0">
                <a:pos x="364" y="185"/>
              </a:cxn>
              <a:cxn ang="0">
                <a:pos x="83" y="63"/>
              </a:cxn>
              <a:cxn ang="0">
                <a:pos x="65" y="85"/>
              </a:cxn>
              <a:cxn ang="0">
                <a:pos x="71" y="109"/>
              </a:cxn>
              <a:cxn ang="0">
                <a:pos x="96" y="121"/>
              </a:cxn>
              <a:cxn ang="0">
                <a:pos x="118" y="112"/>
              </a:cxn>
              <a:cxn ang="0">
                <a:pos x="127" y="91"/>
              </a:cxn>
              <a:cxn ang="0">
                <a:pos x="112" y="65"/>
              </a:cxn>
              <a:cxn ang="0">
                <a:pos x="35" y="150"/>
              </a:cxn>
              <a:cxn ang="0">
                <a:pos x="36" y="176"/>
              </a:cxn>
              <a:cxn ang="0">
                <a:pos x="0" y="185"/>
              </a:cxn>
              <a:cxn ang="0">
                <a:pos x="15" y="158"/>
              </a:cxn>
              <a:cxn ang="0">
                <a:pos x="183" y="0"/>
              </a:cxn>
              <a:cxn ang="0">
                <a:pos x="151" y="13"/>
              </a:cxn>
              <a:cxn ang="0">
                <a:pos x="138" y="45"/>
              </a:cxn>
              <a:cxn ang="0">
                <a:pos x="158" y="81"/>
              </a:cxn>
              <a:cxn ang="0">
                <a:pos x="192" y="89"/>
              </a:cxn>
              <a:cxn ang="0">
                <a:pos x="225" y="62"/>
              </a:cxn>
              <a:cxn ang="0">
                <a:pos x="225" y="27"/>
              </a:cxn>
              <a:cxn ang="0">
                <a:pos x="192" y="0"/>
              </a:cxn>
              <a:cxn ang="0">
                <a:pos x="265" y="174"/>
              </a:cxn>
              <a:cxn ang="0">
                <a:pos x="256" y="136"/>
              </a:cxn>
              <a:cxn ang="0">
                <a:pos x="279" y="136"/>
              </a:cxn>
              <a:cxn ang="0">
                <a:pos x="316" y="165"/>
              </a:cxn>
              <a:cxn ang="0">
                <a:pos x="100" y="272"/>
              </a:cxn>
              <a:cxn ang="0">
                <a:pos x="51" y="165"/>
              </a:cxn>
              <a:cxn ang="0">
                <a:pos x="85" y="136"/>
              </a:cxn>
              <a:cxn ang="0">
                <a:pos x="109" y="136"/>
              </a:cxn>
              <a:cxn ang="0">
                <a:pos x="100" y="174"/>
              </a:cxn>
              <a:cxn ang="0">
                <a:pos x="252" y="159"/>
              </a:cxn>
              <a:cxn ang="0">
                <a:pos x="210" y="109"/>
              </a:cxn>
              <a:cxn ang="0">
                <a:pos x="154" y="109"/>
              </a:cxn>
              <a:cxn ang="0">
                <a:pos x="112" y="159"/>
              </a:cxn>
            </a:cxnLst>
            <a:rect l="0" t="0" r="r" b="b"/>
            <a:pathLst>
              <a:path w="364" h="301">
                <a:moveTo>
                  <a:pt x="332" y="98"/>
                </a:moveTo>
                <a:lnTo>
                  <a:pt x="332" y="98"/>
                </a:lnTo>
                <a:lnTo>
                  <a:pt x="323" y="100"/>
                </a:lnTo>
                <a:lnTo>
                  <a:pt x="317" y="105"/>
                </a:lnTo>
                <a:lnTo>
                  <a:pt x="312" y="110"/>
                </a:lnTo>
                <a:lnTo>
                  <a:pt x="310" y="120"/>
                </a:lnTo>
                <a:lnTo>
                  <a:pt x="310" y="120"/>
                </a:lnTo>
                <a:lnTo>
                  <a:pt x="312" y="127"/>
                </a:lnTo>
                <a:lnTo>
                  <a:pt x="317" y="134"/>
                </a:lnTo>
                <a:lnTo>
                  <a:pt x="323" y="138"/>
                </a:lnTo>
                <a:lnTo>
                  <a:pt x="332" y="139"/>
                </a:lnTo>
                <a:lnTo>
                  <a:pt x="332" y="139"/>
                </a:lnTo>
                <a:lnTo>
                  <a:pt x="339" y="138"/>
                </a:lnTo>
                <a:lnTo>
                  <a:pt x="346" y="134"/>
                </a:lnTo>
                <a:lnTo>
                  <a:pt x="350" y="127"/>
                </a:lnTo>
                <a:lnTo>
                  <a:pt x="352" y="120"/>
                </a:lnTo>
                <a:lnTo>
                  <a:pt x="352" y="120"/>
                </a:lnTo>
                <a:lnTo>
                  <a:pt x="350" y="110"/>
                </a:lnTo>
                <a:lnTo>
                  <a:pt x="346" y="105"/>
                </a:lnTo>
                <a:lnTo>
                  <a:pt x="339" y="100"/>
                </a:lnTo>
                <a:lnTo>
                  <a:pt x="332" y="98"/>
                </a:lnTo>
                <a:lnTo>
                  <a:pt x="332" y="98"/>
                </a:lnTo>
                <a:close/>
                <a:moveTo>
                  <a:pt x="35" y="98"/>
                </a:moveTo>
                <a:lnTo>
                  <a:pt x="35" y="98"/>
                </a:lnTo>
                <a:lnTo>
                  <a:pt x="25" y="100"/>
                </a:lnTo>
                <a:lnTo>
                  <a:pt x="20" y="105"/>
                </a:lnTo>
                <a:lnTo>
                  <a:pt x="15" y="110"/>
                </a:lnTo>
                <a:lnTo>
                  <a:pt x="13" y="120"/>
                </a:lnTo>
                <a:lnTo>
                  <a:pt x="13" y="120"/>
                </a:lnTo>
                <a:lnTo>
                  <a:pt x="15" y="127"/>
                </a:lnTo>
                <a:lnTo>
                  <a:pt x="20" y="134"/>
                </a:lnTo>
                <a:lnTo>
                  <a:pt x="25" y="138"/>
                </a:lnTo>
                <a:lnTo>
                  <a:pt x="35" y="139"/>
                </a:lnTo>
                <a:lnTo>
                  <a:pt x="35" y="139"/>
                </a:lnTo>
                <a:lnTo>
                  <a:pt x="42" y="138"/>
                </a:lnTo>
                <a:lnTo>
                  <a:pt x="49" y="134"/>
                </a:lnTo>
                <a:lnTo>
                  <a:pt x="53" y="127"/>
                </a:lnTo>
                <a:lnTo>
                  <a:pt x="54" y="120"/>
                </a:lnTo>
                <a:lnTo>
                  <a:pt x="54" y="120"/>
                </a:lnTo>
                <a:lnTo>
                  <a:pt x="53" y="110"/>
                </a:lnTo>
                <a:lnTo>
                  <a:pt x="49" y="105"/>
                </a:lnTo>
                <a:lnTo>
                  <a:pt x="42" y="100"/>
                </a:lnTo>
                <a:lnTo>
                  <a:pt x="35" y="98"/>
                </a:lnTo>
                <a:lnTo>
                  <a:pt x="35" y="98"/>
                </a:lnTo>
                <a:close/>
                <a:moveTo>
                  <a:pt x="270" y="60"/>
                </a:moveTo>
                <a:lnTo>
                  <a:pt x="270" y="60"/>
                </a:lnTo>
                <a:lnTo>
                  <a:pt x="263" y="62"/>
                </a:lnTo>
                <a:lnTo>
                  <a:pt x="258" y="63"/>
                </a:lnTo>
                <a:lnTo>
                  <a:pt x="252" y="65"/>
                </a:lnTo>
                <a:lnTo>
                  <a:pt x="248" y="69"/>
                </a:lnTo>
                <a:lnTo>
                  <a:pt x="245" y="74"/>
                </a:lnTo>
                <a:lnTo>
                  <a:pt x="241" y="80"/>
                </a:lnTo>
                <a:lnTo>
                  <a:pt x="239" y="85"/>
                </a:lnTo>
                <a:lnTo>
                  <a:pt x="239" y="91"/>
                </a:lnTo>
                <a:lnTo>
                  <a:pt x="239" y="91"/>
                </a:lnTo>
                <a:lnTo>
                  <a:pt x="239" y="98"/>
                </a:lnTo>
                <a:lnTo>
                  <a:pt x="241" y="103"/>
                </a:lnTo>
                <a:lnTo>
                  <a:pt x="245" y="109"/>
                </a:lnTo>
                <a:lnTo>
                  <a:pt x="248" y="112"/>
                </a:lnTo>
                <a:lnTo>
                  <a:pt x="252" y="116"/>
                </a:lnTo>
                <a:lnTo>
                  <a:pt x="258" y="120"/>
                </a:lnTo>
                <a:lnTo>
                  <a:pt x="263" y="121"/>
                </a:lnTo>
                <a:lnTo>
                  <a:pt x="270" y="121"/>
                </a:lnTo>
                <a:lnTo>
                  <a:pt x="270" y="121"/>
                </a:lnTo>
                <a:lnTo>
                  <a:pt x="276" y="121"/>
                </a:lnTo>
                <a:lnTo>
                  <a:pt x="281" y="120"/>
                </a:lnTo>
                <a:lnTo>
                  <a:pt x="287" y="116"/>
                </a:lnTo>
                <a:lnTo>
                  <a:pt x="292" y="112"/>
                </a:lnTo>
                <a:lnTo>
                  <a:pt x="296" y="109"/>
                </a:lnTo>
                <a:lnTo>
                  <a:pt x="297" y="103"/>
                </a:lnTo>
                <a:lnTo>
                  <a:pt x="299" y="98"/>
                </a:lnTo>
                <a:lnTo>
                  <a:pt x="301" y="91"/>
                </a:lnTo>
                <a:lnTo>
                  <a:pt x="301" y="91"/>
                </a:lnTo>
                <a:lnTo>
                  <a:pt x="299" y="85"/>
                </a:lnTo>
                <a:lnTo>
                  <a:pt x="297" y="80"/>
                </a:lnTo>
                <a:lnTo>
                  <a:pt x="296" y="74"/>
                </a:lnTo>
                <a:lnTo>
                  <a:pt x="292" y="69"/>
                </a:lnTo>
                <a:lnTo>
                  <a:pt x="287" y="65"/>
                </a:lnTo>
                <a:lnTo>
                  <a:pt x="281" y="63"/>
                </a:lnTo>
                <a:lnTo>
                  <a:pt x="276" y="62"/>
                </a:lnTo>
                <a:lnTo>
                  <a:pt x="270" y="60"/>
                </a:lnTo>
                <a:lnTo>
                  <a:pt x="270" y="60"/>
                </a:lnTo>
                <a:close/>
                <a:moveTo>
                  <a:pt x="364" y="248"/>
                </a:moveTo>
                <a:lnTo>
                  <a:pt x="330" y="248"/>
                </a:lnTo>
                <a:lnTo>
                  <a:pt x="330" y="183"/>
                </a:lnTo>
                <a:lnTo>
                  <a:pt x="330" y="183"/>
                </a:lnTo>
                <a:lnTo>
                  <a:pt x="330" y="176"/>
                </a:lnTo>
                <a:lnTo>
                  <a:pt x="328" y="167"/>
                </a:lnTo>
                <a:lnTo>
                  <a:pt x="321" y="152"/>
                </a:lnTo>
                <a:lnTo>
                  <a:pt x="321" y="152"/>
                </a:lnTo>
                <a:lnTo>
                  <a:pt x="332" y="150"/>
                </a:lnTo>
                <a:lnTo>
                  <a:pt x="332" y="150"/>
                </a:lnTo>
                <a:lnTo>
                  <a:pt x="337" y="152"/>
                </a:lnTo>
                <a:lnTo>
                  <a:pt x="345" y="154"/>
                </a:lnTo>
                <a:lnTo>
                  <a:pt x="350" y="158"/>
                </a:lnTo>
                <a:lnTo>
                  <a:pt x="355" y="161"/>
                </a:lnTo>
                <a:lnTo>
                  <a:pt x="359" y="167"/>
                </a:lnTo>
                <a:lnTo>
                  <a:pt x="363" y="172"/>
                </a:lnTo>
                <a:lnTo>
                  <a:pt x="364" y="178"/>
                </a:lnTo>
                <a:lnTo>
                  <a:pt x="364" y="185"/>
                </a:lnTo>
                <a:lnTo>
                  <a:pt x="364" y="248"/>
                </a:lnTo>
                <a:close/>
                <a:moveTo>
                  <a:pt x="96" y="60"/>
                </a:moveTo>
                <a:lnTo>
                  <a:pt x="96" y="60"/>
                </a:lnTo>
                <a:lnTo>
                  <a:pt x="89" y="62"/>
                </a:lnTo>
                <a:lnTo>
                  <a:pt x="83" y="63"/>
                </a:lnTo>
                <a:lnTo>
                  <a:pt x="78" y="65"/>
                </a:lnTo>
                <a:lnTo>
                  <a:pt x="74" y="69"/>
                </a:lnTo>
                <a:lnTo>
                  <a:pt x="71" y="74"/>
                </a:lnTo>
                <a:lnTo>
                  <a:pt x="67" y="80"/>
                </a:lnTo>
                <a:lnTo>
                  <a:pt x="65" y="85"/>
                </a:lnTo>
                <a:lnTo>
                  <a:pt x="65" y="91"/>
                </a:lnTo>
                <a:lnTo>
                  <a:pt x="65" y="91"/>
                </a:lnTo>
                <a:lnTo>
                  <a:pt x="65" y="98"/>
                </a:lnTo>
                <a:lnTo>
                  <a:pt x="67" y="103"/>
                </a:lnTo>
                <a:lnTo>
                  <a:pt x="71" y="109"/>
                </a:lnTo>
                <a:lnTo>
                  <a:pt x="74" y="112"/>
                </a:lnTo>
                <a:lnTo>
                  <a:pt x="78" y="116"/>
                </a:lnTo>
                <a:lnTo>
                  <a:pt x="83" y="120"/>
                </a:lnTo>
                <a:lnTo>
                  <a:pt x="89" y="121"/>
                </a:lnTo>
                <a:lnTo>
                  <a:pt x="96" y="121"/>
                </a:lnTo>
                <a:lnTo>
                  <a:pt x="96" y="121"/>
                </a:lnTo>
                <a:lnTo>
                  <a:pt x="102" y="121"/>
                </a:lnTo>
                <a:lnTo>
                  <a:pt x="107" y="120"/>
                </a:lnTo>
                <a:lnTo>
                  <a:pt x="112" y="116"/>
                </a:lnTo>
                <a:lnTo>
                  <a:pt x="118" y="112"/>
                </a:lnTo>
                <a:lnTo>
                  <a:pt x="122" y="109"/>
                </a:lnTo>
                <a:lnTo>
                  <a:pt x="123" y="103"/>
                </a:lnTo>
                <a:lnTo>
                  <a:pt x="125" y="98"/>
                </a:lnTo>
                <a:lnTo>
                  <a:pt x="127" y="91"/>
                </a:lnTo>
                <a:lnTo>
                  <a:pt x="127" y="91"/>
                </a:lnTo>
                <a:lnTo>
                  <a:pt x="125" y="85"/>
                </a:lnTo>
                <a:lnTo>
                  <a:pt x="123" y="80"/>
                </a:lnTo>
                <a:lnTo>
                  <a:pt x="122" y="74"/>
                </a:lnTo>
                <a:lnTo>
                  <a:pt x="118" y="69"/>
                </a:lnTo>
                <a:lnTo>
                  <a:pt x="112" y="65"/>
                </a:lnTo>
                <a:lnTo>
                  <a:pt x="107" y="63"/>
                </a:lnTo>
                <a:lnTo>
                  <a:pt x="102" y="62"/>
                </a:lnTo>
                <a:lnTo>
                  <a:pt x="96" y="60"/>
                </a:lnTo>
                <a:lnTo>
                  <a:pt x="96" y="60"/>
                </a:lnTo>
                <a:close/>
                <a:moveTo>
                  <a:pt x="35" y="150"/>
                </a:moveTo>
                <a:lnTo>
                  <a:pt x="35" y="150"/>
                </a:lnTo>
                <a:lnTo>
                  <a:pt x="44" y="152"/>
                </a:lnTo>
                <a:lnTo>
                  <a:pt x="44" y="152"/>
                </a:lnTo>
                <a:lnTo>
                  <a:pt x="38" y="167"/>
                </a:lnTo>
                <a:lnTo>
                  <a:pt x="36" y="176"/>
                </a:lnTo>
                <a:lnTo>
                  <a:pt x="35" y="183"/>
                </a:lnTo>
                <a:lnTo>
                  <a:pt x="35" y="248"/>
                </a:lnTo>
                <a:lnTo>
                  <a:pt x="0" y="248"/>
                </a:lnTo>
                <a:lnTo>
                  <a:pt x="0" y="185"/>
                </a:lnTo>
                <a:lnTo>
                  <a:pt x="0" y="185"/>
                </a:lnTo>
                <a:lnTo>
                  <a:pt x="0" y="178"/>
                </a:lnTo>
                <a:lnTo>
                  <a:pt x="2" y="172"/>
                </a:lnTo>
                <a:lnTo>
                  <a:pt x="6" y="167"/>
                </a:lnTo>
                <a:lnTo>
                  <a:pt x="9" y="161"/>
                </a:lnTo>
                <a:lnTo>
                  <a:pt x="15" y="158"/>
                </a:lnTo>
                <a:lnTo>
                  <a:pt x="20" y="154"/>
                </a:lnTo>
                <a:lnTo>
                  <a:pt x="27" y="152"/>
                </a:lnTo>
                <a:lnTo>
                  <a:pt x="35" y="150"/>
                </a:lnTo>
                <a:lnTo>
                  <a:pt x="35" y="150"/>
                </a:lnTo>
                <a:close/>
                <a:moveTo>
                  <a:pt x="183" y="0"/>
                </a:moveTo>
                <a:lnTo>
                  <a:pt x="183" y="0"/>
                </a:lnTo>
                <a:lnTo>
                  <a:pt x="174" y="0"/>
                </a:lnTo>
                <a:lnTo>
                  <a:pt x="165" y="4"/>
                </a:lnTo>
                <a:lnTo>
                  <a:pt x="158" y="7"/>
                </a:lnTo>
                <a:lnTo>
                  <a:pt x="151" y="13"/>
                </a:lnTo>
                <a:lnTo>
                  <a:pt x="145" y="20"/>
                </a:lnTo>
                <a:lnTo>
                  <a:pt x="141" y="27"/>
                </a:lnTo>
                <a:lnTo>
                  <a:pt x="138" y="36"/>
                </a:lnTo>
                <a:lnTo>
                  <a:pt x="138" y="45"/>
                </a:lnTo>
                <a:lnTo>
                  <a:pt x="138" y="45"/>
                </a:lnTo>
                <a:lnTo>
                  <a:pt x="138" y="54"/>
                </a:lnTo>
                <a:lnTo>
                  <a:pt x="141" y="62"/>
                </a:lnTo>
                <a:lnTo>
                  <a:pt x="145" y="71"/>
                </a:lnTo>
                <a:lnTo>
                  <a:pt x="151" y="76"/>
                </a:lnTo>
                <a:lnTo>
                  <a:pt x="158" y="81"/>
                </a:lnTo>
                <a:lnTo>
                  <a:pt x="165" y="87"/>
                </a:lnTo>
                <a:lnTo>
                  <a:pt x="174" y="89"/>
                </a:lnTo>
                <a:lnTo>
                  <a:pt x="183" y="91"/>
                </a:lnTo>
                <a:lnTo>
                  <a:pt x="183" y="91"/>
                </a:lnTo>
                <a:lnTo>
                  <a:pt x="192" y="89"/>
                </a:lnTo>
                <a:lnTo>
                  <a:pt x="200" y="87"/>
                </a:lnTo>
                <a:lnTo>
                  <a:pt x="209" y="81"/>
                </a:lnTo>
                <a:lnTo>
                  <a:pt x="214" y="76"/>
                </a:lnTo>
                <a:lnTo>
                  <a:pt x="219" y="71"/>
                </a:lnTo>
                <a:lnTo>
                  <a:pt x="225" y="62"/>
                </a:lnTo>
                <a:lnTo>
                  <a:pt x="227" y="54"/>
                </a:lnTo>
                <a:lnTo>
                  <a:pt x="229" y="45"/>
                </a:lnTo>
                <a:lnTo>
                  <a:pt x="229" y="45"/>
                </a:lnTo>
                <a:lnTo>
                  <a:pt x="227" y="36"/>
                </a:lnTo>
                <a:lnTo>
                  <a:pt x="225" y="27"/>
                </a:lnTo>
                <a:lnTo>
                  <a:pt x="219" y="20"/>
                </a:lnTo>
                <a:lnTo>
                  <a:pt x="214" y="13"/>
                </a:lnTo>
                <a:lnTo>
                  <a:pt x="209" y="7"/>
                </a:lnTo>
                <a:lnTo>
                  <a:pt x="200" y="4"/>
                </a:lnTo>
                <a:lnTo>
                  <a:pt x="192" y="0"/>
                </a:lnTo>
                <a:lnTo>
                  <a:pt x="183" y="0"/>
                </a:lnTo>
                <a:lnTo>
                  <a:pt x="183" y="0"/>
                </a:lnTo>
                <a:close/>
                <a:moveTo>
                  <a:pt x="319" y="272"/>
                </a:moveTo>
                <a:lnTo>
                  <a:pt x="265" y="272"/>
                </a:lnTo>
                <a:lnTo>
                  <a:pt x="265" y="174"/>
                </a:lnTo>
                <a:lnTo>
                  <a:pt x="265" y="174"/>
                </a:lnTo>
                <a:lnTo>
                  <a:pt x="265" y="163"/>
                </a:lnTo>
                <a:lnTo>
                  <a:pt x="263" y="154"/>
                </a:lnTo>
                <a:lnTo>
                  <a:pt x="259" y="145"/>
                </a:lnTo>
                <a:lnTo>
                  <a:pt x="256" y="136"/>
                </a:lnTo>
                <a:lnTo>
                  <a:pt x="256" y="136"/>
                </a:lnTo>
                <a:lnTo>
                  <a:pt x="263" y="134"/>
                </a:lnTo>
                <a:lnTo>
                  <a:pt x="270" y="134"/>
                </a:lnTo>
                <a:lnTo>
                  <a:pt x="270" y="134"/>
                </a:lnTo>
                <a:lnTo>
                  <a:pt x="279" y="136"/>
                </a:lnTo>
                <a:lnTo>
                  <a:pt x="288" y="138"/>
                </a:lnTo>
                <a:lnTo>
                  <a:pt x="297" y="143"/>
                </a:lnTo>
                <a:lnTo>
                  <a:pt x="305" y="149"/>
                </a:lnTo>
                <a:lnTo>
                  <a:pt x="310" y="156"/>
                </a:lnTo>
                <a:lnTo>
                  <a:pt x="316" y="165"/>
                </a:lnTo>
                <a:lnTo>
                  <a:pt x="317" y="174"/>
                </a:lnTo>
                <a:lnTo>
                  <a:pt x="319" y="183"/>
                </a:lnTo>
                <a:lnTo>
                  <a:pt x="319" y="272"/>
                </a:lnTo>
                <a:close/>
                <a:moveTo>
                  <a:pt x="100" y="174"/>
                </a:moveTo>
                <a:lnTo>
                  <a:pt x="100" y="272"/>
                </a:lnTo>
                <a:lnTo>
                  <a:pt x="45" y="272"/>
                </a:lnTo>
                <a:lnTo>
                  <a:pt x="45" y="183"/>
                </a:lnTo>
                <a:lnTo>
                  <a:pt x="45" y="183"/>
                </a:lnTo>
                <a:lnTo>
                  <a:pt x="47" y="174"/>
                </a:lnTo>
                <a:lnTo>
                  <a:pt x="51" y="165"/>
                </a:lnTo>
                <a:lnTo>
                  <a:pt x="54" y="156"/>
                </a:lnTo>
                <a:lnTo>
                  <a:pt x="60" y="149"/>
                </a:lnTo>
                <a:lnTo>
                  <a:pt x="67" y="143"/>
                </a:lnTo>
                <a:lnTo>
                  <a:pt x="76" y="138"/>
                </a:lnTo>
                <a:lnTo>
                  <a:pt x="85" y="136"/>
                </a:lnTo>
                <a:lnTo>
                  <a:pt x="96" y="134"/>
                </a:lnTo>
                <a:lnTo>
                  <a:pt x="96" y="134"/>
                </a:lnTo>
                <a:lnTo>
                  <a:pt x="103" y="134"/>
                </a:lnTo>
                <a:lnTo>
                  <a:pt x="109" y="136"/>
                </a:lnTo>
                <a:lnTo>
                  <a:pt x="109" y="136"/>
                </a:lnTo>
                <a:lnTo>
                  <a:pt x="105" y="145"/>
                </a:lnTo>
                <a:lnTo>
                  <a:pt x="102" y="154"/>
                </a:lnTo>
                <a:lnTo>
                  <a:pt x="100" y="163"/>
                </a:lnTo>
                <a:lnTo>
                  <a:pt x="100" y="174"/>
                </a:lnTo>
                <a:lnTo>
                  <a:pt x="100" y="174"/>
                </a:lnTo>
                <a:close/>
                <a:moveTo>
                  <a:pt x="111" y="301"/>
                </a:moveTo>
                <a:lnTo>
                  <a:pt x="254" y="301"/>
                </a:lnTo>
                <a:lnTo>
                  <a:pt x="254" y="174"/>
                </a:lnTo>
                <a:lnTo>
                  <a:pt x="254" y="174"/>
                </a:lnTo>
                <a:lnTo>
                  <a:pt x="252" y="159"/>
                </a:lnTo>
                <a:lnTo>
                  <a:pt x="248" y="145"/>
                </a:lnTo>
                <a:lnTo>
                  <a:pt x="241" y="134"/>
                </a:lnTo>
                <a:lnTo>
                  <a:pt x="232" y="123"/>
                </a:lnTo>
                <a:lnTo>
                  <a:pt x="223" y="114"/>
                </a:lnTo>
                <a:lnTo>
                  <a:pt x="210" y="109"/>
                </a:lnTo>
                <a:lnTo>
                  <a:pt x="198" y="103"/>
                </a:lnTo>
                <a:lnTo>
                  <a:pt x="183" y="101"/>
                </a:lnTo>
                <a:lnTo>
                  <a:pt x="183" y="101"/>
                </a:lnTo>
                <a:lnTo>
                  <a:pt x="169" y="103"/>
                </a:lnTo>
                <a:lnTo>
                  <a:pt x="154" y="109"/>
                </a:lnTo>
                <a:lnTo>
                  <a:pt x="143" y="114"/>
                </a:lnTo>
                <a:lnTo>
                  <a:pt x="132" y="123"/>
                </a:lnTo>
                <a:lnTo>
                  <a:pt x="123" y="134"/>
                </a:lnTo>
                <a:lnTo>
                  <a:pt x="116" y="145"/>
                </a:lnTo>
                <a:lnTo>
                  <a:pt x="112" y="159"/>
                </a:lnTo>
                <a:lnTo>
                  <a:pt x="111" y="174"/>
                </a:lnTo>
                <a:lnTo>
                  <a:pt x="111" y="301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pic>
        <p:nvPicPr>
          <p:cNvPr id="146" name="Рисунок 145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601" y="588652"/>
            <a:ext cx="680662" cy="631771"/>
          </a:xfrm>
          <a:prstGeom prst="rect">
            <a:avLst/>
          </a:prstGeom>
        </p:spPr>
      </p:pic>
      <p:sp>
        <p:nvSpPr>
          <p:cNvPr id="54" name="Прямоугольник 53"/>
          <p:cNvSpPr/>
          <p:nvPr/>
        </p:nvSpPr>
        <p:spPr>
          <a:xfrm>
            <a:off x="4171638" y="1128244"/>
            <a:ext cx="260815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Н</a:t>
            </a:r>
            <a:r>
              <a:rPr lang="ru-RU" sz="1400" dirty="0" smtClean="0"/>
              <a:t>а экспертизу в </a:t>
            </a:r>
            <a:r>
              <a:rPr lang="ru-RU" sz="1400" dirty="0"/>
              <a:t>УМЦ </a:t>
            </a:r>
            <a:endParaRPr lang="ru-RU" sz="1400" dirty="0" smtClean="0"/>
          </a:p>
          <a:p>
            <a:r>
              <a:rPr lang="ru-RU" sz="1400" dirty="0" smtClean="0"/>
              <a:t>было </a:t>
            </a:r>
            <a:r>
              <a:rPr lang="ru-RU" sz="1400" dirty="0"/>
              <a:t>представлено </a:t>
            </a:r>
            <a:endParaRPr lang="ru-RU" sz="1400" dirty="0" smtClean="0"/>
          </a:p>
          <a:p>
            <a:r>
              <a:rPr lang="ru-RU" sz="1400" dirty="0" smtClean="0"/>
              <a:t>306 </a:t>
            </a:r>
            <a:r>
              <a:rPr lang="ru-RU" sz="1400" dirty="0"/>
              <a:t>рабочих учебных планов </a:t>
            </a:r>
            <a:endParaRPr lang="ru-RU" sz="1400" dirty="0" smtClean="0"/>
          </a:p>
          <a:p>
            <a:r>
              <a:rPr lang="ru-RU" sz="1400" dirty="0" smtClean="0"/>
              <a:t>45 </a:t>
            </a:r>
            <a:r>
              <a:rPr lang="ru-RU" sz="1400" dirty="0"/>
              <a:t>колледжей из 49 </a:t>
            </a:r>
            <a:endParaRPr lang="ru-RU" sz="1400" dirty="0" smtClean="0"/>
          </a:p>
          <a:p>
            <a:r>
              <a:rPr lang="ru-RU" sz="1400" dirty="0" smtClean="0"/>
              <a:t>(</a:t>
            </a:r>
            <a:r>
              <a:rPr lang="ru-RU" sz="1400" dirty="0"/>
              <a:t>за исключением медицинских</a:t>
            </a:r>
            <a:r>
              <a:rPr lang="ru-RU" sz="1400" dirty="0" smtClean="0"/>
              <a:t>)</a:t>
            </a:r>
            <a:endParaRPr lang="ru-RU" sz="1400" dirty="0"/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245072" y="1172158"/>
            <a:ext cx="265439" cy="25883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70450" y="1128245"/>
            <a:ext cx="333781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298 паспортов прошли республиканскую экспертизу и размещены в Реестре Министерства просвещения РК. </a:t>
            </a:r>
            <a:endParaRPr lang="ru-RU" sz="1400" dirty="0" smtClean="0"/>
          </a:p>
          <a:p>
            <a:r>
              <a:rPr lang="ru-RU" sz="1400" dirty="0" smtClean="0"/>
              <a:t>154 </a:t>
            </a:r>
            <a:r>
              <a:rPr lang="ru-RU" sz="1400" dirty="0"/>
              <a:t>паспорта находятся </a:t>
            </a:r>
            <a:endParaRPr lang="ru-RU" sz="1400" dirty="0" smtClean="0"/>
          </a:p>
          <a:p>
            <a:r>
              <a:rPr lang="ru-RU" sz="1400" dirty="0" smtClean="0"/>
              <a:t>в </a:t>
            </a:r>
            <a:r>
              <a:rPr lang="ru-RU" sz="1400" dirty="0"/>
              <a:t>режиме ожидания </a:t>
            </a:r>
            <a:r>
              <a:rPr lang="ru-RU" sz="1400" dirty="0" smtClean="0"/>
              <a:t>экспертизы</a:t>
            </a:r>
            <a:endParaRPr lang="ru-RU" sz="1400" dirty="0"/>
          </a:p>
        </p:txBody>
      </p:sp>
      <p:pic>
        <p:nvPicPr>
          <p:cNvPr id="49" name="Рисунок 48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147" y="438325"/>
            <a:ext cx="798491" cy="959381"/>
          </a:xfrm>
          <a:prstGeom prst="rect">
            <a:avLst/>
          </a:prstGeom>
        </p:spPr>
      </p:pic>
      <p:sp>
        <p:nvSpPr>
          <p:cNvPr id="50" name="Прямоугольник: скругленные углы 25">
            <a:extLst>
              <a:ext uri="{FF2B5EF4-FFF2-40B4-BE49-F238E27FC236}">
                <a16:creationId xmlns:a16="http://schemas.microsoft.com/office/drawing/2014/main" xmlns="" id="{3A6DED9C-18BF-4B6B-84F3-425D982A4E55}"/>
              </a:ext>
            </a:extLst>
          </p:cNvPr>
          <p:cNvSpPr/>
          <p:nvPr/>
        </p:nvSpPr>
        <p:spPr>
          <a:xfrm>
            <a:off x="226105" y="2435339"/>
            <a:ext cx="3694731" cy="4256406"/>
          </a:xfrm>
          <a:prstGeom prst="roundRect">
            <a:avLst>
              <a:gd name="adj" fmla="val 6371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76905" y="2435339"/>
            <a:ext cx="3481169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Методическое сопровождение</a:t>
            </a:r>
            <a:r>
              <a:rPr lang="ru-RU" sz="1400" i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r>
              <a:rPr lang="ru-RU" sz="1400" i="1" dirty="0" smtClean="0"/>
              <a:t>- </a:t>
            </a:r>
            <a:r>
              <a:rPr lang="ru-RU" sz="1400" i="1" dirty="0"/>
              <a:t>совместно с НАО «</a:t>
            </a:r>
            <a:r>
              <a:rPr lang="ru-RU" sz="1400" i="1" dirty="0" err="1"/>
              <a:t>Талап</a:t>
            </a:r>
            <a:r>
              <a:rPr lang="ru-RU" sz="1400" i="1" dirty="0"/>
              <a:t>» был проведен семинар по теме «Разработка Паспортов образовательных программ для включения в Реестр образовательных </a:t>
            </a:r>
            <a:r>
              <a:rPr lang="ru-RU" sz="1400" i="1" dirty="0" smtClean="0"/>
              <a:t>программ</a:t>
            </a:r>
            <a:endParaRPr lang="ru-RU" sz="1400" i="1" dirty="0"/>
          </a:p>
          <a:p>
            <a:r>
              <a:rPr lang="ru-RU" sz="1400" i="1" dirty="0"/>
              <a:t>- разработана Памятка по предоставлению документов на экспертизу образовательных программ колледжей на 2022-23 учебный </a:t>
            </a:r>
            <a:r>
              <a:rPr lang="ru-RU" sz="1400" i="1" dirty="0" smtClean="0"/>
              <a:t>год</a:t>
            </a:r>
            <a:endParaRPr lang="ru-RU" sz="1400" i="1" dirty="0"/>
          </a:p>
          <a:p>
            <a:r>
              <a:rPr lang="ru-RU" sz="1400" i="1" dirty="0"/>
              <a:t>- проведено инструктивно-методическое совещание с заместителями директоров колледжей по учебной </a:t>
            </a:r>
            <a:r>
              <a:rPr lang="ru-RU" sz="1400" i="1" dirty="0" smtClean="0"/>
              <a:t>работе</a:t>
            </a:r>
            <a:endParaRPr lang="ru-RU" sz="1400" i="1" dirty="0"/>
          </a:p>
          <a:p>
            <a:r>
              <a:rPr lang="ru-RU" sz="1400" i="1" dirty="0"/>
              <a:t>- проведено секционное заседание августовской конференции на тему «Внедрение Академической самостоятельности в организациях технического и профессионального, послесреднего образования</a:t>
            </a:r>
          </a:p>
        </p:txBody>
      </p:sp>
      <p:sp>
        <p:nvSpPr>
          <p:cNvPr id="51" name="Прямоугольник: скругленные углы 25">
            <a:extLst>
              <a:ext uri="{FF2B5EF4-FFF2-40B4-BE49-F238E27FC236}">
                <a16:creationId xmlns:a16="http://schemas.microsoft.com/office/drawing/2014/main" xmlns="" id="{3A6DED9C-18BF-4B6B-84F3-425D982A4E55}"/>
              </a:ext>
            </a:extLst>
          </p:cNvPr>
          <p:cNvSpPr/>
          <p:nvPr/>
        </p:nvSpPr>
        <p:spPr>
          <a:xfrm>
            <a:off x="4144811" y="2435338"/>
            <a:ext cx="2494695" cy="4256407"/>
          </a:xfrm>
          <a:prstGeom prst="roundRect">
            <a:avLst>
              <a:gd name="adj" fmla="val 6371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208875" y="2435338"/>
            <a:ext cx="23166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i="1" dirty="0" err="1" smtClean="0">
                <a:solidFill>
                  <a:schemeClr val="accent1">
                    <a:lumMod val="75000"/>
                  </a:schemeClr>
                </a:solidFill>
              </a:rPr>
              <a:t>Не</a:t>
            </a:r>
            <a:r>
              <a:rPr lang="en-US" sz="1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</a:rPr>
              <a:t>представили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14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b="1" i="1" dirty="0" err="1" smtClean="0">
                <a:solidFill>
                  <a:schemeClr val="accent1">
                    <a:lumMod val="75000"/>
                  </a:schemeClr>
                </a:solidFill>
              </a:rPr>
              <a:t>рабочие</a:t>
            </a:r>
            <a:r>
              <a:rPr lang="en-US" sz="1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</a:rPr>
              <a:t>учебные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</a:rPr>
              <a:t>планы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</a:rPr>
              <a:t>на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</a:rPr>
              <a:t>областную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</a:rPr>
              <a:t>экспертизу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 4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</a:rPr>
              <a:t>колледжа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i="1" dirty="0"/>
              <a:t>ЧУ «</a:t>
            </a:r>
            <a:r>
              <a:rPr lang="en-US" sz="1400" i="1" dirty="0" err="1"/>
              <a:t>Карагандинский</a:t>
            </a:r>
            <a:r>
              <a:rPr lang="en-US" sz="1400" i="1" dirty="0"/>
              <a:t> </a:t>
            </a:r>
            <a:r>
              <a:rPr lang="en-US" sz="1400" i="1" dirty="0" err="1"/>
              <a:t>колледж</a:t>
            </a:r>
            <a:r>
              <a:rPr lang="en-US" sz="1400" i="1" dirty="0"/>
              <a:t> </a:t>
            </a:r>
            <a:r>
              <a:rPr lang="en-US" sz="1400" i="1" dirty="0" err="1"/>
              <a:t>экономики</a:t>
            </a:r>
            <a:r>
              <a:rPr lang="en-US" sz="1400" i="1" dirty="0"/>
              <a:t> и </a:t>
            </a:r>
            <a:r>
              <a:rPr lang="en-US" sz="1400" i="1" dirty="0" err="1"/>
              <a:t>статистики</a:t>
            </a:r>
            <a:r>
              <a:rPr lang="en-US" sz="1400" i="1" dirty="0"/>
              <a:t>»</a:t>
            </a:r>
            <a:endParaRPr lang="ru-RU" sz="1400" i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i="1" dirty="0"/>
              <a:t>ЧУ «</a:t>
            </a:r>
            <a:r>
              <a:rPr lang="en-US" sz="1400" i="1" dirty="0" err="1"/>
              <a:t>Колледж</a:t>
            </a:r>
            <a:r>
              <a:rPr lang="en-US" sz="1400" i="1" dirty="0"/>
              <a:t> </a:t>
            </a:r>
            <a:r>
              <a:rPr lang="en-US" sz="1400" i="1" dirty="0" err="1"/>
              <a:t>экономики</a:t>
            </a:r>
            <a:r>
              <a:rPr lang="en-US" sz="1400" i="1" dirty="0"/>
              <a:t>, </a:t>
            </a:r>
            <a:r>
              <a:rPr lang="en-US" sz="1400" i="1" dirty="0" err="1"/>
              <a:t>бизнеса</a:t>
            </a:r>
            <a:r>
              <a:rPr lang="en-US" sz="1400" i="1" dirty="0"/>
              <a:t> и </a:t>
            </a:r>
            <a:r>
              <a:rPr lang="en-US" sz="1400" i="1" dirty="0" err="1"/>
              <a:t>права</a:t>
            </a:r>
            <a:r>
              <a:rPr lang="en-US" sz="1400" i="1" dirty="0"/>
              <a:t> </a:t>
            </a:r>
            <a:r>
              <a:rPr lang="en-US" sz="1400" i="1" dirty="0" err="1"/>
              <a:t>Карагандинского</a:t>
            </a:r>
            <a:r>
              <a:rPr lang="en-US" sz="1400" i="1" dirty="0"/>
              <a:t> </a:t>
            </a:r>
            <a:r>
              <a:rPr lang="en-US" sz="1400" i="1" dirty="0" err="1"/>
              <a:t>университета</a:t>
            </a:r>
            <a:r>
              <a:rPr lang="en-US" sz="1400" i="1" dirty="0"/>
              <a:t> </a:t>
            </a:r>
            <a:r>
              <a:rPr lang="en-US" sz="1400" i="1" dirty="0" err="1"/>
              <a:t>Ка</a:t>
            </a:r>
            <a:r>
              <a:rPr lang="en-US" sz="1400" dirty="0" err="1"/>
              <a:t>з</a:t>
            </a:r>
            <a:r>
              <a:rPr lang="en-US" sz="1400" i="1" dirty="0" err="1"/>
              <a:t>потребсоюза</a:t>
            </a:r>
            <a:r>
              <a:rPr lang="en-US" sz="1400" i="1" dirty="0"/>
              <a:t>»</a:t>
            </a:r>
            <a:endParaRPr lang="ru-RU" sz="1400" i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i="1" dirty="0"/>
              <a:t>ТОО «</a:t>
            </a:r>
            <a:r>
              <a:rPr lang="en-US" sz="1400" i="1" dirty="0" err="1"/>
              <a:t>Высший</a:t>
            </a:r>
            <a:r>
              <a:rPr lang="en-US" sz="1400" i="1" dirty="0"/>
              <a:t> </a:t>
            </a:r>
            <a:r>
              <a:rPr lang="en-US" sz="1400" i="1" dirty="0" err="1"/>
              <a:t>юридический</a:t>
            </a:r>
            <a:r>
              <a:rPr lang="en-US" sz="1400" i="1" dirty="0"/>
              <a:t> </a:t>
            </a:r>
            <a:r>
              <a:rPr lang="en-US" sz="1400" i="1" dirty="0" err="1"/>
              <a:t>колледж</a:t>
            </a:r>
            <a:r>
              <a:rPr lang="en-US" sz="1400" i="1" dirty="0"/>
              <a:t> «</a:t>
            </a:r>
            <a:r>
              <a:rPr lang="en-US" sz="1400" i="1" dirty="0" err="1"/>
              <a:t>Фемида</a:t>
            </a:r>
            <a:r>
              <a:rPr lang="en-US" sz="1400" i="1" dirty="0"/>
              <a:t>»</a:t>
            </a:r>
            <a:endParaRPr lang="ru-RU" sz="1400" i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i="1" dirty="0"/>
              <a:t>НАО «</a:t>
            </a:r>
            <a:r>
              <a:rPr lang="en-US" sz="1400" i="1" dirty="0" err="1"/>
              <a:t>Технико-экономический</a:t>
            </a:r>
            <a:r>
              <a:rPr lang="en-US" sz="1400" i="1" dirty="0"/>
              <a:t> </a:t>
            </a:r>
            <a:r>
              <a:rPr lang="en-US" sz="1400" i="1" dirty="0" err="1"/>
              <a:t>колледж</a:t>
            </a:r>
            <a:r>
              <a:rPr lang="en-US" sz="1400" i="1" dirty="0"/>
              <a:t> </a:t>
            </a:r>
            <a:r>
              <a:rPr lang="en-US" sz="1400" i="1" dirty="0" err="1"/>
              <a:t>при</a:t>
            </a:r>
            <a:r>
              <a:rPr lang="en-US" sz="1400" i="1" dirty="0"/>
              <a:t> КИУ»</a:t>
            </a:r>
            <a:endParaRPr lang="ru-RU" sz="1400" i="1" dirty="0"/>
          </a:p>
        </p:txBody>
      </p:sp>
      <p:sp>
        <p:nvSpPr>
          <p:cNvPr id="59" name="Прямоугольник: скругленные углы 25">
            <a:extLst>
              <a:ext uri="{FF2B5EF4-FFF2-40B4-BE49-F238E27FC236}">
                <a16:creationId xmlns:a16="http://schemas.microsoft.com/office/drawing/2014/main" xmlns="" id="{3A6DED9C-18BF-4B6B-84F3-425D982A4E55}"/>
              </a:ext>
            </a:extLst>
          </p:cNvPr>
          <p:cNvSpPr/>
          <p:nvPr/>
        </p:nvSpPr>
        <p:spPr>
          <a:xfrm>
            <a:off x="6826243" y="2404604"/>
            <a:ext cx="5277308" cy="4324218"/>
          </a:xfrm>
          <a:prstGeom prst="roundRect">
            <a:avLst>
              <a:gd name="adj" fmla="val 6371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26243" y="2435338"/>
            <a:ext cx="5275173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i="1" dirty="0" smtClean="0">
                <a:solidFill>
                  <a:schemeClr val="accent1">
                    <a:lumMod val="75000"/>
                  </a:schemeClr>
                </a:solidFill>
              </a:rPr>
              <a:t>Основные замечания:</a:t>
            </a:r>
            <a:endParaRPr lang="ru-RU" sz="13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1300" i="1" dirty="0" smtClean="0"/>
              <a:t>- ссылки на утратившие силу нормативно-правовые акты устаревшая терминология</a:t>
            </a:r>
          </a:p>
          <a:p>
            <a:r>
              <a:rPr lang="ru-RU" sz="1300" i="1" dirty="0" smtClean="0"/>
              <a:t>- несоблюдение нормы ГОСО относительно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i="1" dirty="0" smtClean="0"/>
              <a:t>количества экзаменов по общеобразовательным дисциплинам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i="1" dirty="0" smtClean="0"/>
              <a:t>проведения занятий по физкультуре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i="1" dirty="0" smtClean="0"/>
              <a:t>проведения факультативных занятий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i="1" dirty="0" smtClean="0"/>
              <a:t>количества кредитов/часов на обязательное обучение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i="1" dirty="0" smtClean="0"/>
              <a:t>общего количества учебной нагрузки в кредитах/часах</a:t>
            </a:r>
          </a:p>
          <a:p>
            <a:r>
              <a:rPr lang="ru-RU" sz="1300" i="1" dirty="0" smtClean="0"/>
              <a:t>- несоответствие графика учебного процесса структуре учебного плана;</a:t>
            </a:r>
          </a:p>
          <a:p>
            <a:r>
              <a:rPr lang="ru-RU" sz="1300" i="1" dirty="0" smtClean="0"/>
              <a:t>- несоответствие сводных данных по бюджету времени структуре учебного плана;</a:t>
            </a:r>
          </a:p>
          <a:p>
            <a:r>
              <a:rPr lang="ru-RU" sz="1300" i="1" dirty="0" smtClean="0"/>
              <a:t>- несоблюдение форм структурных элементов рабочего учебного плана согласно приказу № 130</a:t>
            </a:r>
          </a:p>
          <a:p>
            <a:r>
              <a:rPr lang="ru-RU" sz="1300" b="1" i="1" dirty="0" smtClean="0">
                <a:solidFill>
                  <a:schemeClr val="accent1">
                    <a:lumMod val="75000"/>
                  </a:schemeClr>
                </a:solidFill>
              </a:rPr>
              <a:t>Так же наблюдается:</a:t>
            </a:r>
          </a:p>
          <a:p>
            <a:r>
              <a:rPr lang="ru-RU" sz="1300" i="1" dirty="0" smtClean="0"/>
              <a:t>- </a:t>
            </a:r>
            <a:r>
              <a:rPr lang="ru-RU" sz="1300" i="1" dirty="0"/>
              <a:t>отсутствие измерения результата обучения в кредитах, хотя в первую очередь именно результат обучения измеряется в </a:t>
            </a:r>
            <a:r>
              <a:rPr lang="ru-RU" sz="1300" i="1" dirty="0" smtClean="0"/>
              <a:t>кредитах</a:t>
            </a:r>
            <a:endParaRPr lang="ru-RU" sz="1300" i="1" dirty="0"/>
          </a:p>
          <a:p>
            <a:r>
              <a:rPr lang="ru-RU" sz="1300" i="1" dirty="0" smtClean="0"/>
              <a:t>-  </a:t>
            </a:r>
            <a:r>
              <a:rPr lang="ru-RU" sz="1300" i="1" dirty="0"/>
              <a:t>отсутствие функциональной карты, которая в рамках академической самостоятельности является основой для определения результатов обучения образовательной </a:t>
            </a:r>
            <a:r>
              <a:rPr lang="ru-RU" sz="1300" i="1" dirty="0" smtClean="0"/>
              <a:t>программы</a:t>
            </a:r>
            <a:endParaRPr lang="ru-RU" sz="1300" i="1" dirty="0"/>
          </a:p>
        </p:txBody>
      </p:sp>
    </p:spTree>
    <p:extLst>
      <p:ext uri="{BB962C8B-B14F-4D97-AF65-F5344CB8AC3E}">
        <p14:creationId xmlns:p14="http://schemas.microsoft.com/office/powerpoint/2010/main" val="378114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Прямоугольник 109"/>
          <p:cNvSpPr/>
          <p:nvPr/>
        </p:nvSpPr>
        <p:spPr>
          <a:xfrm>
            <a:off x="-140907" y="27868"/>
            <a:ext cx="12560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Разработка образовательных программ в </a:t>
            </a:r>
            <a:r>
              <a:rPr lang="ru-RU" sz="1600" b="1" dirty="0" smtClean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2022-23 учебном году. </a:t>
            </a:r>
          </a:p>
          <a:p>
            <a:pPr algn="ctr"/>
            <a:r>
              <a:rPr lang="ru-RU" sz="1600" b="1" dirty="0" smtClean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Итоги экспертизы рабочих учебных планов. Устранение выявленных замечаний</a:t>
            </a:r>
            <a:endParaRPr lang="ru-RU" sz="1600" b="1" dirty="0">
              <a:solidFill>
                <a:schemeClr val="tx2"/>
              </a:solidFill>
              <a:latin typeface="Oswald" pitchFamily="2" charset="-52"/>
              <a:cs typeface="Arial" panose="020B0604020202020204" pitchFamily="34" charset="0"/>
            </a:endParaRPr>
          </a:p>
        </p:txBody>
      </p:sp>
      <p:pic>
        <p:nvPicPr>
          <p:cNvPr id="95" name="Рисунок 94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402828" y="3439805"/>
            <a:ext cx="265439" cy="258833"/>
          </a:xfrm>
          <a:prstGeom prst="rect">
            <a:avLst/>
          </a:prstGeom>
        </p:spPr>
      </p:pic>
      <p:pic>
        <p:nvPicPr>
          <p:cNvPr id="96" name="Рисунок 95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485340" y="5176030"/>
            <a:ext cx="265439" cy="258833"/>
          </a:xfrm>
          <a:prstGeom prst="rect">
            <a:avLst/>
          </a:prstGeom>
        </p:spPr>
      </p:pic>
      <p:sp>
        <p:nvSpPr>
          <p:cNvPr id="127" name="Прямоугольник: скругленные углы 25">
            <a:extLst>
              <a:ext uri="{FF2B5EF4-FFF2-40B4-BE49-F238E27FC236}">
                <a16:creationId xmlns:a16="http://schemas.microsoft.com/office/drawing/2014/main" xmlns="" id="{3A6DED9C-18BF-4B6B-84F3-425D982A4E55}"/>
              </a:ext>
            </a:extLst>
          </p:cNvPr>
          <p:cNvSpPr/>
          <p:nvPr/>
        </p:nvSpPr>
        <p:spPr>
          <a:xfrm>
            <a:off x="245071" y="588650"/>
            <a:ext cx="11697547" cy="5922985"/>
          </a:xfrm>
          <a:prstGeom prst="roundRect">
            <a:avLst>
              <a:gd name="adj" fmla="val 6371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393437" y="1649211"/>
            <a:ext cx="265439" cy="258833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842682" y="1649211"/>
            <a:ext cx="1088967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Информационно-методические условия разработки ОП:</a:t>
            </a:r>
          </a:p>
          <a:p>
            <a:endParaRPr lang="ru-RU" sz="1600" dirty="0" smtClean="0"/>
          </a:p>
          <a:p>
            <a:r>
              <a:rPr lang="ru-RU" sz="1600" dirty="0" smtClean="0"/>
              <a:t>С 2021-22 учебного года – централизованный подход в проведении семинаров НАО «</a:t>
            </a:r>
            <a:r>
              <a:rPr lang="ru-RU" sz="1600" dirty="0" err="1" smtClean="0"/>
              <a:t>Талап</a:t>
            </a:r>
            <a:r>
              <a:rPr lang="ru-RU" sz="1600" dirty="0" smtClean="0"/>
              <a:t>» для всех областей и городов республиканского значения</a:t>
            </a:r>
          </a:p>
          <a:p>
            <a:r>
              <a:rPr lang="ru-RU" sz="1600" dirty="0" smtClean="0"/>
              <a:t>первый поток:  методические кабинеты/центры, второй поток: колледжи </a:t>
            </a:r>
            <a:r>
              <a:rPr lang="ru-RU" sz="1600" dirty="0"/>
              <a:t>областей, </a:t>
            </a:r>
            <a:r>
              <a:rPr lang="ru-RU" sz="1600" dirty="0" smtClean="0"/>
              <a:t>городов </a:t>
            </a:r>
            <a:r>
              <a:rPr lang="ru-RU" sz="1600" dirty="0"/>
              <a:t>республиканского </a:t>
            </a:r>
            <a:r>
              <a:rPr lang="ru-RU" sz="1600" dirty="0" smtClean="0"/>
              <a:t>значения  (независимо от формы собственности)</a:t>
            </a:r>
          </a:p>
          <a:p>
            <a:endParaRPr lang="ru-RU" sz="1600" dirty="0" smtClean="0"/>
          </a:p>
          <a:p>
            <a:r>
              <a:rPr lang="ru-RU" sz="1600" dirty="0"/>
              <a:t>о</a:t>
            </a:r>
            <a:r>
              <a:rPr lang="ru-RU" sz="1600" dirty="0" smtClean="0"/>
              <a:t>бучение </a:t>
            </a:r>
            <a:r>
              <a:rPr lang="ru-RU" sz="1600" dirty="0"/>
              <a:t>педагогов и заместителей директоров разработке образовательных программ (паспорт, рабочий учебный план, рабочие учебные программы) в рамках курсов повышения квалификации НАО «</a:t>
            </a:r>
            <a:r>
              <a:rPr lang="ru-RU" sz="1600" dirty="0" err="1"/>
              <a:t>Талап</a:t>
            </a:r>
            <a:r>
              <a:rPr lang="ru-RU" sz="1600" dirty="0"/>
              <a:t>» (возможность для частных колледжей – на платной основе)</a:t>
            </a:r>
          </a:p>
          <a:p>
            <a:endParaRPr lang="ru-RU" sz="1600" dirty="0" smtClean="0"/>
          </a:p>
          <a:p>
            <a:r>
              <a:rPr lang="ru-RU" sz="1600" dirty="0" smtClean="0"/>
              <a:t>ГОСО </a:t>
            </a:r>
            <a:r>
              <a:rPr lang="ru-RU" sz="1600" dirty="0" err="1"/>
              <a:t>ТиПО</a:t>
            </a:r>
            <a:r>
              <a:rPr lang="ru-RU" sz="1600" dirty="0"/>
              <a:t>,  ГОСО ПО за последние два года претерпели изменения только в части исключения дисциплины «Самопознание»</a:t>
            </a:r>
          </a:p>
          <a:p>
            <a:endParaRPr lang="ru-RU" sz="1600" dirty="0" smtClean="0"/>
          </a:p>
          <a:p>
            <a:r>
              <a:rPr lang="ru-RU" dirty="0">
                <a:solidFill>
                  <a:srgbClr val="FF0000"/>
                </a:solidFill>
              </a:rPr>
              <a:t>Ежегодное информирование </a:t>
            </a:r>
            <a:r>
              <a:rPr lang="ru-RU" dirty="0" smtClean="0">
                <a:solidFill>
                  <a:srgbClr val="FF0000"/>
                </a:solidFill>
              </a:rPr>
              <a:t>относительно академической самостоятельности в </a:t>
            </a:r>
            <a:r>
              <a:rPr lang="ru-RU" dirty="0">
                <a:solidFill>
                  <a:srgbClr val="FF0000"/>
                </a:solidFill>
              </a:rPr>
              <a:t>инструктивно-методических </a:t>
            </a:r>
            <a:r>
              <a:rPr lang="ru-RU" dirty="0" smtClean="0">
                <a:solidFill>
                  <a:srgbClr val="FF0000"/>
                </a:solidFill>
              </a:rPr>
              <a:t>письмах Министерства Просвещения РК; Методические рекомендации НАО «</a:t>
            </a:r>
            <a:r>
              <a:rPr lang="ru-RU" dirty="0" err="1" smtClean="0">
                <a:solidFill>
                  <a:srgbClr val="FF0000"/>
                </a:solidFill>
              </a:rPr>
              <a:t>Талап</a:t>
            </a:r>
            <a:r>
              <a:rPr lang="ru-RU" smtClean="0">
                <a:solidFill>
                  <a:srgbClr val="FF0000"/>
                </a:solidFill>
              </a:rPr>
              <a:t>»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411157" y="4381974"/>
            <a:ext cx="265439" cy="258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19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Прямоугольник 109"/>
          <p:cNvSpPr/>
          <p:nvPr/>
        </p:nvSpPr>
        <p:spPr>
          <a:xfrm>
            <a:off x="-140907" y="27868"/>
            <a:ext cx="12560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Разработка образовательных программ в </a:t>
            </a:r>
            <a:r>
              <a:rPr lang="ru-RU" sz="1600" b="1" dirty="0" smtClean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2022-23 учебном году. </a:t>
            </a:r>
          </a:p>
          <a:p>
            <a:pPr algn="ctr"/>
            <a:r>
              <a:rPr lang="ru-RU" sz="1600" b="1" dirty="0" smtClean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Итоги экспертизы рабочих учебных планов. Устранение выявленных замечаний</a:t>
            </a:r>
            <a:endParaRPr lang="ru-RU" sz="1600" b="1" dirty="0">
              <a:solidFill>
                <a:schemeClr val="tx2"/>
              </a:solidFill>
              <a:latin typeface="Oswald" pitchFamily="2" charset="-52"/>
              <a:cs typeface="Arial" panose="020B0604020202020204" pitchFamily="34" charset="0"/>
            </a:endParaRPr>
          </a:p>
        </p:txBody>
      </p:sp>
      <p:pic>
        <p:nvPicPr>
          <p:cNvPr id="95" name="Рисунок 94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419893" y="2964840"/>
            <a:ext cx="265439" cy="258833"/>
          </a:xfrm>
          <a:prstGeom prst="rect">
            <a:avLst/>
          </a:prstGeom>
        </p:spPr>
      </p:pic>
      <p:sp>
        <p:nvSpPr>
          <p:cNvPr id="127" name="Прямоугольник: скругленные углы 25">
            <a:extLst>
              <a:ext uri="{FF2B5EF4-FFF2-40B4-BE49-F238E27FC236}">
                <a16:creationId xmlns:a16="http://schemas.microsoft.com/office/drawing/2014/main" xmlns="" id="{3A6DED9C-18BF-4B6B-84F3-425D982A4E55}"/>
              </a:ext>
            </a:extLst>
          </p:cNvPr>
          <p:cNvSpPr/>
          <p:nvPr/>
        </p:nvSpPr>
        <p:spPr>
          <a:xfrm>
            <a:off x="245071" y="588650"/>
            <a:ext cx="11697547" cy="5922985"/>
          </a:xfrm>
          <a:prstGeom prst="roundRect">
            <a:avLst>
              <a:gd name="adj" fmla="val 6371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424249" y="2192350"/>
            <a:ext cx="265439" cy="258833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842682" y="1649211"/>
            <a:ext cx="1088967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Нарушения, выявленные в ходе государственной аттестации:</a:t>
            </a:r>
          </a:p>
          <a:p>
            <a:endParaRPr lang="ru-RU" sz="1600" dirty="0" smtClean="0"/>
          </a:p>
          <a:p>
            <a:r>
              <a:rPr lang="ru-RU" sz="1600" dirty="0" smtClean="0"/>
              <a:t>Несоответствие  РУП требованиям ГОСО РК (неправильное планирование часов по общеобразовательным дисциплинам  и </a:t>
            </a:r>
            <a:r>
              <a:rPr lang="ru-RU" sz="1600" dirty="0" err="1" smtClean="0"/>
              <a:t>фкультативам</a:t>
            </a:r>
            <a:r>
              <a:rPr lang="ru-RU" sz="1600" dirty="0" smtClean="0"/>
              <a:t>)</a:t>
            </a:r>
          </a:p>
          <a:p>
            <a:endParaRPr lang="ru-RU" sz="1600" dirty="0"/>
          </a:p>
          <a:p>
            <a:r>
              <a:rPr lang="ru-RU" sz="1600" dirty="0" smtClean="0"/>
              <a:t>При разработке РУП не учитываются профиль и специальность организаций образования (неправильный выбор дисциплин углубленного и стандартного уровней обучения по профилям)</a:t>
            </a:r>
          </a:p>
          <a:p>
            <a:endParaRPr lang="ru-RU" sz="1600" dirty="0"/>
          </a:p>
          <a:p>
            <a:r>
              <a:rPr lang="ru-RU" sz="1600" dirty="0" smtClean="0"/>
              <a:t>При проведении промежуточной аттестации не учитываются перечень общеобразовательных дисциплин, определенные в ГОСО РК</a:t>
            </a:r>
          </a:p>
          <a:p>
            <a:endParaRPr lang="ru-RU" sz="1600" dirty="0"/>
          </a:p>
          <a:p>
            <a:endParaRPr lang="ru-RU" sz="1600" dirty="0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498568" y="3737330"/>
            <a:ext cx="265439" cy="258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67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Прямоугольник 109"/>
          <p:cNvSpPr/>
          <p:nvPr/>
        </p:nvSpPr>
        <p:spPr>
          <a:xfrm>
            <a:off x="-140907" y="27868"/>
            <a:ext cx="12560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Разработка образовательных программ в </a:t>
            </a:r>
            <a:r>
              <a:rPr lang="ru-RU" sz="1600" b="1" dirty="0" smtClean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2022-23 учебном году. </a:t>
            </a:r>
          </a:p>
          <a:p>
            <a:pPr algn="ctr"/>
            <a:r>
              <a:rPr lang="ru-RU" sz="1600" b="1" dirty="0" smtClean="0">
                <a:solidFill>
                  <a:schemeClr val="tx2"/>
                </a:solidFill>
                <a:latin typeface="Oswald" pitchFamily="2" charset="-52"/>
                <a:cs typeface="Arial" panose="020B0604020202020204" pitchFamily="34" charset="0"/>
              </a:rPr>
              <a:t>Итоги экспертизы рабочих учебных планов. Устранение выявленных замечаний</a:t>
            </a:r>
            <a:endParaRPr lang="ru-RU" sz="1600" b="1" dirty="0">
              <a:solidFill>
                <a:schemeClr val="tx2"/>
              </a:solidFill>
              <a:latin typeface="Oswald" pitchFamily="2" charset="-52"/>
              <a:cs typeface="Arial" panose="020B0604020202020204" pitchFamily="34" charset="0"/>
            </a:endParaRPr>
          </a:p>
        </p:txBody>
      </p:sp>
      <p:pic>
        <p:nvPicPr>
          <p:cNvPr id="96" name="Рисунок 95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6413335" y="3255283"/>
            <a:ext cx="265439" cy="258833"/>
          </a:xfrm>
          <a:prstGeom prst="rect">
            <a:avLst/>
          </a:prstGeom>
        </p:spPr>
      </p:pic>
      <p:sp>
        <p:nvSpPr>
          <p:cNvPr id="127" name="Прямоугольник: скругленные углы 25">
            <a:extLst>
              <a:ext uri="{FF2B5EF4-FFF2-40B4-BE49-F238E27FC236}">
                <a16:creationId xmlns:a16="http://schemas.microsoft.com/office/drawing/2014/main" xmlns="" id="{3A6DED9C-18BF-4B6B-84F3-425D982A4E55}"/>
              </a:ext>
            </a:extLst>
          </p:cNvPr>
          <p:cNvSpPr/>
          <p:nvPr/>
        </p:nvSpPr>
        <p:spPr>
          <a:xfrm>
            <a:off x="90694" y="830857"/>
            <a:ext cx="5947910" cy="5735562"/>
          </a:xfrm>
          <a:prstGeom prst="roundRect">
            <a:avLst>
              <a:gd name="adj" fmla="val 6371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807242" y="1682165"/>
            <a:ext cx="40895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/>
          </a:p>
          <a:p>
            <a:endParaRPr lang="ru-RU" sz="1600" dirty="0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2"/>
          <a:srcRect l="22917" t="56896" r="75014" b="39517"/>
          <a:stretch/>
        </p:blipFill>
        <p:spPr>
          <a:xfrm>
            <a:off x="6416908" y="1273836"/>
            <a:ext cx="265439" cy="25883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68998" y="1150146"/>
            <a:ext cx="5332828" cy="4469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ЭКСПЕРТНОЕ ЗАКЛЮЧЕНИЕ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результатам исследования рабочего учебного плана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наименование организации технического и профессионального, </a:t>
            </a:r>
            <a:r>
              <a:rPr lang="ru-RU" sz="1400" baseline="30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послесреднего</a:t>
            </a:r>
            <a:r>
              <a:rPr lang="ru-RU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образования Карагандинской области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набора 2022-23 учебного года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соответствие требованиям нормативных и правовых актов в сфере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ТиППО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условиях академической самостоятельности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 исследования включает следующие структурные элементы: 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элементы: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титульный лист, график учебного процесса, сводные данные по бюджету времени, структура рабочего учебного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плана</a:t>
            </a:r>
            <a:endParaRPr lang="ru-RU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Сопровождающие </a:t>
            </a: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элементы: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 пояснительная записка, функциональная карта, матрица распределения дисциплин по базовым и профессиональным модулям (в случае отсутствия формирующих дисциплин в структуре учебного плана), лист согласования с работодателями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(в случае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согласования с несколькими организациями). </a:t>
            </a:r>
            <a:endParaRPr lang="en-US" dirty="0"/>
          </a:p>
        </p:txBody>
      </p:sp>
      <p:sp>
        <p:nvSpPr>
          <p:cNvPr id="11" name="Прямоугольник: скругленные углы 25">
            <a:extLst>
              <a:ext uri="{FF2B5EF4-FFF2-40B4-BE49-F238E27FC236}">
                <a16:creationId xmlns:a16="http://schemas.microsoft.com/office/drawing/2014/main" xmlns="" id="{3A6DED9C-18BF-4B6B-84F3-425D982A4E55}"/>
              </a:ext>
            </a:extLst>
          </p:cNvPr>
          <p:cNvSpPr/>
          <p:nvPr/>
        </p:nvSpPr>
        <p:spPr>
          <a:xfrm>
            <a:off x="6139243" y="776073"/>
            <a:ext cx="5947910" cy="5735562"/>
          </a:xfrm>
          <a:prstGeom prst="roundRect">
            <a:avLst>
              <a:gd name="adj" fmla="val 6371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885002" y="1250408"/>
            <a:ext cx="447572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элементы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 соответствии с пр.№ 130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 утверждении Перечня документов, обязательных для ведения педагогами организаций среднего, технического и профессионального,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послесреднего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образования, и их формы»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Грифы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заголовки, обозначения – строго соблюдаются! Возможно расширение (дополнение), но не исключение содержания указанных таблиц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Сопровождающие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элементы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на основе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по разработке учебных планов и программ НАО 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 условиях академической самостоятельности 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90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14266</TotalTime>
  <Words>655</Words>
  <Application>Microsoft Office PowerPoint</Application>
  <PresentationFormat>Произвольный</PresentationFormat>
  <Paragraphs>77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Ербол Сармурзин</dc:creator>
  <cp:lastModifiedBy>Меруерт</cp:lastModifiedBy>
  <cp:revision>626</cp:revision>
  <cp:lastPrinted>2023-01-25T03:53:56Z</cp:lastPrinted>
  <dcterms:created xsi:type="dcterms:W3CDTF">2012-07-30T23:42:41Z</dcterms:created>
  <dcterms:modified xsi:type="dcterms:W3CDTF">2023-02-02T09:10:46Z</dcterms:modified>
</cp:coreProperties>
</file>