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1" r:id="rId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97" userDrawn="1">
          <p15:clr>
            <a:srgbClr val="A4A3A4"/>
          </p15:clr>
        </p15:guide>
        <p15:guide id="3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56" autoAdjust="0"/>
    <p:restoredTop sz="94660"/>
  </p:normalViewPr>
  <p:slideViewPr>
    <p:cSldViewPr showGuides="1">
      <p:cViewPr varScale="1">
        <p:scale>
          <a:sx n="67" d="100"/>
          <a:sy n="67" d="100"/>
        </p:scale>
        <p:origin x="144" y="102"/>
      </p:cViewPr>
      <p:guideLst>
        <p:guide orient="horz" pos="1933"/>
        <p:guide pos="3897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3C8CBA-DC7A-4289-80CD-CD015727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43C1FCD-E55A-44F9-8892-4A807A5E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6C0511-0FDB-47C7-8B90-805CCD0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414D97-70E7-480F-8222-6F34BC1B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72CF26-0EA7-4A60-A210-ACE087D0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48D3AF-1EE6-45DF-AA11-D7AB75E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377B6A6-4D61-42B4-A7F9-D6501E28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4B2191B-759C-4D44-89F7-EC08A4E8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4AB8909-870D-4FAC-933E-F49BA52F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D1DB187-B7BC-47EF-81B4-86880D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315EB44-D8A8-42A2-87B4-E776B77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5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C27E39-7F3D-4E7F-9668-EF9507FA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CA81D4-0BCB-42ED-AC7A-E45FD346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CE0F1C-109C-4EA2-A65F-E09C6E55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5594AD-D178-48AF-8C58-D05C74CD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510DED-63B7-48D8-9E06-A662429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7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60AC84A-7B23-4D54-A9DB-161407CE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6E8208-861E-4EF3-816E-6E44D756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05B6CA-BF28-4CFD-BE93-F003DA31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0D3FC2-39D2-49CB-BDCD-4237856A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D15A0C-6D58-410E-A92A-3BB23112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0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63AF58E-CCD9-4DE6-A7E2-26BDC09F15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041BA97-BAD9-4001-9506-E11005E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224D964D-FD5B-48F5-8B18-EACAC604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="" xmlns:a16="http://schemas.microsoft.com/office/drawing/2014/main" id="{957B8229-3341-4204-ABAC-7770516A4EC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7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E359AD-D581-4F32-8D7B-5A7303A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34C58F-C553-4C59-A9E5-5639B012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1C6E13-94F1-4E84-9F27-B4C3B094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6272E1-B1DF-4FBD-A0FD-492ABFCA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4DEC83-DAA5-4C6D-8D4B-BF03457A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92E189-CF27-420A-85D2-E5876822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D5A772-C4C8-4E08-B48F-8CD51F43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BC306F-4EA4-496E-A1CA-5F6823D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464ED1-21C8-4BCE-AF1A-B821DC4C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936C59-1F73-4222-8ED4-BF5683B4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3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FE85C9-EC20-436D-BAE5-2C4F1243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8B4579-DA0D-40FA-BCCC-F526B965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96D469-6CF6-494C-A1D2-E70D4220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BA158C2-021E-481A-885A-9D0352A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262E538-35FF-491E-A7A3-82618B2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63556A-DAAA-4C39-BCB7-91D7999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8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CEF1A4-36D4-4779-9E12-4925291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CF2FBDC-D97C-46B0-8030-D8E4C2D56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2B0FC86-B369-46C5-A7B8-B99B53D3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B09F369-837B-4C2E-8FA2-9C1F1791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AD0DC6A-000D-4F70-86B5-771632A5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301BC7-CB1F-4DBC-A2EB-9670C3B6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B548F8B-02D5-4903-9013-3F583D64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12BB498-3D96-439C-AB4D-8E8D73ED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2003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756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=""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=""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7E728-47D6-4475-94EF-3689685F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F32C15-1300-464F-BA54-88642F54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3ABC4BB-D24E-414A-9426-CF01BC1B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441789-CBAA-4724-8D24-AEFAEB11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9E03F1F-5631-4AE9-84F5-166B1B54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D6C9F5-D723-4000-88BA-417FC3BE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9A010C-DA26-43A3-A460-B317C2B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CAD0C7-F3AF-4A99-B7A4-594FB878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B9764E-3742-48FF-B875-763B97BD9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A3201E-2B60-46A4-8BD3-4AC0C01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470D74-DAAC-4D19-ACF5-2EF1544C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="" xmlns:a16="http://schemas.microsoft.com/office/drawing/2014/main" id="{835B29EF-FFFB-41B4-9133-19FFA86AB3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28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28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28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0" y="-118184"/>
            <a:ext cx="7512001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415611" y="2827379"/>
            <a:ext cx="569591" cy="442254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198910" y="-421810"/>
            <a:ext cx="540000" cy="517688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ECB0B55-440E-4270-872B-E946489FCA45}"/>
              </a:ext>
            </a:extLst>
          </p:cNvPr>
          <p:cNvSpPr/>
          <p:nvPr/>
        </p:nvSpPr>
        <p:spPr>
          <a:xfrm>
            <a:off x="252034" y="1474226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7F8736-D3AC-431F-8BBE-11645CBFC1B7}"/>
              </a:ext>
            </a:extLst>
          </p:cNvPr>
          <p:cNvSpPr txBox="1"/>
          <p:nvPr/>
        </p:nvSpPr>
        <p:spPr>
          <a:xfrm>
            <a:off x="-281078" y="1559521"/>
            <a:ext cx="6782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/>
              <a:t>О проведении о</a:t>
            </a:r>
            <a:r>
              <a:rPr lang="ru-RU" sz="2800" b="1" dirty="0" err="1" smtClean="0"/>
              <a:t>бластной</a:t>
            </a:r>
            <a:r>
              <a:rPr lang="ru-RU" sz="2800" b="1" dirty="0" smtClean="0"/>
              <a:t> </a:t>
            </a:r>
            <a:r>
              <a:rPr lang="ru-RU" sz="2800" b="1" dirty="0"/>
              <a:t>олимпиады «ЭКОНОМ и К</a:t>
            </a:r>
            <a:r>
              <a:rPr lang="ru-RU" sz="2800" b="1" dirty="0" smtClean="0"/>
              <a:t>»</a:t>
            </a:r>
            <a:endParaRPr lang="kk-KZ" sz="2800" b="1" dirty="0"/>
          </a:p>
          <a:p>
            <a:pPr algn="ctr"/>
            <a:r>
              <a:rPr lang="kk-KZ" sz="2800" b="1" dirty="0"/>
              <a:t>д</a:t>
            </a:r>
            <a:r>
              <a:rPr lang="kk-KZ" sz="2800" b="1" dirty="0" smtClean="0"/>
              <a:t>ля учащихся 7-х классов</a:t>
            </a:r>
            <a:r>
              <a:rPr lang="kk-KZ" sz="2800" b="1" dirty="0" smtClean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kk-KZ" sz="2400" b="1" dirty="0" smtClean="0"/>
              <a:t>(в режиме ОНЛАЙН)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9CE2EAD-2412-417F-88FB-C550E96061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020" y="6197271"/>
            <a:ext cx="495000" cy="495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FE21C2C-180F-4B4C-9AF2-4857121235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94021" y="6193200"/>
            <a:ext cx="495000" cy="495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A97388F-E907-4FD3-A95C-5CF6C4C8D4E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104020" y="6193200"/>
            <a:ext cx="495000" cy="495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D0C7A6D-3872-4E59-9AC3-40A2003338C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914020" y="6193200"/>
            <a:ext cx="495000" cy="495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AD0F88E-A636-404B-B161-F0893E825ED3}"/>
              </a:ext>
            </a:extLst>
          </p:cNvPr>
          <p:cNvSpPr txBox="1"/>
          <p:nvPr/>
        </p:nvSpPr>
        <p:spPr>
          <a:xfrm>
            <a:off x="153778" y="3274149"/>
            <a:ext cx="5547609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/>
              <a:t>Дата проведения: </a:t>
            </a:r>
            <a:r>
              <a:rPr lang="kk-KZ" sz="2400" b="1" dirty="0" smtClean="0"/>
              <a:t>28 февраля 2023 года</a:t>
            </a:r>
            <a:endParaRPr lang="kk-KZ" sz="2400" b="1" dirty="0" smtClean="0"/>
          </a:p>
          <a:p>
            <a:r>
              <a:rPr lang="ru-RU" sz="2400" dirty="0"/>
              <a:t>Начало регистрации: 9.00 ч</a:t>
            </a:r>
          </a:p>
          <a:p>
            <a:r>
              <a:rPr lang="ru-RU" sz="2400" dirty="0"/>
              <a:t>Начало олимпиады: 10.00 ч</a:t>
            </a:r>
          </a:p>
          <a:p>
            <a:r>
              <a:rPr lang="kk-KZ" sz="2400" dirty="0"/>
              <a:t>Время выполнения </a:t>
            </a:r>
            <a:r>
              <a:rPr lang="kk-KZ" sz="2400" dirty="0" smtClean="0"/>
              <a:t>олимпиадных</a:t>
            </a:r>
          </a:p>
          <a:p>
            <a:r>
              <a:rPr lang="kk-KZ" sz="2400" dirty="0" smtClean="0"/>
              <a:t>заданий</a:t>
            </a:r>
            <a:r>
              <a:rPr lang="kk-KZ" sz="2400" dirty="0"/>
              <a:t>: 60 мин</a:t>
            </a:r>
            <a:endParaRPr lang="ru-RU" sz="2400" dirty="0"/>
          </a:p>
          <a:p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A97388F-E907-4FD3-A95C-5CF6C4C8D4E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256420" y="6345600"/>
            <a:ext cx="495000" cy="495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9090" y="3182090"/>
            <a:ext cx="49381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="" xmlns:a16="http://schemas.microsoft.com/office/drawing/2014/main" id="{3176ECF0-EE47-41EA-875B-0519BA2E98AA}"/>
              </a:ext>
            </a:extLst>
          </p:cNvPr>
          <p:cNvSpPr/>
          <p:nvPr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A3BAE0C-219F-4C00-B25C-58B34363EC13}"/>
              </a:ext>
            </a:extLst>
          </p:cNvPr>
          <p:cNvSpPr/>
          <p:nvPr/>
        </p:nvSpPr>
        <p:spPr>
          <a:xfrm>
            <a:off x="1574846" y="1359623"/>
            <a:ext cx="83395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Подготовить рабочий стол участника</a:t>
            </a:r>
            <a:r>
              <a:rPr lang="kk-KZ" dirty="0" smtClean="0"/>
              <a:t>;</a:t>
            </a:r>
            <a:r>
              <a:rPr lang="ru-RU" dirty="0" smtClean="0"/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Установить </a:t>
            </a:r>
            <a:r>
              <a:rPr lang="ru-RU" dirty="0"/>
              <a:t>камеру для обзора и видеотрансляции кабинета так, чтобы были видны все участники, рабочие места </a:t>
            </a:r>
            <a:r>
              <a:rPr lang="ru-RU" dirty="0" smtClean="0"/>
              <a:t>участников;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mtClean="0"/>
              <a:t>войдя </a:t>
            </a:r>
            <a:r>
              <a:rPr lang="ru-RU" dirty="0"/>
              <a:t>в программу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Forms</a:t>
            </a:r>
            <a:r>
              <a:rPr lang="ru-RU" dirty="0"/>
              <a:t> по нужной ссылке, перед участников откроется тест, который он должен </a:t>
            </a:r>
            <a:r>
              <a:rPr lang="ru-RU" dirty="0" smtClean="0"/>
              <a:t>выполнить.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на </a:t>
            </a:r>
            <a:r>
              <a:rPr lang="ru-RU" dirty="0"/>
              <a:t>каждый вопрос участником должен быть выбран или дан ответ. Ответить на все вопросы обязательно! В случае, если участник тестирования не ответит хотя бы на один вопрос программа не даст участнику завершить </a:t>
            </a:r>
            <a:r>
              <a:rPr lang="ru-RU" dirty="0" smtClean="0"/>
              <a:t>тестирование;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перед </a:t>
            </a:r>
            <a:r>
              <a:rPr lang="ru-RU" dirty="0"/>
              <a:t>тестированием участников нужно ориентировать на то, чтобы они следили за временем. </a:t>
            </a:r>
            <a:endParaRPr lang="ru-RU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случае, если участник не успеет завершить тестирование, программой результат участника зафиксирован не будет!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1" name="Шестиугольник 10">
            <a:extLst>
              <a:ext uri="{FF2B5EF4-FFF2-40B4-BE49-F238E27FC236}">
                <a16:creationId xmlns="" xmlns:a16="http://schemas.microsoft.com/office/drawing/2014/main" id="{B2797BE5-D4C6-48B7-A238-05BCC384657F}"/>
              </a:ext>
            </a:extLst>
          </p:cNvPr>
          <p:cNvSpPr/>
          <p:nvPr/>
        </p:nvSpPr>
        <p:spPr>
          <a:xfrm>
            <a:off x="690885" y="1404000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BC0725A-D1F4-4D06-AFC1-F0C84997F5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327" y="1477217"/>
            <a:ext cx="360000" cy="360000"/>
          </a:xfrm>
          <a:prstGeom prst="rect">
            <a:avLst/>
          </a:prstGeom>
        </p:spPr>
      </p:pic>
      <p:sp>
        <p:nvSpPr>
          <p:cNvPr id="15" name="Шестиугольник 14">
            <a:extLst>
              <a:ext uri="{FF2B5EF4-FFF2-40B4-BE49-F238E27FC236}">
                <a16:creationId xmlns="" xmlns:a16="http://schemas.microsoft.com/office/drawing/2014/main" id="{F5123C87-61F3-4D25-B595-D69417829DBF}"/>
              </a:ext>
            </a:extLst>
          </p:cNvPr>
          <p:cNvSpPr/>
          <p:nvPr/>
        </p:nvSpPr>
        <p:spPr>
          <a:xfrm>
            <a:off x="684390" y="4173445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4B29389-B485-43E6-8925-BA554CBDA2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708" y="4245557"/>
            <a:ext cx="360000" cy="3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D0F88E-A636-404B-B161-F0893E825ED3}"/>
              </a:ext>
            </a:extLst>
          </p:cNvPr>
          <p:cNvSpPr txBox="1"/>
          <p:nvPr/>
        </p:nvSpPr>
        <p:spPr>
          <a:xfrm>
            <a:off x="808327" y="444814"/>
            <a:ext cx="910608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Для </a:t>
            </a:r>
            <a:r>
              <a:rPr lang="ru-RU" sz="2800" b="1" dirty="0"/>
              <a:t>этого всем организациям образования необходимо:</a:t>
            </a:r>
          </a:p>
          <a:p>
            <a:endParaRPr lang="ru-RU" sz="8800" dirty="0">
              <a:solidFill>
                <a:schemeClr val="accent2"/>
              </a:solidFill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B608E83C-2F35-4258-B8BA-A12FE2C6896C}"/>
              </a:ext>
            </a:extLst>
          </p:cNvPr>
          <p:cNvGrpSpPr/>
          <p:nvPr/>
        </p:nvGrpSpPr>
        <p:grpSpPr>
          <a:xfrm>
            <a:off x="9914410" y="4885537"/>
            <a:ext cx="2526590" cy="1800000"/>
            <a:chOff x="6975027" y="2069853"/>
            <a:chExt cx="4002786" cy="3478614"/>
          </a:xfrm>
          <a:blipFill>
            <a:blip r:embed="rId6"/>
            <a:stretch>
              <a:fillRect/>
            </a:stretch>
          </a:blipFill>
        </p:grpSpPr>
        <p:sp>
          <p:nvSpPr>
            <p:cNvPr id="18" name="Шестиугольник 17">
              <a:extLst>
                <a:ext uri="{FF2B5EF4-FFF2-40B4-BE49-F238E27FC236}">
                  <a16:creationId xmlns="" xmlns:a16="http://schemas.microsoft.com/office/drawing/2014/main" id="{33B9EEBC-04CC-4030-A45E-FAB2A1910702}"/>
                </a:ext>
              </a:extLst>
            </p:cNvPr>
            <p:cNvSpPr/>
            <p:nvPr/>
          </p:nvSpPr>
          <p:spPr>
            <a:xfrm rot="1800000">
              <a:off x="7615723" y="2079077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Шестиугольник 19">
              <a:extLst>
                <a:ext uri="{FF2B5EF4-FFF2-40B4-BE49-F238E27FC236}">
                  <a16:creationId xmlns="" xmlns:a16="http://schemas.microsoft.com/office/drawing/2014/main" id="{0AC2DD81-362A-4236-8FFA-F2441FC7211E}"/>
                </a:ext>
              </a:extLst>
            </p:cNvPr>
            <p:cNvSpPr/>
            <p:nvPr/>
          </p:nvSpPr>
          <p:spPr>
            <a:xfrm rot="1800000">
              <a:off x="8897116" y="2069853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Шестиугольник 22">
              <a:extLst>
                <a:ext uri="{FF2B5EF4-FFF2-40B4-BE49-F238E27FC236}">
                  <a16:creationId xmlns="" xmlns:a16="http://schemas.microsoft.com/office/drawing/2014/main" id="{97C4106C-A604-466C-9469-22E160FF907E}"/>
                </a:ext>
              </a:extLst>
            </p:cNvPr>
            <p:cNvSpPr/>
            <p:nvPr/>
          </p:nvSpPr>
          <p:spPr>
            <a:xfrm rot="1800000">
              <a:off x="8256421" y="318385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Шестиугольник 23">
              <a:extLst>
                <a:ext uri="{FF2B5EF4-FFF2-40B4-BE49-F238E27FC236}">
                  <a16:creationId xmlns="" xmlns:a16="http://schemas.microsoft.com/office/drawing/2014/main" id="{E3FE9B03-9D22-4BC3-9438-F2A07616CE89}"/>
                </a:ext>
              </a:extLst>
            </p:cNvPr>
            <p:cNvSpPr/>
            <p:nvPr/>
          </p:nvSpPr>
          <p:spPr>
            <a:xfrm rot="1800000">
              <a:off x="9537813" y="3174635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Шестиугольник 24">
              <a:extLst>
                <a:ext uri="{FF2B5EF4-FFF2-40B4-BE49-F238E27FC236}">
                  <a16:creationId xmlns="" xmlns:a16="http://schemas.microsoft.com/office/drawing/2014/main" id="{CABC493D-0CDA-4BA3-9138-CB0B8AC118A6}"/>
                </a:ext>
              </a:extLst>
            </p:cNvPr>
            <p:cNvSpPr/>
            <p:nvPr/>
          </p:nvSpPr>
          <p:spPr>
            <a:xfrm rot="1800000">
              <a:off x="6975027" y="317463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Шестиугольник 25">
              <a:extLst>
                <a:ext uri="{FF2B5EF4-FFF2-40B4-BE49-F238E27FC236}">
                  <a16:creationId xmlns="" xmlns:a16="http://schemas.microsoft.com/office/drawing/2014/main" id="{8F87E274-CDFC-4133-8411-F353832CE8D5}"/>
                </a:ext>
              </a:extLst>
            </p:cNvPr>
            <p:cNvSpPr/>
            <p:nvPr/>
          </p:nvSpPr>
          <p:spPr>
            <a:xfrm rot="1800000">
              <a:off x="7615724" y="430708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Шестиугольник 26">
              <a:extLst>
                <a:ext uri="{FF2B5EF4-FFF2-40B4-BE49-F238E27FC236}">
                  <a16:creationId xmlns="" xmlns:a16="http://schemas.microsoft.com/office/drawing/2014/main" id="{8E462725-F554-444D-8703-F7C95F47B6E4}"/>
                </a:ext>
              </a:extLst>
            </p:cNvPr>
            <p:cNvSpPr/>
            <p:nvPr/>
          </p:nvSpPr>
          <p:spPr>
            <a:xfrm rot="1800000">
              <a:off x="8897117" y="429786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409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="" xmlns:a16="http://schemas.microsoft.com/office/drawing/2014/main" id="{3176ECF0-EE47-41EA-875B-0519BA2E98AA}"/>
              </a:ext>
            </a:extLst>
          </p:cNvPr>
          <p:cNvSpPr/>
          <p:nvPr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A3BAE0C-219F-4C00-B25C-58B34363EC13}"/>
              </a:ext>
            </a:extLst>
          </p:cNvPr>
          <p:cNvSpPr/>
          <p:nvPr/>
        </p:nvSpPr>
        <p:spPr>
          <a:xfrm>
            <a:off x="2030796" y="1477217"/>
            <a:ext cx="833956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К</a:t>
            </a:r>
            <a:r>
              <a:rPr lang="ru-RU" sz="2000" dirty="0" smtClean="0"/>
              <a:t>оллективное </a:t>
            </a:r>
            <a:r>
              <a:rPr lang="ru-RU" sz="2000" dirty="0"/>
              <a:t>выполнение олимпиадных заданий, использование посторонней помощи (родители, учителя, сеть Интернет и т.д</a:t>
            </a:r>
            <a:r>
              <a:rPr lang="ru-RU" sz="2000" dirty="0" smtClean="0"/>
              <a:t>.);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пользоваться </a:t>
            </a:r>
            <a:r>
              <a:rPr lang="ru-RU" sz="2000" dirty="0"/>
              <a:t>любыми устройствами связи, смартфонами, смарт-часами или любыми другими гаджетами, способными предоставлять информацию в текстовом, графическом и/или аудио формате, из внутренней памяти или загруженную с интернета</a:t>
            </a:r>
            <a:r>
              <a:rPr lang="ru-RU" sz="20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пользоваться любой электронной или бумажной справочной информацией, учебниками, прочей литературой, конспектами и другими подготовленными записями, </a:t>
            </a:r>
            <a:r>
              <a:rPr lang="ru-RU" sz="2000" dirty="0" smtClean="0"/>
              <a:t>калькуляторами.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покидать </a:t>
            </a:r>
            <a:r>
              <a:rPr lang="ru-RU" sz="2000" dirty="0"/>
              <a:t>рабочее место.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11" name="Шестиугольник 10">
            <a:extLst>
              <a:ext uri="{FF2B5EF4-FFF2-40B4-BE49-F238E27FC236}">
                <a16:creationId xmlns="" xmlns:a16="http://schemas.microsoft.com/office/drawing/2014/main" id="{B2797BE5-D4C6-48B7-A238-05BCC384657F}"/>
              </a:ext>
            </a:extLst>
          </p:cNvPr>
          <p:cNvSpPr/>
          <p:nvPr/>
        </p:nvSpPr>
        <p:spPr>
          <a:xfrm>
            <a:off x="690885" y="1404000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BC0725A-D1F4-4D06-AFC1-F0C84997F5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327" y="1477217"/>
            <a:ext cx="360000" cy="360000"/>
          </a:xfrm>
          <a:prstGeom prst="rect">
            <a:avLst/>
          </a:prstGeom>
        </p:spPr>
      </p:pic>
      <p:sp>
        <p:nvSpPr>
          <p:cNvPr id="15" name="Шестиугольник 14">
            <a:extLst>
              <a:ext uri="{FF2B5EF4-FFF2-40B4-BE49-F238E27FC236}">
                <a16:creationId xmlns="" xmlns:a16="http://schemas.microsoft.com/office/drawing/2014/main" id="{F5123C87-61F3-4D25-B595-D69417829DBF}"/>
              </a:ext>
            </a:extLst>
          </p:cNvPr>
          <p:cNvSpPr/>
          <p:nvPr/>
        </p:nvSpPr>
        <p:spPr>
          <a:xfrm>
            <a:off x="684390" y="4173445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4B29389-B485-43E6-8925-BA554CBDA2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708" y="4245557"/>
            <a:ext cx="360000" cy="3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D0F88E-A636-404B-B161-F0893E825ED3}"/>
              </a:ext>
            </a:extLst>
          </p:cNvPr>
          <p:cNvSpPr txBox="1"/>
          <p:nvPr/>
        </p:nvSpPr>
        <p:spPr>
          <a:xfrm>
            <a:off x="808327" y="444814"/>
            <a:ext cx="817352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Во </a:t>
            </a:r>
            <a:r>
              <a:rPr lang="ru-RU" sz="2800" b="1" dirty="0"/>
              <a:t>время Олимпиады категорически запрещается:</a:t>
            </a:r>
          </a:p>
          <a:p>
            <a:endParaRPr lang="ru-RU" sz="8800" dirty="0">
              <a:solidFill>
                <a:schemeClr val="accent2"/>
              </a:solidFill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B608E83C-2F35-4258-B8BA-A12FE2C6896C}"/>
              </a:ext>
            </a:extLst>
          </p:cNvPr>
          <p:cNvGrpSpPr/>
          <p:nvPr/>
        </p:nvGrpSpPr>
        <p:grpSpPr>
          <a:xfrm>
            <a:off x="9561000" y="4885537"/>
            <a:ext cx="2880000" cy="1800000"/>
            <a:chOff x="6975027" y="2069853"/>
            <a:chExt cx="4002786" cy="3478614"/>
          </a:xfrm>
          <a:blipFill>
            <a:blip r:embed="rId6"/>
            <a:stretch>
              <a:fillRect/>
            </a:stretch>
          </a:blipFill>
        </p:grpSpPr>
        <p:sp>
          <p:nvSpPr>
            <p:cNvPr id="18" name="Шестиугольник 17">
              <a:extLst>
                <a:ext uri="{FF2B5EF4-FFF2-40B4-BE49-F238E27FC236}">
                  <a16:creationId xmlns="" xmlns:a16="http://schemas.microsoft.com/office/drawing/2014/main" id="{33B9EEBC-04CC-4030-A45E-FAB2A1910702}"/>
                </a:ext>
              </a:extLst>
            </p:cNvPr>
            <p:cNvSpPr/>
            <p:nvPr/>
          </p:nvSpPr>
          <p:spPr>
            <a:xfrm rot="1800000">
              <a:off x="7615723" y="2079077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Шестиугольник 19">
              <a:extLst>
                <a:ext uri="{FF2B5EF4-FFF2-40B4-BE49-F238E27FC236}">
                  <a16:creationId xmlns="" xmlns:a16="http://schemas.microsoft.com/office/drawing/2014/main" id="{0AC2DD81-362A-4236-8FFA-F2441FC7211E}"/>
                </a:ext>
              </a:extLst>
            </p:cNvPr>
            <p:cNvSpPr/>
            <p:nvPr/>
          </p:nvSpPr>
          <p:spPr>
            <a:xfrm rot="1800000">
              <a:off x="8897116" y="2069853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Шестиугольник 22">
              <a:extLst>
                <a:ext uri="{FF2B5EF4-FFF2-40B4-BE49-F238E27FC236}">
                  <a16:creationId xmlns="" xmlns:a16="http://schemas.microsoft.com/office/drawing/2014/main" id="{97C4106C-A604-466C-9469-22E160FF907E}"/>
                </a:ext>
              </a:extLst>
            </p:cNvPr>
            <p:cNvSpPr/>
            <p:nvPr/>
          </p:nvSpPr>
          <p:spPr>
            <a:xfrm rot="1800000">
              <a:off x="8256421" y="318385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Шестиугольник 23">
              <a:extLst>
                <a:ext uri="{FF2B5EF4-FFF2-40B4-BE49-F238E27FC236}">
                  <a16:creationId xmlns="" xmlns:a16="http://schemas.microsoft.com/office/drawing/2014/main" id="{E3FE9B03-9D22-4BC3-9438-F2A07616CE89}"/>
                </a:ext>
              </a:extLst>
            </p:cNvPr>
            <p:cNvSpPr/>
            <p:nvPr/>
          </p:nvSpPr>
          <p:spPr>
            <a:xfrm rot="1800000">
              <a:off x="9537813" y="3174635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Шестиугольник 24">
              <a:extLst>
                <a:ext uri="{FF2B5EF4-FFF2-40B4-BE49-F238E27FC236}">
                  <a16:creationId xmlns="" xmlns:a16="http://schemas.microsoft.com/office/drawing/2014/main" id="{CABC493D-0CDA-4BA3-9138-CB0B8AC118A6}"/>
                </a:ext>
              </a:extLst>
            </p:cNvPr>
            <p:cNvSpPr/>
            <p:nvPr/>
          </p:nvSpPr>
          <p:spPr>
            <a:xfrm rot="1800000">
              <a:off x="6975027" y="317463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Шестиугольник 25">
              <a:extLst>
                <a:ext uri="{FF2B5EF4-FFF2-40B4-BE49-F238E27FC236}">
                  <a16:creationId xmlns="" xmlns:a16="http://schemas.microsoft.com/office/drawing/2014/main" id="{8F87E274-CDFC-4133-8411-F353832CE8D5}"/>
                </a:ext>
              </a:extLst>
            </p:cNvPr>
            <p:cNvSpPr/>
            <p:nvPr/>
          </p:nvSpPr>
          <p:spPr>
            <a:xfrm rot="1800000">
              <a:off x="7615724" y="430708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Шестиугольник 26">
              <a:extLst>
                <a:ext uri="{FF2B5EF4-FFF2-40B4-BE49-F238E27FC236}">
                  <a16:creationId xmlns="" xmlns:a16="http://schemas.microsoft.com/office/drawing/2014/main" id="{8E462725-F554-444D-8703-F7C95F47B6E4}"/>
                </a:ext>
              </a:extLst>
            </p:cNvPr>
            <p:cNvSpPr/>
            <p:nvPr/>
          </p:nvSpPr>
          <p:spPr>
            <a:xfrm rot="1800000">
              <a:off x="8897117" y="429786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164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="" xmlns:a16="http://schemas.microsoft.com/office/drawing/2014/main" id="{3176ECF0-EE47-41EA-875B-0519BA2E98AA}"/>
              </a:ext>
            </a:extLst>
          </p:cNvPr>
          <p:cNvSpPr/>
          <p:nvPr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A3BAE0C-219F-4C00-B25C-58B34363EC13}"/>
              </a:ext>
            </a:extLst>
          </p:cNvPr>
          <p:cNvSpPr/>
          <p:nvPr/>
        </p:nvSpPr>
        <p:spPr>
          <a:xfrm>
            <a:off x="1395668" y="1579660"/>
            <a:ext cx="83395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1.	Руководителям рай/</a:t>
            </a:r>
            <a:r>
              <a:rPr lang="ru-RU" dirty="0" err="1"/>
              <a:t>горОО</a:t>
            </a:r>
            <a:r>
              <a:rPr lang="ru-RU" dirty="0"/>
              <a:t> и директорам СШЛИ довести до сведения педагогов о проведении областной олимпиады «ЭКОНОМ и К» в онлайн режиме 28 февраля 2023 год.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2.	По итогам городского/районного этапа олимпиады «ЭКОНОМ и К» необходимо отправить заявку не позднее 24 февраля 2023 года на электронный адрес techliceum@kargoo.kz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3.	Обеспечить участие победителей районного/городского уровня олимпиады «ЭКОНОМ </a:t>
            </a:r>
            <a:r>
              <a:rPr lang="ru-RU" dirty="0" err="1"/>
              <a:t>иК</a:t>
            </a:r>
            <a:r>
              <a:rPr lang="ru-RU" dirty="0"/>
              <a:t>» (с региона и СШЛИ по 3 участников) на областном этапе.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1" name="Шестиугольник 10">
            <a:extLst>
              <a:ext uri="{FF2B5EF4-FFF2-40B4-BE49-F238E27FC236}">
                <a16:creationId xmlns="" xmlns:a16="http://schemas.microsoft.com/office/drawing/2014/main" id="{B2797BE5-D4C6-48B7-A238-05BCC384657F}"/>
              </a:ext>
            </a:extLst>
          </p:cNvPr>
          <p:cNvSpPr/>
          <p:nvPr/>
        </p:nvSpPr>
        <p:spPr>
          <a:xfrm>
            <a:off x="690885" y="1404000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BC0725A-D1F4-4D06-AFC1-F0C84997F5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327" y="1477217"/>
            <a:ext cx="360000" cy="360000"/>
          </a:xfrm>
          <a:prstGeom prst="rect">
            <a:avLst/>
          </a:prstGeom>
        </p:spPr>
      </p:pic>
      <p:sp>
        <p:nvSpPr>
          <p:cNvPr id="15" name="Шестиугольник 14">
            <a:extLst>
              <a:ext uri="{FF2B5EF4-FFF2-40B4-BE49-F238E27FC236}">
                <a16:creationId xmlns="" xmlns:a16="http://schemas.microsoft.com/office/drawing/2014/main" id="{F5123C87-61F3-4D25-B595-D69417829DBF}"/>
              </a:ext>
            </a:extLst>
          </p:cNvPr>
          <p:cNvSpPr/>
          <p:nvPr/>
        </p:nvSpPr>
        <p:spPr>
          <a:xfrm>
            <a:off x="684390" y="4173445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4B29389-B485-43E6-8925-BA554CBDA2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708" y="4245557"/>
            <a:ext cx="360000" cy="3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D0F88E-A636-404B-B161-F0893E825ED3}"/>
              </a:ext>
            </a:extLst>
          </p:cNvPr>
          <p:cNvSpPr txBox="1"/>
          <p:nvPr/>
        </p:nvSpPr>
        <p:spPr>
          <a:xfrm>
            <a:off x="808327" y="444814"/>
            <a:ext cx="95834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/>
              <a:t>Рекомендации </a:t>
            </a:r>
            <a:r>
              <a:rPr lang="ru-RU" sz="2800" b="1" dirty="0" smtClean="0"/>
              <a:t>по </a:t>
            </a:r>
            <a:r>
              <a:rPr lang="ru-RU" sz="2800" b="1" dirty="0"/>
              <a:t>проведению областной олимпиады</a:t>
            </a:r>
          </a:p>
          <a:p>
            <a:pPr algn="ctr"/>
            <a:r>
              <a:rPr lang="ru-RU" sz="2800" b="1" dirty="0"/>
              <a:t>«ЭКОНОМ и К» -2023</a:t>
            </a:r>
          </a:p>
          <a:p>
            <a:endParaRPr lang="ru-RU" sz="2800" b="1" dirty="0"/>
          </a:p>
          <a:p>
            <a:r>
              <a:rPr lang="kk-KZ" sz="2800" b="1" dirty="0" smtClean="0"/>
              <a:t> </a:t>
            </a:r>
            <a:endParaRPr lang="ru-RU" sz="2800" b="1" dirty="0"/>
          </a:p>
          <a:p>
            <a:endParaRPr lang="ru-RU" sz="8800" dirty="0">
              <a:solidFill>
                <a:schemeClr val="accent2"/>
              </a:solidFill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B608E83C-2F35-4258-B8BA-A12FE2C6896C}"/>
              </a:ext>
            </a:extLst>
          </p:cNvPr>
          <p:cNvGrpSpPr/>
          <p:nvPr/>
        </p:nvGrpSpPr>
        <p:grpSpPr>
          <a:xfrm>
            <a:off x="9561000" y="4885537"/>
            <a:ext cx="2880000" cy="1800000"/>
            <a:chOff x="6975027" y="2069853"/>
            <a:chExt cx="4002786" cy="3478614"/>
          </a:xfrm>
          <a:blipFill>
            <a:blip r:embed="rId6"/>
            <a:stretch>
              <a:fillRect/>
            </a:stretch>
          </a:blipFill>
        </p:grpSpPr>
        <p:sp>
          <p:nvSpPr>
            <p:cNvPr id="18" name="Шестиугольник 17">
              <a:extLst>
                <a:ext uri="{FF2B5EF4-FFF2-40B4-BE49-F238E27FC236}">
                  <a16:creationId xmlns="" xmlns:a16="http://schemas.microsoft.com/office/drawing/2014/main" id="{33B9EEBC-04CC-4030-A45E-FAB2A1910702}"/>
                </a:ext>
              </a:extLst>
            </p:cNvPr>
            <p:cNvSpPr/>
            <p:nvPr/>
          </p:nvSpPr>
          <p:spPr>
            <a:xfrm rot="1800000">
              <a:off x="7615723" y="2079077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Шестиугольник 19">
              <a:extLst>
                <a:ext uri="{FF2B5EF4-FFF2-40B4-BE49-F238E27FC236}">
                  <a16:creationId xmlns="" xmlns:a16="http://schemas.microsoft.com/office/drawing/2014/main" id="{0AC2DD81-362A-4236-8FFA-F2441FC7211E}"/>
                </a:ext>
              </a:extLst>
            </p:cNvPr>
            <p:cNvSpPr/>
            <p:nvPr/>
          </p:nvSpPr>
          <p:spPr>
            <a:xfrm rot="1800000">
              <a:off x="8897116" y="2069853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Шестиугольник 22">
              <a:extLst>
                <a:ext uri="{FF2B5EF4-FFF2-40B4-BE49-F238E27FC236}">
                  <a16:creationId xmlns="" xmlns:a16="http://schemas.microsoft.com/office/drawing/2014/main" id="{97C4106C-A604-466C-9469-22E160FF907E}"/>
                </a:ext>
              </a:extLst>
            </p:cNvPr>
            <p:cNvSpPr/>
            <p:nvPr/>
          </p:nvSpPr>
          <p:spPr>
            <a:xfrm rot="1800000">
              <a:off x="8256421" y="318385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Шестиугольник 23">
              <a:extLst>
                <a:ext uri="{FF2B5EF4-FFF2-40B4-BE49-F238E27FC236}">
                  <a16:creationId xmlns="" xmlns:a16="http://schemas.microsoft.com/office/drawing/2014/main" id="{E3FE9B03-9D22-4BC3-9438-F2A07616CE89}"/>
                </a:ext>
              </a:extLst>
            </p:cNvPr>
            <p:cNvSpPr/>
            <p:nvPr/>
          </p:nvSpPr>
          <p:spPr>
            <a:xfrm rot="1800000">
              <a:off x="9537813" y="3174635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Шестиугольник 24">
              <a:extLst>
                <a:ext uri="{FF2B5EF4-FFF2-40B4-BE49-F238E27FC236}">
                  <a16:creationId xmlns="" xmlns:a16="http://schemas.microsoft.com/office/drawing/2014/main" id="{CABC493D-0CDA-4BA3-9138-CB0B8AC118A6}"/>
                </a:ext>
              </a:extLst>
            </p:cNvPr>
            <p:cNvSpPr/>
            <p:nvPr/>
          </p:nvSpPr>
          <p:spPr>
            <a:xfrm rot="1800000">
              <a:off x="6975027" y="317463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Шестиугольник 25">
              <a:extLst>
                <a:ext uri="{FF2B5EF4-FFF2-40B4-BE49-F238E27FC236}">
                  <a16:creationId xmlns="" xmlns:a16="http://schemas.microsoft.com/office/drawing/2014/main" id="{8F87E274-CDFC-4133-8411-F353832CE8D5}"/>
                </a:ext>
              </a:extLst>
            </p:cNvPr>
            <p:cNvSpPr/>
            <p:nvPr/>
          </p:nvSpPr>
          <p:spPr>
            <a:xfrm rot="1800000">
              <a:off x="7615724" y="430708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Шестиугольник 26">
              <a:extLst>
                <a:ext uri="{FF2B5EF4-FFF2-40B4-BE49-F238E27FC236}">
                  <a16:creationId xmlns="" xmlns:a16="http://schemas.microsoft.com/office/drawing/2014/main" id="{8E462725-F554-444D-8703-F7C95F47B6E4}"/>
                </a:ext>
              </a:extLst>
            </p:cNvPr>
            <p:cNvSpPr/>
            <p:nvPr/>
          </p:nvSpPr>
          <p:spPr>
            <a:xfrm rot="1800000">
              <a:off x="8897117" y="429786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814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258</Words>
  <Application>Microsoft Office PowerPoint</Application>
  <PresentationFormat>Широкоэкранный</PresentationFormat>
  <Paragraphs>27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Каламкач</cp:lastModifiedBy>
  <cp:revision>65</cp:revision>
  <cp:lastPrinted>2022-02-24T04:45:54Z</cp:lastPrinted>
  <dcterms:created xsi:type="dcterms:W3CDTF">2020-06-06T17:14:33Z</dcterms:created>
  <dcterms:modified xsi:type="dcterms:W3CDTF">2023-02-14T13:35:52Z</dcterms:modified>
</cp:coreProperties>
</file>