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39" r:id="rId1"/>
  </p:sldMasterIdLst>
  <p:notesMasterIdLst>
    <p:notesMasterId r:id="rId9"/>
  </p:notesMasterIdLst>
  <p:sldIdLst>
    <p:sldId id="545" r:id="rId2"/>
    <p:sldId id="602" r:id="rId3"/>
    <p:sldId id="596" r:id="rId4"/>
    <p:sldId id="597" r:id="rId5"/>
    <p:sldId id="599" r:id="rId6"/>
    <p:sldId id="600" r:id="rId7"/>
    <p:sldId id="601" r:id="rId8"/>
  </p:sldIdLst>
  <p:sldSz cx="9144000" cy="6858000" type="screen4x3"/>
  <p:notesSz cx="6797675" cy="9926638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5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smAppRevision xmlns="" xmlns:p14="http://schemas.microsoft.com/office/powerpoint/2010/main" xmlns:pr="smNativeData" dt="1676279531" val="976" revOS="4"/>
      <pr:smFileRevision xmlns="" xmlns:p14="http://schemas.microsoft.com/office/powerpoint/2010/main" xmlns:pr="smNativeData" dt="1676279531" val="101"/>
      <pr:guideOptions xmlns="" xmlns:p14="http://schemas.microsoft.com/office/powerpoint/2010/main" xmlns:pr="smNativeData" dt="1676279531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66" y="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>
      <p:cViewPr>
        <p:scale>
          <a:sx n="74" d="100"/>
          <a:sy n="74" d="100"/>
        </p:scale>
        <p:origin x="1137" y="187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6/7pYxMAAAAlAAAAZAAAAA0AAAAAjwAAAEgAAACP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AAAAACASAAAMAwAAEAAAACYAAAAIAAAA//////////8="/>
              </a:ext>
            </a:extLst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805" tIns="45720" rIns="90805" bIns="45720" numCol="1" spcCol="215900" anchor="t">
            <a:prstTxWarp prst="textNoShape">
              <a:avLst/>
            </a:prstTxWarp>
          </a:bodyPr>
          <a:lstStyle>
            <a:lvl1pPr>
              <a:spcBef>
                <a:spcPts val="0"/>
              </a:spcBef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6/7pYxMAAAAlAAAAZAAAAA0AAAAAjwAAAEgAAACP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wAAAAAAAM8pAAAMAwAAEAAAACYAAAAIAAAA//////////8="/>
              </a:ext>
            </a:extLst>
          </p:cNvSpPr>
          <p:nvPr>
            <p:ph type="dt" idx="1"/>
          </p:nvPr>
        </p:nvSpPr>
        <p:spPr>
          <a:xfrm>
            <a:off x="3850005" y="0"/>
            <a:ext cx="2946400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805" tIns="45720" rIns="90805" bIns="45720" numCol="1" spcCol="215900" anchor="t">
            <a:prstTxWarp prst="textNoShape">
              <a:avLst/>
            </a:prstTxWarp>
          </a:bodyPr>
          <a:lstStyle>
            <a:lvl1pPr algn="r">
              <a:spcBef>
                <a:spcPts val="0"/>
              </a:spcBef>
            </a:lvl1pPr>
          </a:lstStyle>
          <a:p>
            <a:fld id="{9BBF9753-1D76-EA61-3807-EB34D949CEBE}" type="datetime13">
              <a:rPr lang="ru-RU" sz="1200"/>
              <a:t>10:22:31 </a:t>
            </a:fld>
            <a:endParaRPr sz="1200"/>
          </a:p>
        </p:txBody>
      </p:sp>
      <p:sp>
        <p:nvSpPr>
          <p:cNvPr id="4" name="Образ слайда 3"/>
          <p:cNvSpPr>
            <a:spLocks noGrp="1" noRot="1" noChangeAspect="1" noChangeArrowheads="1"/>
            <a:extLst>
              <a:ext uri="smNativeData">
                <pr:smNativeData xmlns="" xmlns:p14="http://schemas.microsoft.com/office/powerpoint/2010/main" xmlns:pr="smNativeData" val="SMDATA_13_6/7pYxMAAAAlAAAAZAAAAC0AAAAAjwAAAEgAAACP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ClBQAAlQQAACwkAAB7GwAAEAAAACYAAAAIAAAA//////////8="/>
              </a:ext>
            </a:extLst>
          </p:cNvSpPr>
          <p:nvPr>
            <p:ph type="sldImg" idx="2"/>
          </p:nvPr>
        </p:nvSpPr>
        <p:spPr>
          <a:xfrm>
            <a:off x="917575" y="744855"/>
            <a:ext cx="4962525" cy="372237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Заметки 4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6/7pYxMAAAAlAAAAZAAAAA0AAAAAjwAAAEgAAACP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uBAAAAR0AAKMlAAB8OAAAEAAAACYAAAAIAAAA//////////8="/>
              </a:ext>
            </a:extLst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805" tIns="45720" rIns="90805" bIns="45720" numCol="1" spcCol="215900" anchor="t">
            <a:prstTxWarp prst="textNoShape">
              <a:avLst/>
            </a:prstTxWarp>
          </a:bodyPr>
          <a:lstStyle/>
          <a:p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6/7pYxMAAAAlAAAAZAAAAA0AAAAAjwAAAEgAAACP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AjoAACASAAAOPQAAEAAAACYAAAAIAAAA//////////8="/>
              </a:ext>
            </a:extLst>
          </p:cNvSpPr>
          <p:nvPr>
            <p:ph type="ftr" sz="quarter" idx="4"/>
          </p:nvPr>
        </p:nvSpPr>
        <p:spPr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805" tIns="45720" rIns="90805" bIns="4572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6/7pYxMAAAAlAAAAZAAAAA0AAAAAjwAAAEgAAACP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wAAAjoAAM8pAAAOPQAAEAAAACYAAAAIAAAA//////////8="/>
              </a:ext>
            </a:extLst>
          </p:cNvSpPr>
          <p:nvPr>
            <p:ph type="sldNum" sz="quarter" idx="5"/>
          </p:nvPr>
        </p:nvSpPr>
        <p:spPr>
          <a:xfrm>
            <a:off x="3850005" y="9429750"/>
            <a:ext cx="2946400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805" tIns="45720" rIns="90805" bIns="45720" numCol="1" spcCol="215900" anchor="b">
            <a:prstTxWarp prst="textNoShape">
              <a:avLst/>
            </a:prstTxWarp>
          </a:bodyPr>
          <a:lstStyle>
            <a:lvl1pPr algn="r">
              <a:spcBef>
                <a:spcPts val="0"/>
              </a:spcBef>
            </a:lvl1pPr>
          </a:lstStyle>
          <a:p>
            <a:fld id="{9BBF8441-0F76-EA72-3807-F927CA49CEAC}" type="slidenum">
              <a:rPr sz="1200"/>
              <a:t>‹#›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37639298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1pPr>
    <a:lvl2pPr marL="457200" marR="0" indent="0" algn="l" defTabSz="91440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2pPr>
    <a:lvl3pPr marL="914400" marR="0" indent="0" algn="l" defTabSz="91440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3pPr>
    <a:lvl4pPr marL="1371600" marR="0" indent="0" algn="l" defTabSz="91440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4pPr>
    <a:lvl5pPr marL="1828800" marR="0" indent="0" algn="l" defTabSz="91440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5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5336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E20A-4476-EA14-3807-B241AC49CEE7}" type="datetime13">
              <a:rPr lang="ru-RU" smtClean="0"/>
              <a:t>10:22:31 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B41F-5176-EA42-3807-A717FA49CE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07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E15A-1476-EA17-3807-E242AF49CEB7}" type="datetime13">
              <a:rPr lang="ru-RU" smtClean="0"/>
              <a:t>10:22:31 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F1EB-A576-EA07-3807-5352BF49CE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968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F6FB-B576-EA00-3807-4355B849CE16}" type="datetime13">
              <a:rPr lang="ru-RU" smtClean="0"/>
              <a:t>10:22:31 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D6ED-A376-EA20-3807-55759849C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077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AEDF-9176-EA58-3807-670DE049CE32}" type="datetime13">
              <a:rPr lang="ru-RU" smtClean="0"/>
              <a:t>10:22:31 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9B4F-0176-EA6D-3807-F738D549C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56469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DB8F-C176-EA2D-3807-37789549CE62}" type="datetime13">
              <a:rPr lang="ru-RU" smtClean="0"/>
              <a:t>10:22:31 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964D-0376-EA60-3807-F535D849CE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822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AEDF-9176-EA58-3807-670DE049CE32}" type="datetime13">
              <a:rPr lang="ru-RU" smtClean="0"/>
              <a:t>10:22:31 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9B4F-0176-EA6D-3807-F738D549C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98927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E158-1676-EA17-3807-E042AF49CEB5}" type="datetime13">
              <a:rPr lang="ru-RU" smtClean="0"/>
              <a:t>10:22:31 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80E4-AA76-EA76-3807-5C23CE49CE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976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CD7F-3176-EA3B-3807-C76E8349CE92}" type="datetime13">
              <a:rPr lang="ru-RU" smtClean="0"/>
              <a:t>10:22:31 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AFB4-FA76-EA59-3807-0C0CE149CE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759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AEDF-9176-EA58-3807-670DE049CE32}" type="datetime13">
              <a:rPr lang="ru-RU" smtClean="0"/>
              <a:t>10:22:31 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9B4F-0176-EA6D-3807-F738D549C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48076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972A-6476-EA61-3807-9234D949CEC7}" type="datetime13">
              <a:rPr lang="ru-RU" smtClean="0"/>
              <a:t>10:22:31 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DC57-1976-EA2A-3807-EF7F9249CE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3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9C30-7E76-EA6A-3807-883FD249CEDD}" type="datetime13">
              <a:rPr lang="ru-RU" smtClean="0"/>
              <a:t>10:22:31 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9B12-5C76-EA6D-3807-AA38D549C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822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FAEDF-9176-EA58-3807-670DE049CE32}" type="datetime13">
              <a:rPr lang="ru-RU" smtClean="0"/>
              <a:t>10:22:31 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F9B4F-0176-EA6D-3807-F738D549C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297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6/7pYx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LUVnqE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CpBAAAGwYAAHk0AAByGAAAEAAAACYAAAAIAAAAv78AAAAAAAA="/>
              </a:ext>
            </a:extLst>
          </p:cNvSpPr>
          <p:nvPr>
            <p:ph type="ctrTitle" idx="4294967295"/>
          </p:nvPr>
        </p:nvSpPr>
        <p:spPr>
          <a:xfrm>
            <a:off x="758190" y="1778635"/>
            <a:ext cx="7772400" cy="215265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 algn="ctr">
              <a:spcBef>
                <a:spcPts val="0"/>
              </a:spcBef>
            </a:pPr>
            <a:r>
              <a:rPr sz="3600" b="1" dirty="0" err="1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Неделя</a:t>
            </a:r>
            <a:r>
              <a:rPr sz="3600" b="1" dirty="0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  </a:t>
            </a:r>
            <a:r>
              <a:rPr sz="3600" b="1" dirty="0" err="1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финансовой</a:t>
            </a:r>
            <a:r>
              <a:rPr sz="3600" b="1" dirty="0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 </a:t>
            </a:r>
            <a:r>
              <a:rPr sz="3600" b="1" dirty="0" err="1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грамотности</a:t>
            </a:r>
            <a:r>
              <a:rPr sz="3600" b="1" dirty="0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 </a:t>
            </a:r>
            <a:r>
              <a:rPr dirty="0"/>
              <a:t/>
            </a:r>
            <a:br>
              <a:rPr dirty="0"/>
            </a:br>
            <a:r>
              <a:rPr sz="3600" b="1" dirty="0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«МИР ФИНАНСОВ</a:t>
            </a:r>
            <a:r>
              <a:rPr sz="3600" b="1" dirty="0" smtClean="0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»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 </a:t>
            </a:r>
            <a:br>
              <a:rPr lang="ru-RU" sz="3600" b="1" dirty="0" smtClean="0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</a:br>
            <a:r>
              <a:rPr lang="ru-RU" sz="3600" b="1" dirty="0" smtClean="0"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27 февраля- 3 марта 2023 года</a:t>
            </a:r>
            <a:r>
              <a:rPr dirty="0"/>
              <a:t/>
            </a:r>
            <a:br>
              <a:rPr dirty="0"/>
            </a:br>
            <a:endParaRPr sz="3600" b="1" dirty="0">
              <a:latin typeface="Times New Roman" pitchFamily="1" charset="-52"/>
              <a:ea typeface="Times New Roman" pitchFamily="1" charset="-52"/>
              <a:cs typeface="Times New Roman" pitchFamily="1" charset="-52"/>
            </a:endParaRPr>
          </a:p>
        </p:txBody>
      </p:sp>
      <p:sp>
        <p:nvSpPr>
          <p:cNvPr id="4" name="TextBox 3"/>
          <p:cNvSpPr txBox="1">
            <a:extLst>
              <a:ext uri="smNativeData">
                <pr:smNativeData xmlns="" xmlns:p14="http://schemas.microsoft.com/office/powerpoint/2010/main" xmlns:pr="smNativeData" val="SMDATA_13_6/7pYx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J/wUP8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BJDwAAOyQAANspAAALJwAAACAAACYAAAAIAAAA//////////8="/>
              </a:ext>
            </a:extLst>
          </p:cNvSpPr>
          <p:nvPr/>
        </p:nvSpPr>
        <p:spPr>
          <a:xfrm>
            <a:off x="2484755" y="5889625"/>
            <a:ext cx="431927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400" b="1"/>
              <a:t>             КАРАГАНДА, 2023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" y="3500755"/>
            <a:ext cx="9144000" cy="105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 descr="D:\Жансая\2020-2021\Рисунок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9220" y="286566"/>
            <a:ext cx="1024858" cy="831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814705" y="3710125"/>
            <a:ext cx="774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6/7pYx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LUVnqE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CpBAAAGwYAAHk0AAByGAAAEAAAACYAAAAIAAAAv78AAAAAAAA="/>
              </a:ext>
            </a:extLst>
          </p:cNvSpPr>
          <p:nvPr>
            <p:ph type="ctrTitle" idx="4294967295"/>
          </p:nvPr>
        </p:nvSpPr>
        <p:spPr>
          <a:xfrm>
            <a:off x="469249" y="41730"/>
            <a:ext cx="7772400" cy="215265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 algn="ctr">
              <a:spcBef>
                <a:spcPts val="0"/>
              </a:spcBef>
            </a:pPr>
            <a:r>
              <a:rPr sz="3600" b="1" dirty="0" err="1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Неделя</a:t>
            </a:r>
            <a:r>
              <a:rPr sz="3600" b="1" dirty="0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  </a:t>
            </a:r>
            <a:r>
              <a:rPr sz="3600" b="1" dirty="0" err="1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финансовой</a:t>
            </a:r>
            <a:r>
              <a:rPr sz="3600" b="1" dirty="0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 </a:t>
            </a:r>
            <a:r>
              <a:rPr sz="3600" b="1" dirty="0" err="1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грамотности</a:t>
            </a:r>
            <a:r>
              <a:rPr sz="3600" b="1" dirty="0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 </a:t>
            </a:r>
            <a:r>
              <a:rPr dirty="0"/>
              <a:t/>
            </a:r>
            <a:br>
              <a:rPr dirty="0"/>
            </a:br>
            <a:r>
              <a:rPr sz="3600" b="1" dirty="0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«МИР ФИНАНСОВ</a:t>
            </a:r>
            <a:r>
              <a:rPr sz="3600" b="1" dirty="0" smtClean="0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»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 </a:t>
            </a:r>
            <a:r>
              <a:rPr dirty="0"/>
              <a:t/>
            </a:r>
            <a:br>
              <a:rPr dirty="0"/>
            </a:br>
            <a:endParaRPr sz="3600" b="1" dirty="0">
              <a:latin typeface="Times New Roman" pitchFamily="1" charset="-52"/>
              <a:ea typeface="Times New Roman" pitchFamily="1" charset="-52"/>
              <a:cs typeface="Times New Roman" pitchFamily="1" charset="-52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" y="2452340"/>
            <a:ext cx="9144000" cy="105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492109" y="1594215"/>
            <a:ext cx="77495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>
                <a:solidFill>
                  <a:srgbClr val="002060"/>
                </a:solidFill>
              </a:rPr>
              <a:t>Цель мероприятия </a:t>
            </a:r>
            <a:r>
              <a:rPr lang="kk-KZ" b="1" i="1" dirty="0" smtClean="0"/>
              <a:t>-</a:t>
            </a:r>
            <a:r>
              <a:rPr lang="kk-KZ" dirty="0" smtClean="0"/>
              <a:t> </a:t>
            </a:r>
            <a:r>
              <a:rPr lang="kk-KZ" dirty="0"/>
              <a:t>развитие финансовой грамотности и предпринимательского мышления </a:t>
            </a:r>
            <a:r>
              <a:rPr lang="kk-KZ" dirty="0" smtClean="0"/>
              <a:t>школьников через ценностно-ориентированного обучения. .</a:t>
            </a:r>
            <a:r>
              <a:rPr lang="kk-KZ" dirty="0"/>
              <a:t/>
            </a:r>
            <a:br>
              <a:rPr lang="kk-KZ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2111" y="2767556"/>
            <a:ext cx="839533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dirty="0">
                <a:solidFill>
                  <a:srgbClr val="002060"/>
                </a:solidFill>
              </a:rPr>
              <a:t>Задачи:</a:t>
            </a:r>
            <a:r>
              <a:rPr lang="ru-RU" altLang="ru-RU" dirty="0"/>
              <a:t/>
            </a:r>
            <a:br>
              <a:rPr lang="ru-RU" altLang="ru-RU" dirty="0"/>
            </a:br>
            <a:r>
              <a:rPr lang="ru-RU" altLang="ru-RU" dirty="0"/>
              <a:t>-расширить знания учащихся о финансах, их роли в жизни человека и общества;</a:t>
            </a:r>
            <a:br>
              <a:rPr lang="ru-RU" altLang="ru-RU" dirty="0"/>
            </a:br>
            <a:r>
              <a:rPr lang="ru-RU" altLang="ru-RU" dirty="0"/>
              <a:t>-воспитывать бережливое отношение к деньгам и финансам;</a:t>
            </a:r>
            <a:br>
              <a:rPr lang="ru-RU" altLang="ru-RU" dirty="0"/>
            </a:br>
            <a:r>
              <a:rPr lang="ru-RU" altLang="ru-RU" dirty="0"/>
              <a:t>-дать представление о финансовых отношениях и финансовых институтах общества;</a:t>
            </a:r>
            <a:br>
              <a:rPr lang="ru-RU" altLang="ru-RU" dirty="0"/>
            </a:br>
            <a:r>
              <a:rPr lang="ru-RU" altLang="ru-RU" dirty="0"/>
              <a:t>-формировать умения учащихся обращаться с деньгами, вести учет доходов и расходов, составлять личный финансовый план;</a:t>
            </a:r>
            <a:br>
              <a:rPr lang="ru-RU" altLang="ru-RU" dirty="0"/>
            </a:br>
            <a:r>
              <a:rPr lang="ru-RU" altLang="ru-RU" dirty="0"/>
              <a:t>-формирование функциональной экономической грамотности, позволяющей анализировать проблемы и происходящие изменения в сфере экономики и предпринимательства;</a:t>
            </a:r>
            <a:br>
              <a:rPr lang="ru-RU" altLang="ru-RU" dirty="0"/>
            </a:br>
            <a:r>
              <a:rPr lang="ru-RU" altLang="ru-RU" dirty="0"/>
              <a:t>-освоение технологии создания собственного дела, определение наиболее выгодных сфер бизнеса, планирования </a:t>
            </a:r>
            <a:r>
              <a:rPr lang="ru-RU" altLang="ru-RU" dirty="0" err="1"/>
              <a:t>предприниматель¬ской</a:t>
            </a:r>
            <a:r>
              <a:rPr lang="ru-RU" altLang="ru-RU" dirty="0"/>
              <a:t> деятельности и составления бизнес-плана.</a:t>
            </a:r>
            <a:br>
              <a:rPr lang="ru-RU" altLang="ru-RU" dirty="0"/>
            </a:br>
            <a:r>
              <a:rPr lang="ru-RU" altLang="ru-RU" sz="2800" dirty="0"/>
              <a:t/>
            </a:r>
            <a:br>
              <a:rPr lang="ru-RU" altLang="ru-RU" sz="2800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024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6/7pYx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DxB4es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QAgAAsQEAAHA1AAC5CAAAAAAAACYAAAAIAAAAv78AAAAAAAA="/>
              </a:ext>
            </a:extLst>
          </p:cNvSpPr>
          <p:nvPr>
            <p:ph type="title" idx="4294967295"/>
          </p:nvPr>
        </p:nvSpPr>
        <p:spPr>
          <a:xfrm>
            <a:off x="338455" y="128270"/>
            <a:ext cx="8229600" cy="786447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 algn="ctr">
              <a:spcBef>
                <a:spcPts val="0"/>
              </a:spcBef>
            </a:pPr>
            <a:r>
              <a:rPr sz="2400" b="1" dirty="0">
                <a:solidFill>
                  <a:srgbClr val="002060"/>
                </a:solidFill>
              </a:rPr>
              <a:t>І </a:t>
            </a:r>
            <a:r>
              <a:rPr sz="2400" b="1" dirty="0" err="1">
                <a:solidFill>
                  <a:srgbClr val="002060"/>
                </a:solidFill>
              </a:rPr>
              <a:t>день</a:t>
            </a:r>
            <a:r>
              <a:rPr sz="2400" b="1" dirty="0">
                <a:solidFill>
                  <a:srgbClr val="002060"/>
                </a:solidFill>
              </a:rPr>
              <a:t> – 27 </a:t>
            </a:r>
            <a:r>
              <a:rPr sz="2400" b="1" dirty="0" err="1">
                <a:solidFill>
                  <a:srgbClr val="002060"/>
                </a:solidFill>
              </a:rPr>
              <a:t>февраля</a:t>
            </a:r>
            <a:r>
              <a:rPr sz="2400" b="1" dirty="0">
                <a:solidFill>
                  <a:srgbClr val="002060"/>
                </a:solidFill>
              </a:rPr>
              <a:t> 2023г. </a:t>
            </a:r>
          </a:p>
          <a:p>
            <a:pPr algn="ctr">
              <a:spcBef>
                <a:spcPts val="0"/>
              </a:spcBef>
            </a:pPr>
            <a:r>
              <a:rPr sz="2400" b="1" dirty="0">
                <a:solidFill>
                  <a:srgbClr val="002060"/>
                </a:solidFill>
              </a:rPr>
              <a:t>ОТКРЫТИЕ НЕДЕЛИ ФИНАНСОВОЙ ГРАМОТНОСТИ</a:t>
            </a:r>
          </a:p>
        </p:txBody>
      </p:sp>
      <p:graphicFrame>
        <p:nvGraphicFramePr>
          <p:cNvPr id="3" name="Объек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737309"/>
              </p:ext>
            </p:extLst>
          </p:nvPr>
        </p:nvGraphicFramePr>
        <p:xfrm>
          <a:off x="481965" y="1061085"/>
          <a:ext cx="8323580" cy="432879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12140"/>
                <a:gridCol w="4228465"/>
                <a:gridCol w="1817370"/>
                <a:gridCol w="1665605"/>
              </a:tblGrid>
              <a:tr h="86550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b="1" dirty="0">
                          <a:solidFill>
                            <a:srgbClr val="FFFFFF"/>
                          </a:solidFill>
                        </a:rPr>
                        <a:t>№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b="1" dirty="0" err="1">
                          <a:solidFill>
                            <a:srgbClr val="FFFFFF"/>
                          </a:solidFill>
                        </a:rPr>
                        <a:t>Наименование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2000" b="1" dirty="0" err="1">
                          <a:solidFill>
                            <a:srgbClr val="FFFFFF"/>
                          </a:solidFill>
                        </a:rPr>
                        <a:t>мероприятия</a:t>
                      </a:r>
                      <a:endParaRPr sz="2000" b="1" dirty="0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b="1">
                          <a:solidFill>
                            <a:srgbClr val="FFFFFF"/>
                          </a:solidFill>
                        </a:rPr>
                        <a:t>Форма проведения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b="1">
                          <a:solidFill>
                            <a:srgbClr val="FFFFFF"/>
                          </a:solidFill>
                        </a:rPr>
                        <a:t>Участники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865505"/>
                  </a:ext>
                </a:extLst>
              </a:tr>
              <a:tr h="8655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b="1">
                          <a:solidFill>
                            <a:srgbClr val="FFFFFF"/>
                          </a:solidFill>
                        </a:rPr>
                        <a:t> 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  <a:defRPr sz="2000"/>
                      </a:pPr>
                      <a:r>
                        <a:rPr sz="2000" dirty="0" smtClean="0">
                          <a:solidFill>
                            <a:srgbClr val="000000"/>
                          </a:solidFill>
                        </a:rPr>
                        <a:t>«</a:t>
                      </a:r>
                      <a:r>
                        <a:rPr lang="kk-KZ" sz="2000" dirty="0" smtClean="0">
                          <a:solidFill>
                            <a:srgbClr val="000000"/>
                          </a:solidFill>
                        </a:rPr>
                        <a:t>Не</a:t>
                      </a:r>
                      <a:r>
                        <a:rPr lang="kk-KZ" sz="2000" baseline="0" dirty="0" smtClean="0">
                          <a:solidFill>
                            <a:srgbClr val="000000"/>
                          </a:solidFill>
                        </a:rPr>
                        <a:t> имей 100 рублей, а имей 100 друзей</a:t>
                      </a:r>
                      <a:r>
                        <a:rPr sz="2000" dirty="0" smtClean="0">
                          <a:solidFill>
                            <a:srgbClr val="000000"/>
                          </a:solidFill>
                        </a:rPr>
                        <a:t>»</a:t>
                      </a:r>
                      <a:endParaRPr sz="20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dirty="0" err="1">
                          <a:solidFill>
                            <a:srgbClr val="000000"/>
                          </a:solidFill>
                        </a:rPr>
                        <a:t>Классные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 err="1">
                          <a:solidFill>
                            <a:srgbClr val="000000"/>
                          </a:solidFill>
                        </a:rPr>
                        <a:t>часы</a:t>
                      </a:r>
                      <a:endParaRPr sz="20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>
                          <a:solidFill>
                            <a:srgbClr val="000000"/>
                          </a:solidFill>
                        </a:rPr>
                        <a:t>учащиеся 1-4 классов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865505"/>
                  </a:ext>
                </a:extLst>
              </a:tr>
              <a:tr h="8655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b="1">
                          <a:solidFill>
                            <a:srgbClr val="FFFFFF"/>
                          </a:solidFill>
                        </a:rPr>
                        <a:t> 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dirty="0" smtClean="0">
                          <a:solidFill>
                            <a:srgbClr val="000000"/>
                          </a:solidFill>
                        </a:rPr>
                        <a:t>«</a:t>
                      </a:r>
                      <a:r>
                        <a:rPr lang="kk-KZ" sz="2000" dirty="0" smtClean="0">
                          <a:solidFill>
                            <a:srgbClr val="000000"/>
                          </a:solidFill>
                        </a:rPr>
                        <a:t>Без</a:t>
                      </a:r>
                      <a:r>
                        <a:rPr lang="kk-KZ" sz="2000" baseline="0" dirty="0" smtClean="0">
                          <a:solidFill>
                            <a:srgbClr val="000000"/>
                          </a:solidFill>
                        </a:rPr>
                        <a:t> труда не выловишь и рыбку из пруда </a:t>
                      </a:r>
                      <a:r>
                        <a:rPr sz="2000" dirty="0" smtClean="0">
                          <a:solidFill>
                            <a:srgbClr val="000000"/>
                          </a:solidFill>
                        </a:rPr>
                        <a:t>»</a:t>
                      </a:r>
                      <a:endParaRPr sz="20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dirty="0" err="1">
                          <a:solidFill>
                            <a:srgbClr val="000000"/>
                          </a:solidFill>
                        </a:rPr>
                        <a:t>Классные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 err="1">
                          <a:solidFill>
                            <a:srgbClr val="000000"/>
                          </a:solidFill>
                        </a:rPr>
                        <a:t>часы</a:t>
                      </a:r>
                      <a:endParaRPr sz="20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dirty="0" err="1">
                          <a:solidFill>
                            <a:srgbClr val="000000"/>
                          </a:solidFill>
                        </a:rPr>
                        <a:t>учащиеся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 5-7 </a:t>
                      </a:r>
                      <a:r>
                        <a:rPr sz="2000" dirty="0" err="1">
                          <a:solidFill>
                            <a:srgbClr val="000000"/>
                          </a:solidFill>
                        </a:rPr>
                        <a:t>классов</a:t>
                      </a:r>
                      <a:endParaRPr sz="20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865505"/>
                  </a:ext>
                </a:extLst>
              </a:tr>
              <a:tr h="8655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b="1">
                          <a:solidFill>
                            <a:srgbClr val="FFFFFF"/>
                          </a:solidFill>
                        </a:rPr>
                        <a:t> 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dirty="0" smtClean="0">
                          <a:solidFill>
                            <a:srgbClr val="000000"/>
                          </a:solidFill>
                        </a:rPr>
                        <a:t>«</a:t>
                      </a:r>
                      <a:r>
                        <a:rPr lang="kk-KZ" sz="2000" dirty="0" smtClean="0">
                          <a:solidFill>
                            <a:srgbClr val="000000"/>
                          </a:solidFill>
                        </a:rPr>
                        <a:t>Путешествие</a:t>
                      </a:r>
                      <a:r>
                        <a:rPr lang="kk-KZ" sz="2000" baseline="0" dirty="0" smtClean="0">
                          <a:solidFill>
                            <a:srgbClr val="000000"/>
                          </a:solidFill>
                        </a:rPr>
                        <a:t> в страну финансовой грамотности</a:t>
                      </a:r>
                      <a:r>
                        <a:rPr sz="2000" dirty="0" smtClean="0">
                          <a:solidFill>
                            <a:srgbClr val="000000"/>
                          </a:solidFill>
                        </a:rPr>
                        <a:t>»</a:t>
                      </a:r>
                      <a:endParaRPr sz="20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dirty="0" err="1">
                          <a:solidFill>
                            <a:srgbClr val="000000"/>
                          </a:solidFill>
                        </a:rPr>
                        <a:t>Классные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 err="1">
                          <a:solidFill>
                            <a:srgbClr val="000000"/>
                          </a:solidFill>
                        </a:rPr>
                        <a:t>часы</a:t>
                      </a:r>
                      <a:endParaRPr sz="20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dirty="0" err="1">
                          <a:solidFill>
                            <a:srgbClr val="000000"/>
                          </a:solidFill>
                        </a:rPr>
                        <a:t>учащиеся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 8-9 </a:t>
                      </a:r>
                      <a:r>
                        <a:rPr sz="2000" dirty="0" err="1">
                          <a:solidFill>
                            <a:srgbClr val="000000"/>
                          </a:solidFill>
                        </a:rPr>
                        <a:t>классов</a:t>
                      </a:r>
                      <a:endParaRPr sz="20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865505"/>
                  </a:ext>
                </a:extLst>
              </a:tr>
              <a:tr h="8667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b="1">
                          <a:solidFill>
                            <a:srgbClr val="FFFFFF"/>
                          </a:solidFill>
                        </a:rPr>
                        <a:t> 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dirty="0" smtClean="0">
                          <a:solidFill>
                            <a:srgbClr val="000000"/>
                          </a:solidFill>
                        </a:rPr>
                        <a:t>«</a:t>
                      </a:r>
                      <a:r>
                        <a:rPr lang="kk-KZ" sz="2000" dirty="0" smtClean="0">
                          <a:solidFill>
                            <a:srgbClr val="000000"/>
                          </a:solidFill>
                        </a:rPr>
                        <a:t>Материальные</a:t>
                      </a:r>
                      <a:r>
                        <a:rPr lang="kk-KZ" sz="2000" baseline="0" dirty="0" smtClean="0">
                          <a:solidFill>
                            <a:srgbClr val="000000"/>
                          </a:solidFill>
                        </a:rPr>
                        <a:t> духовные ценности: роль в жизни человека</a:t>
                      </a:r>
                      <a:r>
                        <a:rPr sz="2000" dirty="0" smtClean="0">
                          <a:solidFill>
                            <a:srgbClr val="000000"/>
                          </a:solidFill>
                        </a:rPr>
                        <a:t>»</a:t>
                      </a:r>
                      <a:endParaRPr sz="20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</a:rPr>
                        <a:t>Эссе</a:t>
                      </a:r>
                      <a:endParaRPr sz="20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sz="2000" dirty="0" err="1">
                          <a:solidFill>
                            <a:srgbClr val="000000"/>
                          </a:solidFill>
                        </a:rPr>
                        <a:t>учащиеся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 10-11 </a:t>
                      </a:r>
                      <a:r>
                        <a:rPr sz="2000" dirty="0" err="1">
                          <a:solidFill>
                            <a:srgbClr val="000000"/>
                          </a:solidFill>
                        </a:rPr>
                        <a:t>классов</a:t>
                      </a:r>
                      <a:endParaRPr sz="20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86677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6/7pYx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BSAwAARgAAAPI1AABMBQAAAAAAACYAAAAIAAAAv78AAAAAAAA="/>
              </a:ext>
            </a:extLst>
          </p:cNvSpPr>
          <p:nvPr>
            <p:ph type="title" idx="4294967295"/>
          </p:nvPr>
        </p:nvSpPr>
        <p:spPr>
          <a:xfrm>
            <a:off x="914400" y="44450"/>
            <a:ext cx="8229600" cy="815975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 algn="ctr">
              <a:spcBef>
                <a:spcPts val="0"/>
              </a:spcBef>
              <a:defRPr sz="2200" b="1">
                <a:solidFill>
                  <a:srgbClr val="002060"/>
                </a:solidFill>
              </a:defRPr>
            </a:pPr>
            <a:r>
              <a:rPr dirty="0"/>
              <a:t>ІІ </a:t>
            </a:r>
            <a:r>
              <a:rPr dirty="0" err="1"/>
              <a:t>день</a:t>
            </a:r>
            <a:r>
              <a:rPr dirty="0"/>
              <a:t> – 28 </a:t>
            </a:r>
            <a:r>
              <a:rPr dirty="0" err="1"/>
              <a:t>февраля</a:t>
            </a:r>
            <a:r>
              <a:rPr dirty="0"/>
              <a:t> 2023г. </a:t>
            </a:r>
          </a:p>
          <a:p>
            <a:pPr algn="ctr">
              <a:spcBef>
                <a:spcPts val="0"/>
              </a:spcBef>
              <a:defRPr sz="2200" b="1">
                <a:solidFill>
                  <a:srgbClr val="002060"/>
                </a:solidFill>
              </a:defRPr>
            </a:pPr>
            <a:r>
              <a:rPr dirty="0"/>
              <a:t>ОЛИМПИАДЫ,КОНКУРСЫ, ВСТРЕЧИ, ЭКСКУРСИИ в ОО</a:t>
            </a:r>
          </a:p>
        </p:txBody>
      </p:sp>
      <p:graphicFrame>
        <p:nvGraphicFramePr>
          <p:cNvPr id="3" name="Объек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441412"/>
              </p:ext>
            </p:extLst>
          </p:nvPr>
        </p:nvGraphicFramePr>
        <p:xfrm>
          <a:off x="287020" y="765175"/>
          <a:ext cx="8651875" cy="53530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34340"/>
                <a:gridCol w="5228590"/>
                <a:gridCol w="1415415"/>
                <a:gridCol w="1573530"/>
              </a:tblGrid>
              <a:tr h="52641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№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Наименование мероприятия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Форма проведения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Участники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526415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Раскраска энергосбережение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Конкурс рисунков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для учащихся 1 классов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434340"/>
                  </a:ext>
                </a:extLst>
              </a:tr>
              <a:tr h="574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«Если я стану </a:t>
                      </a: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успешным.......»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Конкурс рисунков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для учащихся 2 классов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574040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 b="1">
                          <a:solidFill>
                            <a:srgbClr val="FFFFFF"/>
                          </a:solidFill>
                        </a:defRPr>
                      </a:pPr>
                      <a:r>
                        <a:rPr lang="kk-KZ" sz="1400" noProof="1" smtClean="0"/>
                        <a:t>3</a:t>
                      </a:r>
                      <a:endParaRPr lang="kk-KZ" sz="1400" noProof="1"/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Проведение олимпиады школьников для учащихся 7 классов «ЭКОНОМ и К»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олимпиада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для учащихся 7 классов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594360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4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Конкурс стартап бизнес проектов учащихся.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Конкурс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для учащихся 8-9 классов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512445"/>
                  </a:ext>
                </a:extLst>
              </a:tr>
              <a:tr h="4711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5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Проведение олимпиады школьников «Бизнес START»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олимпиада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800"/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для учащихся 10 классов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471170"/>
                  </a:ext>
                </a:extLst>
              </a:tr>
              <a:tr h="470535">
                <a:tc>
                  <a:txBody>
                    <a:bodyPr/>
                    <a:lstStyle/>
                    <a:p>
                      <a:pPr lvl="8">
                        <a:spcAft>
                          <a:spcPts val="0"/>
                        </a:spcAft>
                        <a:defRPr>
                          <a:solidFill>
                            <a:schemeClr val="bg1"/>
                          </a:solidFill>
                        </a:defRPr>
                      </a:pPr>
                      <a:r>
                        <a:rPr lang="kk-KZ" sz="1400" noProof="1" smtClean="0"/>
                        <a:t>67</a:t>
                      </a:r>
                      <a:endParaRPr lang="kk-KZ" sz="1400" noProof="1"/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Встреча с успешными бизнесменами / в рамках проекта «Өнегелі өмір»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Встречи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учащиеся 1-7 классов.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419735"/>
                  </a:ext>
                </a:extLst>
              </a:tr>
              <a:tr h="737870">
                <a:tc>
                  <a:txBody>
                    <a:bodyPr/>
                    <a:lstStyle/>
                    <a:p>
                      <a:pPr marL="1828800" lvl="5">
                        <a:spcAft>
                          <a:spcPts val="0"/>
                        </a:spcAft>
                        <a:defRPr>
                          <a:solidFill>
                            <a:srgbClr val="FFFFFF"/>
                          </a:solidFill>
                        </a:defRPr>
                      </a:pPr>
                      <a:r>
                        <a:rPr lang="kk-KZ" sz="1400" noProof="1" smtClean="0"/>
                        <a:t>8</a:t>
                      </a:r>
                      <a:endParaRPr lang="kk-KZ" sz="1400" noProof="1"/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«Финансовое планирование: как научиться считать деньги»/ встречи с представителями финансовой сферы (банкиры, налоговая служба, представители Атамекен, предприниматели, бизнесмены и др.). 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круглый стол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учащиеся 8-9 классов.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737870"/>
                  </a:ext>
                </a:extLst>
              </a:tr>
              <a:tr h="737870">
                <a:tc>
                  <a:txBody>
                    <a:bodyPr/>
                    <a:lstStyle/>
                    <a:p>
                      <a:pPr marL="1828800" lvl="1">
                        <a:spcAft>
                          <a:spcPts val="0"/>
                        </a:spcAft>
                        <a:defRPr>
                          <a:solidFill>
                            <a:srgbClr val="FFFFFF"/>
                          </a:solidFill>
                        </a:defRPr>
                      </a:pPr>
                      <a:r>
                        <a:rPr lang="kk-KZ" sz="1400" noProof="1" smtClean="0"/>
                        <a:t>9</a:t>
                      </a:r>
                      <a:endParaRPr lang="kk-KZ" sz="1400" noProof="1"/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Встречи с социальными партнерами (Палата предпринимателей «Атамекен», Комитет по государственным доходам.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Встречи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учащеся 11 классы.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73787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6/7pYx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QAgAARgAAAHA1AABOBwAAAAAAACYAAAAIAAAAv78AAAAAAAA="/>
              </a:ext>
            </a:extLst>
          </p:cNvSpPr>
          <p:nvPr>
            <p:ph type="title" idx="4294967295"/>
          </p:nvPr>
        </p:nvSpPr>
        <p:spPr>
          <a:xfrm>
            <a:off x="0" y="44450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 algn="ctr">
              <a:spcBef>
                <a:spcPts val="0"/>
              </a:spcBef>
            </a:pPr>
            <a:r>
              <a:rPr sz="2400" b="1" dirty="0">
                <a:solidFill>
                  <a:srgbClr val="002060"/>
                </a:solidFill>
              </a:rPr>
              <a:t>III </a:t>
            </a:r>
            <a:r>
              <a:rPr sz="2400" b="1" dirty="0" err="1">
                <a:solidFill>
                  <a:srgbClr val="002060"/>
                </a:solidFill>
              </a:rPr>
              <a:t>день</a:t>
            </a:r>
            <a:r>
              <a:rPr sz="2400" b="1" dirty="0">
                <a:solidFill>
                  <a:srgbClr val="002060"/>
                </a:solidFill>
              </a:rPr>
              <a:t> - 1 </a:t>
            </a:r>
            <a:r>
              <a:rPr sz="2400" b="1" dirty="0" err="1">
                <a:solidFill>
                  <a:srgbClr val="002060"/>
                </a:solidFill>
              </a:rPr>
              <a:t>марта</a:t>
            </a:r>
            <a:r>
              <a:rPr sz="2400" b="1" dirty="0">
                <a:solidFill>
                  <a:srgbClr val="002060"/>
                </a:solidFill>
              </a:rPr>
              <a:t> 2023г. </a:t>
            </a:r>
          </a:p>
          <a:p>
            <a:pPr algn="ctr">
              <a:spcBef>
                <a:spcPts val="0"/>
              </a:spcBef>
            </a:pPr>
            <a:r>
              <a:rPr sz="2400" b="1" dirty="0">
                <a:solidFill>
                  <a:srgbClr val="002060"/>
                </a:solidFill>
              </a:rPr>
              <a:t>БЕСЕДЫ, ОБСУЖДЕНИЕ, ПРОСМОТР ФИЛЬМОВ</a:t>
            </a:r>
          </a:p>
        </p:txBody>
      </p:sp>
      <p:graphicFrame>
        <p:nvGraphicFramePr>
          <p:cNvPr id="3" name="Объек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15825"/>
              </p:ext>
            </p:extLst>
          </p:nvPr>
        </p:nvGraphicFramePr>
        <p:xfrm>
          <a:off x="484505" y="1187450"/>
          <a:ext cx="8269605" cy="509524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07695"/>
                <a:gridCol w="4497705"/>
                <a:gridCol w="1646555"/>
                <a:gridCol w="1517650"/>
              </a:tblGrid>
              <a:tr h="8566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№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Наименование мероприятия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Форма проведения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Участники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856615"/>
                  </a:ext>
                </a:extLst>
              </a:tr>
              <a:tr h="11544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Проведение с учащимися бесед,  посвященных вопросам отношений потребителя и продавца, открытие и развитие бизнеса,  банков, финансов и пр.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беседа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учащиеся 1-4 классов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1154430"/>
                  </a:ext>
                </a:extLst>
              </a:tr>
              <a:tr h="11544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Просмотр фильмов о бизнесе и успехе (Пираты Силиконовой Долины, Бойлерная)/ учащиеся 6-10 классов.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Просмотр фильмов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учащиеся 5-7 классов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1154430"/>
                  </a:ext>
                </a:extLst>
              </a:tr>
              <a:tr h="11544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3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«Геймификация в бизнесе»: 6 способов удержать клиента с помощью игровых механизмов / обсуждение книги, 9-10 классы.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Просмотр фильмов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учащиеся 9-10 классов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1154430"/>
                  </a:ext>
                </a:extLst>
              </a:tr>
              <a:tr h="7753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4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806450" algn="l"/>
                        </a:tabLs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Экскурсия в финансовые организации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Экскурсия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учащиеся 11 классов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77533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6/7pYx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QAgAAsQEAAHA1AAC5CAAAAAAAACYAAAAIAAAAv78AAAAAAAA="/>
              </a:ext>
            </a:extLst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 algn="ctr">
              <a:spcBef>
                <a:spcPts val="0"/>
              </a:spcBef>
            </a:pPr>
            <a:r>
              <a:rPr sz="2400" b="1" dirty="0">
                <a:solidFill>
                  <a:srgbClr val="002060"/>
                </a:solidFill>
              </a:rPr>
              <a:t>IV </a:t>
            </a:r>
            <a:r>
              <a:rPr sz="2400" b="1" dirty="0" err="1">
                <a:solidFill>
                  <a:srgbClr val="002060"/>
                </a:solidFill>
              </a:rPr>
              <a:t>день</a:t>
            </a:r>
            <a:r>
              <a:rPr sz="2400" b="1" dirty="0">
                <a:solidFill>
                  <a:srgbClr val="002060"/>
                </a:solidFill>
              </a:rPr>
              <a:t> - 2 </a:t>
            </a:r>
            <a:r>
              <a:rPr sz="2400" b="1" dirty="0" err="1">
                <a:solidFill>
                  <a:srgbClr val="002060"/>
                </a:solidFill>
              </a:rPr>
              <a:t>марта</a:t>
            </a:r>
            <a:r>
              <a:rPr sz="2400" b="1" dirty="0">
                <a:solidFill>
                  <a:srgbClr val="002060"/>
                </a:solidFill>
              </a:rPr>
              <a:t> 2023г.</a:t>
            </a:r>
          </a:p>
          <a:p>
            <a:pPr algn="ctr">
              <a:spcBef>
                <a:spcPts val="0"/>
              </a:spcBef>
            </a:pPr>
            <a:r>
              <a:rPr sz="2400" b="1" dirty="0">
                <a:solidFill>
                  <a:srgbClr val="002060"/>
                </a:solidFill>
                <a:latin typeface="Times New Roman" pitchFamily="1" charset="-52"/>
                <a:ea typeface="Times New Roman" pitchFamily="1" charset="-52"/>
                <a:cs typeface="Times New Roman" pitchFamily="1" charset="-52"/>
              </a:rPr>
              <a:t>ПОЗНАВАТЕЛЬНЫЕ, ДЕЛОВЫЕ И КВЕСТ ИГРЫ</a:t>
            </a:r>
          </a:p>
        </p:txBody>
      </p:sp>
      <p:graphicFrame>
        <p:nvGraphicFramePr>
          <p:cNvPr id="3" name="Объек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04948"/>
              </p:ext>
            </p:extLst>
          </p:nvPr>
        </p:nvGraphicFramePr>
        <p:xfrm>
          <a:off x="214630" y="1406525"/>
          <a:ext cx="8611235" cy="610425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33095"/>
                <a:gridCol w="4166235"/>
                <a:gridCol w="2087245"/>
                <a:gridCol w="1724660"/>
              </a:tblGrid>
              <a:tr h="9505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b="1" dirty="0">
                          <a:solidFill>
                            <a:srgbClr val="FFFFFF"/>
                          </a:solidFill>
                        </a:rPr>
                        <a:t>№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Наименование мероприятия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Форма проведения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Участники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950595"/>
                  </a:ext>
                </a:extLst>
              </a:tr>
              <a:tr h="7867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1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«Путешествие в страну финансовой грамотности»</a:t>
                      </a: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endParaRPr lang="ru-RU" dirty="0" smtClean="0">
                        <a:solidFill>
                          <a:srgbClr val="000000"/>
                        </a:solidFill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ru-RU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lang="kk-KZ" dirty="0" smtClean="0">
                          <a:solidFill>
                            <a:srgbClr val="000000"/>
                          </a:solidFill>
                        </a:rPr>
                        <a:t>Деловая</a:t>
                      </a:r>
                      <a:r>
                        <a:rPr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dirty="0" err="1">
                          <a:solidFill>
                            <a:srgbClr val="000000"/>
                          </a:solidFill>
                        </a:rPr>
                        <a:t>игра</a:t>
                      </a:r>
                      <a:endParaRPr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>
                          <a:solidFill>
                            <a:srgbClr val="000000"/>
                          </a:solidFill>
                        </a:rPr>
                        <a:t>учащиеся 2-4 классов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786765"/>
                  </a:ext>
                </a:extLst>
              </a:tr>
              <a:tr h="7251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2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lang="kk-KZ" dirty="0" smtClean="0">
                          <a:solidFill>
                            <a:srgbClr val="000000"/>
                          </a:solidFill>
                        </a:rPr>
                        <a:t>Виртуальный</a:t>
                      </a:r>
                      <a:r>
                        <a:rPr lang="kk-KZ" baseline="0" dirty="0" smtClean="0">
                          <a:solidFill>
                            <a:srgbClr val="000000"/>
                          </a:solidFill>
                        </a:rPr>
                        <a:t> марафон «Юный </a:t>
                      </a:r>
                      <a:r>
                        <a:rPr lang="kk-KZ" baseline="0" dirty="0" smtClean="0">
                          <a:solidFill>
                            <a:srgbClr val="000000"/>
                          </a:solidFill>
                        </a:rPr>
                        <a:t>финансист</a:t>
                      </a:r>
                      <a:r>
                        <a:rPr lang="kk-KZ" baseline="0" dirty="0" smtClean="0">
                          <a:solidFill>
                            <a:srgbClr val="000000"/>
                          </a:solidFill>
                        </a:rPr>
                        <a:t>»</a:t>
                      </a:r>
                      <a:endParaRPr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lang="kk-KZ" dirty="0" smtClean="0">
                          <a:solidFill>
                            <a:srgbClr val="000000"/>
                          </a:solidFill>
                        </a:rPr>
                        <a:t>Интерактивная</a:t>
                      </a:r>
                      <a:r>
                        <a:rPr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dirty="0" err="1">
                          <a:solidFill>
                            <a:srgbClr val="000000"/>
                          </a:solidFill>
                        </a:rPr>
                        <a:t>игра</a:t>
                      </a:r>
                      <a:endParaRPr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>
                          <a:solidFill>
                            <a:srgbClr val="000000"/>
                          </a:solidFill>
                        </a:rPr>
                        <a:t>учащиеся 3-4 классов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725170"/>
                  </a:ext>
                </a:extLst>
              </a:tr>
              <a:tr h="6121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3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dirty="0" smtClean="0">
                          <a:solidFill>
                            <a:srgbClr val="000000"/>
                          </a:solidFill>
                        </a:rPr>
                        <a:t>«</a:t>
                      </a:r>
                      <a:r>
                        <a:rPr lang="kk-KZ" dirty="0" smtClean="0">
                          <a:solidFill>
                            <a:srgbClr val="000000"/>
                          </a:solidFill>
                        </a:rPr>
                        <a:t>Финансовый</a:t>
                      </a:r>
                      <a:r>
                        <a:rPr lang="kk-KZ" baseline="0" dirty="0" smtClean="0">
                          <a:solidFill>
                            <a:srgbClr val="000000"/>
                          </a:solidFill>
                        </a:rPr>
                        <a:t> детектив</a:t>
                      </a:r>
                      <a:r>
                        <a:rPr dirty="0" smtClean="0">
                          <a:solidFill>
                            <a:srgbClr val="000000"/>
                          </a:solidFill>
                        </a:rPr>
                        <a:t>»</a:t>
                      </a:r>
                      <a:endParaRPr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>
                          <a:solidFill>
                            <a:srgbClr val="000000"/>
                          </a:solidFill>
                        </a:rPr>
                        <a:t>Деловая игра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>
                          <a:solidFill>
                            <a:srgbClr val="000000"/>
                          </a:solidFill>
                        </a:rPr>
                        <a:t>учащиеся 5-7 классов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612140"/>
                  </a:ext>
                </a:extLst>
              </a:tr>
              <a:tr h="7353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4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>
                          <a:solidFill>
                            <a:srgbClr val="000000"/>
                          </a:solidFill>
                        </a:rPr>
                        <a:t>«Основы экономического выживания в городе»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lang="kk-KZ" dirty="0" smtClean="0">
                          <a:solidFill>
                            <a:srgbClr val="000000"/>
                          </a:solidFill>
                        </a:rPr>
                        <a:t>Экономическая</a:t>
                      </a:r>
                      <a:r>
                        <a:rPr lang="kk-KZ" baseline="0" dirty="0" smtClean="0">
                          <a:solidFill>
                            <a:srgbClr val="000000"/>
                          </a:solidFill>
                        </a:rPr>
                        <a:t> квест игра</a:t>
                      </a:r>
                      <a:endParaRPr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>
                          <a:solidFill>
                            <a:srgbClr val="000000"/>
                          </a:solidFill>
                        </a:rPr>
                        <a:t>учащиеся 8-9 классов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735330"/>
                  </a:ext>
                </a:extLst>
              </a:tr>
              <a:tr h="986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5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>
                          <a:solidFill>
                            <a:srgbClr val="000000"/>
                          </a:solidFill>
                        </a:rPr>
                        <a:t>Экономический КВН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>
                          <a:solidFill>
                            <a:srgbClr val="000000"/>
                          </a:solidFill>
                        </a:rPr>
                        <a:t>Познавательные, деловые и квест игры</a:t>
                      </a: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defRPr sz="2000"/>
                      </a:pPr>
                      <a:r>
                        <a:rPr dirty="0" err="1">
                          <a:solidFill>
                            <a:srgbClr val="000000"/>
                          </a:solidFill>
                        </a:rPr>
                        <a:t>учащиеся</a:t>
                      </a:r>
                      <a:r>
                        <a:rPr dirty="0">
                          <a:solidFill>
                            <a:srgbClr val="000000"/>
                          </a:solidFill>
                        </a:rPr>
                        <a:t> 10-11 </a:t>
                      </a:r>
                      <a:r>
                        <a:rPr dirty="0" err="1">
                          <a:solidFill>
                            <a:srgbClr val="000000"/>
                          </a:solidFill>
                        </a:rPr>
                        <a:t>классов</a:t>
                      </a:r>
                      <a:endParaRPr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98615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6/7pYx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JAgAA4gAAAGk1AADqBwAAAAAAACYAAAAIAAAAv78AAAAAAAA="/>
              </a:ext>
            </a:extLst>
          </p:cNvSpPr>
          <p:nvPr>
            <p:ph type="title" idx="4294967295"/>
          </p:nvPr>
        </p:nvSpPr>
        <p:spPr>
          <a:xfrm>
            <a:off x="0" y="142875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 algn="ctr">
              <a:spcBef>
                <a:spcPts val="0"/>
              </a:spcBef>
            </a:pPr>
            <a:r>
              <a:rPr sz="2400" b="1" dirty="0">
                <a:solidFill>
                  <a:srgbClr val="002060"/>
                </a:solidFill>
              </a:rPr>
              <a:t>V </a:t>
            </a:r>
            <a:r>
              <a:rPr sz="2400" b="1" dirty="0" err="1">
                <a:solidFill>
                  <a:srgbClr val="002060"/>
                </a:solidFill>
              </a:rPr>
              <a:t>день</a:t>
            </a:r>
            <a:r>
              <a:rPr sz="2400" b="1" dirty="0">
                <a:solidFill>
                  <a:srgbClr val="002060"/>
                </a:solidFill>
              </a:rPr>
              <a:t> - 3 </a:t>
            </a:r>
            <a:r>
              <a:rPr sz="2400" b="1" dirty="0" err="1">
                <a:solidFill>
                  <a:srgbClr val="002060"/>
                </a:solidFill>
              </a:rPr>
              <a:t>марта</a:t>
            </a:r>
            <a:r>
              <a:rPr sz="2400" b="1" dirty="0">
                <a:solidFill>
                  <a:srgbClr val="002060"/>
                </a:solidFill>
              </a:rPr>
              <a:t> 2023г. </a:t>
            </a:r>
          </a:p>
          <a:p>
            <a:pPr algn="ctr">
              <a:spcBef>
                <a:spcPts val="0"/>
              </a:spcBef>
            </a:pPr>
            <a:r>
              <a:rPr sz="2400" b="1" dirty="0" err="1">
                <a:solidFill>
                  <a:srgbClr val="002060"/>
                </a:solidFill>
              </a:rPr>
              <a:t>Закрытие</a:t>
            </a:r>
            <a:r>
              <a:rPr sz="2400" b="1" dirty="0">
                <a:solidFill>
                  <a:srgbClr val="002060"/>
                </a:solidFill>
              </a:rPr>
              <a:t> </a:t>
            </a:r>
            <a:r>
              <a:rPr sz="2400" b="1" dirty="0" err="1">
                <a:solidFill>
                  <a:srgbClr val="002060"/>
                </a:solidFill>
              </a:rPr>
              <a:t>недели</a:t>
            </a:r>
            <a:r>
              <a:rPr sz="2400" b="1" dirty="0">
                <a:solidFill>
                  <a:srgbClr val="002060"/>
                </a:solidFill>
              </a:rPr>
              <a:t>. ВЫСТАВКА РИСУНКОВ, НАГРАЖДЕНИЕ КОНКУРСОВ, РЕЗУЛЬТАТЫ ОЛИМПИАДЫ, КОНФЕРЕНЦИЯ</a:t>
            </a:r>
          </a:p>
        </p:txBody>
      </p:sp>
      <p:graphicFrame>
        <p:nvGraphicFramePr>
          <p:cNvPr id="3" name="Объек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706707"/>
              </p:ext>
            </p:extLst>
          </p:nvPr>
        </p:nvGraphicFramePr>
        <p:xfrm>
          <a:off x="358775" y="1290320"/>
          <a:ext cx="8502015" cy="50101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25475"/>
                <a:gridCol w="4318635"/>
                <a:gridCol w="1856105"/>
                <a:gridCol w="1701800"/>
              </a:tblGrid>
              <a:tr h="43434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№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Наименование мероприятия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Форма проведения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Участники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434340"/>
                  </a:ext>
                </a:extLst>
              </a:tr>
              <a:tr h="7042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Выставка рисунков «Финансовый мир глазами детей».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выставка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учащиеся 2-4 классов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704215"/>
                  </a:ext>
                </a:extLst>
              </a:tr>
              <a:tr h="9531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Результаты олимпиады школьников «ЭКОНОМ и К».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награждение победителей олимпиады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Учащиеся 7 классов, учителя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953135"/>
                  </a:ext>
                </a:extLst>
              </a:tr>
              <a:tr h="909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3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Результаты Конкурса стартап бизнес проектов учащихся.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награждение победителей конкурса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учащиеся, учителя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909320"/>
                  </a:ext>
                </a:extLst>
              </a:tr>
              <a:tr h="909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4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Результаты олимпиады школьников Бизнес START 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награждение победителей олимпиады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Учащиеся 10 классов, учителя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909320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5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Конференция на тему «Финансово грамотный гражданин».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Конференция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учащиеся, учителя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437515"/>
                  </a:ext>
                </a:extLst>
              </a:tr>
              <a:tr h="604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b="1" noProof="1" smtClean="0">
                          <a:solidFill>
                            <a:srgbClr val="FFFFFF"/>
                          </a:solidFill>
                        </a:rPr>
                        <a:t>6</a:t>
                      </a:r>
                      <a:endParaRPr lang="kk-KZ" sz="1400" b="1" noProof="1">
                        <a:solidFill>
                          <a:srgbClr val="FFFFFF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Сборник задании по финансовой грамотности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сборник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noProof="1" smtClean="0">
                          <a:solidFill>
                            <a:srgbClr val="000000"/>
                          </a:solidFill>
                        </a:rPr>
                        <a:t>учащиеся, учителя</a:t>
                      </a:r>
                      <a:endParaRPr lang="kk-KZ" sz="1400" noProof="1">
                        <a:solidFill>
                          <a:srgbClr val="000000"/>
                        </a:solidFill>
                      </a:endParaRPr>
                    </a:p>
                  </a:txBody>
                  <a:tcPr marL="68580" marR="0" marT="68580" marB="0">
                    <a:lnL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smNativeData">
                    <pr:rowheight xmlns:p14="http://schemas.microsoft.com/office/powerpoint/2010/main" xmlns="" xmlns:pr="smNativeData" dt="1676279531" type="min" val="60452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esentation">
  <a:themeElements>
    <a:clrScheme name="Presentation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00FF"/>
      </a:hlink>
      <a:folHlink>
        <a:srgbClr val="800080"/>
      </a:folHlink>
    </a:clrScheme>
    <a:fontScheme name="Presentation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</TotalTime>
  <Words>554</Words>
  <Application>Microsoft Office PowerPoint</Application>
  <PresentationFormat>Экран (4:3)</PresentationFormat>
  <Paragraphs>145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Неделя  финансовой грамотности  «МИР ФИНАНСОВ»  27 февраля- 3 марта 2023 года </vt:lpstr>
      <vt:lpstr>Неделя  финансовой грамотности  «МИР ФИНАНСОВ»  </vt:lpstr>
      <vt:lpstr>І день – 27 февраля 2023г.  ОТКРЫТИЕ НЕДЕЛИ ФИНАНСОВОЙ ГРАМОТНОСТИ</vt:lpstr>
      <vt:lpstr>ІІ день – 28 февраля 2023г.  ОЛИМПИАДЫ,КОНКУРСЫ, ВСТРЕЧИ, ЭКСКУРСИИ в ОО</vt:lpstr>
      <vt:lpstr>III день - 1 марта 2023г.  БЕСЕДЫ, ОБСУЖДЕНИЕ, ПРОСМОТР ФИЛЬМОВ</vt:lpstr>
      <vt:lpstr>IV день - 2 марта 2023г. ПОЗНАВАТЕЛЬНЫЕ, ДЕЛОВЫЕ И КВЕСТ ИГРЫ</vt:lpstr>
      <vt:lpstr>V день - 3 марта 2023г.  Закрытие недели. ВЫСТАВКА РИСУНКОВ, НАГРАЖДЕНИЕ КОНКУРСОВ, РЕЗУЛЬТАТЫ ОЛИМПИАДЫ, КОНФЕРЕНЦИЯ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обучения детей в сельской местности</dc:title>
  <dc:subject/>
  <dc:creator>RePack by SPecialiST</dc:creator>
  <cp:keywords/>
  <dc:description/>
  <cp:lastModifiedBy>Каламкач</cp:lastModifiedBy>
  <cp:revision>15</cp:revision>
  <cp:lastPrinted>2020-08-25T03:25:56Z</cp:lastPrinted>
  <dcterms:created xsi:type="dcterms:W3CDTF">2018-01-10T10:54:50Z</dcterms:created>
  <dcterms:modified xsi:type="dcterms:W3CDTF">2023-02-16T04:43:29Z</dcterms:modified>
</cp:coreProperties>
</file>